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74"/>
  </p:notesMasterIdLst>
  <p:sldIdLst>
    <p:sldId id="256" r:id="rId2"/>
    <p:sldId id="257" r:id="rId3"/>
    <p:sldId id="258" r:id="rId4"/>
    <p:sldId id="259" r:id="rId5"/>
    <p:sldId id="260" r:id="rId6"/>
    <p:sldId id="261" r:id="rId7"/>
    <p:sldId id="263" r:id="rId8"/>
    <p:sldId id="266" r:id="rId9"/>
    <p:sldId id="267" r:id="rId10"/>
    <p:sldId id="381" r:id="rId11"/>
    <p:sldId id="268" r:id="rId12"/>
    <p:sldId id="270" r:id="rId13"/>
    <p:sldId id="271" r:id="rId14"/>
    <p:sldId id="272" r:id="rId15"/>
    <p:sldId id="273" r:id="rId16"/>
    <p:sldId id="274" r:id="rId17"/>
    <p:sldId id="275" r:id="rId18"/>
    <p:sldId id="276" r:id="rId19"/>
    <p:sldId id="292" r:id="rId20"/>
    <p:sldId id="293" r:id="rId21"/>
    <p:sldId id="287" r:id="rId22"/>
    <p:sldId id="288" r:id="rId23"/>
    <p:sldId id="278" r:id="rId24"/>
    <p:sldId id="279" r:id="rId25"/>
    <p:sldId id="294" r:id="rId26"/>
    <p:sldId id="282" r:id="rId27"/>
    <p:sldId id="283" r:id="rId28"/>
    <p:sldId id="284" r:id="rId29"/>
    <p:sldId id="285" r:id="rId30"/>
    <p:sldId id="296" r:id="rId31"/>
    <p:sldId id="297" r:id="rId32"/>
    <p:sldId id="298" r:id="rId33"/>
    <p:sldId id="299" r:id="rId34"/>
    <p:sldId id="300" r:id="rId35"/>
    <p:sldId id="301" r:id="rId36"/>
    <p:sldId id="302" r:id="rId37"/>
    <p:sldId id="308" r:id="rId38"/>
    <p:sldId id="311" r:id="rId39"/>
    <p:sldId id="312" r:id="rId40"/>
    <p:sldId id="355" r:id="rId41"/>
    <p:sldId id="319" r:id="rId42"/>
    <p:sldId id="330" r:id="rId43"/>
    <p:sldId id="341" r:id="rId44"/>
    <p:sldId id="342" r:id="rId45"/>
    <p:sldId id="353" r:id="rId46"/>
    <p:sldId id="290" r:id="rId47"/>
    <p:sldId id="291" r:id="rId48"/>
    <p:sldId id="356" r:id="rId49"/>
    <p:sldId id="357" r:id="rId50"/>
    <p:sldId id="358" r:id="rId51"/>
    <p:sldId id="379" r:id="rId52"/>
    <p:sldId id="360" r:id="rId53"/>
    <p:sldId id="361" r:id="rId54"/>
    <p:sldId id="362" r:id="rId55"/>
    <p:sldId id="363" r:id="rId56"/>
    <p:sldId id="383" r:id="rId57"/>
    <p:sldId id="366" r:id="rId58"/>
    <p:sldId id="384" r:id="rId59"/>
    <p:sldId id="385" r:id="rId60"/>
    <p:sldId id="386" r:id="rId61"/>
    <p:sldId id="367" r:id="rId62"/>
    <p:sldId id="387" r:id="rId63"/>
    <p:sldId id="388" r:id="rId64"/>
    <p:sldId id="389" r:id="rId65"/>
    <p:sldId id="390" r:id="rId66"/>
    <p:sldId id="391" r:id="rId67"/>
    <p:sldId id="368" r:id="rId68"/>
    <p:sldId id="377" r:id="rId69"/>
    <p:sldId id="382" r:id="rId70"/>
    <p:sldId id="392" r:id="rId71"/>
    <p:sldId id="393" r:id="rId72"/>
    <p:sldId id="380"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CE89E-E46B-408A-BCC3-26239E08EDF8}" type="datetimeFigureOut">
              <a:rPr lang="en-IN" smtClean="0"/>
              <a:t>20-09-2021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4F954-6DE0-4839-B274-67271B5C9E23}" type="slidenum">
              <a:rPr lang="en-IN" smtClean="0"/>
              <a:t>‹#›</a:t>
            </a:fld>
            <a:endParaRPr lang="en-IN"/>
          </a:p>
        </p:txBody>
      </p:sp>
    </p:spTree>
    <p:extLst>
      <p:ext uri="{BB962C8B-B14F-4D97-AF65-F5344CB8AC3E}">
        <p14:creationId xmlns:p14="http://schemas.microsoft.com/office/powerpoint/2010/main" val="3013399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B4BCA2-CA69-409F-AC41-F706C841FA9F}" type="slidenum">
              <a:rPr lang="en-US" altLang="en-US"/>
              <a:pPr/>
              <a:t>8</a:t>
            </a:fld>
            <a:endParaRPr lang="en-US" alt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7825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2D274C-7209-4150-BA9F-783DD3468D91}" type="slidenum">
              <a:rPr lang="en-US" altLang="en-US"/>
              <a:pPr/>
              <a:t>18</a:t>
            </a:fld>
            <a:endParaRPr lang="en-US" alt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315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8879D-B4A6-4403-8EFE-336ED625D52B}" type="slidenum">
              <a:rPr lang="en-US" altLang="en-US"/>
              <a:pPr/>
              <a:t>23</a:t>
            </a:fld>
            <a:endParaRPr lang="en-US" alt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4561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3A4824-9890-414F-92EF-2B0A825CC870}" type="slidenum">
              <a:rPr lang="en-US" altLang="en-US"/>
              <a:pPr/>
              <a:t>24</a:t>
            </a:fld>
            <a:endParaRPr lang="en-US" alt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8588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0DFCE9-741C-4050-ABED-F8FB5B61B701}" type="slidenum">
              <a:rPr lang="en-US" altLang="en-US"/>
              <a:pPr/>
              <a:t>26</a:t>
            </a:fld>
            <a:endParaRPr lang="en-US" alt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3923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12CAC-B22F-4644-B79E-D42B6E94479D}" type="slidenum">
              <a:rPr lang="en-US" altLang="en-US"/>
              <a:pPr/>
              <a:t>27</a:t>
            </a:fld>
            <a:endParaRPr lang="en-US" alt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68350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1F612-3CE1-45C1-95A3-2F00BC100FB4}" type="slidenum">
              <a:rPr lang="en-US" altLang="en-US"/>
              <a:pPr/>
              <a:t>28</a:t>
            </a:fld>
            <a:endParaRPr lang="en-US" alt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1197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25133-3B8E-439B-A8F7-A2B13632BB89}" type="slidenum">
              <a:rPr lang="en-US" altLang="en-US"/>
              <a:pPr/>
              <a:t>29</a:t>
            </a:fld>
            <a:endParaRPr lang="en-US" alt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44099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F1E1955-B2D6-4FE8-B767-B0852168AADE}" type="slidenum">
              <a:rPr lang="en-US" altLang="en-US" sz="1200"/>
              <a:pPr/>
              <a:t>47</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1339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B9E285-23A6-4223-B9A7-11545458F563}" type="slidenum">
              <a:rPr lang="en-US" altLang="en-US"/>
              <a:pPr/>
              <a:t>9</a:t>
            </a:fld>
            <a:endParaRPr lang="en-US" alt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475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3FE07E-AABE-4EF6-86BA-91B2C7187A6F}" type="slidenum">
              <a:rPr lang="en-US" altLang="en-US"/>
              <a:pPr/>
              <a:t>11</a:t>
            </a:fld>
            <a:endParaRPr lang="en-US" alt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2193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2FF10B-FFA4-43AD-B138-6973A8033015}" type="slidenum">
              <a:rPr lang="en-US" altLang="en-US"/>
              <a:pPr/>
              <a:t>12</a:t>
            </a:fld>
            <a:endParaRPr lang="en-US" alt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17794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ED7E69-A776-473D-9F15-DA956EFCA231}" type="slidenum">
              <a:rPr lang="en-US" altLang="en-US"/>
              <a:pPr/>
              <a:t>13</a:t>
            </a:fld>
            <a:endParaRPr lang="en-US" alt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38770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C6B7F-1BA5-404E-8886-F01C3469540D}" type="slidenum">
              <a:rPr lang="en-US" altLang="en-US"/>
              <a:pPr/>
              <a:t>14</a:t>
            </a:fld>
            <a:endParaRPr lang="en-US" alt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8355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97683-61A7-4936-8368-4E204603CCCA}" type="slidenum">
              <a:rPr lang="en-US" altLang="en-US"/>
              <a:pPr/>
              <a:t>15</a:t>
            </a:fld>
            <a:endParaRPr lang="en-US" alt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7306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22997-A6BC-4573-8791-EA54CD887298}" type="slidenum">
              <a:rPr lang="en-US" altLang="en-US"/>
              <a:pPr/>
              <a:t>16</a:t>
            </a:fld>
            <a:endParaRPr lang="en-US"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7740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549DB-BDD3-45CE-81A4-D2469052E8E6}" type="slidenum">
              <a:rPr lang="en-US" altLang="en-US"/>
              <a:pPr/>
              <a:t>17</a:t>
            </a:fld>
            <a:endParaRPr lang="en-US" alt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74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D3056-1FC8-40E3-A623-2D9F12B6E561}" type="datetimeFigureOut">
              <a:rPr lang="en-IN" smtClean="0"/>
              <a:t>20-09-2021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241597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D3056-1FC8-40E3-A623-2D9F12B6E561}"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296710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D3056-1FC8-40E3-A623-2D9F12B6E561}"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2344476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D3056-1FC8-40E3-A623-2D9F12B6E561}"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2953482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D3056-1FC8-40E3-A623-2D9F12B6E561}"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1531015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D3056-1FC8-40E3-A623-2D9F12B6E561}"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239575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D3056-1FC8-40E3-A623-2D9F12B6E561}"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1953143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D3056-1FC8-40E3-A623-2D9F12B6E561}"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3587573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D3056-1FC8-40E3-A623-2D9F12B6E561}"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1606795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2209800"/>
            <a:ext cx="10363200" cy="4114800"/>
          </a:xfrm>
        </p:spPr>
        <p:txBody>
          <a:bodyPr/>
          <a:lstStyle/>
          <a:p>
            <a:endParaRPr lang="en-US"/>
          </a:p>
        </p:txBody>
      </p:sp>
    </p:spTree>
    <p:extLst>
      <p:ext uri="{BB962C8B-B14F-4D97-AF65-F5344CB8AC3E}">
        <p14:creationId xmlns:p14="http://schemas.microsoft.com/office/powerpoint/2010/main" val="186245970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D3056-1FC8-40E3-A623-2D9F12B6E561}"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51307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D3056-1FC8-40E3-A623-2D9F12B6E561}"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350775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D3056-1FC8-40E3-A623-2D9F12B6E561}"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129136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D3056-1FC8-40E3-A623-2D9F12B6E561}" type="datetimeFigureOut">
              <a:rPr lang="en-IN" smtClean="0"/>
              <a:t>20-09-2021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23743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D3056-1FC8-40E3-A623-2D9F12B6E561}" type="datetimeFigureOut">
              <a:rPr lang="en-IN" smtClean="0"/>
              <a:t>20-09-2021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405590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D3056-1FC8-40E3-A623-2D9F12B6E561}" type="datetimeFigureOut">
              <a:rPr lang="en-IN" smtClean="0"/>
              <a:t>20-09-2021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60030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D3056-1FC8-40E3-A623-2D9F12B6E561}"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396954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D3056-1FC8-40E3-A623-2D9F12B6E561}"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D33CD-BF57-4F12-AA36-4F833DA61D34}" type="slidenum">
              <a:rPr lang="en-IN" smtClean="0"/>
              <a:t>‹#›</a:t>
            </a:fld>
            <a:endParaRPr lang="en-IN"/>
          </a:p>
        </p:txBody>
      </p:sp>
    </p:spTree>
    <p:extLst>
      <p:ext uri="{BB962C8B-B14F-4D97-AF65-F5344CB8AC3E}">
        <p14:creationId xmlns:p14="http://schemas.microsoft.com/office/powerpoint/2010/main" val="227175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9D3056-1FC8-40E3-A623-2D9F12B6E561}" type="datetimeFigureOut">
              <a:rPr lang="en-IN" smtClean="0"/>
              <a:t>20-09-2021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5D33CD-BF57-4F12-AA36-4F833DA61D34}" type="slidenum">
              <a:rPr lang="en-IN" smtClean="0"/>
              <a:t>‹#›</a:t>
            </a:fld>
            <a:endParaRPr lang="en-IN"/>
          </a:p>
        </p:txBody>
      </p:sp>
    </p:spTree>
    <p:extLst>
      <p:ext uri="{BB962C8B-B14F-4D97-AF65-F5344CB8AC3E}">
        <p14:creationId xmlns:p14="http://schemas.microsoft.com/office/powerpoint/2010/main" val="250587328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7D95-BF47-44C1-9EA3-2F689504C5EC}"/>
              </a:ext>
            </a:extLst>
          </p:cNvPr>
          <p:cNvSpPr>
            <a:spLocks noGrp="1"/>
          </p:cNvSpPr>
          <p:nvPr>
            <p:ph type="ctrTitle"/>
          </p:nvPr>
        </p:nvSpPr>
        <p:spPr>
          <a:xfrm>
            <a:off x="1009650" y="-787400"/>
            <a:ext cx="9144000" cy="2387600"/>
          </a:xfrm>
        </p:spPr>
        <p:txBody>
          <a:bodyPr/>
          <a:lstStyle/>
          <a:p>
            <a:r>
              <a:rPr lang="en-IN" dirty="0"/>
              <a:t>Unit II</a:t>
            </a:r>
          </a:p>
        </p:txBody>
      </p:sp>
      <p:sp>
        <p:nvSpPr>
          <p:cNvPr id="3" name="Subtitle 2">
            <a:extLst>
              <a:ext uri="{FF2B5EF4-FFF2-40B4-BE49-F238E27FC236}">
                <a16:creationId xmlns:a16="http://schemas.microsoft.com/office/drawing/2014/main" id="{78A83B09-D14E-432F-9D99-27649688D1AA}"/>
              </a:ext>
            </a:extLst>
          </p:cNvPr>
          <p:cNvSpPr>
            <a:spLocks noGrp="1"/>
          </p:cNvSpPr>
          <p:nvPr>
            <p:ph type="subTitle" idx="1"/>
          </p:nvPr>
        </p:nvSpPr>
        <p:spPr>
          <a:xfrm>
            <a:off x="1695450" y="2716213"/>
            <a:ext cx="9144000" cy="1655762"/>
          </a:xfrm>
        </p:spPr>
        <p:txBody>
          <a:bodyPr>
            <a:normAutofit/>
          </a:bodyPr>
          <a:lstStyle/>
          <a:p>
            <a:r>
              <a:rPr lang="en-IN" sz="4800" b="1" dirty="0"/>
              <a:t>The Representation of Knowledge</a:t>
            </a:r>
          </a:p>
        </p:txBody>
      </p:sp>
    </p:spTree>
    <p:extLst>
      <p:ext uri="{BB962C8B-B14F-4D97-AF65-F5344CB8AC3E}">
        <p14:creationId xmlns:p14="http://schemas.microsoft.com/office/powerpoint/2010/main" val="12995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8453-E6CC-432D-BDBA-103E7EEE7A2C}"/>
              </a:ext>
            </a:extLst>
          </p:cNvPr>
          <p:cNvSpPr>
            <a:spLocks noGrp="1"/>
          </p:cNvSpPr>
          <p:nvPr>
            <p:ph type="title"/>
          </p:nvPr>
        </p:nvSpPr>
        <p:spPr/>
        <p:txBody>
          <a:bodyPr/>
          <a:lstStyle/>
          <a:p>
            <a:r>
              <a:rPr lang="en-IN" b="1" i="0" dirty="0">
                <a:effectLst/>
                <a:latin typeface="Playfair Display" panose="020B0604020202020204" pitchFamily="2" charset="0"/>
              </a:rPr>
              <a:t>Why Propositional Logic used in AI</a:t>
            </a:r>
            <a:br>
              <a:rPr lang="en-IN" b="1" i="0" dirty="0">
                <a:effectLst/>
                <a:latin typeface="Playfair Display" panose="020B0604020202020204" pitchFamily="2" charset="0"/>
              </a:rPr>
            </a:br>
            <a:endParaRPr lang="en-IN" dirty="0"/>
          </a:p>
        </p:txBody>
      </p:sp>
      <p:sp>
        <p:nvSpPr>
          <p:cNvPr id="3" name="Content Placeholder 2">
            <a:extLst>
              <a:ext uri="{FF2B5EF4-FFF2-40B4-BE49-F238E27FC236}">
                <a16:creationId xmlns:a16="http://schemas.microsoft.com/office/drawing/2014/main" id="{9731BD89-BAB5-4045-AE0E-AF8E8ED8BDFA}"/>
              </a:ext>
            </a:extLst>
          </p:cNvPr>
          <p:cNvSpPr>
            <a:spLocks noGrp="1"/>
          </p:cNvSpPr>
          <p:nvPr>
            <p:ph idx="1"/>
          </p:nvPr>
        </p:nvSpPr>
        <p:spPr/>
        <p:txBody>
          <a:bodyPr>
            <a:normAutofit/>
          </a:bodyPr>
          <a:lstStyle/>
          <a:p>
            <a:r>
              <a:rPr lang="en-US" b="0" i="0" dirty="0">
                <a:effectLst/>
              </a:rPr>
              <a:t>Propositional logic is used in artificial intelligence for planning, problem-solving, intelligent control and most importantly for decision-making. It is all about Boolean functions and the statements where there are more than just true and false values, includes the certainty as well as uncertainty, it led to the foundation for machine learning models. It is a useful tool for reasoning, but it has limitation because it cannot see inside prepositions and take advantage of relationships among them.</a:t>
            </a:r>
            <a:endParaRPr lang="en-IN" dirty="0"/>
          </a:p>
        </p:txBody>
      </p:sp>
    </p:spTree>
    <p:extLst>
      <p:ext uri="{BB962C8B-B14F-4D97-AF65-F5344CB8AC3E}">
        <p14:creationId xmlns:p14="http://schemas.microsoft.com/office/powerpoint/2010/main" val="38772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72440" y="163286"/>
            <a:ext cx="7772400" cy="1143000"/>
          </a:xfrm>
        </p:spPr>
        <p:txBody>
          <a:bodyPr/>
          <a:lstStyle/>
          <a:p>
            <a:r>
              <a:rPr lang="en-US" altLang="en-US" dirty="0"/>
              <a:t>Propositional logic (PL)</a:t>
            </a:r>
          </a:p>
        </p:txBody>
      </p:sp>
      <p:sp>
        <p:nvSpPr>
          <p:cNvPr id="106499" name="Rectangle 3"/>
          <p:cNvSpPr>
            <a:spLocks noGrp="1" noChangeArrowheads="1"/>
          </p:cNvSpPr>
          <p:nvPr>
            <p:ph idx="1"/>
          </p:nvPr>
        </p:nvSpPr>
        <p:spPr>
          <a:xfrm>
            <a:off x="1981200" y="1306286"/>
            <a:ext cx="8382000" cy="5018314"/>
          </a:xfrm>
        </p:spPr>
        <p:txBody>
          <a:bodyPr>
            <a:normAutofit fontScale="92500" lnSpcReduction="10000"/>
          </a:bodyPr>
          <a:lstStyle/>
          <a:p>
            <a:r>
              <a:rPr lang="en-US" altLang="en-US" dirty="0"/>
              <a:t>A simple language useful for showing key ideas and definitions </a:t>
            </a:r>
          </a:p>
          <a:p>
            <a:r>
              <a:rPr lang="en-US" altLang="en-US" dirty="0"/>
              <a:t>User defines a set of propositional symbols, like P and Q. </a:t>
            </a:r>
          </a:p>
          <a:p>
            <a:r>
              <a:rPr lang="en-US" altLang="en-US" dirty="0"/>
              <a:t>User defines the </a:t>
            </a:r>
            <a:r>
              <a:rPr lang="en-US" altLang="en-US" b="1" dirty="0"/>
              <a:t>semantics</a:t>
            </a:r>
            <a:r>
              <a:rPr lang="en-US" altLang="en-US" dirty="0"/>
              <a:t> of each propositional symbol:</a:t>
            </a:r>
          </a:p>
          <a:p>
            <a:pPr lvl="1">
              <a:lnSpc>
                <a:spcPct val="90000"/>
              </a:lnSpc>
            </a:pPr>
            <a:r>
              <a:rPr lang="en-US" altLang="en-US" dirty="0"/>
              <a:t>P means “It is hot”</a:t>
            </a:r>
          </a:p>
          <a:p>
            <a:pPr lvl="1">
              <a:lnSpc>
                <a:spcPct val="90000"/>
              </a:lnSpc>
            </a:pPr>
            <a:r>
              <a:rPr lang="en-US" altLang="en-US" dirty="0"/>
              <a:t>Q means “It is humid”</a:t>
            </a:r>
          </a:p>
          <a:p>
            <a:pPr lvl="1">
              <a:lnSpc>
                <a:spcPct val="90000"/>
              </a:lnSpc>
            </a:pPr>
            <a:r>
              <a:rPr lang="en-US" altLang="en-US" dirty="0"/>
              <a:t>R means “It is raining”</a:t>
            </a:r>
          </a:p>
          <a:p>
            <a:r>
              <a:rPr lang="en-US" altLang="en-US" dirty="0"/>
              <a:t>A sentence (well formed formula) is defined as follows: </a:t>
            </a:r>
          </a:p>
          <a:p>
            <a:pPr lvl="1">
              <a:lnSpc>
                <a:spcPct val="90000"/>
              </a:lnSpc>
            </a:pPr>
            <a:r>
              <a:rPr lang="en-US" altLang="en-US" dirty="0"/>
              <a:t>A symbol is a sentence</a:t>
            </a:r>
          </a:p>
          <a:p>
            <a:pPr lvl="1">
              <a:lnSpc>
                <a:spcPct val="90000"/>
              </a:lnSpc>
            </a:pPr>
            <a:r>
              <a:rPr lang="en-US" altLang="en-US" dirty="0"/>
              <a:t>If S is a sentence, then </a:t>
            </a:r>
            <a:r>
              <a:rPr lang="en-US" altLang="en-US" dirty="0">
                <a:sym typeface="Symbol" panose="05050102010706020507" pitchFamily="18" charset="2"/>
              </a:rPr>
              <a:t></a:t>
            </a:r>
            <a:r>
              <a:rPr lang="en-US" altLang="en-US" dirty="0"/>
              <a:t>S is a sentence</a:t>
            </a:r>
          </a:p>
          <a:p>
            <a:pPr lvl="1">
              <a:lnSpc>
                <a:spcPct val="90000"/>
              </a:lnSpc>
            </a:pPr>
            <a:r>
              <a:rPr lang="en-US" altLang="en-US" dirty="0"/>
              <a:t>If S is a sentence, then (S) is a sentence</a:t>
            </a:r>
          </a:p>
          <a:p>
            <a:pPr lvl="1">
              <a:lnSpc>
                <a:spcPct val="90000"/>
              </a:lnSpc>
            </a:pPr>
            <a:r>
              <a:rPr lang="en-US" altLang="en-US" dirty="0"/>
              <a:t>If S and T are sentences, then (S </a:t>
            </a:r>
            <a:r>
              <a:rPr lang="en-US" altLang="en-US" dirty="0">
                <a:sym typeface="Symbol" panose="05050102010706020507" pitchFamily="18" charset="2"/>
              </a:rPr>
              <a:t></a:t>
            </a:r>
            <a:r>
              <a:rPr lang="en-US" altLang="en-US" dirty="0"/>
              <a:t> T), (S </a:t>
            </a:r>
            <a:r>
              <a:rPr lang="en-US" altLang="en-US" dirty="0">
                <a:sym typeface="Symbol" panose="05050102010706020507" pitchFamily="18" charset="2"/>
              </a:rPr>
              <a:t></a:t>
            </a:r>
            <a:r>
              <a:rPr lang="en-US" altLang="en-US" dirty="0"/>
              <a:t> T), (S </a:t>
            </a:r>
            <a:r>
              <a:rPr lang="en-US" altLang="en-US" dirty="0">
                <a:sym typeface="Symbol" panose="05050102010706020507" pitchFamily="18" charset="2"/>
              </a:rPr>
              <a:t></a:t>
            </a:r>
            <a:r>
              <a:rPr lang="en-US" altLang="en-US" dirty="0"/>
              <a:t> T), and (S </a:t>
            </a:r>
            <a:r>
              <a:rPr lang="en-US" altLang="en-US" dirty="0">
                <a:cs typeface="Times New Roman" panose="02020603050405020304" pitchFamily="18" charset="0"/>
              </a:rPr>
              <a:t>↔</a:t>
            </a:r>
            <a:r>
              <a:rPr lang="en-US" altLang="en-US" dirty="0"/>
              <a:t> T) are sentences</a:t>
            </a:r>
          </a:p>
          <a:p>
            <a:pPr lvl="1">
              <a:lnSpc>
                <a:spcPct val="90000"/>
              </a:lnSpc>
            </a:pPr>
            <a:r>
              <a:rPr lang="en-US" altLang="en-US" dirty="0"/>
              <a:t>A sentence results from a finite number of applications of the above rules</a:t>
            </a:r>
          </a:p>
          <a:p>
            <a:pPr lvl="1"/>
            <a:endParaRPr lang="en-US" altLang="en-US" dirty="0"/>
          </a:p>
        </p:txBody>
      </p:sp>
      <p:sp>
        <p:nvSpPr>
          <p:cNvPr id="4" name="Slide Number Placeholder 3"/>
          <p:cNvSpPr>
            <a:spLocks noGrp="1"/>
          </p:cNvSpPr>
          <p:nvPr>
            <p:ph type="sldNum" sz="quarter" idx="12"/>
          </p:nvPr>
        </p:nvSpPr>
        <p:spPr/>
        <p:txBody>
          <a:bodyPr/>
          <a:lstStyle/>
          <a:p>
            <a:fld id="{49EC15E1-432E-4114-9115-A30B26B82304}" type="slidenum">
              <a:rPr lang="en-US" altLang="en-US"/>
              <a:pPr/>
              <a:t>11</a:t>
            </a:fld>
            <a:endParaRPr lang="en-US" altLang="en-US"/>
          </a:p>
        </p:txBody>
      </p:sp>
    </p:spTree>
    <p:extLst>
      <p:ext uri="{BB962C8B-B14F-4D97-AF65-F5344CB8AC3E}">
        <p14:creationId xmlns:p14="http://schemas.microsoft.com/office/powerpoint/2010/main" val="322784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92332" y="694508"/>
            <a:ext cx="7772400" cy="1143000"/>
          </a:xfrm>
        </p:spPr>
        <p:txBody>
          <a:bodyPr/>
          <a:lstStyle/>
          <a:p>
            <a:r>
              <a:rPr lang="en-US" altLang="en-US" dirty="0"/>
              <a:t>Some terms</a:t>
            </a:r>
          </a:p>
        </p:txBody>
      </p:sp>
      <p:sp>
        <p:nvSpPr>
          <p:cNvPr id="108547" name="Rectangle 3"/>
          <p:cNvSpPr>
            <a:spLocks noGrp="1" noChangeArrowheads="1"/>
          </p:cNvSpPr>
          <p:nvPr>
            <p:ph idx="1"/>
          </p:nvPr>
        </p:nvSpPr>
        <p:spPr>
          <a:xfrm>
            <a:off x="1552302" y="1837508"/>
            <a:ext cx="8688977" cy="3701143"/>
          </a:xfrm>
        </p:spPr>
        <p:txBody>
          <a:bodyPr/>
          <a:lstStyle/>
          <a:p>
            <a:r>
              <a:rPr lang="en-US" altLang="en-US" dirty="0"/>
              <a:t>The meaning or </a:t>
            </a:r>
            <a:r>
              <a:rPr lang="en-US" altLang="en-US" b="1" dirty="0">
                <a:solidFill>
                  <a:schemeClr val="accent2"/>
                </a:solidFill>
              </a:rPr>
              <a:t>semantics</a:t>
            </a:r>
            <a:r>
              <a:rPr lang="en-US" altLang="en-US" dirty="0"/>
              <a:t> of a sentence determines its </a:t>
            </a:r>
            <a:r>
              <a:rPr lang="en-US" altLang="en-US" b="1" dirty="0">
                <a:solidFill>
                  <a:schemeClr val="accent2"/>
                </a:solidFill>
              </a:rPr>
              <a:t>interpretation</a:t>
            </a:r>
            <a:r>
              <a:rPr lang="en-US" altLang="en-US" dirty="0"/>
              <a:t>. </a:t>
            </a:r>
          </a:p>
          <a:p>
            <a:r>
              <a:rPr lang="en-US" altLang="en-US" dirty="0"/>
              <a:t>Given the truth values of all symbols in a sentence, it can be “evaluated” to determine its </a:t>
            </a:r>
            <a:r>
              <a:rPr lang="en-US" altLang="en-US" b="1" dirty="0">
                <a:solidFill>
                  <a:schemeClr val="accent2"/>
                </a:solidFill>
              </a:rPr>
              <a:t>truth value</a:t>
            </a:r>
            <a:r>
              <a:rPr lang="en-US" altLang="en-US" dirty="0"/>
              <a:t> (True or False). </a:t>
            </a:r>
          </a:p>
          <a:p>
            <a:r>
              <a:rPr lang="en-US" altLang="en-US" dirty="0"/>
              <a:t>A </a:t>
            </a:r>
            <a:r>
              <a:rPr lang="en-US" altLang="en-US" b="1" dirty="0">
                <a:solidFill>
                  <a:schemeClr val="accent2"/>
                </a:solidFill>
              </a:rPr>
              <a:t>model</a:t>
            </a:r>
            <a:r>
              <a:rPr lang="en-US" altLang="en-US" dirty="0"/>
              <a:t> for a KB is a “possible world” (assignment of truth values to propositional symbols) in which each sentence in the KB is True. </a:t>
            </a:r>
          </a:p>
          <a:p>
            <a:endParaRPr lang="en-US" altLang="en-US" dirty="0"/>
          </a:p>
        </p:txBody>
      </p:sp>
      <p:sp>
        <p:nvSpPr>
          <p:cNvPr id="4" name="Slide Number Placeholder 3"/>
          <p:cNvSpPr>
            <a:spLocks noGrp="1"/>
          </p:cNvSpPr>
          <p:nvPr>
            <p:ph type="sldNum" sz="quarter" idx="12"/>
          </p:nvPr>
        </p:nvSpPr>
        <p:spPr/>
        <p:txBody>
          <a:bodyPr/>
          <a:lstStyle/>
          <a:p>
            <a:fld id="{DE9B76A4-7B71-44FB-ADC6-A657B90B1CCE}" type="slidenum">
              <a:rPr lang="en-US" altLang="en-US"/>
              <a:pPr/>
              <a:t>12</a:t>
            </a:fld>
            <a:endParaRPr lang="en-US" altLang="en-US"/>
          </a:p>
        </p:txBody>
      </p:sp>
    </p:spTree>
    <p:extLst>
      <p:ext uri="{BB962C8B-B14F-4D97-AF65-F5344CB8AC3E}">
        <p14:creationId xmlns:p14="http://schemas.microsoft.com/office/powerpoint/2010/main" val="2971372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dirty="0"/>
              <a:t>More terms</a:t>
            </a:r>
          </a:p>
        </p:txBody>
      </p:sp>
      <p:sp>
        <p:nvSpPr>
          <p:cNvPr id="133123" name="Rectangle 3"/>
          <p:cNvSpPr>
            <a:spLocks noGrp="1" noChangeArrowheads="1"/>
          </p:cNvSpPr>
          <p:nvPr>
            <p:ph idx="1"/>
          </p:nvPr>
        </p:nvSpPr>
        <p:spPr/>
        <p:txBody>
          <a:bodyPr/>
          <a:lstStyle/>
          <a:p>
            <a:pPr>
              <a:lnSpc>
                <a:spcPct val="90000"/>
              </a:lnSpc>
            </a:pPr>
            <a:r>
              <a:rPr lang="en-US" altLang="en-US" dirty="0"/>
              <a:t>A </a:t>
            </a:r>
            <a:r>
              <a:rPr lang="en-US" altLang="en-US" b="1" dirty="0">
                <a:solidFill>
                  <a:schemeClr val="accent2"/>
                </a:solidFill>
              </a:rPr>
              <a:t>valid sentence</a:t>
            </a:r>
            <a:r>
              <a:rPr lang="en-US" altLang="en-US" dirty="0"/>
              <a:t> or </a:t>
            </a:r>
            <a:r>
              <a:rPr lang="en-US" altLang="en-US" b="1" dirty="0">
                <a:solidFill>
                  <a:schemeClr val="accent2"/>
                </a:solidFill>
              </a:rPr>
              <a:t>tautology</a:t>
            </a:r>
            <a:r>
              <a:rPr lang="en-US" altLang="en-US" dirty="0"/>
              <a:t> is a sentence that is True under all interpretations, no matter what the world is actually like or how the semantics are defined. Example: “It’s raining or it’s not raining.”</a:t>
            </a:r>
          </a:p>
          <a:p>
            <a:pPr>
              <a:lnSpc>
                <a:spcPct val="90000"/>
              </a:lnSpc>
            </a:pPr>
            <a:r>
              <a:rPr lang="en-US" altLang="en-US" dirty="0"/>
              <a:t>An </a:t>
            </a:r>
            <a:r>
              <a:rPr lang="en-US" altLang="en-US" b="1" dirty="0">
                <a:solidFill>
                  <a:schemeClr val="accent2"/>
                </a:solidFill>
              </a:rPr>
              <a:t>inconsistent sentence</a:t>
            </a:r>
            <a:r>
              <a:rPr lang="en-US" altLang="en-US" dirty="0"/>
              <a:t> or </a:t>
            </a:r>
            <a:r>
              <a:rPr lang="en-US" altLang="en-US" b="1" dirty="0">
                <a:solidFill>
                  <a:schemeClr val="accent2"/>
                </a:solidFill>
              </a:rPr>
              <a:t>contradictio</a:t>
            </a:r>
            <a:r>
              <a:rPr lang="en-US" altLang="en-US" dirty="0">
                <a:solidFill>
                  <a:schemeClr val="accent2"/>
                </a:solidFill>
              </a:rPr>
              <a:t>n</a:t>
            </a:r>
            <a:r>
              <a:rPr lang="en-US" altLang="en-US" dirty="0"/>
              <a:t> is a sentence that is False under all interpretations. The world is never like what it describes, as in “It’s raining and it’s not raining.”</a:t>
            </a:r>
          </a:p>
          <a:p>
            <a:pPr>
              <a:lnSpc>
                <a:spcPct val="90000"/>
              </a:lnSpc>
            </a:pPr>
            <a:r>
              <a:rPr lang="en-US" altLang="en-US" b="1" dirty="0">
                <a:solidFill>
                  <a:schemeClr val="accent2"/>
                </a:solidFill>
              </a:rPr>
              <a:t>P entails Q</a:t>
            </a:r>
            <a:r>
              <a:rPr lang="en-US" altLang="en-US" dirty="0"/>
              <a:t>, written P |= Q, means that whenever P is True, so is Q. In other words, all models of P are also models of Q.</a:t>
            </a:r>
          </a:p>
        </p:txBody>
      </p:sp>
      <p:sp>
        <p:nvSpPr>
          <p:cNvPr id="4" name="Slide Number Placeholder 3"/>
          <p:cNvSpPr>
            <a:spLocks noGrp="1"/>
          </p:cNvSpPr>
          <p:nvPr>
            <p:ph type="sldNum" sz="quarter" idx="12"/>
          </p:nvPr>
        </p:nvSpPr>
        <p:spPr/>
        <p:txBody>
          <a:bodyPr/>
          <a:lstStyle/>
          <a:p>
            <a:fld id="{8DEF5F8D-47E9-4B16-A250-8D28C5E46A90}" type="slidenum">
              <a:rPr lang="en-US" altLang="en-US"/>
              <a:pPr/>
              <a:t>13</a:t>
            </a:fld>
            <a:endParaRPr lang="en-US" altLang="en-US"/>
          </a:p>
        </p:txBody>
      </p:sp>
    </p:spTree>
    <p:extLst>
      <p:ext uri="{BB962C8B-B14F-4D97-AF65-F5344CB8AC3E}">
        <p14:creationId xmlns:p14="http://schemas.microsoft.com/office/powerpoint/2010/main" val="161448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099457" y="250826"/>
            <a:ext cx="7772400" cy="1143000"/>
          </a:xfrm>
        </p:spPr>
        <p:txBody>
          <a:bodyPr/>
          <a:lstStyle/>
          <a:p>
            <a:r>
              <a:rPr lang="en-US" altLang="en-US"/>
              <a:t>Truth tables</a:t>
            </a:r>
          </a:p>
        </p:txBody>
      </p:sp>
      <p:sp>
        <p:nvSpPr>
          <p:cNvPr id="6" name="Slide Number Placeholder 5"/>
          <p:cNvSpPr>
            <a:spLocks noGrp="1"/>
          </p:cNvSpPr>
          <p:nvPr>
            <p:ph type="sldNum" sz="quarter" idx="12"/>
          </p:nvPr>
        </p:nvSpPr>
        <p:spPr/>
        <p:txBody>
          <a:bodyPr/>
          <a:lstStyle/>
          <a:p>
            <a:fld id="{A4E6C703-1745-48DE-86E7-BF0D76814423}" type="slidenum">
              <a:rPr lang="en-US" altLang="en-US"/>
              <a:pPr/>
              <a:t>14</a:t>
            </a:fld>
            <a:endParaRPr lang="en-US" altLang="en-US"/>
          </a:p>
        </p:txBody>
      </p:sp>
      <p:pic>
        <p:nvPicPr>
          <p:cNvPr id="110595" name="Picture 3" descr="otrthvl001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60462"/>
            <a:ext cx="6705600" cy="5561013"/>
          </a:xfrm>
          <a:prstGeom prst="rect">
            <a:avLst/>
          </a:prstGeom>
          <a:noFill/>
          <a:extLst>
            <a:ext uri="{909E8E84-426E-40DD-AFC4-6F175D3DCCD1}">
              <a14:hiddenFill xmlns:a14="http://schemas.microsoft.com/office/drawing/2010/main">
                <a:solidFill>
                  <a:srgbClr val="FFFFFF"/>
                </a:solidFill>
              </a14:hiddenFill>
            </a:ext>
          </a:extLst>
        </p:spPr>
      </p:pic>
      <p:sp>
        <p:nvSpPr>
          <p:cNvPr id="110596" name="Text Box 4"/>
          <p:cNvSpPr txBox="1">
            <a:spLocks noChangeArrowheads="1"/>
          </p:cNvSpPr>
          <p:nvPr/>
        </p:nvSpPr>
        <p:spPr bwMode="auto">
          <a:xfrm>
            <a:off x="4457700" y="4657725"/>
            <a:ext cx="303214" cy="3121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spAutoFit/>
          </a:bodyPr>
          <a:lstStyle/>
          <a:p>
            <a:endParaRPr lang="en-US" altLang="en-US">
              <a:cs typeface="Times New Roman" panose="02020603050405020304" pitchFamily="18" charset="0"/>
            </a:endParaRPr>
          </a:p>
        </p:txBody>
      </p:sp>
      <p:sp>
        <p:nvSpPr>
          <p:cNvPr id="110597" name="Line 5"/>
          <p:cNvSpPr>
            <a:spLocks noChangeShapeType="1"/>
          </p:cNvSpPr>
          <p:nvPr/>
        </p:nvSpPr>
        <p:spPr bwMode="auto">
          <a:xfrm>
            <a:off x="4457700" y="4834454"/>
            <a:ext cx="304800" cy="0"/>
          </a:xfrm>
          <a:prstGeom prst="line">
            <a:avLst/>
          </a:prstGeom>
          <a:noFill/>
          <a:ln w="38100">
            <a:solidFill>
              <a:srgbClr val="29292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28926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746760" y="604281"/>
            <a:ext cx="7772400" cy="685800"/>
          </a:xfrm>
        </p:spPr>
        <p:txBody>
          <a:bodyPr/>
          <a:lstStyle/>
          <a:p>
            <a:r>
              <a:rPr lang="en-US" altLang="en-US" sz="3600" dirty="0"/>
              <a:t>Truth tables II</a:t>
            </a:r>
          </a:p>
        </p:txBody>
      </p:sp>
      <p:sp>
        <p:nvSpPr>
          <p:cNvPr id="7" name="Slide Number Placeholder 6"/>
          <p:cNvSpPr>
            <a:spLocks noGrp="1"/>
          </p:cNvSpPr>
          <p:nvPr>
            <p:ph type="sldNum" sz="quarter" idx="12"/>
          </p:nvPr>
        </p:nvSpPr>
        <p:spPr/>
        <p:txBody>
          <a:bodyPr/>
          <a:lstStyle/>
          <a:p>
            <a:fld id="{8CBA4E5E-FD42-42D8-B3C9-198A55246C22}" type="slidenum">
              <a:rPr lang="en-US" altLang="en-US"/>
              <a:pPr/>
              <a:t>15</a:t>
            </a:fld>
            <a:endParaRPr lang="en-US" altLang="en-US"/>
          </a:p>
        </p:txBody>
      </p:sp>
      <p:pic>
        <p:nvPicPr>
          <p:cNvPr id="92164" name="Picture 4" descr="img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1"/>
            <a:ext cx="8382000" cy="1520825"/>
          </a:xfrm>
          <a:prstGeom prst="rect">
            <a:avLst/>
          </a:prstGeom>
          <a:noFill/>
          <a:extLst>
            <a:ext uri="{909E8E84-426E-40DD-AFC4-6F175D3DCCD1}">
              <a14:hiddenFill xmlns:a14="http://schemas.microsoft.com/office/drawing/2010/main">
                <a:solidFill>
                  <a:srgbClr val="FFFFFF"/>
                </a:solidFill>
              </a14:hiddenFill>
            </a:ext>
          </a:extLst>
        </p:spPr>
      </p:pic>
      <p:pic>
        <p:nvPicPr>
          <p:cNvPr id="92165" name="Picture 5" descr="img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724400"/>
            <a:ext cx="8229600" cy="1493838"/>
          </a:xfrm>
          <a:prstGeom prst="rect">
            <a:avLst/>
          </a:prstGeom>
          <a:noFill/>
          <a:extLst>
            <a:ext uri="{909E8E84-426E-40DD-AFC4-6F175D3DCCD1}">
              <a14:hiddenFill xmlns:a14="http://schemas.microsoft.com/office/drawing/2010/main">
                <a:solidFill>
                  <a:srgbClr val="FFFFFF"/>
                </a:solidFill>
              </a14:hiddenFill>
            </a:ext>
          </a:extLst>
        </p:spPr>
      </p:pic>
      <p:sp>
        <p:nvSpPr>
          <p:cNvPr id="92166" name="Text Box 6"/>
          <p:cNvSpPr txBox="1">
            <a:spLocks noChangeArrowheads="1"/>
          </p:cNvSpPr>
          <p:nvPr/>
        </p:nvSpPr>
        <p:spPr bwMode="auto">
          <a:xfrm>
            <a:off x="1736726" y="1565275"/>
            <a:ext cx="28036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five logical connectives:</a:t>
            </a:r>
          </a:p>
        </p:txBody>
      </p:sp>
      <p:sp>
        <p:nvSpPr>
          <p:cNvPr id="92167" name="Text Box 7"/>
          <p:cNvSpPr txBox="1">
            <a:spLocks noChangeArrowheads="1"/>
          </p:cNvSpPr>
          <p:nvPr/>
        </p:nvSpPr>
        <p:spPr bwMode="auto">
          <a:xfrm>
            <a:off x="1812926" y="4079875"/>
            <a:ext cx="21239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 complex sentence:</a:t>
            </a:r>
          </a:p>
        </p:txBody>
      </p:sp>
    </p:spTree>
    <p:extLst>
      <p:ext uri="{BB962C8B-B14F-4D97-AF65-F5344CB8AC3E}">
        <p14:creationId xmlns:p14="http://schemas.microsoft.com/office/powerpoint/2010/main" val="383743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381000"/>
            <a:ext cx="7772400" cy="1143000"/>
          </a:xfrm>
        </p:spPr>
        <p:txBody>
          <a:bodyPr/>
          <a:lstStyle/>
          <a:p>
            <a:r>
              <a:rPr lang="en-US" altLang="en-US" dirty="0"/>
              <a:t>Models of complex sentences</a:t>
            </a:r>
          </a:p>
        </p:txBody>
      </p:sp>
      <p:sp>
        <p:nvSpPr>
          <p:cNvPr id="4" name="Slide Number Placeholder 3"/>
          <p:cNvSpPr>
            <a:spLocks noGrp="1"/>
          </p:cNvSpPr>
          <p:nvPr>
            <p:ph type="sldNum" sz="quarter" idx="12"/>
          </p:nvPr>
        </p:nvSpPr>
        <p:spPr/>
        <p:txBody>
          <a:bodyPr/>
          <a:lstStyle/>
          <a:p>
            <a:fld id="{9F5E40F5-6C30-4FC5-8EB0-4E658FC1FE03}" type="slidenum">
              <a:rPr lang="en-US" altLang="en-US"/>
              <a:pPr/>
              <a:t>16</a:t>
            </a:fld>
            <a:endParaRPr lang="en-US" altLang="en-US"/>
          </a:p>
        </p:txBody>
      </p:sp>
      <p:pic>
        <p:nvPicPr>
          <p:cNvPr id="95236" name="Picture 4" descr="img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524000"/>
            <a:ext cx="57912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t>Inference rules</a:t>
            </a:r>
          </a:p>
        </p:txBody>
      </p:sp>
      <p:sp>
        <p:nvSpPr>
          <p:cNvPr id="97283" name="Rectangle 3"/>
          <p:cNvSpPr>
            <a:spLocks noGrp="1" noChangeArrowheads="1"/>
          </p:cNvSpPr>
          <p:nvPr>
            <p:ph idx="1"/>
          </p:nvPr>
        </p:nvSpPr>
        <p:spPr>
          <a:xfrm>
            <a:off x="1804850" y="1573122"/>
            <a:ext cx="8893629" cy="4100512"/>
          </a:xfrm>
        </p:spPr>
        <p:txBody>
          <a:bodyPr>
            <a:normAutofit/>
          </a:bodyPr>
          <a:lstStyle/>
          <a:p>
            <a:pPr>
              <a:lnSpc>
                <a:spcPct val="90000"/>
              </a:lnSpc>
            </a:pPr>
            <a:r>
              <a:rPr lang="en-US" altLang="en-US" b="1" dirty="0">
                <a:solidFill>
                  <a:schemeClr val="accent2"/>
                </a:solidFill>
              </a:rPr>
              <a:t>Logical inference</a:t>
            </a:r>
            <a:r>
              <a:rPr lang="en-US" altLang="en-US" dirty="0"/>
              <a:t> is used to create new sentences that logically follow from a given set of predicate calculus sentences (KB).</a:t>
            </a:r>
          </a:p>
          <a:p>
            <a:pPr>
              <a:lnSpc>
                <a:spcPct val="90000"/>
              </a:lnSpc>
            </a:pPr>
            <a:r>
              <a:rPr lang="en-US" altLang="en-US" dirty="0"/>
              <a:t>An inference rule is </a:t>
            </a:r>
            <a:r>
              <a:rPr lang="en-US" altLang="en-US" b="1" dirty="0">
                <a:solidFill>
                  <a:schemeClr val="accent2"/>
                </a:solidFill>
              </a:rPr>
              <a:t>sound</a:t>
            </a:r>
            <a:r>
              <a:rPr lang="en-US" altLang="en-US" dirty="0"/>
              <a:t> if every sentence X produced by an inference rule operating on a KB logically follows from the KB. (That is, the inference rule does not create any contradictions)</a:t>
            </a:r>
          </a:p>
          <a:p>
            <a:pPr>
              <a:lnSpc>
                <a:spcPct val="90000"/>
              </a:lnSpc>
            </a:pPr>
            <a:r>
              <a:rPr lang="en-US" altLang="en-US" dirty="0"/>
              <a:t>An inference rule is </a:t>
            </a:r>
            <a:r>
              <a:rPr lang="en-US" altLang="en-US" b="1" dirty="0">
                <a:solidFill>
                  <a:schemeClr val="accent2"/>
                </a:solidFill>
              </a:rPr>
              <a:t>complete</a:t>
            </a:r>
            <a:r>
              <a:rPr lang="en-US" altLang="en-US" dirty="0"/>
              <a:t> if it is able to produce every expression that logically follows from (is entailed by) the KB. (Note the analogy to complete search algorithms.)</a:t>
            </a:r>
          </a:p>
        </p:txBody>
      </p:sp>
      <p:sp>
        <p:nvSpPr>
          <p:cNvPr id="4" name="Slide Number Placeholder 3"/>
          <p:cNvSpPr>
            <a:spLocks noGrp="1"/>
          </p:cNvSpPr>
          <p:nvPr>
            <p:ph type="sldNum" sz="quarter" idx="12"/>
          </p:nvPr>
        </p:nvSpPr>
        <p:spPr/>
        <p:txBody>
          <a:bodyPr/>
          <a:lstStyle/>
          <a:p>
            <a:fld id="{CBC9A91E-39F6-41F9-A742-E9E06B487AA7}" type="slidenum">
              <a:rPr lang="en-US" altLang="en-US"/>
              <a:pPr/>
              <a:t>17</a:t>
            </a:fld>
            <a:endParaRPr lang="en-US" altLang="en-US"/>
          </a:p>
        </p:txBody>
      </p:sp>
    </p:spTree>
    <p:extLst>
      <p:ext uri="{BB962C8B-B14F-4D97-AF65-F5344CB8AC3E}">
        <p14:creationId xmlns:p14="http://schemas.microsoft.com/office/powerpoint/2010/main" val="278058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29194" y="330925"/>
            <a:ext cx="7772400" cy="1143000"/>
          </a:xfrm>
        </p:spPr>
        <p:txBody>
          <a:bodyPr/>
          <a:lstStyle/>
          <a:p>
            <a:r>
              <a:rPr lang="en-US" altLang="en-US" dirty="0"/>
              <a:t>Sound rules of inference</a:t>
            </a:r>
          </a:p>
        </p:txBody>
      </p:sp>
      <p:sp>
        <p:nvSpPr>
          <p:cNvPr id="105475" name="Rectangle 3"/>
          <p:cNvSpPr>
            <a:spLocks noGrp="1" noChangeArrowheads="1"/>
          </p:cNvSpPr>
          <p:nvPr>
            <p:ph idx="1"/>
          </p:nvPr>
        </p:nvSpPr>
        <p:spPr>
          <a:xfrm>
            <a:off x="1828800" y="1371600"/>
            <a:ext cx="8610600" cy="5105400"/>
          </a:xfrm>
        </p:spPr>
        <p:txBody>
          <a:bodyPr/>
          <a:lstStyle/>
          <a:p>
            <a:r>
              <a:rPr lang="en-US" altLang="en-US" dirty="0"/>
              <a:t>Here are some examples of sound rules of inference</a:t>
            </a:r>
          </a:p>
          <a:p>
            <a:pPr lvl="1"/>
            <a:r>
              <a:rPr lang="en-US" altLang="en-US" i="1" dirty="0"/>
              <a:t>A rule is sound if its conclusion is true whenever the premise is true</a:t>
            </a:r>
          </a:p>
          <a:p>
            <a:r>
              <a:rPr lang="en-US" altLang="en-US" dirty="0"/>
              <a:t>Each can be shown to be sound using a truth table</a:t>
            </a:r>
          </a:p>
          <a:p>
            <a:pPr lvl="1">
              <a:buFontTx/>
              <a:buNone/>
            </a:pPr>
            <a:r>
              <a:rPr lang="en-US" altLang="en-US" sz="1800" b="1" u="sng" dirty="0"/>
              <a:t>RULE</a:t>
            </a:r>
            <a:r>
              <a:rPr lang="en-US" altLang="en-US" sz="1800" u="sng" dirty="0"/>
              <a:t>			</a:t>
            </a:r>
            <a:r>
              <a:rPr lang="en-US" altLang="en-US" sz="1800" b="1" u="sng" dirty="0"/>
              <a:t>PREMISE		CONCLUSION</a:t>
            </a:r>
            <a:endParaRPr lang="en-US" altLang="en-US" dirty="0"/>
          </a:p>
          <a:p>
            <a:pPr lvl="1">
              <a:buFontTx/>
              <a:buNone/>
            </a:pPr>
            <a:r>
              <a:rPr lang="en-US" altLang="en-US" dirty="0"/>
              <a:t>Modus Ponens		A, A </a:t>
            </a:r>
            <a:r>
              <a:rPr lang="en-US" altLang="en-US" dirty="0">
                <a:sym typeface="Symbol" panose="05050102010706020507" pitchFamily="18" charset="2"/>
              </a:rPr>
              <a:t></a:t>
            </a:r>
            <a:r>
              <a:rPr lang="en-US" altLang="en-US" dirty="0"/>
              <a:t> B		B</a:t>
            </a:r>
          </a:p>
          <a:p>
            <a:pPr lvl="1">
              <a:buFontTx/>
              <a:buNone/>
            </a:pPr>
            <a:r>
              <a:rPr lang="en-US" altLang="en-US" dirty="0"/>
              <a:t>And Introduction		A, B			A </a:t>
            </a:r>
            <a:r>
              <a:rPr lang="en-US" altLang="en-US" dirty="0">
                <a:sym typeface="Symbol" panose="05050102010706020507" pitchFamily="18" charset="2"/>
              </a:rPr>
              <a:t></a:t>
            </a:r>
            <a:r>
              <a:rPr lang="en-US" altLang="en-US" dirty="0"/>
              <a:t> B</a:t>
            </a:r>
          </a:p>
          <a:p>
            <a:pPr lvl="1">
              <a:buFontTx/>
              <a:buNone/>
            </a:pPr>
            <a:r>
              <a:rPr lang="en-US" altLang="en-US" dirty="0"/>
              <a:t>And Elimination		A </a:t>
            </a:r>
            <a:r>
              <a:rPr lang="en-US" altLang="en-US" dirty="0">
                <a:sym typeface="Symbol" panose="05050102010706020507" pitchFamily="18" charset="2"/>
              </a:rPr>
              <a:t></a:t>
            </a:r>
            <a:r>
              <a:rPr lang="en-US" altLang="en-US" dirty="0"/>
              <a:t> B			A</a:t>
            </a:r>
          </a:p>
          <a:p>
            <a:pPr lvl="1">
              <a:buFontTx/>
              <a:buNone/>
            </a:pPr>
            <a:r>
              <a:rPr lang="en-US" altLang="en-US" dirty="0"/>
              <a:t>Double Negation		</a:t>
            </a:r>
            <a:r>
              <a:rPr lang="en-US" altLang="en-US" dirty="0">
                <a:sym typeface="Symbol" panose="05050102010706020507" pitchFamily="18" charset="2"/>
              </a:rPr>
              <a:t></a:t>
            </a:r>
            <a:r>
              <a:rPr lang="en-US" altLang="en-US" dirty="0"/>
              <a:t>A			A</a:t>
            </a:r>
          </a:p>
          <a:p>
            <a:pPr lvl="1">
              <a:buFontTx/>
              <a:buNone/>
            </a:pPr>
            <a:r>
              <a:rPr lang="en-US" altLang="en-US" dirty="0"/>
              <a:t>Unit Resolution		A </a:t>
            </a:r>
            <a:r>
              <a:rPr lang="en-US" altLang="en-US" dirty="0">
                <a:sym typeface="Symbol" panose="05050102010706020507" pitchFamily="18" charset="2"/>
              </a:rPr>
              <a:t></a:t>
            </a:r>
            <a:r>
              <a:rPr lang="en-US" altLang="en-US" dirty="0"/>
              <a:t> B, </a:t>
            </a:r>
            <a:r>
              <a:rPr lang="en-US" altLang="en-US" dirty="0">
                <a:sym typeface="Symbol" panose="05050102010706020507" pitchFamily="18" charset="2"/>
              </a:rPr>
              <a:t></a:t>
            </a:r>
            <a:r>
              <a:rPr lang="en-US" altLang="en-US" dirty="0"/>
              <a:t>B		A</a:t>
            </a:r>
          </a:p>
          <a:p>
            <a:pPr lvl="1">
              <a:buFontTx/>
              <a:buNone/>
            </a:pPr>
            <a:r>
              <a:rPr lang="en-US" altLang="en-US" b="1" dirty="0">
                <a:solidFill>
                  <a:schemeClr val="hlink"/>
                </a:solidFill>
              </a:rPr>
              <a:t>Resolution			A </a:t>
            </a:r>
            <a:r>
              <a:rPr lang="en-US" altLang="en-US" b="1" dirty="0">
                <a:solidFill>
                  <a:schemeClr val="hlink"/>
                </a:solidFill>
                <a:sym typeface="Symbol" panose="05050102010706020507" pitchFamily="18" charset="2"/>
              </a:rPr>
              <a:t></a:t>
            </a:r>
            <a:r>
              <a:rPr lang="en-US" altLang="en-US" b="1" dirty="0">
                <a:solidFill>
                  <a:schemeClr val="hlink"/>
                </a:solidFill>
              </a:rPr>
              <a:t> B, </a:t>
            </a:r>
            <a:r>
              <a:rPr lang="en-US" altLang="en-US" b="1" dirty="0">
                <a:solidFill>
                  <a:schemeClr val="hlink"/>
                </a:solidFill>
                <a:sym typeface="Symbol" panose="05050102010706020507" pitchFamily="18" charset="2"/>
              </a:rPr>
              <a:t></a:t>
            </a:r>
            <a:r>
              <a:rPr lang="en-US" altLang="en-US" b="1" dirty="0">
                <a:solidFill>
                  <a:schemeClr val="hlink"/>
                </a:solidFill>
              </a:rPr>
              <a:t>B </a:t>
            </a:r>
            <a:r>
              <a:rPr lang="en-US" altLang="en-US" b="1" dirty="0">
                <a:solidFill>
                  <a:schemeClr val="hlink"/>
                </a:solidFill>
                <a:sym typeface="Symbol" panose="05050102010706020507" pitchFamily="18" charset="2"/>
              </a:rPr>
              <a:t></a:t>
            </a:r>
            <a:r>
              <a:rPr lang="en-US" altLang="en-US" b="1" dirty="0">
                <a:solidFill>
                  <a:schemeClr val="hlink"/>
                </a:solidFill>
              </a:rPr>
              <a:t> C	A </a:t>
            </a:r>
            <a:r>
              <a:rPr lang="en-US" altLang="en-US" b="1" dirty="0">
                <a:solidFill>
                  <a:schemeClr val="hlink"/>
                </a:solidFill>
                <a:sym typeface="Symbol" panose="05050102010706020507" pitchFamily="18" charset="2"/>
              </a:rPr>
              <a:t></a:t>
            </a:r>
            <a:r>
              <a:rPr lang="en-US" altLang="en-US" b="1" dirty="0">
                <a:solidFill>
                  <a:schemeClr val="hlink"/>
                </a:solidFill>
              </a:rPr>
              <a:t> C</a:t>
            </a:r>
          </a:p>
        </p:txBody>
      </p:sp>
      <p:sp>
        <p:nvSpPr>
          <p:cNvPr id="4" name="Slide Number Placeholder 3"/>
          <p:cNvSpPr>
            <a:spLocks noGrp="1"/>
          </p:cNvSpPr>
          <p:nvPr>
            <p:ph type="sldNum" sz="quarter" idx="12"/>
          </p:nvPr>
        </p:nvSpPr>
        <p:spPr/>
        <p:txBody>
          <a:bodyPr/>
          <a:lstStyle/>
          <a:p>
            <a:fld id="{A3BD24B8-CA98-4731-B90E-DCDFDB97E5DB}" type="slidenum">
              <a:rPr lang="en-US" altLang="en-US"/>
              <a:pPr/>
              <a:t>18</a:t>
            </a:fld>
            <a:endParaRPr lang="en-US" altLang="en-US"/>
          </a:p>
        </p:txBody>
      </p:sp>
    </p:spTree>
    <p:extLst>
      <p:ext uri="{BB962C8B-B14F-4D97-AF65-F5344CB8AC3E}">
        <p14:creationId xmlns:p14="http://schemas.microsoft.com/office/powerpoint/2010/main" val="270564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1783" y="875211"/>
            <a:ext cx="10019211" cy="5303520"/>
          </a:xfrm>
          <a:prstGeom prst="rect">
            <a:avLst/>
          </a:prstGeom>
        </p:spPr>
      </p:pic>
    </p:spTree>
    <p:extLst>
      <p:ext uri="{BB962C8B-B14F-4D97-AF65-F5344CB8AC3E}">
        <p14:creationId xmlns:p14="http://schemas.microsoft.com/office/powerpoint/2010/main" val="427011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Logic and Inferences</a:t>
            </a:r>
          </a:p>
        </p:txBody>
      </p:sp>
    </p:spTree>
    <p:extLst>
      <p:ext uri="{BB962C8B-B14F-4D97-AF65-F5344CB8AC3E}">
        <p14:creationId xmlns:p14="http://schemas.microsoft.com/office/powerpoint/2010/main" val="176783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664" y="752476"/>
            <a:ext cx="10128765" cy="4965654"/>
          </a:xfrm>
          <a:prstGeom prst="rect">
            <a:avLst/>
          </a:prstGeom>
        </p:spPr>
      </p:pic>
    </p:spTree>
    <p:extLst>
      <p:ext uri="{BB962C8B-B14F-4D97-AF65-F5344CB8AC3E}">
        <p14:creationId xmlns:p14="http://schemas.microsoft.com/office/powerpoint/2010/main" val="54749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209800" y="228600"/>
            <a:ext cx="7772400" cy="1143000"/>
          </a:xfrm>
        </p:spPr>
        <p:txBody>
          <a:bodyPr/>
          <a:lstStyle/>
          <a:p>
            <a:r>
              <a:rPr lang="en-US" altLang="en-US">
                <a:ea typeface="ＭＳ Ｐゴシック" panose="020B0600070205080204" pitchFamily="34" charset="-128"/>
              </a:rPr>
              <a:t>Resolution</a:t>
            </a:r>
          </a:p>
        </p:txBody>
      </p:sp>
      <p:sp>
        <p:nvSpPr>
          <p:cNvPr id="47107" name="Content Placeholder 2"/>
          <p:cNvSpPr>
            <a:spLocks noGrp="1"/>
          </p:cNvSpPr>
          <p:nvPr>
            <p:ph idx="1"/>
          </p:nvPr>
        </p:nvSpPr>
        <p:spPr>
          <a:xfrm>
            <a:off x="2057400" y="1371600"/>
            <a:ext cx="8077200" cy="5181600"/>
          </a:xfrm>
        </p:spPr>
        <p:txBody>
          <a:bodyPr/>
          <a:lstStyle/>
          <a:p>
            <a:pPr algn="just"/>
            <a:r>
              <a:rPr lang="en-US" altLang="en-US" b="1" dirty="0">
                <a:ea typeface="ＭＳ Ｐゴシック" panose="020B0600070205080204" pitchFamily="34" charset="-128"/>
              </a:rPr>
              <a:t>Resolution</a:t>
            </a:r>
            <a:r>
              <a:rPr lang="en-US" altLang="en-US" dirty="0">
                <a:ea typeface="ＭＳ Ｐゴシック" panose="020B0600070205080204" pitchFamily="34" charset="-128"/>
              </a:rPr>
              <a:t> is a valid inference rule producing a new clause implied by two clauses containing </a:t>
            </a:r>
            <a:r>
              <a:rPr lang="en-US" altLang="en-US" i="1" dirty="0">
                <a:ea typeface="ＭＳ Ｐゴシック" panose="020B0600070205080204" pitchFamily="34" charset="-128"/>
              </a:rPr>
              <a:t>complementary literals</a:t>
            </a:r>
          </a:p>
          <a:p>
            <a:pPr lvl="1" algn="just"/>
            <a:r>
              <a:rPr lang="en-US" altLang="en-US" dirty="0">
                <a:ea typeface="ＭＳ Ｐゴシック" panose="020B0600070205080204" pitchFamily="34" charset="-128"/>
              </a:rPr>
              <a:t>A literal is an atomic symbol or its negation, i.e., P, ~P</a:t>
            </a:r>
          </a:p>
          <a:p>
            <a:pPr algn="just"/>
            <a:r>
              <a:rPr lang="en-US" altLang="en-US" dirty="0">
                <a:ea typeface="ＭＳ Ｐゴシック" panose="020B0600070205080204" pitchFamily="34" charset="-128"/>
              </a:rPr>
              <a:t>Amazingly, this is the only interference rule you need to build a sound and complete theorem prover</a:t>
            </a:r>
          </a:p>
          <a:p>
            <a:pPr lvl="1" algn="just"/>
            <a:r>
              <a:rPr lang="en-US" altLang="en-US" dirty="0">
                <a:ea typeface="ＭＳ Ｐゴシック" panose="020B0600070205080204" pitchFamily="34" charset="-128"/>
              </a:rPr>
              <a:t>Based on proof by contradiction and usually called resolution refutation</a:t>
            </a:r>
          </a:p>
          <a:p>
            <a:pPr marL="457200" lvl="1" indent="0" algn="just">
              <a:buNone/>
            </a:pP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088710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209800" y="0"/>
            <a:ext cx="7772400" cy="1143000"/>
          </a:xfrm>
        </p:spPr>
        <p:txBody>
          <a:bodyPr/>
          <a:lstStyle/>
          <a:p>
            <a:r>
              <a:rPr lang="en-US" altLang="en-US">
                <a:ea typeface="ＭＳ Ｐゴシック" panose="020B0600070205080204" pitchFamily="34" charset="-128"/>
              </a:rPr>
              <a:t>Resolution</a:t>
            </a:r>
          </a:p>
        </p:txBody>
      </p:sp>
      <p:sp>
        <p:nvSpPr>
          <p:cNvPr id="3" name="Content Placeholder 2"/>
          <p:cNvSpPr>
            <a:spLocks noGrp="1"/>
          </p:cNvSpPr>
          <p:nvPr>
            <p:ph idx="1"/>
          </p:nvPr>
        </p:nvSpPr>
        <p:spPr>
          <a:xfrm>
            <a:off x="1905000" y="1717676"/>
            <a:ext cx="8305800" cy="5181600"/>
          </a:xfrm>
        </p:spPr>
        <p:txBody>
          <a:bodyPr/>
          <a:lstStyle/>
          <a:p>
            <a:r>
              <a:rPr lang="en-US" altLang="en-US" dirty="0">
                <a:ea typeface="ＭＳ Ｐゴシック" panose="020B0600070205080204" pitchFamily="34" charset="-128"/>
              </a:rPr>
              <a:t>A KB is actually a set of sentences all of which are true, i.e., a conjunction of sentences.</a:t>
            </a:r>
          </a:p>
          <a:p>
            <a:r>
              <a:rPr lang="en-US" altLang="en-US" dirty="0">
                <a:ea typeface="ＭＳ Ｐゴシック" panose="020B0600070205080204" pitchFamily="34" charset="-128"/>
              </a:rPr>
              <a:t>To use resolution, put KB into </a:t>
            </a:r>
            <a:r>
              <a:rPr lang="en-US" altLang="en-US" i="1" dirty="0">
                <a:ea typeface="ＭＳ Ｐゴシック" panose="020B0600070205080204" pitchFamily="34" charset="-128"/>
              </a:rPr>
              <a:t>conjunctive normal form</a:t>
            </a:r>
            <a:r>
              <a:rPr lang="en-US" altLang="en-US" dirty="0">
                <a:ea typeface="ＭＳ Ｐゴシック" panose="020B0600070205080204" pitchFamily="34" charset="-128"/>
              </a:rPr>
              <a:t> (CNF), where each sentence written as a disjunction of (one or more) literals</a:t>
            </a:r>
          </a:p>
          <a:p>
            <a:pPr>
              <a:buFontTx/>
              <a:buNone/>
            </a:pPr>
            <a:r>
              <a:rPr lang="en-US" altLang="en-US" dirty="0">
                <a:ea typeface="ＭＳ Ｐゴシック" panose="020B0600070205080204" pitchFamily="34" charset="-128"/>
              </a:rPr>
              <a:t>Example</a:t>
            </a:r>
          </a:p>
          <a:p>
            <a:pPr marL="344488" lvl="1" indent="-233363"/>
            <a:r>
              <a:rPr lang="en-US" altLang="en-US" dirty="0">
                <a:ea typeface="ＭＳ Ｐゴシック" panose="020B0600070205080204" pitchFamily="34" charset="-128"/>
              </a:rPr>
              <a:t>KB: [P</a:t>
            </a:r>
            <a:r>
              <a:rPr lang="en-US" altLang="en-US" dirty="0">
                <a:ea typeface="ＭＳ Ｐゴシック" panose="020B0600070205080204" pitchFamily="34" charset="-128"/>
                <a:sym typeface="Symbol" panose="05050102010706020507" pitchFamily="18" charset="2"/>
              </a:rPr>
              <a:t>Q , QRS]</a:t>
            </a:r>
          </a:p>
          <a:p>
            <a:pPr marL="344488" lvl="1" indent="-233363"/>
            <a:r>
              <a:rPr lang="en-US" altLang="en-US" dirty="0">
                <a:ea typeface="ＭＳ Ｐゴシック" panose="020B0600070205080204" pitchFamily="34" charset="-128"/>
                <a:sym typeface="Symbol" panose="05050102010706020507" pitchFamily="18" charset="2"/>
              </a:rPr>
              <a:t>KB in CNF: [~PQ , ~QR , ~QS]</a:t>
            </a:r>
          </a:p>
          <a:p>
            <a:pPr marL="344488" lvl="1" indent="-233363"/>
            <a:r>
              <a:rPr lang="en-US" altLang="en-US" dirty="0">
                <a:ea typeface="ＭＳ Ｐゴシック" panose="020B0600070205080204" pitchFamily="34" charset="-128"/>
                <a:sym typeface="Symbol" panose="05050102010706020507" pitchFamily="18" charset="2"/>
              </a:rPr>
              <a:t>Resolve KB(1) and KB(2)  producing: ~PR   </a:t>
            </a:r>
            <a:r>
              <a:rPr lang="en-US" altLang="en-US" i="1" dirty="0">
                <a:ea typeface="ＭＳ Ｐゴシック" panose="020B0600070205080204" pitchFamily="34" charset="-128"/>
                <a:sym typeface="Symbol" panose="05050102010706020507" pitchFamily="18" charset="2"/>
              </a:rPr>
              <a:t>(i.e., </a:t>
            </a:r>
            <a:r>
              <a:rPr lang="en-US" altLang="en-US" i="1" dirty="0">
                <a:ea typeface="ＭＳ Ｐゴシック" panose="020B0600070205080204" pitchFamily="34" charset="-128"/>
              </a:rPr>
              <a:t>P</a:t>
            </a:r>
            <a:r>
              <a:rPr lang="en-US" altLang="en-US" i="1" dirty="0">
                <a:ea typeface="ＭＳ Ｐゴシック" panose="020B0600070205080204" pitchFamily="34" charset="-128"/>
                <a:sym typeface="Symbol" panose="05050102010706020507" pitchFamily="18" charset="2"/>
              </a:rPr>
              <a:t>R)</a:t>
            </a:r>
          </a:p>
          <a:p>
            <a:pPr marL="344488" lvl="1" indent="-233363"/>
            <a:r>
              <a:rPr lang="en-US" altLang="en-US" dirty="0">
                <a:ea typeface="ＭＳ Ｐゴシック" panose="020B0600070205080204" pitchFamily="34" charset="-128"/>
                <a:sym typeface="Symbol" panose="05050102010706020507" pitchFamily="18" charset="2"/>
              </a:rPr>
              <a:t>Resolve KB(1) and KB(3)  producing: ~PS   </a:t>
            </a:r>
            <a:r>
              <a:rPr lang="en-US" altLang="en-US" i="1" dirty="0">
                <a:ea typeface="ＭＳ Ｐゴシック" panose="020B0600070205080204" pitchFamily="34" charset="-128"/>
                <a:sym typeface="Symbol" panose="05050102010706020507" pitchFamily="18" charset="2"/>
              </a:rPr>
              <a:t>(i.e., </a:t>
            </a:r>
            <a:r>
              <a:rPr lang="en-US" altLang="en-US" i="1" dirty="0">
                <a:ea typeface="ＭＳ Ｐゴシック" panose="020B0600070205080204" pitchFamily="34" charset="-128"/>
              </a:rPr>
              <a:t>P</a:t>
            </a:r>
            <a:r>
              <a:rPr lang="en-US" altLang="en-US" i="1" dirty="0">
                <a:ea typeface="ＭＳ Ｐゴシック" panose="020B0600070205080204" pitchFamily="34" charset="-128"/>
                <a:sym typeface="Symbol" panose="05050102010706020507" pitchFamily="18" charset="2"/>
              </a:rPr>
              <a:t>S)</a:t>
            </a:r>
            <a:endParaRPr lang="en-US" altLang="en-US" dirty="0">
              <a:ea typeface="ＭＳ Ｐゴシック" panose="020B0600070205080204" pitchFamily="34" charset="-128"/>
              <a:sym typeface="Symbol" panose="05050102010706020507" pitchFamily="18" charset="2"/>
            </a:endParaRPr>
          </a:p>
          <a:p>
            <a:pPr marL="344488" lvl="1" indent="-233363"/>
            <a:r>
              <a:rPr lang="en-US" altLang="en-US" dirty="0">
                <a:ea typeface="ＭＳ Ｐゴシック" panose="020B0600070205080204" pitchFamily="34" charset="-128"/>
                <a:sym typeface="Symbol" panose="05050102010706020507" pitchFamily="18" charset="2"/>
              </a:rPr>
              <a:t>New KB: [~PQ , ~Q~R~S , ~PR , ~PS]</a:t>
            </a:r>
          </a:p>
          <a:p>
            <a:pPr marL="344488" lvl="1" indent="-233363"/>
            <a:endParaRPr lang="en-US" altLang="en-US" dirty="0">
              <a:ea typeface="ＭＳ Ｐゴシック" panose="020B0600070205080204" pitchFamily="34" charset="-128"/>
            </a:endParaRPr>
          </a:p>
          <a:p>
            <a:pPr marL="344488" lvl="1" indent="-233363"/>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5" name="TextBox 4"/>
          <p:cNvSpPr txBox="1"/>
          <p:nvPr/>
        </p:nvSpPr>
        <p:spPr>
          <a:xfrm>
            <a:off x="6629400" y="3200401"/>
            <a:ext cx="3581400" cy="1108075"/>
          </a:xfrm>
          <a:prstGeom prst="rect">
            <a:avLst/>
          </a:prstGeom>
          <a:solidFill>
            <a:schemeClr val="bg1">
              <a:lumMod val="85000"/>
            </a:schemeClr>
          </a:solidFill>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200" b="1"/>
              <a:t>Tautologies</a:t>
            </a:r>
          </a:p>
          <a:p>
            <a:pPr algn="ctr"/>
            <a:r>
              <a:rPr lang="en-US" altLang="en-US" sz="2200">
                <a:sym typeface="Symbol" panose="05050102010706020507" pitchFamily="18" charset="2"/>
              </a:rPr>
              <a:t>(AB)</a:t>
            </a:r>
            <a:r>
              <a:rPr lang="en-US" altLang="en-US" sz="2200">
                <a:cs typeface="Times New Roman" panose="02020603050405020304" pitchFamily="18" charset="0"/>
              </a:rPr>
              <a:t>↔(~A</a:t>
            </a:r>
            <a:r>
              <a:rPr lang="en-US" altLang="en-US" sz="2200">
                <a:cs typeface="Times New Roman" panose="02020603050405020304" pitchFamily="18" charset="0"/>
                <a:sym typeface="Symbol" panose="05050102010706020507" pitchFamily="18" charset="2"/>
              </a:rPr>
              <a:t>B)</a:t>
            </a:r>
          </a:p>
          <a:p>
            <a:pPr algn="ctr"/>
            <a:r>
              <a:rPr lang="en-US" altLang="en-US" sz="2200">
                <a:cs typeface="Times New Roman" panose="02020603050405020304" pitchFamily="18" charset="0"/>
                <a:sym typeface="Symbol" panose="05050102010706020507" pitchFamily="18" charset="2"/>
              </a:rPr>
              <a:t>(A(BC))</a:t>
            </a:r>
            <a:r>
              <a:rPr lang="en-US" altLang="en-US" sz="2200">
                <a:cs typeface="Times New Roman" panose="02020603050405020304" pitchFamily="18" charset="0"/>
              </a:rPr>
              <a:t> ↔(A</a:t>
            </a:r>
            <a:r>
              <a:rPr lang="en-US" altLang="en-US" sz="2200">
                <a:cs typeface="Times New Roman" panose="02020603050405020304" pitchFamily="18" charset="0"/>
                <a:sym typeface="Symbol" panose="05050102010706020507" pitchFamily="18" charset="2"/>
              </a:rPr>
              <a:t>B)</a:t>
            </a:r>
            <a:r>
              <a:rPr lang="en-US" altLang="en-US" sz="2200">
                <a:cs typeface="Times New Roman" panose="02020603050405020304" pitchFamily="18" charset="0"/>
              </a:rPr>
              <a:t>(A</a:t>
            </a:r>
            <a:r>
              <a:rPr lang="en-US" altLang="en-US" sz="2200">
                <a:cs typeface="Times New Roman" panose="02020603050405020304" pitchFamily="18" charset="0"/>
                <a:sym typeface="Symbol" panose="05050102010706020507" pitchFamily="18" charset="2"/>
              </a:rPr>
              <a:t>C) </a:t>
            </a:r>
            <a:endParaRPr lang="en-US" altLang="en-US" sz="2200">
              <a:cs typeface="Times New Roman" panose="02020603050405020304" pitchFamily="18" charset="0"/>
            </a:endParaRPr>
          </a:p>
        </p:txBody>
      </p:sp>
    </p:spTree>
    <p:extLst>
      <p:ext uri="{BB962C8B-B14F-4D97-AF65-F5344CB8AC3E}">
        <p14:creationId xmlns:p14="http://schemas.microsoft.com/office/powerpoint/2010/main" val="352259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dirty="0"/>
              <a:t>Soundness of the resolution inference rule </a:t>
            </a:r>
          </a:p>
        </p:txBody>
      </p:sp>
      <p:sp>
        <p:nvSpPr>
          <p:cNvPr id="4" name="Slide Number Placeholder 3"/>
          <p:cNvSpPr>
            <a:spLocks noGrp="1"/>
          </p:cNvSpPr>
          <p:nvPr>
            <p:ph type="sldNum" sz="quarter" idx="12"/>
          </p:nvPr>
        </p:nvSpPr>
        <p:spPr/>
        <p:txBody>
          <a:bodyPr/>
          <a:lstStyle/>
          <a:p>
            <a:fld id="{236F62FD-C9AD-4FC7-BEBF-4B35BA0F9289}" type="slidenum">
              <a:rPr lang="en-US" altLang="en-US"/>
              <a:pPr/>
              <a:t>23</a:t>
            </a:fld>
            <a:endParaRPr lang="en-US" altLang="en-US"/>
          </a:p>
        </p:txBody>
      </p:sp>
      <p:pic>
        <p:nvPicPr>
          <p:cNvPr id="96260" name="Picture 4" descr="img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1"/>
            <a:ext cx="9601200" cy="333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628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37754" y="381000"/>
            <a:ext cx="7772400" cy="1143000"/>
          </a:xfrm>
        </p:spPr>
        <p:txBody>
          <a:bodyPr/>
          <a:lstStyle/>
          <a:p>
            <a:r>
              <a:rPr lang="en-US" altLang="en-US" dirty="0"/>
              <a:t>Proving things</a:t>
            </a:r>
          </a:p>
        </p:txBody>
      </p:sp>
      <p:sp>
        <p:nvSpPr>
          <p:cNvPr id="104451" name="Rectangle 3"/>
          <p:cNvSpPr>
            <a:spLocks noGrp="1" noChangeArrowheads="1"/>
          </p:cNvSpPr>
          <p:nvPr>
            <p:ph idx="1"/>
          </p:nvPr>
        </p:nvSpPr>
        <p:spPr>
          <a:xfrm>
            <a:off x="1828800" y="1524000"/>
            <a:ext cx="8610600" cy="5029200"/>
          </a:xfrm>
        </p:spPr>
        <p:txBody>
          <a:bodyPr>
            <a:normAutofit lnSpcReduction="10000"/>
          </a:bodyPr>
          <a:lstStyle/>
          <a:p>
            <a:pPr>
              <a:tabLst>
                <a:tab pos="2060575" algn="l"/>
              </a:tabLst>
            </a:pPr>
            <a:r>
              <a:rPr lang="en-US" altLang="en-US" dirty="0"/>
              <a:t>A </a:t>
            </a:r>
            <a:r>
              <a:rPr lang="en-US" altLang="en-US" b="1" dirty="0"/>
              <a:t>proof</a:t>
            </a:r>
            <a:r>
              <a:rPr lang="en-US" altLang="en-US" dirty="0"/>
              <a:t> is a sequence of sentences, where each sentence is either a premise or a sentence derived from earlier sentences in the proof by one of the rules of inference. </a:t>
            </a:r>
          </a:p>
          <a:p>
            <a:pPr>
              <a:tabLst>
                <a:tab pos="2060575" algn="l"/>
              </a:tabLst>
            </a:pPr>
            <a:r>
              <a:rPr lang="en-US" altLang="en-US" dirty="0"/>
              <a:t>The last sentence is the </a:t>
            </a:r>
            <a:r>
              <a:rPr lang="en-US" altLang="en-US" b="1" dirty="0"/>
              <a:t>theorem </a:t>
            </a:r>
            <a:r>
              <a:rPr lang="en-US" altLang="en-US" dirty="0"/>
              <a:t>(also called goal or query) that we want to prove.</a:t>
            </a:r>
          </a:p>
          <a:p>
            <a:pPr>
              <a:tabLst>
                <a:tab pos="2060575" algn="l"/>
              </a:tabLst>
            </a:pPr>
            <a:r>
              <a:rPr lang="en-US" altLang="en-US" dirty="0"/>
              <a:t>Example for the “weather problem” given above.</a:t>
            </a:r>
          </a:p>
          <a:p>
            <a:pPr lvl="1">
              <a:buNone/>
              <a:tabLst>
                <a:tab pos="2060575" algn="l"/>
              </a:tabLst>
            </a:pPr>
            <a:r>
              <a:rPr lang="en-US" altLang="en-US" dirty="0"/>
              <a:t>1 Humid		</a:t>
            </a:r>
            <a:r>
              <a:rPr lang="en-US" altLang="en-US" sz="1600" dirty="0"/>
              <a:t>Premise			“It is humid”</a:t>
            </a:r>
          </a:p>
          <a:p>
            <a:pPr lvl="1">
              <a:buNone/>
              <a:tabLst>
                <a:tab pos="2060575" algn="l"/>
              </a:tabLst>
            </a:pPr>
            <a:r>
              <a:rPr lang="en-US" altLang="en-US" dirty="0"/>
              <a:t>2 </a:t>
            </a:r>
            <a:r>
              <a:rPr lang="en-US" altLang="en-US" dirty="0" err="1"/>
              <a:t>Humid</a:t>
            </a:r>
            <a:r>
              <a:rPr lang="en-US" altLang="en-US" dirty="0" err="1">
                <a:sym typeface="Symbol" panose="05050102010706020507" pitchFamily="18" charset="2"/>
              </a:rPr>
              <a:t></a:t>
            </a:r>
            <a:r>
              <a:rPr lang="en-US" altLang="en-US" dirty="0" err="1"/>
              <a:t>Hot</a:t>
            </a:r>
            <a:r>
              <a:rPr lang="en-US" altLang="en-US" dirty="0"/>
              <a:t> 	</a:t>
            </a:r>
            <a:r>
              <a:rPr lang="en-US" altLang="en-US" sz="1600" dirty="0"/>
              <a:t>Premise			“If it is humid, it is hot”</a:t>
            </a:r>
          </a:p>
          <a:p>
            <a:pPr lvl="1">
              <a:buNone/>
              <a:tabLst>
                <a:tab pos="2060575" algn="l"/>
              </a:tabLst>
            </a:pPr>
            <a:r>
              <a:rPr lang="en-US" altLang="en-US" dirty="0"/>
              <a:t>3 Hot 		</a:t>
            </a:r>
            <a:r>
              <a:rPr lang="en-US" altLang="en-US" sz="1600" dirty="0"/>
              <a:t>Modus Ponens(1,2)		“It is hot”</a:t>
            </a:r>
            <a:endParaRPr lang="en-US" altLang="en-US" dirty="0"/>
          </a:p>
          <a:p>
            <a:pPr lvl="1">
              <a:buNone/>
              <a:tabLst>
                <a:tab pos="2060575" algn="l"/>
              </a:tabLst>
            </a:pPr>
            <a:r>
              <a:rPr lang="en-US" altLang="en-US" dirty="0"/>
              <a:t>4 (</a:t>
            </a:r>
            <a:r>
              <a:rPr lang="en-US" altLang="en-US" dirty="0" err="1"/>
              <a:t>Hot</a:t>
            </a:r>
            <a:r>
              <a:rPr lang="en-US" altLang="en-US" dirty="0" err="1">
                <a:sym typeface="Symbol" panose="05050102010706020507" pitchFamily="18" charset="2"/>
              </a:rPr>
              <a:t></a:t>
            </a:r>
            <a:r>
              <a:rPr lang="en-US" altLang="en-US" dirty="0" err="1"/>
              <a:t>Humid</a:t>
            </a:r>
            <a:r>
              <a:rPr lang="en-US" altLang="en-US" dirty="0"/>
              <a:t>)</a:t>
            </a:r>
            <a:r>
              <a:rPr lang="en-US" altLang="en-US" dirty="0">
                <a:sym typeface="Symbol" panose="05050102010706020507" pitchFamily="18" charset="2"/>
              </a:rPr>
              <a:t></a:t>
            </a:r>
            <a:r>
              <a:rPr lang="en-US" altLang="en-US" dirty="0"/>
              <a:t>Rain	</a:t>
            </a:r>
            <a:r>
              <a:rPr lang="en-US" altLang="en-US" sz="1600" dirty="0"/>
              <a:t>Premise		“If it’s hot &amp; humid, it’s raining”</a:t>
            </a:r>
            <a:endParaRPr lang="en-US" altLang="en-US" dirty="0"/>
          </a:p>
          <a:p>
            <a:pPr lvl="1">
              <a:buNone/>
              <a:tabLst>
                <a:tab pos="2060575" algn="l"/>
              </a:tabLst>
            </a:pPr>
            <a:r>
              <a:rPr lang="en-US" altLang="en-US" dirty="0"/>
              <a:t>5 </a:t>
            </a:r>
            <a:r>
              <a:rPr lang="en-US" altLang="en-US" dirty="0" err="1"/>
              <a:t>Hot</a:t>
            </a:r>
            <a:r>
              <a:rPr lang="en-US" altLang="en-US" dirty="0" err="1">
                <a:sym typeface="Symbol" panose="05050102010706020507" pitchFamily="18" charset="2"/>
              </a:rPr>
              <a:t></a:t>
            </a:r>
            <a:r>
              <a:rPr lang="en-US" altLang="en-US" dirty="0" err="1"/>
              <a:t>Humid</a:t>
            </a:r>
            <a:r>
              <a:rPr lang="en-US" altLang="en-US" dirty="0"/>
              <a:t> 	</a:t>
            </a:r>
            <a:r>
              <a:rPr lang="en-US" altLang="en-US" sz="1600" dirty="0"/>
              <a:t>And Introduction(1,2)		“It is hot and humid”</a:t>
            </a:r>
            <a:endParaRPr lang="en-US" altLang="en-US" dirty="0"/>
          </a:p>
          <a:p>
            <a:pPr lvl="1">
              <a:buNone/>
              <a:tabLst>
                <a:tab pos="2060575" algn="l"/>
              </a:tabLst>
            </a:pPr>
            <a:r>
              <a:rPr lang="en-US" altLang="en-US" dirty="0"/>
              <a:t>6 Rain 		</a:t>
            </a:r>
            <a:r>
              <a:rPr lang="en-US" altLang="en-US" sz="1600" dirty="0"/>
              <a:t>Modus Ponens(4,5)		“It is raining”</a:t>
            </a:r>
            <a:endParaRPr lang="en-US" altLang="en-US" dirty="0"/>
          </a:p>
        </p:txBody>
      </p:sp>
      <p:sp>
        <p:nvSpPr>
          <p:cNvPr id="4" name="Slide Number Placeholder 3"/>
          <p:cNvSpPr>
            <a:spLocks noGrp="1"/>
          </p:cNvSpPr>
          <p:nvPr>
            <p:ph type="sldNum" sz="quarter" idx="12"/>
          </p:nvPr>
        </p:nvSpPr>
        <p:spPr/>
        <p:txBody>
          <a:bodyPr/>
          <a:lstStyle/>
          <a:p>
            <a:fld id="{1F1A2DA2-ACD3-490B-9F65-200B6B2B2000}" type="slidenum">
              <a:rPr lang="en-US" altLang="en-US"/>
              <a:pPr/>
              <a:t>24</a:t>
            </a:fld>
            <a:endParaRPr lang="en-US" altLang="en-US"/>
          </a:p>
        </p:txBody>
      </p:sp>
    </p:spTree>
    <p:extLst>
      <p:ext uri="{BB962C8B-B14F-4D97-AF65-F5344CB8AC3E}">
        <p14:creationId xmlns:p14="http://schemas.microsoft.com/office/powerpoint/2010/main" val="3134898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628650"/>
            <a:ext cx="10352859" cy="5057775"/>
          </a:xfrm>
          <a:prstGeom prst="rect">
            <a:avLst/>
          </a:prstGeom>
        </p:spPr>
      </p:pic>
    </p:spTree>
    <p:extLst>
      <p:ext uri="{BB962C8B-B14F-4D97-AF65-F5344CB8AC3E}">
        <p14:creationId xmlns:p14="http://schemas.microsoft.com/office/powerpoint/2010/main" val="2925164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sz="3200"/>
              <a:t>Two important properties for inference</a:t>
            </a:r>
          </a:p>
        </p:txBody>
      </p:sp>
      <p:sp>
        <p:nvSpPr>
          <p:cNvPr id="103427" name="Rectangle 3"/>
          <p:cNvSpPr>
            <a:spLocks noGrp="1" noChangeArrowheads="1"/>
          </p:cNvSpPr>
          <p:nvPr>
            <p:ph idx="1"/>
          </p:nvPr>
        </p:nvSpPr>
        <p:spPr/>
        <p:txBody>
          <a:bodyPr>
            <a:normAutofit fontScale="85000" lnSpcReduction="10000"/>
          </a:bodyPr>
          <a:lstStyle/>
          <a:p>
            <a:pPr>
              <a:buFontTx/>
              <a:buNone/>
            </a:pPr>
            <a:r>
              <a:rPr lang="en-US" altLang="en-US" b="1"/>
              <a:t>Soundness: If KB |- Q then KB |= Q</a:t>
            </a:r>
            <a:endParaRPr lang="en-US" altLang="en-US"/>
          </a:p>
          <a:p>
            <a:pPr lvl="1"/>
            <a:r>
              <a:rPr lang="en-US" altLang="en-US"/>
              <a:t>If Q is derived from a set of sentences KB using a given set of rules of inference, then Q is entailed by KB.</a:t>
            </a:r>
          </a:p>
          <a:p>
            <a:pPr lvl="1"/>
            <a:r>
              <a:rPr lang="en-US" altLang="en-US"/>
              <a:t>Hence, inference produces only real entailments, or any sentence that follows deductively from the premises is valid.</a:t>
            </a:r>
          </a:p>
          <a:p>
            <a:pPr>
              <a:buFontTx/>
              <a:buNone/>
            </a:pPr>
            <a:r>
              <a:rPr lang="en-US" altLang="en-US" b="1"/>
              <a:t>Completeness: If KB |= Q then KB |- Q</a:t>
            </a:r>
            <a:endParaRPr lang="en-US" altLang="en-US"/>
          </a:p>
          <a:p>
            <a:pPr lvl="1"/>
            <a:r>
              <a:rPr lang="en-US" altLang="en-US"/>
              <a:t>If Q is entailed by a set of sentences KB, then Q can be derived from KB using the rules of inference. </a:t>
            </a:r>
          </a:p>
          <a:p>
            <a:pPr lvl="1"/>
            <a:r>
              <a:rPr lang="en-US" altLang="en-US"/>
              <a:t>Hence, inference produces all entailments, or all valid sentences can be proved from the premises. </a:t>
            </a:r>
          </a:p>
        </p:txBody>
      </p:sp>
      <p:sp>
        <p:nvSpPr>
          <p:cNvPr id="4" name="Slide Number Placeholder 3"/>
          <p:cNvSpPr>
            <a:spLocks noGrp="1"/>
          </p:cNvSpPr>
          <p:nvPr>
            <p:ph type="sldNum" sz="quarter" idx="12"/>
          </p:nvPr>
        </p:nvSpPr>
        <p:spPr/>
        <p:txBody>
          <a:bodyPr/>
          <a:lstStyle/>
          <a:p>
            <a:fld id="{D6985C04-F6D5-4F6D-A21F-66886E4E45C1}" type="slidenum">
              <a:rPr lang="en-US" altLang="en-US"/>
              <a:pPr/>
              <a:t>26</a:t>
            </a:fld>
            <a:endParaRPr lang="en-US" altLang="en-US"/>
          </a:p>
        </p:txBody>
      </p:sp>
    </p:spTree>
    <p:extLst>
      <p:ext uri="{BB962C8B-B14F-4D97-AF65-F5344CB8AC3E}">
        <p14:creationId xmlns:p14="http://schemas.microsoft.com/office/powerpoint/2010/main" val="2037977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sz="3600"/>
              <a:t>Propositional logic is a weak language</a:t>
            </a:r>
          </a:p>
        </p:txBody>
      </p:sp>
      <p:sp>
        <p:nvSpPr>
          <p:cNvPr id="100355" name="Rectangle 3"/>
          <p:cNvSpPr>
            <a:spLocks noGrp="1" noChangeArrowheads="1"/>
          </p:cNvSpPr>
          <p:nvPr>
            <p:ph idx="1"/>
          </p:nvPr>
        </p:nvSpPr>
        <p:spPr>
          <a:xfrm>
            <a:off x="1826623" y="1690688"/>
            <a:ext cx="9289868" cy="4572000"/>
          </a:xfrm>
        </p:spPr>
        <p:txBody>
          <a:bodyPr>
            <a:normAutofit/>
          </a:bodyPr>
          <a:lstStyle/>
          <a:p>
            <a:r>
              <a:rPr lang="en-US" altLang="en-US" dirty="0"/>
              <a:t>Hard to identify “individuals” (e.g., Mary, 3)</a:t>
            </a:r>
          </a:p>
          <a:p>
            <a:r>
              <a:rPr lang="en-US" altLang="en-US" dirty="0"/>
              <a:t>Can’t directly talk about properties of individuals or relations between individuals (e.g., “Bill is tall”)</a:t>
            </a:r>
          </a:p>
          <a:p>
            <a:r>
              <a:rPr lang="en-US" altLang="en-US" dirty="0"/>
              <a:t>Generalizations, patterns, regularities can’t easily be represented (e.g., “all triangles have 3 sides”)</a:t>
            </a:r>
          </a:p>
          <a:p>
            <a:r>
              <a:rPr lang="en-US" altLang="en-US" dirty="0"/>
              <a:t>First-Order Logic (abbreviated FOL or FOPC) is expressive enough to concisely represent this kind of information</a:t>
            </a:r>
          </a:p>
          <a:p>
            <a:pPr marL="458788" lvl="1" indent="-119063">
              <a:buNone/>
            </a:pPr>
            <a:r>
              <a:rPr lang="en-US" altLang="en-US" dirty="0"/>
              <a:t>FOL adds relations, variables, and quantifiers, e.g.,</a:t>
            </a:r>
          </a:p>
          <a:p>
            <a:pPr marL="684213" lvl="2" indent="-111125"/>
            <a:r>
              <a:rPr lang="en-US" altLang="en-US" i="1" dirty="0"/>
              <a:t>“Every elephant is gray”:</a:t>
            </a:r>
            <a:r>
              <a:rPr lang="en-US" altLang="en-US" dirty="0"/>
              <a:t> </a:t>
            </a:r>
            <a:r>
              <a:rPr lang="en-US" altLang="en-US" dirty="0">
                <a:sym typeface="Symbol" panose="05050102010706020507" pitchFamily="18" charset="2"/>
              </a:rPr>
              <a:t></a:t>
            </a:r>
            <a:r>
              <a:rPr lang="en-US" altLang="en-US" dirty="0"/>
              <a:t> x (elephant(x) </a:t>
            </a:r>
            <a:r>
              <a:rPr lang="en-US" altLang="en-US" dirty="0">
                <a:cs typeface="Times New Roman" panose="02020603050405020304" pitchFamily="18" charset="0"/>
              </a:rPr>
              <a:t>→</a:t>
            </a:r>
            <a:r>
              <a:rPr lang="en-US" altLang="en-US" dirty="0"/>
              <a:t> gray(x))</a:t>
            </a:r>
          </a:p>
          <a:p>
            <a:pPr marL="684213" lvl="2" indent="-111125"/>
            <a:r>
              <a:rPr lang="en-US" altLang="en-US" i="1" dirty="0"/>
              <a:t>“There is a white alligator”:</a:t>
            </a:r>
            <a:r>
              <a:rPr lang="en-US" altLang="en-US" dirty="0"/>
              <a:t> </a:t>
            </a:r>
            <a:r>
              <a:rPr lang="en-US" altLang="en-US" dirty="0">
                <a:sym typeface="Symbol" panose="05050102010706020507" pitchFamily="18" charset="2"/>
              </a:rPr>
              <a:t></a:t>
            </a:r>
            <a:r>
              <a:rPr lang="en-US" altLang="en-US" dirty="0"/>
              <a:t> x (alligator(X) ^ white(X))</a:t>
            </a:r>
          </a:p>
        </p:txBody>
      </p:sp>
      <p:sp>
        <p:nvSpPr>
          <p:cNvPr id="4" name="Slide Number Placeholder 3"/>
          <p:cNvSpPr>
            <a:spLocks noGrp="1"/>
          </p:cNvSpPr>
          <p:nvPr>
            <p:ph type="sldNum" sz="quarter" idx="12"/>
          </p:nvPr>
        </p:nvSpPr>
        <p:spPr/>
        <p:txBody>
          <a:bodyPr/>
          <a:lstStyle/>
          <a:p>
            <a:fld id="{284B6A34-00C8-4C26-8BEA-FD8C541F7CDA}" type="slidenum">
              <a:rPr lang="en-US" altLang="en-US"/>
              <a:pPr/>
              <a:t>27</a:t>
            </a:fld>
            <a:endParaRPr lang="en-US" altLang="en-US"/>
          </a:p>
        </p:txBody>
      </p:sp>
    </p:spTree>
    <p:extLst>
      <p:ext uri="{BB962C8B-B14F-4D97-AF65-F5344CB8AC3E}">
        <p14:creationId xmlns:p14="http://schemas.microsoft.com/office/powerpoint/2010/main" val="1742628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Example</a:t>
            </a:r>
          </a:p>
        </p:txBody>
      </p:sp>
      <p:sp>
        <p:nvSpPr>
          <p:cNvPr id="101379" name="Rectangle 3"/>
          <p:cNvSpPr>
            <a:spLocks noGrp="1" noChangeArrowheads="1"/>
          </p:cNvSpPr>
          <p:nvPr>
            <p:ph idx="1"/>
          </p:nvPr>
        </p:nvSpPr>
        <p:spPr/>
        <p:txBody>
          <a:bodyPr/>
          <a:lstStyle/>
          <a:p>
            <a:r>
              <a:rPr lang="en-US" altLang="en-US"/>
              <a:t>Consider the problem of representing the following information: </a:t>
            </a:r>
          </a:p>
          <a:p>
            <a:pPr lvl="1"/>
            <a:r>
              <a:rPr lang="en-US" altLang="en-US"/>
              <a:t>Every person is mortal. </a:t>
            </a:r>
          </a:p>
          <a:p>
            <a:pPr lvl="1"/>
            <a:r>
              <a:rPr lang="en-US" altLang="en-US"/>
              <a:t>Confucius is a person. </a:t>
            </a:r>
          </a:p>
          <a:p>
            <a:pPr lvl="1"/>
            <a:r>
              <a:rPr lang="en-US" altLang="en-US"/>
              <a:t>Confucius is mortal. </a:t>
            </a:r>
          </a:p>
          <a:p>
            <a:r>
              <a:rPr lang="en-US" altLang="en-US"/>
              <a:t>How can these sentences be represented so that we can infer the third sentence from the first two? </a:t>
            </a:r>
          </a:p>
        </p:txBody>
      </p:sp>
      <p:sp>
        <p:nvSpPr>
          <p:cNvPr id="4" name="Slide Number Placeholder 3"/>
          <p:cNvSpPr>
            <a:spLocks noGrp="1"/>
          </p:cNvSpPr>
          <p:nvPr>
            <p:ph type="sldNum" sz="quarter" idx="12"/>
          </p:nvPr>
        </p:nvSpPr>
        <p:spPr/>
        <p:txBody>
          <a:bodyPr/>
          <a:lstStyle/>
          <a:p>
            <a:fld id="{548E6DF0-F31B-4AA5-9126-1ABAB1070DD1}" type="slidenum">
              <a:rPr lang="en-US" altLang="en-US"/>
              <a:pPr/>
              <a:t>28</a:t>
            </a:fld>
            <a:endParaRPr lang="en-US" altLang="en-US"/>
          </a:p>
        </p:txBody>
      </p:sp>
    </p:spTree>
    <p:extLst>
      <p:ext uri="{BB962C8B-B14F-4D97-AF65-F5344CB8AC3E}">
        <p14:creationId xmlns:p14="http://schemas.microsoft.com/office/powerpoint/2010/main" val="881893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8200" y="381000"/>
            <a:ext cx="7772400" cy="1143000"/>
          </a:xfrm>
        </p:spPr>
        <p:txBody>
          <a:bodyPr/>
          <a:lstStyle/>
          <a:p>
            <a:r>
              <a:rPr lang="en-US" altLang="en-US" dirty="0"/>
              <a:t>Example II</a:t>
            </a:r>
          </a:p>
        </p:txBody>
      </p:sp>
      <p:sp>
        <p:nvSpPr>
          <p:cNvPr id="102403" name="Rectangle 3"/>
          <p:cNvSpPr>
            <a:spLocks noGrp="1" noChangeArrowheads="1"/>
          </p:cNvSpPr>
          <p:nvPr>
            <p:ph idx="1"/>
          </p:nvPr>
        </p:nvSpPr>
        <p:spPr>
          <a:xfrm>
            <a:off x="1306286" y="1524000"/>
            <a:ext cx="9849394" cy="4876800"/>
          </a:xfrm>
        </p:spPr>
        <p:txBody>
          <a:bodyPr>
            <a:normAutofit/>
          </a:bodyPr>
          <a:lstStyle/>
          <a:p>
            <a:pPr algn="just"/>
            <a:r>
              <a:rPr lang="en-US" altLang="en-US" dirty="0"/>
              <a:t>In PL we have to create propositional symbols to stand for all or part of each sentence. For example, we might have: </a:t>
            </a:r>
          </a:p>
          <a:p>
            <a:pPr lvl="1" algn="just">
              <a:buFontTx/>
              <a:buNone/>
            </a:pPr>
            <a:r>
              <a:rPr lang="en-US" altLang="en-US" dirty="0"/>
              <a:t>P = “person”; Q = “mortal”; R = “Confucius”</a:t>
            </a:r>
          </a:p>
          <a:p>
            <a:pPr algn="just"/>
            <a:r>
              <a:rPr lang="en-US" altLang="en-US" dirty="0"/>
              <a:t>so the above 3 sentences are represented as: </a:t>
            </a:r>
          </a:p>
          <a:p>
            <a:pPr lvl="1" algn="just">
              <a:buFontTx/>
              <a:buNone/>
            </a:pPr>
            <a:r>
              <a:rPr lang="en-US" altLang="en-US" dirty="0"/>
              <a:t>P </a:t>
            </a:r>
            <a:r>
              <a:rPr lang="en-US" altLang="en-US" dirty="0">
                <a:sym typeface="Symbol" panose="05050102010706020507" pitchFamily="18" charset="2"/>
              </a:rPr>
              <a:t></a:t>
            </a:r>
            <a:r>
              <a:rPr lang="en-US" altLang="en-US" dirty="0"/>
              <a:t> Q; R </a:t>
            </a:r>
            <a:r>
              <a:rPr lang="en-US" altLang="en-US" dirty="0">
                <a:sym typeface="Symbol" panose="05050102010706020507" pitchFamily="18" charset="2"/>
              </a:rPr>
              <a:t></a:t>
            </a:r>
            <a:r>
              <a:rPr lang="en-US" altLang="en-US" dirty="0"/>
              <a:t> P;  R </a:t>
            </a:r>
            <a:r>
              <a:rPr lang="en-US" altLang="en-US" dirty="0">
                <a:sym typeface="Symbol" panose="05050102010706020507" pitchFamily="18" charset="2"/>
              </a:rPr>
              <a:t></a:t>
            </a:r>
            <a:r>
              <a:rPr lang="en-US" altLang="en-US" dirty="0"/>
              <a:t> Q </a:t>
            </a:r>
          </a:p>
          <a:p>
            <a:pPr algn="just"/>
            <a:r>
              <a:rPr lang="en-US" altLang="en-US" dirty="0"/>
              <a:t>Although the third sentence is entailed by the first two, we needed an explicit symbol, R, to represent an individual, Confucius, who is a member of the classes “person” and “mortal”</a:t>
            </a:r>
          </a:p>
          <a:p>
            <a:pPr algn="just"/>
            <a:r>
              <a:rPr lang="en-US" altLang="en-US" dirty="0"/>
              <a:t>To represent other individuals we must introduce separate symbols for each one, with some way to represent the fact that all individuals who are “people” are also “mortal”</a:t>
            </a:r>
          </a:p>
          <a:p>
            <a:endParaRPr lang="en-US" altLang="en-US" dirty="0"/>
          </a:p>
          <a:p>
            <a:endParaRPr lang="en-US" altLang="en-US" dirty="0"/>
          </a:p>
        </p:txBody>
      </p:sp>
      <p:sp>
        <p:nvSpPr>
          <p:cNvPr id="4" name="Slide Number Placeholder 3"/>
          <p:cNvSpPr>
            <a:spLocks noGrp="1"/>
          </p:cNvSpPr>
          <p:nvPr>
            <p:ph type="sldNum" sz="quarter" idx="12"/>
          </p:nvPr>
        </p:nvSpPr>
        <p:spPr/>
        <p:txBody>
          <a:bodyPr/>
          <a:lstStyle/>
          <a:p>
            <a:fld id="{E2349511-2596-47D1-BB4C-9F8DE1DE9E1F}" type="slidenum">
              <a:rPr lang="en-US" altLang="en-US"/>
              <a:pPr/>
              <a:t>29</a:t>
            </a:fld>
            <a:endParaRPr lang="en-US" altLang="en-US"/>
          </a:p>
        </p:txBody>
      </p:sp>
    </p:spTree>
    <p:extLst>
      <p:ext uri="{BB962C8B-B14F-4D97-AF65-F5344CB8AC3E}">
        <p14:creationId xmlns:p14="http://schemas.microsoft.com/office/powerpoint/2010/main" val="381565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a:t>Formal Logic</a:t>
            </a:r>
          </a:p>
        </p:txBody>
      </p:sp>
      <p:sp>
        <p:nvSpPr>
          <p:cNvPr id="3" name="Content Placeholder 2"/>
          <p:cNvSpPr>
            <a:spLocks noGrp="1"/>
          </p:cNvSpPr>
          <p:nvPr>
            <p:ph idx="1"/>
          </p:nvPr>
        </p:nvSpPr>
        <p:spPr>
          <a:xfrm>
            <a:off x="1484310" y="2009775"/>
            <a:ext cx="10018713" cy="4676775"/>
          </a:xfrm>
        </p:spPr>
        <p:txBody>
          <a:bodyPr>
            <a:normAutofit fontScale="92500" lnSpcReduction="10000"/>
          </a:bodyPr>
          <a:lstStyle/>
          <a:p>
            <a:r>
              <a:rPr lang="en-US" sz="2000" dirty="0"/>
              <a:t>Formal Logic is the science of deductive reasoning</a:t>
            </a:r>
          </a:p>
          <a:p>
            <a:r>
              <a:rPr lang="en-US" altLang="en-US" sz="2000" b="1" dirty="0"/>
              <a:t>Definition: “reasoning from known premises, or premises presumed to be true, to a certain conclusion.”</a:t>
            </a:r>
          </a:p>
          <a:p>
            <a:r>
              <a:rPr lang="en-US" altLang="en-US" sz="2000" b="1" dirty="0"/>
              <a:t>In contrast, most everyday arguments involve inductive reasoning.</a:t>
            </a:r>
          </a:p>
          <a:p>
            <a:pPr lvl="1"/>
            <a:r>
              <a:rPr lang="en-US" altLang="en-US" sz="2000" dirty="0"/>
              <a:t>reasoning from uncertain premises to probabilistic conclusions</a:t>
            </a:r>
          </a:p>
          <a:p>
            <a:pPr lvl="1"/>
            <a:r>
              <a:rPr lang="en-US" altLang="en-US" sz="2000" dirty="0"/>
              <a:t>“inference-making”</a:t>
            </a:r>
            <a:endParaRPr lang="en-US" altLang="en-US" sz="2000" b="1" dirty="0"/>
          </a:p>
          <a:p>
            <a:pPr>
              <a:defRPr/>
            </a:pPr>
            <a:r>
              <a:rPr lang="en-US" sz="2000" b="1" dirty="0"/>
              <a:t>Formal logic cannot establish the truth of the premises.  The truth of the premises must be presumed, or taken as a given.</a:t>
            </a:r>
          </a:p>
          <a:p>
            <a:pPr marL="640080" lvl="1">
              <a:defRPr/>
            </a:pPr>
            <a:r>
              <a:rPr lang="en-US" sz="2000" dirty="0"/>
              <a:t>Some premises may be proven  or authenticated by scientific testing, reference to external sources, etc.</a:t>
            </a:r>
          </a:p>
          <a:p>
            <a:pPr marL="640080" lvl="1">
              <a:defRPr/>
            </a:pPr>
            <a:r>
              <a:rPr lang="en-US" sz="2000" dirty="0"/>
              <a:t>Some premises may be granted or stipulated by all the parties to an argument</a:t>
            </a:r>
          </a:p>
          <a:p>
            <a:pPr marL="640080" lvl="1">
              <a:defRPr/>
            </a:pPr>
            <a:r>
              <a:rPr lang="en-US" sz="2000" dirty="0"/>
              <a:t>Some premises may have been established as the conclusion of a previous argument</a:t>
            </a:r>
            <a:endParaRPr lang="en-US" sz="2000" b="1" dirty="0"/>
          </a:p>
          <a:p>
            <a:endParaRPr lang="en-US" dirty="0"/>
          </a:p>
        </p:txBody>
      </p:sp>
    </p:spTree>
    <p:extLst>
      <p:ext uri="{BB962C8B-B14F-4D97-AF65-F5344CB8AC3E}">
        <p14:creationId xmlns:p14="http://schemas.microsoft.com/office/powerpoint/2010/main" val="59951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title"/>
          </p:nvPr>
        </p:nvSpPr>
        <p:spPr/>
        <p:txBody>
          <a:bodyPr/>
          <a:lstStyle/>
          <a:p>
            <a:r>
              <a:rPr lang="en-US" altLang="en-US" dirty="0"/>
              <a:t>Resolution </a:t>
            </a:r>
            <a:br>
              <a:rPr lang="en-US" altLang="en-US" dirty="0"/>
            </a:br>
            <a:r>
              <a:rPr lang="en-US" altLang="en-US" dirty="0"/>
              <a:t>(for CNF)</a:t>
            </a:r>
          </a:p>
        </p:txBody>
      </p:sp>
      <p:grpSp>
        <p:nvGrpSpPr>
          <p:cNvPr id="1586180" name="Group 4"/>
          <p:cNvGrpSpPr>
            <a:grpSpLocks/>
          </p:cNvGrpSpPr>
          <p:nvPr/>
        </p:nvGrpSpPr>
        <p:grpSpPr bwMode="auto">
          <a:xfrm>
            <a:off x="2603863" y="2895600"/>
            <a:ext cx="2819400" cy="1371600"/>
            <a:chOff x="480" y="1296"/>
            <a:chExt cx="1776" cy="864"/>
          </a:xfrm>
        </p:grpSpPr>
        <p:sp>
          <p:nvSpPr>
            <p:cNvPr id="1586181" name="Rectangle 5"/>
            <p:cNvSpPr>
              <a:spLocks noChangeArrowheads="1"/>
            </p:cNvSpPr>
            <p:nvPr/>
          </p:nvSpPr>
          <p:spPr bwMode="auto">
            <a:xfrm>
              <a:off x="480" y="1296"/>
              <a:ext cx="177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       </a:t>
              </a:r>
              <a:r>
                <a:rPr lang="en-US" altLang="en-US" sz="2000" dirty="0"/>
                <a:t>P </a:t>
              </a:r>
              <a:r>
                <a:rPr lang="en-US" altLang="en-US" sz="2000" dirty="0">
                  <a:sym typeface="Symbol" panose="05050102010706020507" pitchFamily="18" charset="2"/>
                </a:rPr>
                <a:t> Q</a:t>
              </a:r>
              <a:endParaRPr lang="en-US" altLang="en-US" sz="2000" dirty="0"/>
            </a:p>
            <a:p>
              <a:r>
                <a:rPr lang="en-US" altLang="en-US" sz="2000" dirty="0"/>
                <a:t>      </a:t>
              </a:r>
              <a:r>
                <a:rPr lang="en-US" altLang="en-US" sz="2000" dirty="0">
                  <a:sym typeface="Symbol" panose="05050102010706020507" pitchFamily="18" charset="2"/>
                </a:rPr>
                <a:t></a:t>
              </a:r>
              <a:r>
                <a:rPr lang="en-US" altLang="en-US" sz="2000" dirty="0"/>
                <a:t>P </a:t>
              </a:r>
              <a:r>
                <a:rPr lang="en-US" altLang="en-US" sz="2000" dirty="0">
                  <a:sym typeface="Symbol" panose="05050102010706020507" pitchFamily="18" charset="2"/>
                </a:rPr>
                <a:t> R       </a:t>
              </a:r>
            </a:p>
            <a:p>
              <a:r>
                <a:rPr lang="en-US" altLang="en-US" sz="2000" dirty="0">
                  <a:sym typeface="Symbol" panose="05050102010706020507" pitchFamily="18" charset="2"/>
                </a:rPr>
                <a:t>     </a:t>
              </a:r>
              <a:r>
                <a:rPr lang="en-US" altLang="en-US" sz="2000" dirty="0"/>
                <a:t>Q </a:t>
              </a:r>
              <a:r>
                <a:rPr lang="en-US" altLang="en-US" sz="2000" dirty="0">
                  <a:sym typeface="Symbol" panose="05050102010706020507" pitchFamily="18" charset="2"/>
                </a:rPr>
                <a:t> R	     </a:t>
              </a:r>
              <a:r>
                <a:rPr lang="en-US" altLang="en-US" sz="2000" dirty="0"/>
                <a:t>	</a:t>
              </a:r>
            </a:p>
          </p:txBody>
        </p:sp>
        <p:sp>
          <p:nvSpPr>
            <p:cNvPr id="1586182" name="Line 6"/>
            <p:cNvSpPr>
              <a:spLocks noChangeShapeType="1"/>
            </p:cNvSpPr>
            <p:nvPr/>
          </p:nvSpPr>
          <p:spPr bwMode="auto">
            <a:xfrm>
              <a:off x="698" y="171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86184" name="Text Box 8"/>
          <p:cNvSpPr txBox="1">
            <a:spLocks noChangeArrowheads="1"/>
          </p:cNvSpPr>
          <p:nvPr/>
        </p:nvSpPr>
        <p:spPr bwMode="auto">
          <a:xfrm>
            <a:off x="838200" y="1981201"/>
            <a:ext cx="102391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dirty="0"/>
              <a:t>Very important inference rule – several other inference rules can be seen as special cases of resolution. </a:t>
            </a:r>
          </a:p>
        </p:txBody>
      </p:sp>
      <p:sp>
        <p:nvSpPr>
          <p:cNvPr id="1586185" name="Text Box 9"/>
          <p:cNvSpPr txBox="1">
            <a:spLocks noChangeArrowheads="1"/>
          </p:cNvSpPr>
          <p:nvPr/>
        </p:nvSpPr>
        <p:spPr bwMode="auto">
          <a:xfrm>
            <a:off x="838200" y="4343400"/>
            <a:ext cx="1089224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t>Resolution for CNF – applied to a special type of  </a:t>
            </a:r>
            <a:r>
              <a:rPr lang="en-US" altLang="en-US" sz="2000" dirty="0" err="1"/>
              <a:t>wffs</a:t>
            </a:r>
            <a:r>
              <a:rPr lang="en-US" altLang="en-US" sz="2000" dirty="0"/>
              <a:t>:  </a:t>
            </a:r>
            <a:r>
              <a:rPr lang="en-US" altLang="en-US" sz="2000" i="1" dirty="0"/>
              <a:t>conjunction of clauses.</a:t>
            </a:r>
          </a:p>
          <a:p>
            <a:endParaRPr lang="en-US" altLang="en-US" sz="2000" i="1" dirty="0"/>
          </a:p>
          <a:p>
            <a:r>
              <a:rPr lang="en-US" altLang="en-US" sz="2000" i="1" dirty="0"/>
              <a:t>Literal</a:t>
            </a:r>
            <a:r>
              <a:rPr lang="en-US" altLang="en-US" sz="2000" dirty="0"/>
              <a:t> – either an atom (e.g., P) or its negation (</a:t>
            </a:r>
            <a:r>
              <a:rPr lang="en-US" altLang="en-US" sz="2000" dirty="0">
                <a:sym typeface="Symbol" panose="05050102010706020507" pitchFamily="18" charset="2"/>
              </a:rPr>
              <a:t></a:t>
            </a:r>
            <a:r>
              <a:rPr lang="en-US" altLang="en-US" sz="2000" dirty="0"/>
              <a:t>P).</a:t>
            </a:r>
          </a:p>
          <a:p>
            <a:r>
              <a:rPr lang="en-US" altLang="en-US" sz="2000" i="1" dirty="0"/>
              <a:t>Clause</a:t>
            </a:r>
            <a:r>
              <a:rPr lang="en-US" altLang="en-US" sz="2000" dirty="0"/>
              <a:t> – disjunction of literals (e.g., (P </a:t>
            </a:r>
            <a:r>
              <a:rPr lang="en-US" altLang="en-US" sz="2000" dirty="0">
                <a:sym typeface="Symbol" panose="05050102010706020507" pitchFamily="18" charset="2"/>
              </a:rPr>
              <a:t> Q  R)).</a:t>
            </a:r>
          </a:p>
          <a:p>
            <a:endParaRPr lang="en-US" altLang="en-US" dirty="0">
              <a:sym typeface="Symbol" panose="05050102010706020507" pitchFamily="18" charset="2"/>
            </a:endParaRPr>
          </a:p>
        </p:txBody>
      </p:sp>
      <p:grpSp>
        <p:nvGrpSpPr>
          <p:cNvPr id="1586187" name="Group 11"/>
          <p:cNvGrpSpPr>
            <a:grpSpLocks/>
          </p:cNvGrpSpPr>
          <p:nvPr/>
        </p:nvGrpSpPr>
        <p:grpSpPr bwMode="auto">
          <a:xfrm>
            <a:off x="4737463" y="2935877"/>
            <a:ext cx="5715000" cy="914400"/>
            <a:chOff x="2544" y="1968"/>
            <a:chExt cx="3072" cy="576"/>
          </a:xfrm>
        </p:grpSpPr>
        <p:sp>
          <p:nvSpPr>
            <p:cNvPr id="1586183" name="Rectangle 7"/>
            <p:cNvSpPr>
              <a:spLocks noChangeArrowheads="1"/>
            </p:cNvSpPr>
            <p:nvPr/>
          </p:nvSpPr>
          <p:spPr bwMode="auto">
            <a:xfrm>
              <a:off x="2640" y="1968"/>
              <a:ext cx="286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ym typeface="Symbol" panose="05050102010706020507" pitchFamily="18" charset="2"/>
                </a:rPr>
                <a:t>Soundness of rule (validity of rule):</a:t>
              </a:r>
            </a:p>
            <a:p>
              <a:r>
                <a:rPr lang="en-US" altLang="en-US">
                  <a:sym typeface="Wingdings" panose="05000000000000000000" pitchFamily="2" charset="2"/>
                </a:rPr>
                <a:t> </a:t>
              </a:r>
              <a:r>
                <a:rPr lang="en-US" altLang="en-US"/>
                <a:t>[(</a:t>
              </a:r>
              <a:r>
                <a:rPr lang="en-US" altLang="en-US">
                  <a:sym typeface="Symbol" panose="05050102010706020507" pitchFamily="18" charset="2"/>
                </a:rPr>
                <a:t>P  Q</a:t>
              </a:r>
              <a:r>
                <a:rPr lang="en-US" altLang="en-US"/>
                <a:t>) </a:t>
              </a:r>
              <a:r>
                <a:rPr lang="en-US" altLang="en-US">
                  <a:sym typeface="Symbol" panose="05050102010706020507" pitchFamily="18" charset="2"/>
                </a:rPr>
                <a:t> (P  R)]   (Q  R) is valid</a:t>
              </a:r>
            </a:p>
          </p:txBody>
        </p:sp>
        <p:sp>
          <p:nvSpPr>
            <p:cNvPr id="1586186" name="Rectangle 10"/>
            <p:cNvSpPr>
              <a:spLocks noChangeArrowheads="1"/>
            </p:cNvSpPr>
            <p:nvPr/>
          </p:nvSpPr>
          <p:spPr bwMode="auto">
            <a:xfrm>
              <a:off x="2544" y="1968"/>
              <a:ext cx="3072" cy="57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014094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61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8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50" name="Rectangle 2"/>
          <p:cNvSpPr>
            <a:spLocks noGrp="1" noChangeArrowheads="1"/>
          </p:cNvSpPr>
          <p:nvPr>
            <p:ph type="title"/>
          </p:nvPr>
        </p:nvSpPr>
        <p:spPr/>
        <p:txBody>
          <a:bodyPr>
            <a:normAutofit fontScale="90000"/>
          </a:bodyPr>
          <a:lstStyle/>
          <a:p>
            <a:r>
              <a:rPr lang="en-US" altLang="en-US"/>
              <a:t>Soundness of Resolution:</a:t>
            </a:r>
            <a:br>
              <a:rPr lang="en-US" altLang="en-US"/>
            </a:br>
            <a:r>
              <a:rPr lang="en-US" altLang="en-US"/>
              <a:t>Validity of the Resolution Inference Rule</a:t>
            </a:r>
          </a:p>
        </p:txBody>
      </p:sp>
      <p:graphicFrame>
        <p:nvGraphicFramePr>
          <p:cNvPr id="1640451" name="Group 3"/>
          <p:cNvGraphicFramePr>
            <a:graphicFrameLocks noGrp="1"/>
          </p:cNvGraphicFramePr>
          <p:nvPr>
            <p:ph type="tbl" idx="1"/>
          </p:nvPr>
        </p:nvGraphicFramePr>
        <p:xfrm>
          <a:off x="1698245" y="3161032"/>
          <a:ext cx="7106120" cy="3036890"/>
        </p:xfrm>
        <a:graphic>
          <a:graphicData uri="http://schemas.openxmlformats.org/drawingml/2006/table">
            <a:tbl>
              <a:tblPr/>
              <a:tblGrid>
                <a:gridCol w="326343">
                  <a:extLst>
                    <a:ext uri="{9D8B030D-6E8A-4147-A177-3AD203B41FA5}">
                      <a16:colId xmlns:a16="http://schemas.microsoft.com/office/drawing/2014/main" val="2345801155"/>
                    </a:ext>
                  </a:extLst>
                </a:gridCol>
                <a:gridCol w="326343">
                  <a:extLst>
                    <a:ext uri="{9D8B030D-6E8A-4147-A177-3AD203B41FA5}">
                      <a16:colId xmlns:a16="http://schemas.microsoft.com/office/drawing/2014/main" val="2284456211"/>
                    </a:ext>
                  </a:extLst>
                </a:gridCol>
                <a:gridCol w="261074">
                  <a:extLst>
                    <a:ext uri="{9D8B030D-6E8A-4147-A177-3AD203B41FA5}">
                      <a16:colId xmlns:a16="http://schemas.microsoft.com/office/drawing/2014/main" val="1921086621"/>
                    </a:ext>
                  </a:extLst>
                </a:gridCol>
                <a:gridCol w="679835">
                  <a:extLst>
                    <a:ext uri="{9D8B030D-6E8A-4147-A177-3AD203B41FA5}">
                      <a16:colId xmlns:a16="http://schemas.microsoft.com/office/drawing/2014/main" val="3969945515"/>
                    </a:ext>
                  </a:extLst>
                </a:gridCol>
                <a:gridCol w="770709">
                  <a:extLst>
                    <a:ext uri="{9D8B030D-6E8A-4147-A177-3AD203B41FA5}">
                      <a16:colId xmlns:a16="http://schemas.microsoft.com/office/drawing/2014/main" val="2006667435"/>
                    </a:ext>
                  </a:extLst>
                </a:gridCol>
                <a:gridCol w="1319348">
                  <a:extLst>
                    <a:ext uri="{9D8B030D-6E8A-4147-A177-3AD203B41FA5}">
                      <a16:colId xmlns:a16="http://schemas.microsoft.com/office/drawing/2014/main" val="2161841602"/>
                    </a:ext>
                  </a:extLst>
                </a:gridCol>
                <a:gridCol w="1005840">
                  <a:extLst>
                    <a:ext uri="{9D8B030D-6E8A-4147-A177-3AD203B41FA5}">
                      <a16:colId xmlns:a16="http://schemas.microsoft.com/office/drawing/2014/main" val="3972930921"/>
                    </a:ext>
                  </a:extLst>
                </a:gridCol>
                <a:gridCol w="2416628">
                  <a:extLst>
                    <a:ext uri="{9D8B030D-6E8A-4147-A177-3AD203B41FA5}">
                      <a16:colId xmlns:a16="http://schemas.microsoft.com/office/drawing/2014/main" val="512299823"/>
                    </a:ext>
                  </a:extLst>
                </a:gridCol>
              </a:tblGrid>
              <a:tr h="188913">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
                      </a:r>
                      <a:endParaRPr kumimoji="0" lang="el-GR"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t>
                      </a:r>
                      <a:r>
                        <a:rPr kumimoji="0" lang="el-GR"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Q)</a:t>
                      </a:r>
                      <a:endParaRPr kumimoji="0" lang="el-GR"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sym typeface="Symbol" panose="05050102010706020507" pitchFamily="18" charset="2"/>
                        </a:rPr>
                        <a:t></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t>
                      </a:r>
                      <a:r>
                        <a:rPr kumimoji="0" lang="el-GR"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t>
                      </a:r>
                      <a:r>
                        <a:rPr kumimoji="0" lang="el-GR"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Q)</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sym typeface="Symbol" panose="05050102010706020507" pitchFamily="18" charset="2"/>
                        </a:rPr>
                        <a:t></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Q</a:t>
                      </a:r>
                      <a:r>
                        <a:rPr kumimoji="0" lang="el-GR"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R)</a:t>
                      </a:r>
                      <a:endPar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(P </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sym typeface="Symbol" panose="05050102010706020507" pitchFamily="18" charset="2"/>
                        </a:rPr>
                        <a:t> Q</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 (</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sym typeface="Symbol" panose="05050102010706020507" pitchFamily="18" charset="2"/>
                        </a:rPr>
                        <a:t></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P </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sym typeface="Symbol" panose="05050102010706020507" pitchFamily="18" charset="2"/>
                        </a:rPr>
                        <a:t> R) </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 </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sym typeface="Symbol" panose="05050102010706020507" pitchFamily="18" charset="2"/>
                        </a:rPr>
                        <a:t> </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 (Q </a:t>
                      </a: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sym typeface="Symbol" panose="05050102010706020507" pitchFamily="18" charset="2"/>
                        </a:rPr>
                        <a:t>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4747550"/>
                  </a:ext>
                </a:extLst>
              </a:tr>
              <a:tr h="341313">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8305129"/>
                  </a:ext>
                </a:extLst>
              </a:tr>
              <a:tr h="341313">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466528"/>
                  </a:ext>
                </a:extLst>
              </a:tr>
              <a:tr h="342900">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8251174"/>
                  </a:ext>
                </a:extLst>
              </a:tr>
              <a:tr h="339725">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1965957"/>
                  </a:ext>
                </a:extLst>
              </a:tr>
              <a:tr h="342900">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2254033"/>
                  </a:ext>
                </a:extLst>
              </a:tr>
              <a:tr h="341313">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3915226"/>
                  </a:ext>
                </a:extLst>
              </a:tr>
              <a:tr h="341313">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1966541"/>
                  </a:ext>
                </a:extLst>
              </a:tr>
              <a:tr h="341313">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anose="02020603050405020304" pitchFamily="18" charset="0"/>
                          <a:cs typeface="Arial" panose="020B0604020202020204" pitchFamily="34" charset="0"/>
                        </a:defRPr>
                      </a:lvl1pPr>
                      <a:lvl2pPr>
                        <a:spcBef>
                          <a:spcPct val="20000"/>
                        </a:spcBef>
                        <a:defRPr sz="1600">
                          <a:solidFill>
                            <a:schemeClr val="tx1"/>
                          </a:solidFill>
                          <a:latin typeface="Times New Roman" panose="02020603050405020304" pitchFamily="18" charset="0"/>
                          <a:cs typeface="Arial" panose="020B0604020202020204" pitchFamily="34" charset="0"/>
                        </a:defRPr>
                      </a:lvl2pPr>
                      <a:lvl3pPr>
                        <a:spcBef>
                          <a:spcPct val="20000"/>
                        </a:spcBef>
                        <a:defRPr sz="1400">
                          <a:solidFill>
                            <a:schemeClr val="tx1"/>
                          </a:solidFill>
                          <a:latin typeface="Times New Roman" panose="02020603050405020304" pitchFamily="18" charset="0"/>
                          <a:cs typeface="Arial" panose="020B0604020202020204" pitchFamily="34" charset="0"/>
                        </a:defRPr>
                      </a:lvl3pPr>
                      <a:lvl4pPr>
                        <a:spcBef>
                          <a:spcPct val="20000"/>
                        </a:spcBef>
                        <a:defRPr sz="1200">
                          <a:solidFill>
                            <a:schemeClr val="tx1"/>
                          </a:solidFill>
                          <a:latin typeface="Times New Roman" panose="02020603050405020304" pitchFamily="18" charset="0"/>
                          <a:cs typeface="Arial" panose="020B0604020202020204" pitchFamily="34" charset="0"/>
                        </a:defRPr>
                      </a:lvl4pPr>
                      <a:lvl5pPr>
                        <a:spcBef>
                          <a:spcPct val="20000"/>
                        </a:spcBef>
                        <a:defRPr sz="10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000">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5769368"/>
                  </a:ext>
                </a:extLst>
              </a:tr>
            </a:tbl>
          </a:graphicData>
        </a:graphic>
      </p:graphicFrame>
      <p:grpSp>
        <p:nvGrpSpPr>
          <p:cNvPr id="1640543" name="Group 95"/>
          <p:cNvGrpSpPr>
            <a:grpSpLocks/>
          </p:cNvGrpSpPr>
          <p:nvPr/>
        </p:nvGrpSpPr>
        <p:grpSpPr bwMode="auto">
          <a:xfrm>
            <a:off x="2181499" y="1706562"/>
            <a:ext cx="2819400" cy="1371600"/>
            <a:chOff x="480" y="1296"/>
            <a:chExt cx="1776" cy="864"/>
          </a:xfrm>
        </p:grpSpPr>
        <p:sp>
          <p:nvSpPr>
            <p:cNvPr id="1640544" name="Rectangle 96"/>
            <p:cNvSpPr>
              <a:spLocks noChangeArrowheads="1"/>
            </p:cNvSpPr>
            <p:nvPr/>
          </p:nvSpPr>
          <p:spPr bwMode="auto">
            <a:xfrm>
              <a:off x="480" y="1296"/>
              <a:ext cx="177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a:t>
              </a:r>
              <a:r>
                <a:rPr lang="en-US" altLang="en-US" sz="2000"/>
                <a:t>P </a:t>
              </a:r>
              <a:r>
                <a:rPr lang="en-US" altLang="en-US" sz="2000">
                  <a:sym typeface="Symbol" panose="05050102010706020507" pitchFamily="18" charset="2"/>
                </a:rPr>
                <a:t> Q</a:t>
              </a:r>
              <a:endParaRPr lang="en-US" altLang="en-US" sz="2000"/>
            </a:p>
            <a:p>
              <a:r>
                <a:rPr lang="en-US" altLang="en-US" sz="2000"/>
                <a:t>      </a:t>
              </a:r>
              <a:r>
                <a:rPr lang="en-US" altLang="en-US" sz="2000">
                  <a:sym typeface="Symbol" panose="05050102010706020507" pitchFamily="18" charset="2"/>
                </a:rPr>
                <a:t></a:t>
              </a:r>
              <a:r>
                <a:rPr lang="en-US" altLang="en-US" sz="2000"/>
                <a:t>P </a:t>
              </a:r>
              <a:r>
                <a:rPr lang="en-US" altLang="en-US" sz="2000">
                  <a:sym typeface="Symbol" panose="05050102010706020507" pitchFamily="18" charset="2"/>
                </a:rPr>
                <a:t> R       </a:t>
              </a:r>
            </a:p>
            <a:p>
              <a:r>
                <a:rPr lang="en-US" altLang="en-US" sz="2000">
                  <a:sym typeface="Symbol" panose="05050102010706020507" pitchFamily="18" charset="2"/>
                </a:rPr>
                <a:t>     </a:t>
              </a:r>
              <a:r>
                <a:rPr lang="en-US" altLang="en-US" sz="2000"/>
                <a:t>Q </a:t>
              </a:r>
              <a:r>
                <a:rPr lang="en-US" altLang="en-US" sz="2000">
                  <a:sym typeface="Symbol" panose="05050102010706020507" pitchFamily="18" charset="2"/>
                </a:rPr>
                <a:t> R	     </a:t>
              </a:r>
              <a:r>
                <a:rPr lang="en-US" altLang="en-US" sz="2000"/>
                <a:t>	</a:t>
              </a:r>
            </a:p>
          </p:txBody>
        </p:sp>
        <p:sp>
          <p:nvSpPr>
            <p:cNvPr id="1640545" name="Line 97"/>
            <p:cNvSpPr>
              <a:spLocks noChangeShapeType="1"/>
            </p:cNvSpPr>
            <p:nvPr/>
          </p:nvSpPr>
          <p:spPr bwMode="auto">
            <a:xfrm>
              <a:off x="600" y="1711"/>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0546" name="Text Box 98"/>
          <p:cNvSpPr txBox="1">
            <a:spLocks noChangeArrowheads="1"/>
          </p:cNvSpPr>
          <p:nvPr/>
        </p:nvSpPr>
        <p:spPr bwMode="auto">
          <a:xfrm>
            <a:off x="3781699" y="2117724"/>
            <a:ext cx="10652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t>resolving on P</a:t>
            </a:r>
          </a:p>
        </p:txBody>
      </p:sp>
      <p:sp>
        <p:nvSpPr>
          <p:cNvPr id="1640547" name="Rectangle 99"/>
          <p:cNvSpPr>
            <a:spLocks noChangeArrowheads="1"/>
          </p:cNvSpPr>
          <p:nvPr/>
        </p:nvSpPr>
        <p:spPr bwMode="auto">
          <a:xfrm>
            <a:off x="5562601" y="2133600"/>
            <a:ext cx="4431919"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nSpc>
                <a:spcPct val="90000"/>
              </a:lnSpc>
              <a:spcBef>
                <a:spcPct val="20000"/>
              </a:spcBef>
            </a:pPr>
            <a:r>
              <a:rPr lang="en-US" altLang="en-US" sz="1400"/>
              <a:t>Validity (Tautology): (P </a:t>
            </a:r>
            <a:r>
              <a:rPr lang="en-US" altLang="en-US" sz="1400">
                <a:sym typeface="Symbol" panose="05050102010706020507" pitchFamily="18" charset="2"/>
              </a:rPr>
              <a:t> Q</a:t>
            </a:r>
            <a:r>
              <a:rPr lang="en-US" altLang="en-US" sz="1400"/>
              <a:t>) (</a:t>
            </a:r>
            <a:r>
              <a:rPr lang="en-US" altLang="en-US" sz="1400">
                <a:sym typeface="Symbol" panose="05050102010706020507" pitchFamily="18" charset="2"/>
              </a:rPr>
              <a:t></a:t>
            </a:r>
            <a:r>
              <a:rPr lang="en-US" altLang="en-US" sz="1400"/>
              <a:t>P </a:t>
            </a:r>
            <a:r>
              <a:rPr lang="en-US" altLang="en-US" sz="1400">
                <a:sym typeface="Symbol" panose="05050102010706020507" pitchFamily="18" charset="2"/>
              </a:rPr>
              <a:t> R)</a:t>
            </a:r>
            <a:r>
              <a:rPr lang="en-US" altLang="en-US">
                <a:sym typeface="Symbol" panose="05050102010706020507" pitchFamily="18" charset="2"/>
              </a:rPr>
              <a:t> </a:t>
            </a:r>
            <a:r>
              <a:rPr lang="en-US" altLang="en-US"/>
              <a:t> </a:t>
            </a:r>
            <a:r>
              <a:rPr lang="en-US" altLang="en-US">
                <a:sym typeface="Symbol" panose="05050102010706020507" pitchFamily="18" charset="2"/>
              </a:rPr>
              <a:t> </a:t>
            </a:r>
            <a:r>
              <a:rPr lang="en-US" altLang="en-US"/>
              <a:t> </a:t>
            </a:r>
            <a:r>
              <a:rPr lang="en-US" altLang="en-US" sz="1400"/>
              <a:t>(Q </a:t>
            </a:r>
            <a:r>
              <a:rPr lang="en-US" altLang="en-US" sz="1400">
                <a:sym typeface="Symbol" panose="05050102010706020507" pitchFamily="18" charset="2"/>
              </a:rPr>
              <a:t> R)</a:t>
            </a:r>
            <a:r>
              <a:rPr lang="en-US" altLang="en-US"/>
              <a:t> ; </a:t>
            </a:r>
          </a:p>
        </p:txBody>
      </p:sp>
    </p:spTree>
    <p:extLst>
      <p:ext uri="{BB962C8B-B14F-4D97-AF65-F5344CB8AC3E}">
        <p14:creationId xmlns:p14="http://schemas.microsoft.com/office/powerpoint/2010/main" val="417041195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226" name="Rectangle 2"/>
          <p:cNvSpPr>
            <a:spLocks noGrp="1" noChangeArrowheads="1"/>
          </p:cNvSpPr>
          <p:nvPr>
            <p:ph type="title"/>
          </p:nvPr>
        </p:nvSpPr>
        <p:spPr/>
        <p:txBody>
          <a:bodyPr/>
          <a:lstStyle/>
          <a:p>
            <a:r>
              <a:rPr lang="en-US" altLang="en-US" dirty="0"/>
              <a:t>Resolution:</a:t>
            </a:r>
            <a:br>
              <a:rPr lang="en-US" altLang="en-US" dirty="0"/>
            </a:br>
            <a:r>
              <a:rPr lang="en-US" altLang="en-US" dirty="0"/>
              <a:t>Special Cases</a:t>
            </a:r>
          </a:p>
        </p:txBody>
      </p:sp>
      <p:sp>
        <p:nvSpPr>
          <p:cNvPr id="1588227" name="Text Box 3"/>
          <p:cNvSpPr txBox="1">
            <a:spLocks noChangeArrowheads="1"/>
          </p:cNvSpPr>
          <p:nvPr/>
        </p:nvSpPr>
        <p:spPr bwMode="auto">
          <a:xfrm>
            <a:off x="2422525" y="1946275"/>
            <a:ext cx="30519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 Rule of Inference: Chaining</a:t>
            </a:r>
          </a:p>
        </p:txBody>
      </p:sp>
      <p:grpSp>
        <p:nvGrpSpPr>
          <p:cNvPr id="1588228" name="Group 4"/>
          <p:cNvGrpSpPr>
            <a:grpSpLocks/>
          </p:cNvGrpSpPr>
          <p:nvPr/>
        </p:nvGrpSpPr>
        <p:grpSpPr bwMode="auto">
          <a:xfrm>
            <a:off x="2793274" y="2468007"/>
            <a:ext cx="6934200" cy="1479550"/>
            <a:chOff x="816" y="1248"/>
            <a:chExt cx="4368" cy="932"/>
          </a:xfrm>
        </p:grpSpPr>
        <p:grpSp>
          <p:nvGrpSpPr>
            <p:cNvPr id="1588229" name="Group 5"/>
            <p:cNvGrpSpPr>
              <a:grpSpLocks/>
            </p:cNvGrpSpPr>
            <p:nvPr/>
          </p:nvGrpSpPr>
          <p:grpSpPr bwMode="auto">
            <a:xfrm>
              <a:off x="816" y="1248"/>
              <a:ext cx="1776" cy="864"/>
              <a:chOff x="480" y="1296"/>
              <a:chExt cx="1776" cy="864"/>
            </a:xfrm>
          </p:grpSpPr>
          <p:sp>
            <p:nvSpPr>
              <p:cNvPr id="1588230" name="Rectangle 6"/>
              <p:cNvSpPr>
                <a:spLocks noChangeArrowheads="1"/>
              </p:cNvSpPr>
              <p:nvPr/>
            </p:nvSpPr>
            <p:spPr bwMode="auto">
              <a:xfrm>
                <a:off x="480" y="1296"/>
                <a:ext cx="177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a:t>
                </a:r>
                <a:r>
                  <a:rPr lang="en-US" altLang="en-US" sz="2000"/>
                  <a:t>R </a:t>
                </a:r>
                <a:r>
                  <a:rPr lang="en-US" altLang="en-US" sz="2000">
                    <a:sym typeface="Symbol" panose="05050102010706020507" pitchFamily="18" charset="2"/>
                  </a:rPr>
                  <a:t> P</a:t>
                </a:r>
                <a:endParaRPr lang="en-US" altLang="en-US" sz="2000"/>
              </a:p>
              <a:p>
                <a:r>
                  <a:rPr lang="en-US" altLang="en-US" sz="2000"/>
                  <a:t>      </a:t>
                </a:r>
                <a:r>
                  <a:rPr lang="en-US" altLang="en-US" sz="2000">
                    <a:sym typeface="Symbol" panose="05050102010706020507" pitchFamily="18" charset="2"/>
                  </a:rPr>
                  <a:t></a:t>
                </a:r>
                <a:r>
                  <a:rPr lang="en-US" altLang="en-US" sz="2000"/>
                  <a:t>P </a:t>
                </a:r>
                <a:r>
                  <a:rPr lang="en-US" altLang="en-US" sz="2000">
                    <a:sym typeface="Symbol" panose="05050102010706020507" pitchFamily="18" charset="2"/>
                  </a:rPr>
                  <a:t> Q       </a:t>
                </a:r>
              </a:p>
              <a:p>
                <a:r>
                  <a:rPr lang="en-US" altLang="en-US" sz="2000">
                    <a:sym typeface="Symbol" panose="05050102010706020507" pitchFamily="18" charset="2"/>
                  </a:rPr>
                  <a:t>     </a:t>
                </a:r>
                <a:r>
                  <a:rPr lang="en-US" altLang="en-US" sz="2000"/>
                  <a:t>R </a:t>
                </a:r>
                <a:r>
                  <a:rPr lang="en-US" altLang="en-US" sz="2000">
                    <a:sym typeface="Symbol" panose="05050102010706020507" pitchFamily="18" charset="2"/>
                  </a:rPr>
                  <a:t> Q	     </a:t>
                </a:r>
                <a:r>
                  <a:rPr lang="en-US" altLang="en-US" sz="2000"/>
                  <a:t>	</a:t>
                </a:r>
              </a:p>
            </p:txBody>
          </p:sp>
          <p:sp>
            <p:nvSpPr>
              <p:cNvPr id="1588231" name="Line 7"/>
              <p:cNvSpPr>
                <a:spLocks noChangeShapeType="1"/>
              </p:cNvSpPr>
              <p:nvPr/>
            </p:nvSpPr>
            <p:spPr bwMode="auto">
              <a:xfrm>
                <a:off x="592" y="172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88232" name="Group 8"/>
            <p:cNvGrpSpPr>
              <a:grpSpLocks/>
            </p:cNvGrpSpPr>
            <p:nvPr/>
          </p:nvGrpSpPr>
          <p:grpSpPr bwMode="auto">
            <a:xfrm>
              <a:off x="3408" y="1248"/>
              <a:ext cx="1776" cy="864"/>
              <a:chOff x="480" y="1296"/>
              <a:chExt cx="1776" cy="864"/>
            </a:xfrm>
          </p:grpSpPr>
          <p:sp>
            <p:nvSpPr>
              <p:cNvPr id="1588233" name="Rectangle 9"/>
              <p:cNvSpPr>
                <a:spLocks noChangeArrowheads="1"/>
              </p:cNvSpPr>
              <p:nvPr/>
            </p:nvSpPr>
            <p:spPr bwMode="auto">
              <a:xfrm>
                <a:off x="480" y="1296"/>
                <a:ext cx="177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a:t>
                </a:r>
                <a:r>
                  <a:rPr lang="en-US" altLang="en-US" sz="2000">
                    <a:sym typeface="Symbol" panose="05050102010706020507" pitchFamily="18" charset="2"/>
                  </a:rPr>
                  <a:t></a:t>
                </a:r>
                <a:r>
                  <a:rPr lang="en-US" altLang="en-US" sz="2000"/>
                  <a:t>R </a:t>
                </a:r>
                <a:r>
                  <a:rPr lang="en-US" altLang="en-US" sz="2000">
                    <a:sym typeface="Symbol" panose="05050102010706020507" pitchFamily="18" charset="2"/>
                  </a:rPr>
                  <a:t> P</a:t>
                </a:r>
                <a:endParaRPr lang="en-US" altLang="en-US" sz="2000"/>
              </a:p>
              <a:p>
                <a:r>
                  <a:rPr lang="en-US" altLang="en-US" sz="2000"/>
                  <a:t>     </a:t>
                </a:r>
                <a:r>
                  <a:rPr lang="en-US" altLang="en-US" sz="2000">
                    <a:sym typeface="Symbol" panose="05050102010706020507" pitchFamily="18" charset="2"/>
                  </a:rPr>
                  <a:t>    </a:t>
                </a:r>
                <a:r>
                  <a:rPr lang="en-US" altLang="en-US" sz="2000"/>
                  <a:t>P </a:t>
                </a:r>
                <a:r>
                  <a:rPr lang="en-US" altLang="en-US" sz="2000">
                    <a:sym typeface="Symbol" panose="05050102010706020507" pitchFamily="18" charset="2"/>
                  </a:rPr>
                  <a:t> Q</a:t>
                </a:r>
              </a:p>
              <a:p>
                <a:r>
                  <a:rPr lang="en-US" altLang="en-US" sz="2000">
                    <a:sym typeface="Symbol" panose="05050102010706020507" pitchFamily="18" charset="2"/>
                  </a:rPr>
                  <a:t>    </a:t>
                </a:r>
                <a:r>
                  <a:rPr lang="en-US" altLang="en-US" sz="2000"/>
                  <a:t>R </a:t>
                </a:r>
                <a:r>
                  <a:rPr lang="en-US" altLang="en-US" sz="2000">
                    <a:sym typeface="Symbol" panose="05050102010706020507" pitchFamily="18" charset="2"/>
                  </a:rPr>
                  <a:t>Q</a:t>
                </a:r>
                <a:endParaRPr lang="en-US" altLang="en-US" sz="2000"/>
              </a:p>
              <a:p>
                <a:r>
                  <a:rPr lang="en-US" altLang="en-US" sz="2000">
                    <a:sym typeface="Symbol" panose="05050102010706020507" pitchFamily="18" charset="2"/>
                  </a:rPr>
                  <a:t>	     </a:t>
                </a:r>
                <a:r>
                  <a:rPr lang="en-US" altLang="en-US" sz="2000"/>
                  <a:t>	</a:t>
                </a:r>
              </a:p>
            </p:txBody>
          </p:sp>
          <p:sp>
            <p:nvSpPr>
              <p:cNvPr id="1588234" name="Line 10"/>
              <p:cNvSpPr>
                <a:spLocks noChangeShapeType="1"/>
              </p:cNvSpPr>
              <p:nvPr/>
            </p:nvSpPr>
            <p:spPr bwMode="auto">
              <a:xfrm>
                <a:off x="726" y="172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88235" name="Line 11"/>
            <p:cNvSpPr>
              <a:spLocks noChangeShapeType="1"/>
            </p:cNvSpPr>
            <p:nvPr/>
          </p:nvSpPr>
          <p:spPr bwMode="auto">
            <a:xfrm>
              <a:off x="2112" y="1632"/>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8236" name="Text Box 12"/>
            <p:cNvSpPr txBox="1">
              <a:spLocks noChangeArrowheads="1"/>
            </p:cNvSpPr>
            <p:nvPr/>
          </p:nvSpPr>
          <p:spPr bwMode="auto">
            <a:xfrm>
              <a:off x="2102" y="1383"/>
              <a:ext cx="102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can be re-written</a:t>
              </a:r>
            </a:p>
          </p:txBody>
        </p:sp>
        <p:sp>
          <p:nvSpPr>
            <p:cNvPr id="1588237" name="Rectangle 13"/>
            <p:cNvSpPr>
              <a:spLocks noChangeArrowheads="1"/>
            </p:cNvSpPr>
            <p:nvPr/>
          </p:nvSpPr>
          <p:spPr bwMode="auto">
            <a:xfrm>
              <a:off x="3312" y="1968"/>
              <a:ext cx="15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Rule of Inference Chaining</a:t>
              </a:r>
            </a:p>
          </p:txBody>
        </p:sp>
      </p:grpSp>
      <p:sp>
        <p:nvSpPr>
          <p:cNvPr id="1588238" name="Text Box 14"/>
          <p:cNvSpPr txBox="1">
            <a:spLocks noChangeArrowheads="1"/>
          </p:cNvSpPr>
          <p:nvPr/>
        </p:nvSpPr>
        <p:spPr bwMode="auto">
          <a:xfrm>
            <a:off x="2438400" y="4114800"/>
            <a:ext cx="3627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 – Rule of Inference: Modus Ponens</a:t>
            </a:r>
          </a:p>
        </p:txBody>
      </p:sp>
      <p:grpSp>
        <p:nvGrpSpPr>
          <p:cNvPr id="1588239" name="Group 15"/>
          <p:cNvGrpSpPr>
            <a:grpSpLocks/>
          </p:cNvGrpSpPr>
          <p:nvPr/>
        </p:nvGrpSpPr>
        <p:grpSpPr bwMode="auto">
          <a:xfrm>
            <a:off x="2971800" y="4616450"/>
            <a:ext cx="6934200" cy="1479550"/>
            <a:chOff x="816" y="1248"/>
            <a:chExt cx="4368" cy="932"/>
          </a:xfrm>
        </p:grpSpPr>
        <p:grpSp>
          <p:nvGrpSpPr>
            <p:cNvPr id="1588240" name="Group 16"/>
            <p:cNvGrpSpPr>
              <a:grpSpLocks/>
            </p:cNvGrpSpPr>
            <p:nvPr/>
          </p:nvGrpSpPr>
          <p:grpSpPr bwMode="auto">
            <a:xfrm>
              <a:off x="816" y="1248"/>
              <a:ext cx="1776" cy="640"/>
              <a:chOff x="480" y="1296"/>
              <a:chExt cx="1776" cy="640"/>
            </a:xfrm>
          </p:grpSpPr>
          <p:sp>
            <p:nvSpPr>
              <p:cNvPr id="1588241" name="Rectangle 17"/>
              <p:cNvSpPr>
                <a:spLocks noChangeArrowheads="1"/>
              </p:cNvSpPr>
              <p:nvPr/>
            </p:nvSpPr>
            <p:spPr bwMode="auto">
              <a:xfrm>
                <a:off x="480" y="1296"/>
                <a:ext cx="1776"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a:t>
                </a:r>
                <a:r>
                  <a:rPr lang="en-US" altLang="en-US" sz="2000">
                    <a:sym typeface="Symbol" panose="05050102010706020507" pitchFamily="18" charset="2"/>
                  </a:rPr>
                  <a:t>P</a:t>
                </a:r>
                <a:endParaRPr lang="en-US" altLang="en-US" sz="2000"/>
              </a:p>
              <a:p>
                <a:r>
                  <a:rPr lang="en-US" altLang="en-US" sz="2000"/>
                  <a:t>      </a:t>
                </a:r>
                <a:r>
                  <a:rPr lang="en-US" altLang="en-US" sz="2000">
                    <a:sym typeface="Symbol" panose="05050102010706020507" pitchFamily="18" charset="2"/>
                  </a:rPr>
                  <a:t></a:t>
                </a:r>
                <a:r>
                  <a:rPr lang="en-US" altLang="en-US" sz="2000"/>
                  <a:t>P </a:t>
                </a:r>
                <a:r>
                  <a:rPr lang="en-US" altLang="en-US" sz="2000">
                    <a:sym typeface="Symbol" panose="05050102010706020507" pitchFamily="18" charset="2"/>
                  </a:rPr>
                  <a:t> Q       </a:t>
                </a:r>
              </a:p>
              <a:p>
                <a:r>
                  <a:rPr lang="en-US" altLang="en-US" sz="2000">
                    <a:sym typeface="Symbol" panose="05050102010706020507" pitchFamily="18" charset="2"/>
                  </a:rPr>
                  <a:t>     Q	     </a:t>
                </a:r>
                <a:r>
                  <a:rPr lang="en-US" altLang="en-US" sz="2000"/>
                  <a:t>	</a:t>
                </a:r>
              </a:p>
            </p:txBody>
          </p:sp>
          <p:sp>
            <p:nvSpPr>
              <p:cNvPr id="1588242" name="Line 18"/>
              <p:cNvSpPr>
                <a:spLocks noChangeShapeType="1"/>
              </p:cNvSpPr>
              <p:nvPr/>
            </p:nvSpPr>
            <p:spPr bwMode="auto">
              <a:xfrm>
                <a:off x="711" y="1693"/>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88243" name="Group 19"/>
            <p:cNvGrpSpPr>
              <a:grpSpLocks/>
            </p:cNvGrpSpPr>
            <p:nvPr/>
          </p:nvGrpSpPr>
          <p:grpSpPr bwMode="auto">
            <a:xfrm>
              <a:off x="3408" y="1248"/>
              <a:ext cx="1776" cy="864"/>
              <a:chOff x="480" y="1296"/>
              <a:chExt cx="1776" cy="864"/>
            </a:xfrm>
          </p:grpSpPr>
          <p:sp>
            <p:nvSpPr>
              <p:cNvPr id="1588244" name="Rectangle 20"/>
              <p:cNvSpPr>
                <a:spLocks noChangeArrowheads="1"/>
              </p:cNvSpPr>
              <p:nvPr/>
            </p:nvSpPr>
            <p:spPr bwMode="auto">
              <a:xfrm>
                <a:off x="480" y="1296"/>
                <a:ext cx="177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a:t>
                </a:r>
                <a:r>
                  <a:rPr lang="en-US" altLang="en-US" sz="2000">
                    <a:sym typeface="Symbol" panose="05050102010706020507" pitchFamily="18" charset="2"/>
                  </a:rPr>
                  <a:t>   P</a:t>
                </a:r>
                <a:endParaRPr lang="en-US" altLang="en-US" sz="2000"/>
              </a:p>
              <a:p>
                <a:r>
                  <a:rPr lang="en-US" altLang="en-US" sz="2000"/>
                  <a:t>     </a:t>
                </a:r>
                <a:r>
                  <a:rPr lang="en-US" altLang="en-US" sz="2000">
                    <a:sym typeface="Symbol" panose="05050102010706020507" pitchFamily="18" charset="2"/>
                  </a:rPr>
                  <a:t>    </a:t>
                </a:r>
                <a:r>
                  <a:rPr lang="en-US" altLang="en-US" sz="2000"/>
                  <a:t>P </a:t>
                </a:r>
                <a:r>
                  <a:rPr lang="en-US" altLang="en-US" sz="2000">
                    <a:sym typeface="Symbol" panose="05050102010706020507" pitchFamily="18" charset="2"/>
                  </a:rPr>
                  <a:t> Q</a:t>
                </a:r>
              </a:p>
              <a:p>
                <a:r>
                  <a:rPr lang="en-US" altLang="en-US" sz="2000">
                    <a:sym typeface="Symbol" panose="05050102010706020507" pitchFamily="18" charset="2"/>
                  </a:rPr>
                  <a:t>     Q</a:t>
                </a:r>
                <a:endParaRPr lang="en-US" altLang="en-US" sz="2000"/>
              </a:p>
              <a:p>
                <a:r>
                  <a:rPr lang="en-US" altLang="en-US" sz="2000">
                    <a:sym typeface="Symbol" panose="05050102010706020507" pitchFamily="18" charset="2"/>
                  </a:rPr>
                  <a:t>	     </a:t>
                </a:r>
                <a:r>
                  <a:rPr lang="en-US" altLang="en-US" sz="2000"/>
                  <a:t>	</a:t>
                </a:r>
              </a:p>
            </p:txBody>
          </p:sp>
          <p:sp>
            <p:nvSpPr>
              <p:cNvPr id="1588245" name="Line 21"/>
              <p:cNvSpPr>
                <a:spLocks noChangeShapeType="1"/>
              </p:cNvSpPr>
              <p:nvPr/>
            </p:nvSpPr>
            <p:spPr bwMode="auto">
              <a:xfrm>
                <a:off x="736" y="172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88246" name="Line 22"/>
            <p:cNvSpPr>
              <a:spLocks noChangeShapeType="1"/>
            </p:cNvSpPr>
            <p:nvPr/>
          </p:nvSpPr>
          <p:spPr bwMode="auto">
            <a:xfrm>
              <a:off x="2112" y="1632"/>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8247" name="Text Box 23"/>
            <p:cNvSpPr txBox="1">
              <a:spLocks noChangeArrowheads="1"/>
            </p:cNvSpPr>
            <p:nvPr/>
          </p:nvSpPr>
          <p:spPr bwMode="auto">
            <a:xfrm>
              <a:off x="2102" y="1383"/>
              <a:ext cx="102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can be re-written</a:t>
              </a:r>
            </a:p>
          </p:txBody>
        </p:sp>
        <p:sp>
          <p:nvSpPr>
            <p:cNvPr id="1588248" name="Rectangle 24"/>
            <p:cNvSpPr>
              <a:spLocks noChangeArrowheads="1"/>
            </p:cNvSpPr>
            <p:nvPr/>
          </p:nvSpPr>
          <p:spPr bwMode="auto">
            <a:xfrm>
              <a:off x="3312" y="1968"/>
              <a:ext cx="18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Rule of Inference: Modus Ponens</a:t>
              </a:r>
            </a:p>
          </p:txBody>
        </p:sp>
      </p:grpSp>
    </p:spTree>
    <p:extLst>
      <p:ext uri="{BB962C8B-B14F-4D97-AF65-F5344CB8AC3E}">
        <p14:creationId xmlns:p14="http://schemas.microsoft.com/office/powerpoint/2010/main" val="19760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Grp="1" noChangeArrowheads="1"/>
          </p:cNvSpPr>
          <p:nvPr>
            <p:ph type="title"/>
          </p:nvPr>
        </p:nvSpPr>
        <p:spPr/>
        <p:txBody>
          <a:bodyPr/>
          <a:lstStyle/>
          <a:p>
            <a:r>
              <a:rPr lang="en-US" altLang="en-US"/>
              <a:t>Resolution:</a:t>
            </a:r>
            <a:br>
              <a:rPr lang="en-US" altLang="en-US"/>
            </a:br>
            <a:r>
              <a:rPr lang="en-US" altLang="en-US"/>
              <a:t>Special Cases</a:t>
            </a:r>
          </a:p>
        </p:txBody>
      </p:sp>
      <p:sp>
        <p:nvSpPr>
          <p:cNvPr id="1589251" name="Text Box 3"/>
          <p:cNvSpPr txBox="1">
            <a:spLocks noChangeArrowheads="1"/>
          </p:cNvSpPr>
          <p:nvPr/>
        </p:nvSpPr>
        <p:spPr bwMode="auto">
          <a:xfrm>
            <a:off x="2422526" y="1946275"/>
            <a:ext cx="19711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 – Unit Resolution</a:t>
            </a:r>
          </a:p>
        </p:txBody>
      </p:sp>
      <p:grpSp>
        <p:nvGrpSpPr>
          <p:cNvPr id="1589252" name="Group 4"/>
          <p:cNvGrpSpPr>
            <a:grpSpLocks/>
          </p:cNvGrpSpPr>
          <p:nvPr/>
        </p:nvGrpSpPr>
        <p:grpSpPr bwMode="auto">
          <a:xfrm>
            <a:off x="3429000" y="4724400"/>
            <a:ext cx="2819400" cy="1016000"/>
            <a:chOff x="480" y="1296"/>
            <a:chExt cx="1776" cy="640"/>
          </a:xfrm>
        </p:grpSpPr>
        <p:sp>
          <p:nvSpPr>
            <p:cNvPr id="1589253" name="Rectangle 5"/>
            <p:cNvSpPr>
              <a:spLocks noChangeArrowheads="1"/>
            </p:cNvSpPr>
            <p:nvPr/>
          </p:nvSpPr>
          <p:spPr bwMode="auto">
            <a:xfrm>
              <a:off x="480" y="1296"/>
              <a:ext cx="1776"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a:t>
              </a:r>
              <a:r>
                <a:rPr lang="en-US" altLang="en-US" sz="2000">
                  <a:sym typeface="Symbol" panose="05050102010706020507" pitchFamily="18" charset="2"/>
                </a:rPr>
                <a:t>P</a:t>
              </a:r>
              <a:endParaRPr lang="en-US" altLang="en-US" sz="2000"/>
            </a:p>
            <a:p>
              <a:r>
                <a:rPr lang="en-US" altLang="en-US" sz="2000"/>
                <a:t>      </a:t>
              </a:r>
              <a:r>
                <a:rPr lang="en-US" altLang="en-US" sz="2000">
                  <a:sym typeface="Symbol" panose="05050102010706020507" pitchFamily="18" charset="2"/>
                </a:rPr>
                <a:t></a:t>
              </a:r>
              <a:r>
                <a:rPr lang="en-US" altLang="en-US" sz="2000"/>
                <a:t>P </a:t>
              </a:r>
              <a:r>
                <a:rPr lang="en-US" altLang="en-US" sz="2000">
                  <a:sym typeface="Symbol" panose="05050102010706020507" pitchFamily="18" charset="2"/>
                </a:rPr>
                <a:t> Q       </a:t>
              </a:r>
            </a:p>
            <a:p>
              <a:r>
                <a:rPr lang="en-US" altLang="en-US" sz="2000">
                  <a:sym typeface="Symbol" panose="05050102010706020507" pitchFamily="18" charset="2"/>
                </a:rPr>
                <a:t>     Q	     </a:t>
              </a:r>
              <a:r>
                <a:rPr lang="en-US" altLang="en-US" sz="2000"/>
                <a:t>	</a:t>
              </a:r>
            </a:p>
          </p:txBody>
        </p:sp>
        <p:sp>
          <p:nvSpPr>
            <p:cNvPr id="1589254" name="Line 6"/>
            <p:cNvSpPr>
              <a:spLocks noChangeShapeType="1"/>
            </p:cNvSpPr>
            <p:nvPr/>
          </p:nvSpPr>
          <p:spPr bwMode="auto">
            <a:xfrm>
              <a:off x="600" y="171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89255" name="Group 7"/>
          <p:cNvGrpSpPr>
            <a:grpSpLocks/>
          </p:cNvGrpSpPr>
          <p:nvPr/>
        </p:nvGrpSpPr>
        <p:grpSpPr bwMode="auto">
          <a:xfrm>
            <a:off x="3276600" y="2895601"/>
            <a:ext cx="2819400" cy="1323975"/>
            <a:chOff x="480" y="1296"/>
            <a:chExt cx="1776" cy="834"/>
          </a:xfrm>
        </p:grpSpPr>
        <p:sp>
          <p:nvSpPr>
            <p:cNvPr id="1589256" name="Rectangle 8"/>
            <p:cNvSpPr>
              <a:spLocks noChangeArrowheads="1"/>
            </p:cNvSpPr>
            <p:nvPr/>
          </p:nvSpPr>
          <p:spPr bwMode="auto">
            <a:xfrm>
              <a:off x="480" y="1296"/>
              <a:ext cx="1776"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a:t>
              </a:r>
              <a:r>
                <a:rPr lang="en-US" altLang="en-US" sz="2000">
                  <a:sym typeface="Symbol" panose="05050102010706020507" pitchFamily="18" charset="2"/>
                </a:rPr>
                <a:t></a:t>
              </a:r>
              <a:r>
                <a:rPr lang="en-US" altLang="en-US" sz="2000"/>
                <a:t>P</a:t>
              </a:r>
            </a:p>
            <a:p>
              <a:r>
                <a:rPr lang="en-US" altLang="en-US" sz="2000"/>
                <a:t>     </a:t>
              </a:r>
              <a:r>
                <a:rPr lang="en-US" altLang="en-US" sz="2000">
                  <a:sym typeface="Symbol" panose="05050102010706020507" pitchFamily="18" charset="2"/>
                </a:rPr>
                <a:t>    </a:t>
              </a:r>
              <a:r>
                <a:rPr lang="en-US" altLang="en-US" sz="2000"/>
                <a:t>P </a:t>
              </a:r>
              <a:r>
                <a:rPr lang="en-US" altLang="en-US">
                  <a:sym typeface="Symbol" panose="05050102010706020507" pitchFamily="18" charset="2"/>
                </a:rPr>
                <a:t> Q </a:t>
              </a:r>
              <a:endParaRPr lang="en-US" altLang="en-US" sz="2000">
                <a:sym typeface="Symbol" panose="05050102010706020507" pitchFamily="18" charset="2"/>
              </a:endParaRPr>
            </a:p>
            <a:p>
              <a:r>
                <a:rPr lang="en-US" altLang="en-US" sz="2000">
                  <a:sym typeface="Symbol" panose="05050102010706020507" pitchFamily="18" charset="2"/>
                </a:rPr>
                <a:t>     Q</a:t>
              </a:r>
              <a:endParaRPr lang="en-US" altLang="en-US" sz="2000"/>
            </a:p>
            <a:p>
              <a:r>
                <a:rPr lang="en-US" altLang="en-US" sz="2000">
                  <a:sym typeface="Symbol" panose="05050102010706020507" pitchFamily="18" charset="2"/>
                </a:rPr>
                <a:t>	     </a:t>
              </a:r>
              <a:r>
                <a:rPr lang="en-US" altLang="en-US" sz="2000"/>
                <a:t>	</a:t>
              </a:r>
            </a:p>
          </p:txBody>
        </p:sp>
        <p:sp>
          <p:nvSpPr>
            <p:cNvPr id="1589257" name="Line 9"/>
            <p:cNvSpPr>
              <a:spLocks noChangeShapeType="1"/>
            </p:cNvSpPr>
            <p:nvPr/>
          </p:nvSpPr>
          <p:spPr bwMode="auto">
            <a:xfrm>
              <a:off x="696" y="1713"/>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300757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ChangeArrowheads="1"/>
          </p:cNvSpPr>
          <p:nvPr>
            <p:ph type="title"/>
          </p:nvPr>
        </p:nvSpPr>
        <p:spPr/>
        <p:txBody>
          <a:bodyPr/>
          <a:lstStyle/>
          <a:p>
            <a:r>
              <a:rPr lang="en-US" altLang="en-US" dirty="0"/>
              <a:t>Resolution:</a:t>
            </a:r>
            <a:br>
              <a:rPr lang="en-US" altLang="en-US" dirty="0"/>
            </a:br>
            <a:endParaRPr lang="en-US" altLang="en-US" dirty="0"/>
          </a:p>
        </p:txBody>
      </p:sp>
      <p:sp>
        <p:nvSpPr>
          <p:cNvPr id="1590275" name="Text Box 3"/>
          <p:cNvSpPr txBox="1">
            <a:spLocks noChangeArrowheads="1"/>
          </p:cNvSpPr>
          <p:nvPr/>
        </p:nvSpPr>
        <p:spPr bwMode="auto">
          <a:xfrm>
            <a:off x="2422526" y="1946275"/>
            <a:ext cx="34998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 duplications in the resolvent set</a:t>
            </a:r>
          </a:p>
        </p:txBody>
      </p:sp>
      <p:sp>
        <p:nvSpPr>
          <p:cNvPr id="1590276" name="Rectangle 4"/>
          <p:cNvSpPr>
            <a:spLocks noChangeArrowheads="1"/>
          </p:cNvSpPr>
          <p:nvPr/>
        </p:nvSpPr>
        <p:spPr bwMode="auto">
          <a:xfrm>
            <a:off x="3200400" y="2590800"/>
            <a:ext cx="2819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a:t>
            </a:r>
            <a:r>
              <a:rPr lang="en-US" altLang="en-US" sz="2000"/>
              <a:t>P </a:t>
            </a:r>
            <a:r>
              <a:rPr lang="en-US" altLang="en-US" sz="2000">
                <a:sym typeface="Symbol" panose="05050102010706020507" pitchFamily="18" charset="2"/>
              </a:rPr>
              <a:t> Q  R  S</a:t>
            </a:r>
          </a:p>
          <a:p>
            <a:r>
              <a:rPr lang="en-US" altLang="en-US" sz="2000"/>
              <a:t>      </a:t>
            </a:r>
            <a:r>
              <a:rPr lang="en-US" altLang="en-US" sz="2000">
                <a:sym typeface="Symbol" panose="05050102010706020507" pitchFamily="18" charset="2"/>
              </a:rPr>
              <a:t></a:t>
            </a:r>
            <a:r>
              <a:rPr lang="en-US" altLang="en-US" sz="2000"/>
              <a:t>P </a:t>
            </a:r>
            <a:r>
              <a:rPr lang="en-US" altLang="en-US" sz="2000">
                <a:sym typeface="Symbol" panose="05050102010706020507" pitchFamily="18" charset="2"/>
              </a:rPr>
              <a:t> Q  W </a:t>
            </a:r>
          </a:p>
          <a:p>
            <a:r>
              <a:rPr lang="en-US" altLang="en-US" sz="2000">
                <a:sym typeface="Symbol" panose="05050102010706020507" pitchFamily="18" charset="2"/>
              </a:rPr>
              <a:t>     </a:t>
            </a:r>
            <a:r>
              <a:rPr lang="en-US" altLang="en-US" sz="2000"/>
              <a:t>Q </a:t>
            </a:r>
            <a:r>
              <a:rPr lang="en-US" altLang="en-US" sz="2000">
                <a:sym typeface="Symbol" panose="05050102010706020507" pitchFamily="18" charset="2"/>
              </a:rPr>
              <a:t> R  S  W 	     </a:t>
            </a:r>
            <a:r>
              <a:rPr lang="en-US" altLang="en-US" sz="2000"/>
              <a:t>	</a:t>
            </a:r>
          </a:p>
        </p:txBody>
      </p:sp>
      <p:sp>
        <p:nvSpPr>
          <p:cNvPr id="1590277" name="Line 5"/>
          <p:cNvSpPr>
            <a:spLocks noChangeShapeType="1"/>
          </p:cNvSpPr>
          <p:nvPr/>
        </p:nvSpPr>
        <p:spPr bwMode="auto">
          <a:xfrm flipV="1">
            <a:off x="3581400" y="32766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0279" name="Text Box 7"/>
          <p:cNvSpPr txBox="1">
            <a:spLocks noChangeArrowheads="1"/>
          </p:cNvSpPr>
          <p:nvPr/>
        </p:nvSpPr>
        <p:spPr bwMode="auto">
          <a:xfrm>
            <a:off x="5874711" y="3215719"/>
            <a:ext cx="25072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only one instance of Q</a:t>
            </a:r>
          </a:p>
          <a:p>
            <a:r>
              <a:rPr lang="en-US" altLang="en-US" dirty="0"/>
              <a:t>appears in the </a:t>
            </a:r>
            <a:r>
              <a:rPr lang="en-US" altLang="en-US" dirty="0" err="1"/>
              <a:t>resolvent</a:t>
            </a:r>
            <a:r>
              <a:rPr lang="en-US" altLang="en-US" dirty="0"/>
              <a:t>,</a:t>
            </a:r>
          </a:p>
          <a:p>
            <a:r>
              <a:rPr lang="en-US" altLang="en-US" dirty="0"/>
              <a:t>which is a set!</a:t>
            </a:r>
          </a:p>
        </p:txBody>
      </p:sp>
      <p:sp>
        <p:nvSpPr>
          <p:cNvPr id="1590294" name="Line 22"/>
          <p:cNvSpPr>
            <a:spLocks noChangeShapeType="1"/>
          </p:cNvSpPr>
          <p:nvPr/>
        </p:nvSpPr>
        <p:spPr bwMode="auto">
          <a:xfrm>
            <a:off x="8382000" y="-72839"/>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47133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p:txBody>
          <a:bodyPr/>
          <a:lstStyle/>
          <a:p>
            <a:r>
              <a:rPr lang="en-US" altLang="en-US" dirty="0"/>
              <a:t>CNF</a:t>
            </a:r>
          </a:p>
        </p:txBody>
      </p:sp>
      <p:sp>
        <p:nvSpPr>
          <p:cNvPr id="1641475" name="Rectangle 3"/>
          <p:cNvSpPr>
            <a:spLocks noGrp="1" noChangeArrowheads="1"/>
          </p:cNvSpPr>
          <p:nvPr>
            <p:ph idx="1"/>
          </p:nvPr>
        </p:nvSpPr>
        <p:spPr>
          <a:xfrm>
            <a:off x="2438400" y="4191000"/>
            <a:ext cx="7772400" cy="4114800"/>
          </a:xfrm>
        </p:spPr>
        <p:txBody>
          <a:bodyPr/>
          <a:lstStyle/>
          <a:p>
            <a:pPr marL="0" indent="0">
              <a:buNone/>
            </a:pPr>
            <a:r>
              <a:rPr lang="en-US" altLang="en-US" sz="900" dirty="0">
                <a:sym typeface="Symbol" panose="05050102010706020507" pitchFamily="18" charset="2"/>
              </a:rPr>
              <a:t>    </a:t>
            </a:r>
            <a:endParaRPr lang="en-US" altLang="en-US" sz="900" dirty="0"/>
          </a:p>
        </p:txBody>
      </p:sp>
      <p:sp>
        <p:nvSpPr>
          <p:cNvPr id="1641476" name="Text Box 4"/>
          <p:cNvSpPr txBox="1">
            <a:spLocks noChangeArrowheads="1"/>
          </p:cNvSpPr>
          <p:nvPr/>
        </p:nvSpPr>
        <p:spPr bwMode="auto">
          <a:xfrm>
            <a:off x="1698053" y="1739593"/>
            <a:ext cx="76050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t>Conjunctive Normal Form (CNF)</a:t>
            </a:r>
          </a:p>
          <a:p>
            <a:pPr algn="ctr"/>
            <a:endParaRPr lang="en-US" altLang="en-US" dirty="0"/>
          </a:p>
          <a:p>
            <a:pPr algn="ctr"/>
            <a:r>
              <a:rPr lang="en-US" altLang="en-US" sz="2000" dirty="0"/>
              <a:t>A </a:t>
            </a:r>
            <a:r>
              <a:rPr lang="en-US" altLang="en-US" sz="2000" dirty="0" err="1"/>
              <a:t>wff</a:t>
            </a:r>
            <a:r>
              <a:rPr lang="en-US" altLang="en-US" sz="2000" dirty="0"/>
              <a:t> is in CNF format when it is a </a:t>
            </a:r>
            <a:r>
              <a:rPr lang="en-US" altLang="en-US" sz="2000" i="1" dirty="0"/>
              <a:t>conjunction</a:t>
            </a:r>
            <a:r>
              <a:rPr lang="en-US" altLang="en-US" sz="2000" dirty="0"/>
              <a:t> of </a:t>
            </a:r>
            <a:r>
              <a:rPr lang="en-US" altLang="en-US" sz="2000" i="1" dirty="0"/>
              <a:t>disjunctions</a:t>
            </a:r>
            <a:r>
              <a:rPr lang="en-US" altLang="en-US" sz="2000" dirty="0"/>
              <a:t> of </a:t>
            </a:r>
            <a:r>
              <a:rPr lang="en-US" altLang="en-US" sz="2000" i="1" dirty="0"/>
              <a:t>literals</a:t>
            </a:r>
            <a:r>
              <a:rPr lang="en-US" altLang="en-US" sz="2000" dirty="0"/>
              <a:t>.</a:t>
            </a:r>
          </a:p>
        </p:txBody>
      </p:sp>
      <p:sp>
        <p:nvSpPr>
          <p:cNvPr id="1641477" name="Text Box 5"/>
          <p:cNvSpPr txBox="1">
            <a:spLocks noChangeArrowheads="1"/>
          </p:cNvSpPr>
          <p:nvPr/>
        </p:nvSpPr>
        <p:spPr bwMode="auto">
          <a:xfrm>
            <a:off x="1698053" y="3846880"/>
            <a:ext cx="5057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Resolution for CNF  – applied to </a:t>
            </a:r>
            <a:r>
              <a:rPr lang="en-US" altLang="en-US" dirty="0" err="1"/>
              <a:t>wffs</a:t>
            </a:r>
            <a:r>
              <a:rPr lang="en-US" altLang="en-US" dirty="0"/>
              <a:t> in CNF format. </a:t>
            </a:r>
          </a:p>
        </p:txBody>
      </p:sp>
      <p:sp>
        <p:nvSpPr>
          <p:cNvPr id="1641478" name="Text Box 6"/>
          <p:cNvSpPr txBox="1">
            <a:spLocks noChangeArrowheads="1"/>
          </p:cNvSpPr>
          <p:nvPr/>
        </p:nvSpPr>
        <p:spPr bwMode="auto">
          <a:xfrm>
            <a:off x="2438400" y="3085624"/>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t>
            </a:r>
            <a:r>
              <a:rPr lang="en-US" altLang="en-US" dirty="0">
                <a:sym typeface="Symbol" panose="05050102010706020507" pitchFamily="18" charset="2"/>
              </a:rPr>
              <a:t>P  Q  R) (S  P  T  R) (Q  S)</a:t>
            </a:r>
          </a:p>
        </p:txBody>
      </p:sp>
    </p:spTree>
    <p:extLst>
      <p:ext uri="{BB962C8B-B14F-4D97-AF65-F5344CB8AC3E}">
        <p14:creationId xmlns:p14="http://schemas.microsoft.com/office/powerpoint/2010/main" val="3868047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lstStyle/>
          <a:p>
            <a:r>
              <a:rPr lang="en-US" altLang="en-US"/>
              <a:t>Conversion to CNF</a:t>
            </a:r>
          </a:p>
        </p:txBody>
      </p:sp>
      <p:sp>
        <p:nvSpPr>
          <p:cNvPr id="1593347" name="Rectangle 3"/>
          <p:cNvSpPr>
            <a:spLocks noGrp="1" noChangeArrowheads="1"/>
          </p:cNvSpPr>
          <p:nvPr>
            <p:ph idx="1"/>
          </p:nvPr>
        </p:nvSpPr>
        <p:spPr>
          <a:xfrm>
            <a:off x="1543595" y="1550126"/>
            <a:ext cx="9507582" cy="4114800"/>
          </a:xfrm>
        </p:spPr>
        <p:txBody>
          <a:bodyPr>
            <a:normAutofit fontScale="85000" lnSpcReduction="20000"/>
          </a:bodyPr>
          <a:lstStyle/>
          <a:p>
            <a:pPr marL="457200" indent="-457200">
              <a:lnSpc>
                <a:spcPct val="80000"/>
              </a:lnSpc>
            </a:pPr>
            <a:r>
              <a:rPr lang="en-US" altLang="en-US" sz="2400" dirty="0"/>
              <a:t>P  </a:t>
            </a:r>
            <a:r>
              <a:rPr lang="en-US" altLang="en-US" sz="2400" dirty="0">
                <a:sym typeface="Symbol" panose="05050102010706020507" pitchFamily="18" charset="2"/>
              </a:rPr>
              <a:t></a:t>
            </a:r>
            <a:r>
              <a:rPr lang="en-US" altLang="en-US" sz="2400" dirty="0"/>
              <a:t> (Q </a:t>
            </a:r>
            <a:r>
              <a:rPr lang="en-US" altLang="en-US" sz="2400" dirty="0">
                <a:sym typeface="Symbol" panose="05050102010706020507" pitchFamily="18" charset="2"/>
              </a:rPr>
              <a:t></a:t>
            </a:r>
            <a:r>
              <a:rPr lang="en-US" altLang="en-US" sz="2400" dirty="0"/>
              <a:t> R)</a:t>
            </a:r>
          </a:p>
          <a:p>
            <a:pPr marL="457200" indent="-457200">
              <a:lnSpc>
                <a:spcPct val="80000"/>
              </a:lnSpc>
            </a:pPr>
            <a:endParaRPr lang="en-US" altLang="en-US" sz="2400" dirty="0"/>
          </a:p>
          <a:p>
            <a:pPr marL="457200" indent="-457200">
              <a:lnSpc>
                <a:spcPct val="80000"/>
              </a:lnSpc>
            </a:pPr>
            <a:r>
              <a:rPr lang="en-US" altLang="en-US" sz="2400" dirty="0"/>
              <a:t>1.Eliminate </a:t>
            </a:r>
            <a:r>
              <a:rPr lang="en-US" altLang="en-US" sz="2400" dirty="0">
                <a:sym typeface="Symbol" panose="05050102010706020507" pitchFamily="18" charset="2"/>
              </a:rPr>
              <a:t>,</a:t>
            </a:r>
            <a:r>
              <a:rPr lang="en-US" altLang="en-US" sz="2400" dirty="0"/>
              <a:t> replacing α </a:t>
            </a:r>
            <a:r>
              <a:rPr lang="en-US" altLang="en-US" sz="2400" dirty="0">
                <a:sym typeface="Symbol" panose="05050102010706020507" pitchFamily="18" charset="2"/>
              </a:rPr>
              <a:t></a:t>
            </a:r>
            <a:r>
              <a:rPr lang="en-US" altLang="en-US" sz="2400" dirty="0"/>
              <a:t> β with (α </a:t>
            </a:r>
            <a:r>
              <a:rPr lang="en-US" altLang="en-US" sz="2400" dirty="0">
                <a:sym typeface="Symbol" panose="05050102010706020507" pitchFamily="18" charset="2"/>
              </a:rPr>
              <a:t></a:t>
            </a:r>
            <a:r>
              <a:rPr lang="en-US" altLang="en-US" sz="2400" dirty="0"/>
              <a:t> β)</a:t>
            </a:r>
            <a:r>
              <a:rPr lang="en-US" altLang="en-US" sz="2400" dirty="0">
                <a:sym typeface="Symbol" panose="05050102010706020507" pitchFamily="18" charset="2"/>
              </a:rPr>
              <a:t></a:t>
            </a:r>
            <a:r>
              <a:rPr lang="en-US" altLang="en-US" sz="2400" dirty="0"/>
              <a:t>(β </a:t>
            </a:r>
            <a:r>
              <a:rPr lang="en-US" altLang="en-US" sz="2400" dirty="0">
                <a:sym typeface="Symbol" panose="05050102010706020507" pitchFamily="18" charset="2"/>
              </a:rPr>
              <a:t></a:t>
            </a:r>
            <a:r>
              <a:rPr lang="en-US" altLang="en-US" sz="2400" dirty="0"/>
              <a:t> α).</a:t>
            </a:r>
          </a:p>
          <a:p>
            <a:pPr marL="838200" lvl="1" indent="-381000">
              <a:lnSpc>
                <a:spcPct val="80000"/>
              </a:lnSpc>
              <a:buNone/>
            </a:pPr>
            <a:r>
              <a:rPr lang="en-US" altLang="en-US" sz="2000" dirty="0"/>
              <a:t>(P </a:t>
            </a:r>
            <a:r>
              <a:rPr lang="en-US" altLang="en-US" sz="2000" dirty="0">
                <a:sym typeface="Symbol" panose="05050102010706020507" pitchFamily="18" charset="2"/>
              </a:rPr>
              <a:t></a:t>
            </a:r>
            <a:r>
              <a:rPr lang="en-US" altLang="en-US" sz="2000" dirty="0"/>
              <a:t> (Q </a:t>
            </a:r>
            <a:r>
              <a:rPr lang="en-US" altLang="en-US" sz="2000" dirty="0">
                <a:sym typeface="Symbol" panose="05050102010706020507" pitchFamily="18" charset="2"/>
              </a:rPr>
              <a:t></a:t>
            </a:r>
            <a:r>
              <a:rPr lang="en-US" altLang="en-US" sz="2000" dirty="0"/>
              <a:t> R)) </a:t>
            </a:r>
            <a:r>
              <a:rPr lang="en-US" altLang="en-US" sz="2000" dirty="0">
                <a:sym typeface="Symbol" panose="05050102010706020507" pitchFamily="18" charset="2"/>
              </a:rPr>
              <a:t></a:t>
            </a:r>
            <a:r>
              <a:rPr lang="en-US" altLang="en-US" sz="2000" dirty="0"/>
              <a:t> ((Q</a:t>
            </a:r>
            <a:r>
              <a:rPr lang="en-US" altLang="en-US" sz="2000" dirty="0">
                <a:sym typeface="Symbol" panose="05050102010706020507" pitchFamily="18" charset="2"/>
              </a:rPr>
              <a:t></a:t>
            </a:r>
            <a:r>
              <a:rPr lang="en-US" altLang="en-US" sz="2000" dirty="0"/>
              <a:t> R) </a:t>
            </a:r>
            <a:r>
              <a:rPr lang="en-US" altLang="en-US" sz="2000" dirty="0">
                <a:sym typeface="Symbol" panose="05050102010706020507" pitchFamily="18" charset="2"/>
              </a:rPr>
              <a:t></a:t>
            </a:r>
            <a:r>
              <a:rPr lang="en-US" altLang="en-US" sz="2000" dirty="0"/>
              <a:t> P)</a:t>
            </a:r>
          </a:p>
          <a:p>
            <a:pPr marL="2133600" lvl="4" indent="-304800">
              <a:lnSpc>
                <a:spcPct val="80000"/>
              </a:lnSpc>
              <a:buNone/>
            </a:pPr>
            <a:endParaRPr lang="en-US" altLang="en-US" sz="1400" dirty="0"/>
          </a:p>
          <a:p>
            <a:pPr marL="457200" indent="-457200">
              <a:lnSpc>
                <a:spcPct val="80000"/>
              </a:lnSpc>
            </a:pPr>
            <a:r>
              <a:rPr lang="en-US" altLang="en-US" sz="2400" dirty="0"/>
              <a:t>2. Eliminate </a:t>
            </a:r>
            <a:r>
              <a:rPr lang="en-US" altLang="en-US" sz="2400" dirty="0">
                <a:sym typeface="Symbol" panose="05050102010706020507" pitchFamily="18" charset="2"/>
              </a:rPr>
              <a:t>, r</a:t>
            </a:r>
            <a:r>
              <a:rPr lang="en-US" altLang="en-US" sz="2400" dirty="0"/>
              <a:t>eplacing α </a:t>
            </a:r>
            <a:r>
              <a:rPr lang="en-US" altLang="en-US" sz="2400" dirty="0">
                <a:sym typeface="Symbol" panose="05050102010706020507" pitchFamily="18" charset="2"/>
              </a:rPr>
              <a:t></a:t>
            </a:r>
            <a:r>
              <a:rPr lang="en-US" altLang="en-US" sz="2400" dirty="0"/>
              <a:t> β with </a:t>
            </a:r>
            <a:r>
              <a:rPr lang="en-US" altLang="en-US" sz="2400" dirty="0">
                <a:sym typeface="Symbol" panose="05050102010706020507" pitchFamily="18" charset="2"/>
              </a:rPr>
              <a:t></a:t>
            </a:r>
            <a:r>
              <a:rPr lang="en-US" altLang="en-US" sz="2400" dirty="0"/>
              <a:t>α</a:t>
            </a:r>
            <a:r>
              <a:rPr lang="en-US" altLang="en-US" sz="2400" dirty="0">
                <a:sym typeface="Symbol" panose="05050102010706020507" pitchFamily="18" charset="2"/>
              </a:rPr>
              <a:t></a:t>
            </a:r>
            <a:r>
              <a:rPr lang="en-US" altLang="en-US" sz="2400" dirty="0"/>
              <a:t> β.</a:t>
            </a:r>
          </a:p>
          <a:p>
            <a:pPr marL="838200" lvl="1" indent="-381000">
              <a:lnSpc>
                <a:spcPct val="80000"/>
              </a:lnSpc>
              <a:buNone/>
            </a:pPr>
            <a:r>
              <a:rPr lang="en-US" altLang="en-US" sz="2000" dirty="0"/>
              <a:t>(</a:t>
            </a:r>
            <a:r>
              <a:rPr lang="en-US" altLang="en-US" sz="2000" dirty="0">
                <a:sym typeface="Symbol" panose="05050102010706020507" pitchFamily="18" charset="2"/>
              </a:rPr>
              <a:t></a:t>
            </a:r>
            <a:r>
              <a:rPr lang="en-US" altLang="en-US" sz="2000" dirty="0"/>
              <a:t>P </a:t>
            </a:r>
            <a:r>
              <a:rPr lang="en-US" altLang="en-US" sz="2000" dirty="0">
                <a:sym typeface="Symbol" panose="05050102010706020507" pitchFamily="18" charset="2"/>
              </a:rPr>
              <a:t></a:t>
            </a:r>
            <a:r>
              <a:rPr lang="en-US" altLang="en-US" sz="2000" dirty="0"/>
              <a:t> Q </a:t>
            </a:r>
            <a:r>
              <a:rPr lang="en-US" altLang="en-US" sz="2000" dirty="0">
                <a:sym typeface="Symbol" panose="05050102010706020507" pitchFamily="18" charset="2"/>
              </a:rPr>
              <a:t></a:t>
            </a:r>
            <a:r>
              <a:rPr lang="en-US" altLang="en-US" sz="2000" dirty="0"/>
              <a:t> R) </a:t>
            </a:r>
            <a:r>
              <a:rPr lang="en-US" altLang="en-US" sz="2000" dirty="0">
                <a:sym typeface="Symbol" panose="05050102010706020507" pitchFamily="18" charset="2"/>
              </a:rPr>
              <a:t></a:t>
            </a:r>
            <a:r>
              <a:rPr lang="en-US" altLang="en-US" sz="2000" dirty="0"/>
              <a:t> (</a:t>
            </a:r>
            <a:r>
              <a:rPr lang="en-US" altLang="en-US" sz="2000" dirty="0">
                <a:sym typeface="Symbol" panose="05050102010706020507" pitchFamily="18" charset="2"/>
              </a:rPr>
              <a:t></a:t>
            </a:r>
            <a:r>
              <a:rPr lang="en-US" altLang="en-US" sz="2000" dirty="0"/>
              <a:t>(Q</a:t>
            </a:r>
            <a:r>
              <a:rPr lang="en-US" altLang="en-US" sz="2000" dirty="0">
                <a:sym typeface="Symbol" panose="05050102010706020507" pitchFamily="18" charset="2"/>
              </a:rPr>
              <a:t> </a:t>
            </a:r>
            <a:r>
              <a:rPr lang="en-US" altLang="en-US" sz="2000" dirty="0"/>
              <a:t>R) </a:t>
            </a:r>
            <a:r>
              <a:rPr lang="en-US" altLang="en-US" sz="2000" dirty="0">
                <a:sym typeface="Symbol" panose="05050102010706020507" pitchFamily="18" charset="2"/>
              </a:rPr>
              <a:t></a:t>
            </a:r>
            <a:r>
              <a:rPr lang="en-US" altLang="en-US" sz="2000" dirty="0"/>
              <a:t> P)</a:t>
            </a:r>
          </a:p>
          <a:p>
            <a:pPr marL="2133600" lvl="4" indent="-304800">
              <a:lnSpc>
                <a:spcPct val="80000"/>
              </a:lnSpc>
              <a:buNone/>
            </a:pPr>
            <a:endParaRPr lang="en-US" altLang="en-US" sz="1400" dirty="0"/>
          </a:p>
          <a:p>
            <a:pPr marL="457200" indent="-457200">
              <a:lnSpc>
                <a:spcPct val="80000"/>
              </a:lnSpc>
            </a:pPr>
            <a:r>
              <a:rPr lang="en-US" altLang="en-US" sz="2400" dirty="0"/>
              <a:t>3. Move </a:t>
            </a:r>
            <a:r>
              <a:rPr lang="en-US" altLang="en-US" sz="2400" dirty="0">
                <a:sym typeface="Symbol" panose="05050102010706020507" pitchFamily="18" charset="2"/>
              </a:rPr>
              <a:t></a:t>
            </a:r>
            <a:r>
              <a:rPr lang="en-US" altLang="en-US" sz="2400" dirty="0"/>
              <a:t> inwards using de Morgan's rules and double-negation:</a:t>
            </a:r>
          </a:p>
          <a:p>
            <a:pPr marL="838200" lvl="1" indent="-381000">
              <a:lnSpc>
                <a:spcPct val="80000"/>
              </a:lnSpc>
              <a:buNone/>
            </a:pPr>
            <a:r>
              <a:rPr lang="en-US" altLang="en-US" sz="2000" dirty="0"/>
              <a:t>(</a:t>
            </a:r>
            <a:r>
              <a:rPr lang="en-US" altLang="en-US" sz="2000" dirty="0">
                <a:sym typeface="Symbol" panose="05050102010706020507" pitchFamily="18" charset="2"/>
              </a:rPr>
              <a:t></a:t>
            </a:r>
            <a:r>
              <a:rPr lang="en-US" altLang="en-US" sz="2000" dirty="0"/>
              <a:t>P</a:t>
            </a:r>
            <a:r>
              <a:rPr lang="en-US" altLang="en-US" sz="2000" dirty="0">
                <a:sym typeface="Symbol" panose="05050102010706020507" pitchFamily="18" charset="2"/>
              </a:rPr>
              <a:t></a:t>
            </a:r>
            <a:r>
              <a:rPr lang="en-US" altLang="en-US" sz="2000" dirty="0"/>
              <a:t> Q</a:t>
            </a:r>
            <a:r>
              <a:rPr lang="en-US" altLang="en-US" sz="2000" dirty="0">
                <a:sym typeface="Symbol" panose="05050102010706020507" pitchFamily="18" charset="2"/>
              </a:rPr>
              <a:t></a:t>
            </a:r>
            <a:r>
              <a:rPr lang="en-US" altLang="en-US" sz="2000" dirty="0"/>
              <a:t> R) </a:t>
            </a:r>
            <a:r>
              <a:rPr lang="en-US" altLang="en-US" sz="2000" dirty="0">
                <a:sym typeface="Symbol" panose="05050102010706020507" pitchFamily="18" charset="2"/>
              </a:rPr>
              <a:t></a:t>
            </a:r>
            <a:r>
              <a:rPr lang="en-US" altLang="en-US" sz="2000" dirty="0"/>
              <a:t> ((</a:t>
            </a:r>
            <a:r>
              <a:rPr lang="en-US" altLang="en-US" sz="2000" dirty="0">
                <a:sym typeface="Symbol" panose="05050102010706020507" pitchFamily="18" charset="2"/>
              </a:rPr>
              <a:t></a:t>
            </a:r>
            <a:r>
              <a:rPr lang="en-US" altLang="en-US" sz="2000" dirty="0"/>
              <a:t>Q</a:t>
            </a:r>
            <a:r>
              <a:rPr lang="en-US" altLang="en-US" sz="2000" dirty="0">
                <a:sym typeface="Symbol" panose="05050102010706020507" pitchFamily="18" charset="2"/>
              </a:rPr>
              <a:t></a:t>
            </a:r>
            <a:r>
              <a:rPr lang="en-US" altLang="en-US" sz="2000" dirty="0"/>
              <a:t> </a:t>
            </a:r>
            <a:r>
              <a:rPr lang="en-US" altLang="en-US" sz="2000" dirty="0">
                <a:sym typeface="Symbol" panose="05050102010706020507" pitchFamily="18" charset="2"/>
              </a:rPr>
              <a:t></a:t>
            </a:r>
            <a:r>
              <a:rPr lang="en-US" altLang="en-US" sz="2000" dirty="0"/>
              <a:t>R) </a:t>
            </a:r>
            <a:r>
              <a:rPr lang="en-US" altLang="en-US" sz="2000" dirty="0">
                <a:sym typeface="Symbol" panose="05050102010706020507" pitchFamily="18" charset="2"/>
              </a:rPr>
              <a:t></a:t>
            </a:r>
            <a:r>
              <a:rPr lang="en-US" altLang="en-US" sz="2000" dirty="0"/>
              <a:t> P)</a:t>
            </a:r>
          </a:p>
          <a:p>
            <a:pPr marL="2133600" lvl="4" indent="-304800">
              <a:lnSpc>
                <a:spcPct val="80000"/>
              </a:lnSpc>
              <a:buNone/>
            </a:pPr>
            <a:endParaRPr lang="en-US" altLang="en-US" sz="1400" dirty="0"/>
          </a:p>
          <a:p>
            <a:pPr marL="457200" indent="-457200">
              <a:lnSpc>
                <a:spcPct val="80000"/>
              </a:lnSpc>
            </a:pPr>
            <a:r>
              <a:rPr lang="en-US" altLang="en-US" sz="2400" dirty="0"/>
              <a:t>4. Apply </a:t>
            </a:r>
            <a:r>
              <a:rPr lang="en-US" altLang="en-US" sz="2400" dirty="0" err="1"/>
              <a:t>distributivity</a:t>
            </a:r>
            <a:r>
              <a:rPr lang="en-US" altLang="en-US" sz="2400" dirty="0"/>
              <a:t> law (</a:t>
            </a:r>
            <a:r>
              <a:rPr lang="en-US" altLang="en-US" sz="2400" dirty="0">
                <a:sym typeface="Symbol" panose="05050102010706020507" pitchFamily="18" charset="2"/>
              </a:rPr>
              <a:t></a:t>
            </a:r>
            <a:r>
              <a:rPr lang="en-US" altLang="en-US" sz="2400" dirty="0"/>
              <a:t> over </a:t>
            </a:r>
            <a:r>
              <a:rPr lang="en-US" altLang="en-US" sz="2400" dirty="0">
                <a:sym typeface="Symbol" panose="05050102010706020507" pitchFamily="18" charset="2"/>
              </a:rPr>
              <a:t></a:t>
            </a:r>
            <a:r>
              <a:rPr lang="en-US" altLang="en-US" sz="2400" dirty="0"/>
              <a:t>) and flatten:</a:t>
            </a:r>
          </a:p>
          <a:p>
            <a:pPr marL="838200" lvl="1" indent="-381000">
              <a:lnSpc>
                <a:spcPct val="80000"/>
              </a:lnSpc>
              <a:buNone/>
            </a:pPr>
            <a:r>
              <a:rPr lang="en-US" altLang="en-US" sz="2000" dirty="0"/>
              <a:t>(</a:t>
            </a:r>
            <a:r>
              <a:rPr lang="en-US" altLang="en-US" sz="2000" dirty="0">
                <a:sym typeface="Symbol" panose="05050102010706020507" pitchFamily="18" charset="2"/>
              </a:rPr>
              <a:t></a:t>
            </a:r>
            <a:r>
              <a:rPr lang="en-US" altLang="en-US" sz="2000" dirty="0"/>
              <a:t>P </a:t>
            </a:r>
            <a:r>
              <a:rPr lang="en-US" altLang="en-US" sz="2000" dirty="0">
                <a:sym typeface="Symbol" panose="05050102010706020507" pitchFamily="18" charset="2"/>
              </a:rPr>
              <a:t></a:t>
            </a:r>
            <a:r>
              <a:rPr lang="en-US" altLang="en-US" sz="2000" dirty="0"/>
              <a:t> Q </a:t>
            </a:r>
            <a:r>
              <a:rPr lang="en-US" altLang="en-US" sz="2000" dirty="0">
                <a:sym typeface="Symbol" panose="05050102010706020507" pitchFamily="18" charset="2"/>
              </a:rPr>
              <a:t></a:t>
            </a:r>
            <a:r>
              <a:rPr lang="en-US" altLang="en-US" sz="2000" dirty="0"/>
              <a:t> R) </a:t>
            </a:r>
            <a:r>
              <a:rPr lang="en-US" altLang="en-US" sz="2000" dirty="0">
                <a:sym typeface="Symbol" panose="05050102010706020507" pitchFamily="18" charset="2"/>
              </a:rPr>
              <a:t></a:t>
            </a:r>
            <a:r>
              <a:rPr lang="en-US" altLang="en-US" sz="2000" dirty="0"/>
              <a:t> (</a:t>
            </a:r>
            <a:r>
              <a:rPr lang="en-US" altLang="en-US" sz="2000" dirty="0">
                <a:sym typeface="Symbol" panose="05050102010706020507" pitchFamily="18" charset="2"/>
              </a:rPr>
              <a:t></a:t>
            </a:r>
            <a:r>
              <a:rPr lang="en-US" altLang="en-US" sz="2000" dirty="0"/>
              <a:t>Q</a:t>
            </a:r>
            <a:r>
              <a:rPr lang="en-US" altLang="en-US" sz="2000" dirty="0">
                <a:sym typeface="Symbol" panose="05050102010706020507" pitchFamily="18" charset="2"/>
              </a:rPr>
              <a:t></a:t>
            </a:r>
            <a:r>
              <a:rPr lang="en-US" altLang="en-US" sz="2000" dirty="0"/>
              <a:t> P) </a:t>
            </a:r>
            <a:r>
              <a:rPr lang="en-US" altLang="en-US" sz="2000" dirty="0">
                <a:sym typeface="Symbol" panose="05050102010706020507" pitchFamily="18" charset="2"/>
              </a:rPr>
              <a:t></a:t>
            </a:r>
            <a:r>
              <a:rPr lang="en-US" altLang="en-US" sz="2000" dirty="0"/>
              <a:t> (</a:t>
            </a:r>
            <a:r>
              <a:rPr lang="en-US" altLang="en-US" sz="2000" dirty="0">
                <a:sym typeface="Symbol" panose="05050102010706020507" pitchFamily="18" charset="2"/>
              </a:rPr>
              <a:t></a:t>
            </a:r>
            <a:r>
              <a:rPr lang="en-US" altLang="en-US" sz="2000" dirty="0"/>
              <a:t>R </a:t>
            </a:r>
            <a:r>
              <a:rPr lang="en-US" altLang="en-US" sz="2000" dirty="0">
                <a:sym typeface="Symbol" panose="05050102010706020507" pitchFamily="18" charset="2"/>
              </a:rPr>
              <a:t></a:t>
            </a:r>
            <a:r>
              <a:rPr lang="en-US" altLang="en-US" sz="2000" dirty="0"/>
              <a:t> P)
</a:t>
            </a:r>
          </a:p>
        </p:txBody>
      </p:sp>
    </p:spTree>
    <p:extLst>
      <p:ext uri="{BB962C8B-B14F-4D97-AF65-F5344CB8AC3E}">
        <p14:creationId xmlns:p14="http://schemas.microsoft.com/office/powerpoint/2010/main" val="2534142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9490" name="Rectangle 2"/>
          <p:cNvSpPr>
            <a:spLocks noGrp="1" noChangeArrowheads="1"/>
          </p:cNvSpPr>
          <p:nvPr>
            <p:ph type="title"/>
          </p:nvPr>
        </p:nvSpPr>
        <p:spPr>
          <a:xfrm>
            <a:off x="1455736" y="66675"/>
            <a:ext cx="10018713" cy="1752599"/>
          </a:xfrm>
        </p:spPr>
        <p:txBody>
          <a:bodyPr/>
          <a:lstStyle/>
          <a:p>
            <a:r>
              <a:rPr lang="en-US" altLang="en-US" dirty="0"/>
              <a:t>Resolution</a:t>
            </a:r>
          </a:p>
        </p:txBody>
      </p:sp>
      <p:sp>
        <p:nvSpPr>
          <p:cNvPr id="1599491" name="Rectangle 3"/>
          <p:cNvSpPr>
            <a:spLocks noGrp="1" noChangeArrowheads="1"/>
          </p:cNvSpPr>
          <p:nvPr>
            <p:ph idx="1"/>
          </p:nvPr>
        </p:nvSpPr>
        <p:spPr>
          <a:xfrm>
            <a:off x="1740626" y="1733550"/>
            <a:ext cx="9914708" cy="4114800"/>
          </a:xfrm>
        </p:spPr>
        <p:txBody>
          <a:bodyPr>
            <a:normAutofit/>
          </a:bodyPr>
          <a:lstStyle/>
          <a:p>
            <a:pPr marL="0" indent="0" algn="just">
              <a:buNone/>
            </a:pPr>
            <a:r>
              <a:rPr lang="en-US" altLang="en-US" dirty="0"/>
              <a:t>Resolution is refutation complete (Completeness of resolution refutation):</a:t>
            </a:r>
          </a:p>
          <a:p>
            <a:pPr marL="0" indent="0" algn="just">
              <a:buNone/>
            </a:pPr>
            <a:r>
              <a:rPr lang="en-US" altLang="en-US" dirty="0"/>
              <a:t>	If KB ╞ W, the resolution refutation procedure, i.e., applying resolution on KB</a:t>
            </a:r>
            <a:r>
              <a:rPr lang="en-US" altLang="en-US" dirty="0">
                <a:latin typeface="Arial" panose="020B0604020202020204" pitchFamily="34" charset="0"/>
              </a:rPr>
              <a:t>’</a:t>
            </a:r>
            <a:r>
              <a:rPr lang="en-US" altLang="en-US" dirty="0"/>
              <a:t>, will produce the empty clause.</a:t>
            </a:r>
          </a:p>
          <a:p>
            <a:pPr marL="0" indent="0" algn="just">
              <a:buNone/>
            </a:pPr>
            <a:r>
              <a:rPr lang="en-US" altLang="en-US" dirty="0"/>
              <a:t>Decidability of propositional calculus by resolution refutation:</a:t>
            </a:r>
          </a:p>
          <a:p>
            <a:pPr marL="0" indent="0" algn="just">
              <a:buNone/>
            </a:pPr>
            <a:r>
              <a:rPr lang="en-US" altLang="en-US" dirty="0"/>
              <a:t>	If KB is a set of finite clauses and if  KB ╞ W, then the resolution refutation procedure will terminate without producing the empty clause.</a:t>
            </a:r>
          </a:p>
          <a:p>
            <a:pPr marL="0" indent="0" algn="just">
              <a:buNone/>
            </a:pPr>
            <a:r>
              <a:rPr lang="en-US" altLang="en-US" dirty="0"/>
              <a:t>Ground Resolution Theorem</a:t>
            </a:r>
          </a:p>
          <a:p>
            <a:pPr marL="457200" lvl="1" indent="0" algn="just">
              <a:buNone/>
            </a:pPr>
            <a:r>
              <a:rPr lang="en-US" altLang="en-US" dirty="0"/>
              <a:t>If a set of clauses </a:t>
            </a:r>
            <a:r>
              <a:rPr lang="en-US" altLang="en-US" dirty="0">
                <a:sym typeface="Math1" pitchFamily="2" charset="2"/>
              </a:rPr>
              <a:t> is not </a:t>
            </a:r>
            <a:r>
              <a:rPr lang="en-US" altLang="en-US" dirty="0" err="1">
                <a:sym typeface="Math1" pitchFamily="2" charset="2"/>
              </a:rPr>
              <a:t>satisfiable</a:t>
            </a:r>
            <a:r>
              <a:rPr lang="en-US" altLang="en-US" dirty="0">
                <a:sym typeface="Math1" pitchFamily="2" charset="2"/>
              </a:rPr>
              <a:t>, then resolution closure of those clauses  contains the empty clause. </a:t>
            </a:r>
            <a:endParaRPr lang="en-US" altLang="en-US" dirty="0"/>
          </a:p>
        </p:txBody>
      </p:sp>
    </p:spTree>
    <p:extLst>
      <p:ext uri="{BB962C8B-B14F-4D97-AF65-F5344CB8AC3E}">
        <p14:creationId xmlns:p14="http://schemas.microsoft.com/office/powerpoint/2010/main" val="167724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8" name="Rectangle 2"/>
          <p:cNvSpPr>
            <a:spLocks noGrp="1" noChangeArrowheads="1"/>
          </p:cNvSpPr>
          <p:nvPr>
            <p:ph type="title"/>
          </p:nvPr>
        </p:nvSpPr>
        <p:spPr/>
        <p:txBody>
          <a:bodyPr/>
          <a:lstStyle/>
          <a:p>
            <a:r>
              <a:rPr lang="en-US" altLang="en-US"/>
              <a:t>Resolution example:</a:t>
            </a:r>
            <a:br>
              <a:rPr lang="en-US" altLang="en-US"/>
            </a:br>
            <a:r>
              <a:rPr lang="en-US" altLang="en-US"/>
              <a:t>Wumpus World</a:t>
            </a:r>
          </a:p>
        </p:txBody>
      </p:sp>
      <p:sp>
        <p:nvSpPr>
          <p:cNvPr id="1642499" name="Rectangle 3"/>
          <p:cNvSpPr>
            <a:spLocks noGrp="1" noChangeArrowheads="1"/>
          </p:cNvSpPr>
          <p:nvPr>
            <p:ph idx="1"/>
          </p:nvPr>
        </p:nvSpPr>
        <p:spPr>
          <a:xfrm>
            <a:off x="2209800" y="1981200"/>
            <a:ext cx="7772400" cy="4114800"/>
          </a:xfrm>
        </p:spPr>
        <p:txBody>
          <a:bodyPr/>
          <a:lstStyle/>
          <a:p>
            <a:r>
              <a:rPr lang="en-US" altLang="en-US" i="1"/>
              <a:t>KB</a:t>
            </a:r>
            <a:r>
              <a:rPr lang="en-US" altLang="en-US"/>
              <a:t> = (B</a:t>
            </a:r>
            <a:r>
              <a:rPr lang="en-US" altLang="en-US" baseline="-25000"/>
              <a:t>1,1</a:t>
            </a:r>
            <a:r>
              <a:rPr lang="en-US" altLang="en-US"/>
              <a:t> </a:t>
            </a:r>
            <a:r>
              <a:rPr lang="en-US" altLang="en-US">
                <a:sym typeface="Symbol" panose="05050102010706020507" pitchFamily="18" charset="2"/>
              </a:rPr>
              <a:t></a:t>
            </a:r>
            <a:r>
              <a:rPr lang="en-US" altLang="en-US"/>
              <a:t> (P</a:t>
            </a:r>
            <a:r>
              <a:rPr lang="en-US" altLang="en-US" baseline="-25000"/>
              <a:t>1,2</a:t>
            </a:r>
            <a:r>
              <a:rPr lang="en-US" altLang="en-US">
                <a:sym typeface="Symbol" panose="05050102010706020507" pitchFamily="18" charset="2"/>
              </a:rPr>
              <a:t></a:t>
            </a:r>
            <a:r>
              <a:rPr lang="en-US" altLang="en-US"/>
              <a:t> P</a:t>
            </a:r>
            <a:r>
              <a:rPr lang="en-US" altLang="en-US" baseline="-25000"/>
              <a:t>2,1</a:t>
            </a:r>
            <a:r>
              <a:rPr lang="en-US" altLang="en-US"/>
              <a:t>)) </a:t>
            </a:r>
            <a:r>
              <a:rPr lang="en-US" altLang="en-US">
                <a:sym typeface="Symbol" panose="05050102010706020507" pitchFamily="18" charset="2"/>
              </a:rPr>
              <a:t></a:t>
            </a:r>
            <a:r>
              <a:rPr lang="en-US" altLang="en-US"/>
              <a:t> B</a:t>
            </a:r>
            <a:r>
              <a:rPr lang="en-US" altLang="en-US" baseline="-25000"/>
              <a:t>1,1        </a:t>
            </a:r>
            <a:r>
              <a:rPr lang="en-US" altLang="en-US"/>
              <a:t>α = </a:t>
            </a:r>
            <a:r>
              <a:rPr lang="en-US" altLang="en-US">
                <a:sym typeface="Symbol" panose="05050102010706020507" pitchFamily="18" charset="2"/>
              </a:rPr>
              <a:t></a:t>
            </a:r>
            <a:r>
              <a:rPr lang="en-US" altLang="en-US"/>
              <a:t>P</a:t>
            </a:r>
            <a:r>
              <a:rPr lang="en-US" altLang="en-US" baseline="-25000"/>
              <a:t>1,2</a:t>
            </a:r>
            <a:endParaRPr lang="en-US" altLang="en-US"/>
          </a:p>
        </p:txBody>
      </p:sp>
      <p:sp>
        <p:nvSpPr>
          <p:cNvPr id="1642501" name="Text Box 5"/>
          <p:cNvSpPr txBox="1">
            <a:spLocks noChangeArrowheads="1"/>
          </p:cNvSpPr>
          <p:nvPr/>
        </p:nvSpPr>
        <p:spPr bwMode="auto">
          <a:xfrm>
            <a:off x="1752601" y="2514600"/>
            <a:ext cx="54697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anose="05050102010706020507" pitchFamily="18" charset="2"/>
              </a:rPr>
              <a:t>KB </a:t>
            </a:r>
            <a:r>
              <a:rPr lang="en-US" altLang="en-US"/>
              <a:t>= (</a:t>
            </a:r>
            <a:r>
              <a:rPr lang="en-US" altLang="en-US">
                <a:sym typeface="Symbol" panose="05050102010706020507" pitchFamily="18" charset="2"/>
              </a:rPr>
              <a:t>B</a:t>
            </a:r>
            <a:r>
              <a:rPr lang="en-US" altLang="en-US" baseline="-25000">
                <a:sym typeface="Symbol" panose="05050102010706020507" pitchFamily="18" charset="2"/>
              </a:rPr>
              <a:t>11</a:t>
            </a:r>
            <a:r>
              <a:rPr lang="en-US" altLang="en-US">
                <a:sym typeface="Symbol" panose="05050102010706020507" pitchFamily="18" charset="2"/>
              </a:rPr>
              <a:t>  </a:t>
            </a:r>
            <a:r>
              <a:rPr lang="en-US" altLang="en-US"/>
              <a:t>(P</a:t>
            </a:r>
            <a:r>
              <a:rPr lang="en-US" altLang="en-US" baseline="-25000"/>
              <a:t>1,2</a:t>
            </a:r>
            <a:r>
              <a:rPr lang="en-US" altLang="en-US">
                <a:sym typeface="Symbol" panose="05050102010706020507" pitchFamily="18" charset="2"/>
              </a:rPr>
              <a:t></a:t>
            </a:r>
            <a:r>
              <a:rPr lang="en-US" altLang="en-US"/>
              <a:t> P</a:t>
            </a:r>
            <a:r>
              <a:rPr lang="en-US" altLang="en-US" baseline="-25000"/>
              <a:t>2,1</a:t>
            </a:r>
            <a:r>
              <a:rPr lang="en-US" altLang="en-US"/>
              <a:t>)) </a:t>
            </a:r>
            <a:r>
              <a:rPr lang="en-US" altLang="en-US">
                <a:cs typeface="Times New Roman" panose="02020603050405020304" pitchFamily="18" charset="0"/>
              </a:rPr>
              <a:t>^ (</a:t>
            </a:r>
            <a:r>
              <a:rPr lang="en-US" altLang="en-US"/>
              <a:t>(P</a:t>
            </a:r>
            <a:r>
              <a:rPr lang="en-US" altLang="en-US" baseline="-25000"/>
              <a:t>1,2</a:t>
            </a:r>
            <a:r>
              <a:rPr lang="en-US" altLang="en-US">
                <a:sym typeface="Symbol" panose="05050102010706020507" pitchFamily="18" charset="2"/>
              </a:rPr>
              <a:t></a:t>
            </a:r>
            <a:r>
              <a:rPr lang="en-US" altLang="en-US"/>
              <a:t> P</a:t>
            </a:r>
            <a:r>
              <a:rPr lang="en-US" altLang="en-US" baseline="-25000"/>
              <a:t>2,1</a:t>
            </a:r>
            <a:r>
              <a:rPr lang="en-US" altLang="en-US"/>
              <a:t>)</a:t>
            </a:r>
            <a:r>
              <a:rPr lang="en-US" altLang="en-US">
                <a:sym typeface="Symbol" panose="05050102010706020507" pitchFamily="18" charset="2"/>
              </a:rPr>
              <a:t>  B</a:t>
            </a:r>
            <a:r>
              <a:rPr lang="en-US" altLang="en-US" baseline="-25000">
                <a:sym typeface="Symbol" panose="05050102010706020507" pitchFamily="18" charset="2"/>
              </a:rPr>
              <a:t>11</a:t>
            </a:r>
            <a:r>
              <a:rPr lang="en-US" altLang="en-US">
                <a:sym typeface="Symbol" panose="05050102010706020507" pitchFamily="18" charset="2"/>
              </a:rPr>
              <a:t>) </a:t>
            </a:r>
            <a:r>
              <a:rPr lang="en-US" altLang="en-US" sz="2000">
                <a:sym typeface="Symbol" panose="05050102010706020507" pitchFamily="18" charset="2"/>
              </a:rPr>
              <a:t></a:t>
            </a:r>
            <a:r>
              <a:rPr lang="en-US" altLang="en-US" sz="2000"/>
              <a:t> B</a:t>
            </a:r>
            <a:r>
              <a:rPr lang="en-US" altLang="en-US" sz="2000" baseline="-25000"/>
              <a:t>1,1 </a:t>
            </a:r>
            <a:endParaRPr lang="en-US" altLang="en-US">
              <a:sym typeface="Symbol" panose="05050102010706020507" pitchFamily="18" charset="2"/>
            </a:endParaRPr>
          </a:p>
          <a:p>
            <a:r>
              <a:rPr lang="en-US" altLang="en-US">
                <a:sym typeface="Symbol" panose="05050102010706020507" pitchFamily="18" charset="2"/>
              </a:rPr>
              <a:t> </a:t>
            </a:r>
            <a:r>
              <a:rPr lang="en-US" altLang="en-US"/>
              <a:t>=</a:t>
            </a:r>
            <a:r>
              <a:rPr lang="en-US" altLang="en-US">
                <a:sym typeface="Symbol" panose="05050102010706020507" pitchFamily="18" charset="2"/>
              </a:rPr>
              <a:t>(B</a:t>
            </a:r>
            <a:r>
              <a:rPr lang="en-US" altLang="en-US" baseline="-25000">
                <a:sym typeface="Symbol" panose="05050102010706020507" pitchFamily="18" charset="2"/>
              </a:rPr>
              <a:t>11 </a:t>
            </a:r>
            <a:r>
              <a:rPr lang="en-US" altLang="en-US">
                <a:sym typeface="Symbol" panose="05050102010706020507" pitchFamily="18" charset="2"/>
              </a:rPr>
              <a:t></a:t>
            </a:r>
            <a:r>
              <a:rPr lang="en-US" altLang="en-US"/>
              <a:t> P</a:t>
            </a:r>
            <a:r>
              <a:rPr lang="en-US" altLang="en-US" baseline="-25000"/>
              <a:t>1,2</a:t>
            </a:r>
            <a:r>
              <a:rPr lang="en-US" altLang="en-US">
                <a:sym typeface="Symbol" panose="05050102010706020507" pitchFamily="18" charset="2"/>
              </a:rPr>
              <a:t></a:t>
            </a:r>
            <a:r>
              <a:rPr lang="en-US" altLang="en-US"/>
              <a:t> P</a:t>
            </a:r>
            <a:r>
              <a:rPr lang="en-US" altLang="en-US" baseline="-25000"/>
              <a:t>2,1</a:t>
            </a:r>
            <a:r>
              <a:rPr lang="en-US" altLang="en-US"/>
              <a:t>) ^ (</a:t>
            </a:r>
            <a:r>
              <a:rPr lang="en-US" altLang="en-US">
                <a:sym typeface="Symbol" panose="05050102010706020507" pitchFamily="18" charset="2"/>
              </a:rPr>
              <a:t></a:t>
            </a:r>
            <a:r>
              <a:rPr lang="en-US" altLang="en-US"/>
              <a:t>(P</a:t>
            </a:r>
            <a:r>
              <a:rPr lang="en-US" altLang="en-US" baseline="-25000"/>
              <a:t>1,2</a:t>
            </a:r>
            <a:r>
              <a:rPr lang="en-US" altLang="en-US">
                <a:sym typeface="Symbol" panose="05050102010706020507" pitchFamily="18" charset="2"/>
              </a:rPr>
              <a:t></a:t>
            </a:r>
            <a:r>
              <a:rPr lang="en-US" altLang="en-US"/>
              <a:t> P</a:t>
            </a:r>
            <a:r>
              <a:rPr lang="en-US" altLang="en-US" baseline="-25000"/>
              <a:t>2,1</a:t>
            </a:r>
            <a:r>
              <a:rPr lang="en-US" altLang="en-US"/>
              <a:t>)</a:t>
            </a:r>
            <a:r>
              <a:rPr lang="en-US" altLang="en-US">
                <a:sym typeface="Symbol" panose="05050102010706020507" pitchFamily="18" charset="2"/>
              </a:rPr>
              <a:t>  B</a:t>
            </a:r>
            <a:r>
              <a:rPr lang="en-US" altLang="en-US" baseline="-25000">
                <a:sym typeface="Symbol" panose="05050102010706020507" pitchFamily="18" charset="2"/>
              </a:rPr>
              <a:t>11</a:t>
            </a:r>
            <a:r>
              <a:rPr lang="en-US" altLang="en-US">
                <a:sym typeface="Symbol" panose="05050102010706020507" pitchFamily="18" charset="2"/>
              </a:rPr>
              <a:t>) </a:t>
            </a:r>
            <a:r>
              <a:rPr lang="en-US" altLang="en-US"/>
              <a:t> B</a:t>
            </a:r>
            <a:r>
              <a:rPr lang="en-US" altLang="en-US" baseline="-25000"/>
              <a:t>1,1</a:t>
            </a:r>
            <a:r>
              <a:rPr lang="en-US" altLang="en-US"/>
              <a:t> </a:t>
            </a:r>
          </a:p>
          <a:p>
            <a:r>
              <a:rPr lang="en-US" altLang="en-US"/>
              <a:t>=</a:t>
            </a:r>
            <a:r>
              <a:rPr lang="en-US" altLang="en-US">
                <a:sym typeface="Symbol" panose="05050102010706020507" pitchFamily="18" charset="2"/>
              </a:rPr>
              <a:t>(B</a:t>
            </a:r>
            <a:r>
              <a:rPr lang="en-US" altLang="en-US" baseline="-25000">
                <a:sym typeface="Symbol" panose="05050102010706020507" pitchFamily="18" charset="2"/>
              </a:rPr>
              <a:t>11</a:t>
            </a:r>
            <a:r>
              <a:rPr lang="en-US" altLang="en-US">
                <a:sym typeface="Symbol" panose="05050102010706020507" pitchFamily="18" charset="2"/>
              </a:rPr>
              <a:t> </a:t>
            </a:r>
            <a:r>
              <a:rPr lang="en-US" altLang="en-US"/>
              <a:t> P</a:t>
            </a:r>
            <a:r>
              <a:rPr lang="en-US" altLang="en-US" baseline="-25000"/>
              <a:t>1,2</a:t>
            </a:r>
            <a:r>
              <a:rPr lang="en-US" altLang="en-US">
                <a:sym typeface="Symbol" panose="05050102010706020507" pitchFamily="18" charset="2"/>
              </a:rPr>
              <a:t></a:t>
            </a:r>
            <a:r>
              <a:rPr lang="en-US" altLang="en-US"/>
              <a:t> P</a:t>
            </a:r>
            <a:r>
              <a:rPr lang="en-US" altLang="en-US" baseline="-25000"/>
              <a:t>2,1</a:t>
            </a:r>
            <a:r>
              <a:rPr lang="en-US" altLang="en-US"/>
              <a:t>) ^((</a:t>
            </a:r>
            <a:r>
              <a:rPr lang="en-US" altLang="en-US">
                <a:sym typeface="Symbol" panose="05050102010706020507" pitchFamily="18" charset="2"/>
              </a:rPr>
              <a:t></a:t>
            </a:r>
            <a:r>
              <a:rPr lang="en-US" altLang="en-US"/>
              <a:t> P</a:t>
            </a:r>
            <a:r>
              <a:rPr lang="en-US" altLang="en-US" baseline="-25000"/>
              <a:t>1,2 </a:t>
            </a:r>
            <a:r>
              <a:rPr lang="en-US" altLang="en-US"/>
              <a:t>^ </a:t>
            </a:r>
            <a:r>
              <a:rPr lang="en-US" altLang="en-US">
                <a:sym typeface="Symbol" panose="05050102010706020507" pitchFamily="18" charset="2"/>
              </a:rPr>
              <a:t></a:t>
            </a:r>
            <a:r>
              <a:rPr lang="en-US" altLang="en-US"/>
              <a:t> P</a:t>
            </a:r>
            <a:r>
              <a:rPr lang="en-US" altLang="en-US" baseline="-25000"/>
              <a:t>2,1</a:t>
            </a:r>
            <a:r>
              <a:rPr lang="en-US" altLang="en-US"/>
              <a:t>)</a:t>
            </a:r>
            <a:r>
              <a:rPr lang="en-US" altLang="en-US">
                <a:sym typeface="Symbol" panose="05050102010706020507" pitchFamily="18" charset="2"/>
              </a:rPr>
              <a:t>  B</a:t>
            </a:r>
            <a:r>
              <a:rPr lang="en-US" altLang="en-US" baseline="-25000">
                <a:sym typeface="Symbol" panose="05050102010706020507" pitchFamily="18" charset="2"/>
              </a:rPr>
              <a:t>11</a:t>
            </a:r>
            <a:r>
              <a:rPr lang="en-US" altLang="en-US">
                <a:sym typeface="Symbol" panose="05050102010706020507" pitchFamily="18" charset="2"/>
              </a:rPr>
              <a:t>)) </a:t>
            </a:r>
            <a:r>
              <a:rPr lang="en-US" altLang="en-US"/>
              <a:t> B</a:t>
            </a:r>
            <a:r>
              <a:rPr lang="en-US" altLang="en-US" baseline="-25000"/>
              <a:t>1,1</a:t>
            </a:r>
            <a:r>
              <a:rPr lang="en-US" altLang="en-US"/>
              <a:t> </a:t>
            </a:r>
          </a:p>
          <a:p>
            <a:r>
              <a:rPr lang="en-US" altLang="en-US"/>
              <a:t>=</a:t>
            </a:r>
            <a:r>
              <a:rPr lang="en-US" altLang="en-US">
                <a:sym typeface="Symbol" panose="05050102010706020507" pitchFamily="18" charset="2"/>
              </a:rPr>
              <a:t>(B</a:t>
            </a:r>
            <a:r>
              <a:rPr lang="en-US" altLang="en-US" baseline="-25000">
                <a:sym typeface="Symbol" panose="05050102010706020507" pitchFamily="18" charset="2"/>
              </a:rPr>
              <a:t>11</a:t>
            </a:r>
            <a:r>
              <a:rPr lang="en-US" altLang="en-US">
                <a:sym typeface="Symbol" panose="05050102010706020507" pitchFamily="18" charset="2"/>
              </a:rPr>
              <a:t> </a:t>
            </a:r>
            <a:r>
              <a:rPr lang="en-US" altLang="en-US"/>
              <a:t> P</a:t>
            </a:r>
            <a:r>
              <a:rPr lang="en-US" altLang="en-US" baseline="-25000"/>
              <a:t>1,2</a:t>
            </a:r>
            <a:r>
              <a:rPr lang="en-US" altLang="en-US">
                <a:sym typeface="Symbol" panose="05050102010706020507" pitchFamily="18" charset="2"/>
              </a:rPr>
              <a:t></a:t>
            </a:r>
            <a:r>
              <a:rPr lang="en-US" altLang="en-US"/>
              <a:t> P</a:t>
            </a:r>
            <a:r>
              <a:rPr lang="en-US" altLang="en-US" baseline="-25000"/>
              <a:t>2,1</a:t>
            </a:r>
            <a:r>
              <a:rPr lang="en-US" altLang="en-US"/>
              <a:t>) ^(</a:t>
            </a:r>
            <a:r>
              <a:rPr lang="en-US" altLang="en-US">
                <a:sym typeface="Symbol" panose="05050102010706020507" pitchFamily="18" charset="2"/>
              </a:rPr>
              <a:t></a:t>
            </a:r>
            <a:r>
              <a:rPr lang="en-US" altLang="en-US"/>
              <a:t> P</a:t>
            </a:r>
            <a:r>
              <a:rPr lang="en-US" altLang="en-US" baseline="-25000"/>
              <a:t>1,2</a:t>
            </a:r>
            <a:r>
              <a:rPr lang="en-US" altLang="en-US"/>
              <a:t> </a:t>
            </a:r>
            <a:r>
              <a:rPr lang="en-US" altLang="en-US">
                <a:sym typeface="Symbol" panose="05050102010706020507" pitchFamily="18" charset="2"/>
              </a:rPr>
              <a:t> B</a:t>
            </a:r>
            <a:r>
              <a:rPr lang="en-US" altLang="en-US" baseline="-25000">
                <a:sym typeface="Symbol" panose="05050102010706020507" pitchFamily="18" charset="2"/>
              </a:rPr>
              <a:t>11</a:t>
            </a:r>
            <a:r>
              <a:rPr lang="en-US" altLang="en-US"/>
              <a:t>) ^ (</a:t>
            </a:r>
            <a:r>
              <a:rPr lang="en-US" altLang="en-US">
                <a:sym typeface="Symbol" panose="05050102010706020507" pitchFamily="18" charset="2"/>
              </a:rPr>
              <a:t></a:t>
            </a:r>
            <a:r>
              <a:rPr lang="en-US" altLang="en-US"/>
              <a:t> P</a:t>
            </a:r>
            <a:r>
              <a:rPr lang="en-US" altLang="en-US" baseline="-25000"/>
              <a:t>2,1 </a:t>
            </a:r>
            <a:r>
              <a:rPr lang="en-US" altLang="en-US">
                <a:sym typeface="Symbol" panose="05050102010706020507" pitchFamily="18" charset="2"/>
              </a:rPr>
              <a:t> </a:t>
            </a:r>
            <a:r>
              <a:rPr lang="en-US" altLang="en-US" baseline="-25000">
                <a:sym typeface="Symbol" panose="05050102010706020507" pitchFamily="18" charset="2"/>
              </a:rPr>
              <a:t>B11</a:t>
            </a:r>
            <a:r>
              <a:rPr lang="en-US" altLang="en-US"/>
              <a:t>)</a:t>
            </a:r>
            <a:r>
              <a:rPr lang="en-US" altLang="en-US">
                <a:sym typeface="Symbol" panose="05050102010706020507" pitchFamily="18" charset="2"/>
              </a:rPr>
              <a:t> </a:t>
            </a:r>
            <a:r>
              <a:rPr lang="en-US" altLang="en-US"/>
              <a:t> B</a:t>
            </a:r>
            <a:r>
              <a:rPr lang="en-US" altLang="en-US" baseline="-25000"/>
              <a:t>1,1</a:t>
            </a:r>
            <a:r>
              <a:rPr lang="en-US" altLang="en-US"/>
              <a:t> </a:t>
            </a:r>
          </a:p>
        </p:txBody>
      </p:sp>
    </p:spTree>
    <p:extLst>
      <p:ext uri="{BB962C8B-B14F-4D97-AF65-F5344CB8AC3E}">
        <p14:creationId xmlns:p14="http://schemas.microsoft.com/office/powerpoint/2010/main" val="1352980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ChangeArrowheads="1"/>
          </p:cNvSpPr>
          <p:nvPr>
            <p:ph type="title"/>
          </p:nvPr>
        </p:nvSpPr>
        <p:spPr/>
        <p:txBody>
          <a:bodyPr/>
          <a:lstStyle/>
          <a:p>
            <a:r>
              <a:rPr lang="en-US" altLang="en-US" dirty="0"/>
              <a:t>Resolution algorithm</a:t>
            </a:r>
          </a:p>
        </p:txBody>
      </p:sp>
      <p:sp>
        <p:nvSpPr>
          <p:cNvPr id="1600515" name="Rectangle 3"/>
          <p:cNvSpPr>
            <a:spLocks noGrp="1" noChangeArrowheads="1"/>
          </p:cNvSpPr>
          <p:nvPr>
            <p:ph idx="1"/>
          </p:nvPr>
        </p:nvSpPr>
        <p:spPr/>
        <p:txBody>
          <a:bodyPr>
            <a:normAutofit/>
          </a:bodyPr>
          <a:lstStyle/>
          <a:p>
            <a:r>
              <a:rPr lang="en-US" altLang="en-US" sz="2000" dirty="0"/>
              <a:t>Proof by contradiction, i.e., show </a:t>
            </a:r>
            <a:r>
              <a:rPr lang="en-US" altLang="en-US" sz="2000" i="1" dirty="0"/>
              <a:t>KB</a:t>
            </a:r>
            <a:r>
              <a:rPr lang="en-US" altLang="en-US" sz="2000" dirty="0">
                <a:sym typeface="Symbol" panose="05050102010706020507" pitchFamily="18" charset="2"/>
              </a:rPr>
              <a:t></a:t>
            </a:r>
            <a:r>
              <a:rPr lang="en-US" altLang="en-US" sz="2000" dirty="0"/>
              <a:t>α </a:t>
            </a:r>
            <a:r>
              <a:rPr lang="en-US" altLang="en-US" sz="2000" dirty="0" err="1"/>
              <a:t>unsatisfiable</a:t>
            </a:r>
            <a:endParaRPr lang="en-US" altLang="en-US" sz="2000" dirty="0"/>
          </a:p>
        </p:txBody>
      </p:sp>
      <p:pic>
        <p:nvPicPr>
          <p:cNvPr id="1600516" name="Picture 4"/>
          <p:cNvPicPr>
            <a:picLocks noChangeAspect="1" noChangeArrowheads="1"/>
          </p:cNvPicPr>
          <p:nvPr/>
        </p:nvPicPr>
        <p:blipFill>
          <a:blip r:embed="rId2">
            <a:extLst>
              <a:ext uri="{28A0092B-C50C-407E-A947-70E740481C1C}">
                <a14:useLocalDpi xmlns:a14="http://schemas.microsoft.com/office/drawing/2010/main" val="0"/>
              </a:ext>
            </a:extLst>
          </a:blip>
          <a:srcRect l="25781" t="28125" r="5469" b="32292"/>
          <a:stretch>
            <a:fillRect/>
          </a:stretch>
        </p:blipFill>
        <p:spPr bwMode="auto">
          <a:xfrm>
            <a:off x="1781175" y="1884918"/>
            <a:ext cx="7772400"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00521" name="Group 9"/>
          <p:cNvGrpSpPr>
            <a:grpSpLocks/>
          </p:cNvGrpSpPr>
          <p:nvPr/>
        </p:nvGrpSpPr>
        <p:grpSpPr bwMode="auto">
          <a:xfrm>
            <a:off x="5410200" y="4548188"/>
            <a:ext cx="4467226" cy="400050"/>
            <a:chOff x="2592" y="2865"/>
            <a:chExt cx="2814" cy="252"/>
          </a:xfrm>
        </p:grpSpPr>
        <p:sp>
          <p:nvSpPr>
            <p:cNvPr id="1600518" name="Line 6"/>
            <p:cNvSpPr>
              <a:spLocks noChangeShapeType="1"/>
            </p:cNvSpPr>
            <p:nvPr/>
          </p:nvSpPr>
          <p:spPr bwMode="auto">
            <a:xfrm flipH="1">
              <a:off x="2592" y="2976"/>
              <a:ext cx="48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0519" name="Text Box 7"/>
            <p:cNvSpPr txBox="1">
              <a:spLocks noChangeArrowheads="1"/>
            </p:cNvSpPr>
            <p:nvPr/>
          </p:nvSpPr>
          <p:spPr bwMode="auto">
            <a:xfrm>
              <a:off x="3120" y="2865"/>
              <a:ext cx="22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FF0000"/>
                  </a:solidFill>
                </a:rPr>
                <a:t>New </a:t>
              </a:r>
              <a:r>
                <a:rPr lang="en-US" altLang="en-US" sz="2000" dirty="0" err="1">
                  <a:solidFill>
                    <a:srgbClr val="FF0000"/>
                  </a:solidFill>
                </a:rPr>
                <a:t>resolvents</a:t>
              </a:r>
              <a:r>
                <a:rPr lang="en-US" altLang="en-US" sz="2000" dirty="0">
                  <a:solidFill>
                    <a:srgbClr val="FF0000"/>
                  </a:solidFill>
                </a:rPr>
                <a:t> added at the end</a:t>
              </a:r>
            </a:p>
          </p:txBody>
        </p:sp>
      </p:grpSp>
      <p:sp>
        <p:nvSpPr>
          <p:cNvPr id="1600522" name="Text Box 10"/>
          <p:cNvSpPr txBox="1">
            <a:spLocks noChangeArrowheads="1"/>
          </p:cNvSpPr>
          <p:nvPr/>
        </p:nvSpPr>
        <p:spPr bwMode="auto">
          <a:xfrm>
            <a:off x="2590801" y="5562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Tree>
    <p:extLst>
      <p:ext uri="{BB962C8B-B14F-4D97-AF65-F5344CB8AC3E}">
        <p14:creationId xmlns:p14="http://schemas.microsoft.com/office/powerpoint/2010/main" val="388073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00521"/>
                                        </p:tgtEl>
                                        <p:attrNameLst>
                                          <p:attrName>style.visibility</p:attrName>
                                        </p:attrNameLst>
                                      </p:cBhvr>
                                      <p:to>
                                        <p:strVal val="visible"/>
                                      </p:to>
                                    </p:set>
                                    <p:anim calcmode="lin" valueType="num">
                                      <p:cBhvr additive="base">
                                        <p:cTn id="7" dur="500" fill="hold"/>
                                        <p:tgtEl>
                                          <p:spTgt spid="1600521"/>
                                        </p:tgtEl>
                                        <p:attrNameLst>
                                          <p:attrName>ppt_x</p:attrName>
                                        </p:attrNameLst>
                                      </p:cBhvr>
                                      <p:tavLst>
                                        <p:tav tm="0">
                                          <p:val>
                                            <p:strVal val="1+#ppt_w/2"/>
                                          </p:val>
                                        </p:tav>
                                        <p:tav tm="100000">
                                          <p:val>
                                            <p:strVal val="#ppt_x"/>
                                          </p:val>
                                        </p:tav>
                                      </p:tavLst>
                                    </p:anim>
                                    <p:anim calcmode="lin" valueType="num">
                                      <p:cBhvr additive="base">
                                        <p:cTn id="8" dur="500" fill="hold"/>
                                        <p:tgtEl>
                                          <p:spTgt spid="16005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deduction, proofs are always valid or invalid.</a:t>
            </a:r>
          </a:p>
          <a:p>
            <a:r>
              <a:rPr lang="en-US" dirty="0"/>
              <a:t>The form or structure of a deductive argument determines its validity</a:t>
            </a:r>
          </a:p>
          <a:p>
            <a:pPr>
              <a:defRPr/>
            </a:pPr>
            <a:r>
              <a:rPr lang="en-US" sz="2400" b="1" dirty="0"/>
              <a:t>The fundamental property of a valid, deductive argument is that IF the premises are true, THEN the conclusion necessarily follows.</a:t>
            </a:r>
          </a:p>
          <a:p>
            <a:pPr>
              <a:defRPr/>
            </a:pPr>
            <a:r>
              <a:rPr lang="en-US" sz="2400" b="1" dirty="0"/>
              <a:t>The conclusion is said to be “entailed” in, or contained in, the premises.</a:t>
            </a:r>
          </a:p>
          <a:p>
            <a:pPr marL="640080" lvl="1">
              <a:defRPr/>
            </a:pPr>
            <a:r>
              <a:rPr lang="en-US" sz="2000" dirty="0"/>
              <a:t>If all pigs have curly tails</a:t>
            </a:r>
          </a:p>
          <a:p>
            <a:pPr marL="640080" lvl="1">
              <a:defRPr/>
            </a:pPr>
            <a:r>
              <a:rPr lang="en-US" sz="2000" dirty="0"/>
              <a:t>And Nadine is a pig</a:t>
            </a:r>
          </a:p>
          <a:p>
            <a:pPr marL="640080" lvl="1">
              <a:defRPr/>
            </a:pPr>
            <a:r>
              <a:rPr lang="en-US" sz="2000" dirty="0"/>
              <a:t>Then Nadine has a curly tail</a:t>
            </a:r>
          </a:p>
          <a:p>
            <a:endParaRPr lang="en-US" dirty="0"/>
          </a:p>
        </p:txBody>
      </p:sp>
    </p:spTree>
    <p:extLst>
      <p:ext uri="{BB962C8B-B14F-4D97-AF65-F5344CB8AC3E}">
        <p14:creationId xmlns:p14="http://schemas.microsoft.com/office/powerpoint/2010/main" val="106485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SLD </a:t>
            </a:r>
            <a:endParaRPr lang="en-US" dirty="0"/>
          </a:p>
        </p:txBody>
      </p:sp>
      <p:pic>
        <p:nvPicPr>
          <p:cNvPr id="4" name="Picture 3"/>
          <p:cNvPicPr>
            <a:picLocks noChangeAspect="1"/>
          </p:cNvPicPr>
          <p:nvPr/>
        </p:nvPicPr>
        <p:blipFill>
          <a:blip r:embed="rId2"/>
          <a:stretch>
            <a:fillRect/>
          </a:stretch>
        </p:blipFill>
        <p:spPr>
          <a:xfrm>
            <a:off x="1893705" y="2232116"/>
            <a:ext cx="8634958" cy="4457700"/>
          </a:xfrm>
          <a:prstGeom prst="rect">
            <a:avLst/>
          </a:prstGeom>
        </p:spPr>
      </p:pic>
    </p:spTree>
    <p:extLst>
      <p:ext uri="{BB962C8B-B14F-4D97-AF65-F5344CB8AC3E}">
        <p14:creationId xmlns:p14="http://schemas.microsoft.com/office/powerpoint/2010/main" val="3059828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p:cNvSpPr>
            <a:spLocks noGrp="1" noChangeArrowheads="1"/>
          </p:cNvSpPr>
          <p:nvPr>
            <p:ph type="title"/>
          </p:nvPr>
        </p:nvSpPr>
        <p:spPr>
          <a:xfrm>
            <a:off x="1438274" y="-19839"/>
            <a:ext cx="10018713" cy="1752599"/>
          </a:xfrm>
        </p:spPr>
        <p:txBody>
          <a:bodyPr/>
          <a:lstStyle/>
          <a:p>
            <a:r>
              <a:rPr lang="en-US" altLang="en-US" dirty="0"/>
              <a:t>Resolution Refutation – Ordering Search Strategies</a:t>
            </a:r>
          </a:p>
        </p:txBody>
      </p:sp>
      <p:sp>
        <p:nvSpPr>
          <p:cNvPr id="1603587" name="Rectangle 3"/>
          <p:cNvSpPr>
            <a:spLocks noGrp="1" noChangeArrowheads="1"/>
          </p:cNvSpPr>
          <p:nvPr>
            <p:ph idx="1"/>
          </p:nvPr>
        </p:nvSpPr>
        <p:spPr>
          <a:xfrm>
            <a:off x="986337" y="1866905"/>
            <a:ext cx="5906589" cy="4114800"/>
          </a:xfrm>
        </p:spPr>
        <p:txBody>
          <a:bodyPr>
            <a:normAutofit/>
          </a:bodyPr>
          <a:lstStyle/>
          <a:p>
            <a:r>
              <a:rPr lang="en-US" altLang="en-US" dirty="0"/>
              <a:t>Original clauses – 0</a:t>
            </a:r>
            <a:r>
              <a:rPr lang="en-US" altLang="en-US" baseline="30000" dirty="0"/>
              <a:t>th</a:t>
            </a:r>
            <a:r>
              <a:rPr lang="en-US" altLang="en-US" dirty="0"/>
              <a:t> level </a:t>
            </a:r>
            <a:r>
              <a:rPr lang="en-US" altLang="en-US" dirty="0" err="1"/>
              <a:t>resolvents</a:t>
            </a:r>
            <a:endParaRPr lang="en-US" altLang="en-US" dirty="0"/>
          </a:p>
          <a:p>
            <a:pPr lvl="1"/>
            <a:r>
              <a:rPr lang="en-US" altLang="en-US" dirty="0"/>
              <a:t>Breadth first strategy </a:t>
            </a:r>
            <a:r>
              <a:rPr lang="en-US" altLang="en-US" dirty="0">
                <a:sym typeface="Wingdings" panose="05000000000000000000" pitchFamily="2" charset="2"/>
              </a:rPr>
              <a:t></a:t>
            </a:r>
          </a:p>
          <a:p>
            <a:pPr lvl="2"/>
            <a:r>
              <a:rPr lang="en-US" altLang="en-US" dirty="0"/>
              <a:t>Generate all 1</a:t>
            </a:r>
            <a:r>
              <a:rPr lang="en-US" altLang="en-US" baseline="30000" dirty="0"/>
              <a:t>st</a:t>
            </a:r>
            <a:r>
              <a:rPr lang="en-US" altLang="en-US" dirty="0"/>
              <a:t> level </a:t>
            </a:r>
            <a:r>
              <a:rPr lang="en-US" altLang="en-US" dirty="0" err="1"/>
              <a:t>resolvents</a:t>
            </a:r>
            <a:r>
              <a:rPr lang="en-US" altLang="en-US" dirty="0"/>
              <a:t>, then all 2</a:t>
            </a:r>
            <a:r>
              <a:rPr lang="en-US" altLang="en-US" baseline="30000" dirty="0"/>
              <a:t>nd</a:t>
            </a:r>
            <a:r>
              <a:rPr lang="en-US" altLang="en-US" dirty="0"/>
              <a:t> level </a:t>
            </a:r>
            <a:r>
              <a:rPr lang="en-US" altLang="en-US" dirty="0" err="1"/>
              <a:t>resolvents</a:t>
            </a:r>
            <a:r>
              <a:rPr lang="en-US" altLang="en-US" dirty="0"/>
              <a:t>, etc.</a:t>
            </a:r>
          </a:p>
          <a:p>
            <a:pPr lvl="1"/>
            <a:r>
              <a:rPr lang="en-US" altLang="en-US" dirty="0"/>
              <a:t>Depth first strategy </a:t>
            </a:r>
            <a:r>
              <a:rPr lang="en-US" altLang="en-US" dirty="0">
                <a:sym typeface="Wingdings" panose="05000000000000000000" pitchFamily="2" charset="2"/>
              </a:rPr>
              <a:t></a:t>
            </a:r>
          </a:p>
          <a:p>
            <a:pPr lvl="2"/>
            <a:r>
              <a:rPr lang="en-US" altLang="en-US" dirty="0"/>
              <a:t>Produce a 1</a:t>
            </a:r>
            <a:r>
              <a:rPr lang="en-US" altLang="en-US" baseline="30000" dirty="0"/>
              <a:t>st</a:t>
            </a:r>
            <a:r>
              <a:rPr lang="en-US" altLang="en-US" dirty="0"/>
              <a:t> level </a:t>
            </a:r>
            <a:r>
              <a:rPr lang="en-US" altLang="en-US" dirty="0" err="1"/>
              <a:t>resolvent</a:t>
            </a:r>
            <a:r>
              <a:rPr lang="en-US" altLang="en-US" dirty="0"/>
              <a:t>;</a:t>
            </a:r>
          </a:p>
          <a:p>
            <a:pPr lvl="2"/>
            <a:r>
              <a:rPr lang="en-US" altLang="en-US" dirty="0"/>
              <a:t>Resolve the 1</a:t>
            </a:r>
            <a:r>
              <a:rPr lang="en-US" altLang="en-US" baseline="30000" dirty="0"/>
              <a:t>st</a:t>
            </a:r>
            <a:r>
              <a:rPr lang="en-US" altLang="en-US" dirty="0"/>
              <a:t> level </a:t>
            </a:r>
            <a:r>
              <a:rPr lang="en-US" altLang="en-US" dirty="0" err="1"/>
              <a:t>resolvent</a:t>
            </a:r>
            <a:r>
              <a:rPr lang="en-US" altLang="en-US" dirty="0"/>
              <a:t> with a 0</a:t>
            </a:r>
            <a:r>
              <a:rPr lang="en-US" altLang="en-US" baseline="30000" dirty="0"/>
              <a:t>th</a:t>
            </a:r>
            <a:r>
              <a:rPr lang="en-US" altLang="en-US" dirty="0"/>
              <a:t> level </a:t>
            </a:r>
            <a:r>
              <a:rPr lang="en-US" altLang="en-US" dirty="0" err="1"/>
              <a:t>resolvent</a:t>
            </a:r>
            <a:r>
              <a:rPr lang="en-US" altLang="en-US" dirty="0"/>
              <a:t> to produce a 2</a:t>
            </a:r>
            <a:r>
              <a:rPr lang="en-US" altLang="en-US" baseline="30000" dirty="0"/>
              <a:t>nd</a:t>
            </a:r>
            <a:r>
              <a:rPr lang="en-US" altLang="en-US" dirty="0"/>
              <a:t> level </a:t>
            </a:r>
            <a:r>
              <a:rPr lang="en-US" altLang="en-US" dirty="0" err="1"/>
              <a:t>resolvent</a:t>
            </a:r>
            <a:r>
              <a:rPr lang="en-US" altLang="en-US" dirty="0"/>
              <a:t>, etc.</a:t>
            </a:r>
          </a:p>
          <a:p>
            <a:pPr lvl="2"/>
            <a:r>
              <a:rPr lang="en-US" altLang="en-US" dirty="0"/>
              <a:t>With a depth bound, we can use a backtrack search strategy;</a:t>
            </a:r>
          </a:p>
        </p:txBody>
      </p:sp>
      <p:grpSp>
        <p:nvGrpSpPr>
          <p:cNvPr id="1603588" name="Group 4"/>
          <p:cNvGrpSpPr>
            <a:grpSpLocks/>
          </p:cNvGrpSpPr>
          <p:nvPr/>
        </p:nvGrpSpPr>
        <p:grpSpPr bwMode="auto">
          <a:xfrm>
            <a:off x="6884987" y="3278192"/>
            <a:ext cx="4483100" cy="2703513"/>
            <a:chOff x="3024" y="2112"/>
            <a:chExt cx="2824" cy="1703"/>
          </a:xfrm>
        </p:grpSpPr>
        <p:sp>
          <p:nvSpPr>
            <p:cNvPr id="1603589" name="Rectangle 5"/>
            <p:cNvSpPr>
              <a:spLocks noChangeArrowheads="1"/>
            </p:cNvSpPr>
            <p:nvPr/>
          </p:nvSpPr>
          <p:spPr bwMode="auto">
            <a:xfrm>
              <a:off x="3264" y="2160"/>
              <a:ext cx="64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ym typeface="Symbol" panose="05050102010706020507" pitchFamily="18" charset="2"/>
                </a:rPr>
                <a:t> BlockLiftable</a:t>
              </a:r>
            </a:p>
          </p:txBody>
        </p:sp>
        <p:sp>
          <p:nvSpPr>
            <p:cNvPr id="1603590" name="Rectangle 6"/>
            <p:cNvSpPr>
              <a:spLocks noChangeArrowheads="1"/>
            </p:cNvSpPr>
            <p:nvPr/>
          </p:nvSpPr>
          <p:spPr bwMode="auto">
            <a:xfrm>
              <a:off x="4032" y="2112"/>
              <a:ext cx="1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Symbol" panose="05050102010706020507" pitchFamily="18" charset="2"/>
                <a:buChar char="Ø"/>
              </a:pPr>
              <a:r>
                <a:rPr lang="en-US" altLang="en-US" sz="1200">
                  <a:sym typeface="Symbol" panose="05050102010706020507" pitchFamily="18" charset="2"/>
                </a:rPr>
                <a:t>BatIsOk  BlockLiftable  RobotMoves</a:t>
              </a:r>
            </a:p>
          </p:txBody>
        </p:sp>
        <p:sp>
          <p:nvSpPr>
            <p:cNvPr id="1603591" name="Line 7"/>
            <p:cNvSpPr>
              <a:spLocks noChangeShapeType="1"/>
            </p:cNvSpPr>
            <p:nvPr/>
          </p:nvSpPr>
          <p:spPr bwMode="auto">
            <a:xfrm>
              <a:off x="3600" y="2304"/>
              <a:ext cx="28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3592" name="Line 8"/>
            <p:cNvSpPr>
              <a:spLocks noChangeShapeType="1"/>
            </p:cNvSpPr>
            <p:nvPr/>
          </p:nvSpPr>
          <p:spPr bwMode="auto">
            <a:xfrm flipH="1">
              <a:off x="3888" y="2304"/>
              <a:ext cx="62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3593" name="Rectangle 9"/>
            <p:cNvSpPr>
              <a:spLocks noChangeArrowheads="1"/>
            </p:cNvSpPr>
            <p:nvPr/>
          </p:nvSpPr>
          <p:spPr bwMode="auto">
            <a:xfrm>
              <a:off x="3024" y="2736"/>
              <a:ext cx="11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Symbol" panose="05050102010706020507" pitchFamily="18" charset="2"/>
                <a:buChar char="Ø"/>
              </a:pPr>
              <a:r>
                <a:rPr lang="en-US" altLang="en-US" sz="1200">
                  <a:sym typeface="Symbol" panose="05050102010706020507" pitchFamily="18" charset="2"/>
                </a:rPr>
                <a:t>BatIsOk  RobotMoves</a:t>
              </a:r>
            </a:p>
          </p:txBody>
        </p:sp>
        <p:sp>
          <p:nvSpPr>
            <p:cNvPr id="1603594" name="Rectangle 10"/>
            <p:cNvSpPr>
              <a:spLocks noChangeArrowheads="1"/>
            </p:cNvSpPr>
            <p:nvPr/>
          </p:nvSpPr>
          <p:spPr bwMode="auto">
            <a:xfrm>
              <a:off x="4464" y="2634"/>
              <a:ext cx="6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ym typeface="Symbol" panose="05050102010706020507" pitchFamily="18" charset="2"/>
                </a:rPr>
                <a:t>RobotMoves</a:t>
              </a:r>
            </a:p>
          </p:txBody>
        </p:sp>
        <p:sp>
          <p:nvSpPr>
            <p:cNvPr id="1603595" name="Line 11"/>
            <p:cNvSpPr>
              <a:spLocks noChangeShapeType="1"/>
            </p:cNvSpPr>
            <p:nvPr/>
          </p:nvSpPr>
          <p:spPr bwMode="auto">
            <a:xfrm flipH="1">
              <a:off x="4176" y="2928"/>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3596" name="Line 12"/>
            <p:cNvSpPr>
              <a:spLocks noChangeShapeType="1"/>
            </p:cNvSpPr>
            <p:nvPr/>
          </p:nvSpPr>
          <p:spPr bwMode="auto">
            <a:xfrm>
              <a:off x="3888" y="2784"/>
              <a:ext cx="28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3597" name="Rectangle 13"/>
            <p:cNvSpPr>
              <a:spLocks noChangeArrowheads="1"/>
            </p:cNvSpPr>
            <p:nvPr/>
          </p:nvSpPr>
          <p:spPr bwMode="auto">
            <a:xfrm>
              <a:off x="3936" y="3258"/>
              <a:ext cx="5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ym typeface="Symbol" panose="05050102010706020507" pitchFamily="18" charset="2"/>
                </a:rPr>
                <a:t>BatIsOk</a:t>
              </a:r>
            </a:p>
          </p:txBody>
        </p:sp>
        <p:sp>
          <p:nvSpPr>
            <p:cNvPr id="1603598" name="Rectangle 14"/>
            <p:cNvSpPr>
              <a:spLocks noChangeArrowheads="1"/>
            </p:cNvSpPr>
            <p:nvPr/>
          </p:nvSpPr>
          <p:spPr bwMode="auto">
            <a:xfrm>
              <a:off x="4608" y="3219"/>
              <a:ext cx="41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ym typeface="Symbol" panose="05050102010706020507" pitchFamily="18" charset="2"/>
                </a:rPr>
                <a:t>BatIsOk</a:t>
              </a:r>
            </a:p>
          </p:txBody>
        </p:sp>
        <p:sp>
          <p:nvSpPr>
            <p:cNvPr id="1603599" name="Line 15"/>
            <p:cNvSpPr>
              <a:spLocks noChangeShapeType="1"/>
            </p:cNvSpPr>
            <p:nvPr/>
          </p:nvSpPr>
          <p:spPr bwMode="auto">
            <a:xfrm>
              <a:off x="4224" y="340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3600" name="Line 16"/>
            <p:cNvSpPr>
              <a:spLocks noChangeShapeType="1"/>
            </p:cNvSpPr>
            <p:nvPr/>
          </p:nvSpPr>
          <p:spPr bwMode="auto">
            <a:xfrm flipH="1">
              <a:off x="4368" y="3360"/>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3601" name="Text Box 17"/>
            <p:cNvSpPr txBox="1">
              <a:spLocks noChangeArrowheads="1"/>
            </p:cNvSpPr>
            <p:nvPr/>
          </p:nvSpPr>
          <p:spPr bwMode="auto">
            <a:xfrm>
              <a:off x="4224" y="3660"/>
              <a:ext cx="20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Nil</a:t>
              </a:r>
            </a:p>
          </p:txBody>
        </p:sp>
      </p:grpSp>
      <p:grpSp>
        <p:nvGrpSpPr>
          <p:cNvPr id="1603602" name="Group 18"/>
          <p:cNvGrpSpPr>
            <a:grpSpLocks/>
          </p:cNvGrpSpPr>
          <p:nvPr/>
        </p:nvGrpSpPr>
        <p:grpSpPr bwMode="auto">
          <a:xfrm>
            <a:off x="6884987" y="1351760"/>
            <a:ext cx="4572000" cy="1371600"/>
            <a:chOff x="672" y="3312"/>
            <a:chExt cx="2880" cy="864"/>
          </a:xfrm>
        </p:grpSpPr>
        <p:sp>
          <p:nvSpPr>
            <p:cNvPr id="1603603" name="Rectangle 19"/>
            <p:cNvSpPr>
              <a:spLocks noChangeArrowheads="1"/>
            </p:cNvSpPr>
            <p:nvPr/>
          </p:nvSpPr>
          <p:spPr bwMode="auto">
            <a:xfrm>
              <a:off x="672" y="3464"/>
              <a:ext cx="2880" cy="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t>   </a:t>
              </a:r>
              <a:r>
                <a:rPr lang="en-US" altLang="en-US" sz="1600" dirty="0" err="1"/>
                <a:t>BatIsOk</a:t>
              </a:r>
              <a:r>
                <a:rPr lang="en-US" altLang="en-US" sz="1600" dirty="0"/>
                <a:t> </a:t>
              </a:r>
            </a:p>
            <a:p>
              <a:r>
                <a:rPr lang="en-US" altLang="en-US" sz="1600" dirty="0">
                  <a:sym typeface="Symbol" panose="05050102010706020507" pitchFamily="18" charset="2"/>
                </a:rPr>
                <a:t></a:t>
              </a:r>
              <a:r>
                <a:rPr lang="en-US" altLang="en-US" sz="1600" dirty="0" err="1">
                  <a:sym typeface="Symbol" panose="05050102010706020507" pitchFamily="18" charset="2"/>
                </a:rPr>
                <a:t>RobotMoves</a:t>
              </a:r>
              <a:endParaRPr lang="en-US" altLang="en-US" sz="1600" dirty="0">
                <a:sym typeface="Symbol" panose="05050102010706020507" pitchFamily="18" charset="2"/>
              </a:endParaRPr>
            </a:p>
            <a:p>
              <a:pPr>
                <a:buFont typeface="Symbol" panose="05050102010706020507" pitchFamily="18" charset="2"/>
                <a:buChar char="Ø"/>
              </a:pPr>
              <a:r>
                <a:rPr lang="en-US" altLang="en-US" sz="1600" dirty="0" err="1">
                  <a:sym typeface="Symbol" panose="05050102010706020507" pitchFamily="18" charset="2"/>
                </a:rPr>
                <a:t>BatIsOk</a:t>
              </a:r>
              <a:r>
                <a:rPr lang="en-US" altLang="en-US" sz="1600" dirty="0">
                  <a:sym typeface="Symbol" panose="05050102010706020507" pitchFamily="18" charset="2"/>
                </a:rPr>
                <a:t>  </a:t>
              </a:r>
              <a:r>
                <a:rPr lang="en-US" altLang="en-US" sz="1600" dirty="0" err="1">
                  <a:sym typeface="Symbol" panose="05050102010706020507" pitchFamily="18" charset="2"/>
                </a:rPr>
                <a:t>BlockLiftable</a:t>
              </a:r>
              <a:r>
                <a:rPr lang="en-US" altLang="en-US" sz="1600" dirty="0">
                  <a:sym typeface="Symbol" panose="05050102010706020507" pitchFamily="18" charset="2"/>
                </a:rPr>
                <a:t>  </a:t>
              </a:r>
              <a:r>
                <a:rPr lang="en-US" altLang="en-US" sz="1600" dirty="0" err="1">
                  <a:sym typeface="Symbol" panose="05050102010706020507" pitchFamily="18" charset="2"/>
                </a:rPr>
                <a:t>RobotMoves</a:t>
              </a:r>
              <a:endParaRPr lang="en-US" altLang="en-US" sz="1600" dirty="0">
                <a:sym typeface="Symbol" panose="05050102010706020507" pitchFamily="18" charset="2"/>
              </a:endParaRPr>
            </a:p>
            <a:p>
              <a:pPr>
                <a:buFont typeface="Symbol" panose="05050102010706020507" pitchFamily="18" charset="2"/>
                <a:buNone/>
              </a:pPr>
              <a:r>
                <a:rPr lang="en-US" altLang="en-US" sz="1600" dirty="0">
                  <a:sym typeface="Symbol" panose="05050102010706020507" pitchFamily="18" charset="2"/>
                </a:rPr>
                <a:t>  </a:t>
              </a:r>
              <a:r>
                <a:rPr lang="en-US" altLang="en-US" sz="1600" dirty="0" err="1">
                  <a:sym typeface="Symbol" panose="05050102010706020507" pitchFamily="18" charset="2"/>
                </a:rPr>
                <a:t>BlockLiftable</a:t>
              </a:r>
              <a:endParaRPr lang="en-US" altLang="en-US" sz="1600" dirty="0">
                <a:sym typeface="Symbol" panose="05050102010706020507" pitchFamily="18" charset="2"/>
              </a:endParaRPr>
            </a:p>
          </p:txBody>
        </p:sp>
        <p:sp>
          <p:nvSpPr>
            <p:cNvPr id="1603604" name="Text Box 20"/>
            <p:cNvSpPr txBox="1">
              <a:spLocks noChangeArrowheads="1"/>
            </p:cNvSpPr>
            <p:nvPr/>
          </p:nvSpPr>
          <p:spPr bwMode="auto">
            <a:xfrm>
              <a:off x="1632" y="3312"/>
              <a:ext cx="12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sng"/>
                <a:t>0th level resolvents</a:t>
              </a:r>
            </a:p>
          </p:txBody>
        </p:sp>
      </p:grpSp>
      <p:sp>
        <p:nvSpPr>
          <p:cNvPr id="1603606" name="Rectangle 22"/>
          <p:cNvSpPr>
            <a:spLocks noChangeArrowheads="1"/>
          </p:cNvSpPr>
          <p:nvPr/>
        </p:nvSpPr>
        <p:spPr bwMode="auto">
          <a:xfrm>
            <a:off x="7620001" y="6096000"/>
            <a:ext cx="1982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Depth first strategy</a:t>
            </a:r>
          </a:p>
        </p:txBody>
      </p:sp>
    </p:spTree>
    <p:extLst>
      <p:ext uri="{BB962C8B-B14F-4D97-AF65-F5344CB8AC3E}">
        <p14:creationId xmlns:p14="http://schemas.microsoft.com/office/powerpoint/2010/main" val="3544066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618" name="Rectangle 2"/>
          <p:cNvSpPr>
            <a:spLocks noGrp="1" noChangeArrowheads="1"/>
          </p:cNvSpPr>
          <p:nvPr>
            <p:ph type="title"/>
          </p:nvPr>
        </p:nvSpPr>
        <p:spPr>
          <a:xfrm>
            <a:off x="1484311" y="19049"/>
            <a:ext cx="10018713" cy="1752599"/>
          </a:xfrm>
        </p:spPr>
        <p:txBody>
          <a:bodyPr/>
          <a:lstStyle/>
          <a:p>
            <a:r>
              <a:rPr lang="en-US" altLang="en-US" dirty="0"/>
              <a:t>Forward chaining</a:t>
            </a:r>
            <a:br>
              <a:rPr lang="en-US" altLang="en-US" dirty="0"/>
            </a:br>
            <a:r>
              <a:rPr lang="en-US" altLang="en-US" dirty="0"/>
              <a:t>(Data driven reasoning)</a:t>
            </a:r>
          </a:p>
        </p:txBody>
      </p:sp>
      <p:sp>
        <p:nvSpPr>
          <p:cNvPr id="1647619" name="Rectangle 3"/>
          <p:cNvSpPr>
            <a:spLocks noGrp="1" noChangeArrowheads="1"/>
          </p:cNvSpPr>
          <p:nvPr>
            <p:ph idx="1"/>
          </p:nvPr>
        </p:nvSpPr>
        <p:spPr>
          <a:xfrm>
            <a:off x="1484309" y="1504949"/>
            <a:ext cx="10018713" cy="1726167"/>
          </a:xfrm>
        </p:spPr>
        <p:txBody>
          <a:bodyPr/>
          <a:lstStyle/>
          <a:p>
            <a:r>
              <a:rPr lang="en-US" altLang="en-US" dirty="0"/>
              <a:t>Idea: fire any rule whose premises are satisfied in the </a:t>
            </a:r>
            <a:r>
              <a:rPr lang="en-US" altLang="en-US" i="1" dirty="0"/>
              <a:t>KB</a:t>
            </a:r>
            <a:r>
              <a:rPr lang="en-US" altLang="en-US" dirty="0"/>
              <a:t>,</a:t>
            </a:r>
          </a:p>
          <a:p>
            <a:pPr lvl="1"/>
            <a:r>
              <a:rPr lang="en-US" altLang="en-US" dirty="0"/>
              <a:t>add its conclusion to the </a:t>
            </a:r>
            <a:r>
              <a:rPr lang="en-US" altLang="en-US" i="1" dirty="0"/>
              <a:t>KB</a:t>
            </a:r>
            <a:r>
              <a:rPr lang="en-US" altLang="en-US" dirty="0"/>
              <a:t>, until query is found</a:t>
            </a:r>
          </a:p>
        </p:txBody>
      </p:sp>
      <p:pic>
        <p:nvPicPr>
          <p:cNvPr id="1647620" name="Picture 4"/>
          <p:cNvPicPr>
            <a:picLocks noChangeAspect="1" noChangeArrowheads="1"/>
          </p:cNvPicPr>
          <p:nvPr/>
        </p:nvPicPr>
        <p:blipFill>
          <a:blip r:embed="rId2">
            <a:extLst>
              <a:ext uri="{28A0092B-C50C-407E-A947-70E740481C1C}">
                <a14:useLocalDpi xmlns:a14="http://schemas.microsoft.com/office/drawing/2010/main" val="0"/>
              </a:ext>
            </a:extLst>
          </a:blip>
          <a:srcRect l="51563" t="32292" r="4688" b="30208"/>
          <a:stretch>
            <a:fillRect/>
          </a:stretch>
        </p:blipFill>
        <p:spPr bwMode="auto">
          <a:xfrm>
            <a:off x="3826666" y="3019425"/>
            <a:ext cx="50292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7621" name="Text Box 5"/>
          <p:cNvSpPr txBox="1">
            <a:spLocks noChangeArrowheads="1"/>
          </p:cNvSpPr>
          <p:nvPr/>
        </p:nvSpPr>
        <p:spPr bwMode="auto">
          <a:xfrm>
            <a:off x="7756525" y="2450067"/>
            <a:ext cx="15488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AND-OR graph</a:t>
            </a:r>
          </a:p>
        </p:txBody>
      </p:sp>
    </p:spTree>
    <p:extLst>
      <p:ext uri="{BB962C8B-B14F-4D97-AF65-F5344CB8AC3E}">
        <p14:creationId xmlns:p14="http://schemas.microsoft.com/office/powerpoint/2010/main" val="1796788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lstStyle/>
          <a:p>
            <a:r>
              <a:rPr lang="en-US" altLang="en-US"/>
              <a:t>Proof of completeness</a:t>
            </a:r>
          </a:p>
        </p:txBody>
      </p:sp>
      <p:sp>
        <p:nvSpPr>
          <p:cNvPr id="1623043" name="Rectangle 3"/>
          <p:cNvSpPr>
            <a:spLocks noGrp="1" noChangeArrowheads="1"/>
          </p:cNvSpPr>
          <p:nvPr>
            <p:ph idx="1"/>
          </p:nvPr>
        </p:nvSpPr>
        <p:spPr/>
        <p:txBody>
          <a:bodyPr>
            <a:normAutofit fontScale="92500" lnSpcReduction="10000"/>
          </a:bodyPr>
          <a:lstStyle/>
          <a:p>
            <a:pPr marL="609600" indent="-609600"/>
            <a:r>
              <a:rPr lang="en-US" altLang="en-US" dirty="0"/>
              <a:t>FC derives every atomic sentence that is entailed by </a:t>
            </a:r>
            <a:r>
              <a:rPr lang="en-US" altLang="en-US" i="1" dirty="0"/>
              <a:t>KB</a:t>
            </a:r>
            <a:endParaRPr lang="en-US" altLang="en-US" dirty="0"/>
          </a:p>
          <a:p>
            <a:pPr marL="990600" lvl="1" indent="-533400">
              <a:buFontTx/>
              <a:buAutoNum type="arabicPeriod"/>
            </a:pPr>
            <a:r>
              <a:rPr lang="en-US" altLang="en-US" dirty="0"/>
              <a:t>FC reaches a fixed point where no new atomic sentences are derived</a:t>
            </a:r>
          </a:p>
          <a:p>
            <a:pPr marL="990600" lvl="1" indent="-533400">
              <a:buFontTx/>
              <a:buAutoNum type="arabicPeriod"/>
            </a:pPr>
            <a:r>
              <a:rPr lang="en-US" altLang="en-US" dirty="0"/>
              <a:t>Consider the final state as a model </a:t>
            </a:r>
            <a:r>
              <a:rPr lang="en-US" altLang="en-US" i="1" dirty="0"/>
              <a:t>m</a:t>
            </a:r>
            <a:r>
              <a:rPr lang="en-US" altLang="en-US" dirty="0"/>
              <a:t>, assigning true/false to symbols</a:t>
            </a:r>
          </a:p>
          <a:p>
            <a:pPr marL="990600" lvl="1" indent="-533400">
              <a:buFontTx/>
              <a:buAutoNum type="arabicPeriod"/>
            </a:pPr>
            <a:r>
              <a:rPr lang="en-US" altLang="en-US" dirty="0"/>
              <a:t>Every clause in the original </a:t>
            </a:r>
            <a:r>
              <a:rPr lang="en-US" altLang="en-US" i="1" dirty="0"/>
              <a:t>KB</a:t>
            </a:r>
            <a:r>
              <a:rPr lang="en-US" altLang="en-US" dirty="0"/>
              <a:t> is true in </a:t>
            </a:r>
            <a:r>
              <a:rPr lang="en-US" altLang="en-US" i="1" dirty="0"/>
              <a:t>m</a:t>
            </a:r>
            <a:endParaRPr lang="en-US" altLang="en-US" dirty="0"/>
          </a:p>
          <a:p>
            <a:pPr marL="1371600" lvl="2" indent="-457200">
              <a:buNone/>
            </a:pPr>
            <a:r>
              <a:rPr lang="en-US" altLang="en-US" dirty="0"/>
              <a:t>  </a:t>
            </a:r>
            <a:r>
              <a:rPr lang="en-US" altLang="en-US" i="1" dirty="0"/>
              <a:t>a</a:t>
            </a:r>
            <a:r>
              <a:rPr lang="en-US" altLang="en-US" baseline="-25000" dirty="0"/>
              <a:t>1 </a:t>
            </a:r>
            <a:r>
              <a:rPr lang="en-US" altLang="en-US" dirty="0">
                <a:sym typeface="Symbol" panose="05050102010706020507" pitchFamily="18" charset="2"/>
              </a:rPr>
              <a:t></a:t>
            </a:r>
            <a:r>
              <a:rPr lang="en-US" altLang="en-US" baseline="-25000" dirty="0"/>
              <a:t> </a:t>
            </a:r>
            <a:r>
              <a:rPr lang="en-US" altLang="en-US" dirty="0"/>
              <a:t> … </a:t>
            </a:r>
            <a:r>
              <a:rPr lang="en-US" altLang="en-US" dirty="0">
                <a:sym typeface="Symbol" panose="05050102010706020507" pitchFamily="18" charset="2"/>
              </a:rPr>
              <a:t></a:t>
            </a:r>
            <a:r>
              <a:rPr lang="en-US" altLang="en-US" dirty="0"/>
              <a:t>  </a:t>
            </a:r>
            <a:r>
              <a:rPr lang="en-US" altLang="en-US" i="1" dirty="0" err="1"/>
              <a:t>a</a:t>
            </a:r>
            <a:r>
              <a:rPr lang="en-US" altLang="en-US" baseline="-25000" dirty="0" err="1"/>
              <a:t>k</a:t>
            </a:r>
            <a:r>
              <a:rPr lang="en-US" altLang="en-US" baseline="-25000" dirty="0"/>
              <a:t> </a:t>
            </a:r>
            <a:r>
              <a:rPr lang="en-US" altLang="en-US" baseline="-25000" dirty="0">
                <a:sym typeface="Symbol" panose="05050102010706020507" pitchFamily="18" charset="2"/>
              </a:rPr>
              <a:t> </a:t>
            </a:r>
            <a:r>
              <a:rPr lang="en-US" altLang="en-US" i="1" dirty="0"/>
              <a:t>b</a:t>
            </a:r>
            <a:r>
              <a:rPr lang="en-US" altLang="en-US" dirty="0"/>
              <a:t>
</a:t>
            </a:r>
          </a:p>
          <a:p>
            <a:pPr marL="990600" lvl="1" indent="-533400">
              <a:buFontTx/>
              <a:buAutoNum type="arabicPeriod"/>
            </a:pPr>
            <a:r>
              <a:rPr lang="en-US" altLang="en-US" dirty="0"/>
              <a:t>Hence </a:t>
            </a:r>
            <a:r>
              <a:rPr lang="en-US" altLang="en-US" i="1" dirty="0"/>
              <a:t>m</a:t>
            </a:r>
            <a:r>
              <a:rPr lang="en-US" altLang="en-US" dirty="0"/>
              <a:t> is a model of </a:t>
            </a:r>
            <a:r>
              <a:rPr lang="en-US" altLang="en-US" i="1" dirty="0"/>
              <a:t>KB</a:t>
            </a:r>
            <a:endParaRPr lang="en-US" altLang="en-US" dirty="0"/>
          </a:p>
          <a:p>
            <a:pPr marL="990600" lvl="1" indent="-533400">
              <a:buFontTx/>
              <a:buAutoNum type="arabicPeriod"/>
            </a:pPr>
            <a:r>
              <a:rPr lang="en-US" altLang="en-US" dirty="0"/>
              <a:t>If </a:t>
            </a:r>
            <a:r>
              <a:rPr lang="en-US" altLang="en-US" i="1" dirty="0"/>
              <a:t>KB</a:t>
            </a:r>
            <a:r>
              <a:rPr lang="en-US" altLang="en-US" dirty="0"/>
              <a:t>╞ </a:t>
            </a:r>
            <a:r>
              <a:rPr lang="en-US" altLang="en-US" i="1" dirty="0"/>
              <a:t>q</a:t>
            </a:r>
            <a:r>
              <a:rPr lang="en-US" altLang="en-US" dirty="0"/>
              <a:t>, </a:t>
            </a:r>
            <a:r>
              <a:rPr lang="en-US" altLang="en-US" i="1" dirty="0"/>
              <a:t>q</a:t>
            </a:r>
            <a:r>
              <a:rPr lang="en-US" altLang="en-US" dirty="0"/>
              <a:t> is true in every model of </a:t>
            </a:r>
            <a:r>
              <a:rPr lang="en-US" altLang="en-US" i="1" dirty="0"/>
              <a:t>KB</a:t>
            </a:r>
            <a:r>
              <a:rPr lang="en-US" altLang="en-US" dirty="0"/>
              <a:t>, including </a:t>
            </a:r>
            <a:r>
              <a:rPr lang="en-US" altLang="en-US" i="1" dirty="0"/>
              <a:t>m</a:t>
            </a:r>
            <a:endParaRPr lang="en-US" altLang="en-US" dirty="0"/>
          </a:p>
        </p:txBody>
      </p:sp>
    </p:spTree>
    <p:extLst>
      <p:ext uri="{BB962C8B-B14F-4D97-AF65-F5344CB8AC3E}">
        <p14:creationId xmlns:p14="http://schemas.microsoft.com/office/powerpoint/2010/main" val="1144463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066" name="Rectangle 2"/>
          <p:cNvSpPr>
            <a:spLocks noGrp="1" noChangeArrowheads="1"/>
          </p:cNvSpPr>
          <p:nvPr>
            <p:ph type="title"/>
          </p:nvPr>
        </p:nvSpPr>
        <p:spPr/>
        <p:txBody>
          <a:bodyPr/>
          <a:lstStyle/>
          <a:p>
            <a:r>
              <a:rPr lang="en-US" altLang="en-US"/>
              <a:t>Backward chaining</a:t>
            </a:r>
          </a:p>
        </p:txBody>
      </p:sp>
      <p:sp>
        <p:nvSpPr>
          <p:cNvPr id="1624067" name="Rectangle 3"/>
          <p:cNvSpPr>
            <a:spLocks noGrp="1" noChangeArrowheads="1"/>
          </p:cNvSpPr>
          <p:nvPr>
            <p:ph idx="1"/>
          </p:nvPr>
        </p:nvSpPr>
        <p:spPr>
          <a:xfrm>
            <a:off x="2209800" y="2209800"/>
            <a:ext cx="9144000" cy="4114800"/>
          </a:xfrm>
        </p:spPr>
        <p:txBody>
          <a:bodyPr>
            <a:normAutofit/>
          </a:bodyPr>
          <a:lstStyle/>
          <a:p>
            <a:pPr marL="609600" indent="-609600"/>
            <a:r>
              <a:rPr lang="en-US" altLang="en-US" dirty="0"/>
              <a:t>Idea: work backwards from the query </a:t>
            </a:r>
            <a:r>
              <a:rPr lang="en-US" altLang="en-US" i="1" dirty="0"/>
              <a:t>q</a:t>
            </a:r>
            <a:r>
              <a:rPr lang="en-US" altLang="en-US" dirty="0"/>
              <a:t>:</a:t>
            </a:r>
          </a:p>
          <a:p>
            <a:pPr marL="990600" lvl="1" indent="-533400">
              <a:buNone/>
            </a:pPr>
            <a:r>
              <a:rPr lang="en-US" altLang="en-US" dirty="0"/>
              <a:t>to prove </a:t>
            </a:r>
            <a:r>
              <a:rPr lang="en-US" altLang="en-US" i="1" dirty="0"/>
              <a:t>q</a:t>
            </a:r>
            <a:r>
              <a:rPr lang="en-US" altLang="en-US" dirty="0"/>
              <a:t> by BC,</a:t>
            </a:r>
          </a:p>
          <a:p>
            <a:pPr marL="1371600" lvl="2" indent="-457200">
              <a:buNone/>
            </a:pPr>
            <a:r>
              <a:rPr lang="en-US" altLang="en-US" dirty="0"/>
              <a:t>check if </a:t>
            </a:r>
            <a:r>
              <a:rPr lang="en-US" altLang="en-US" i="1" dirty="0"/>
              <a:t>q</a:t>
            </a:r>
            <a:r>
              <a:rPr lang="en-US" altLang="en-US" dirty="0"/>
              <a:t> is known already, or prove by BC all premises of some rule concluding </a:t>
            </a:r>
            <a:r>
              <a:rPr lang="en-US" altLang="en-US" i="1" dirty="0"/>
              <a:t>q</a:t>
            </a:r>
            <a:endParaRPr lang="en-US" altLang="en-US" dirty="0"/>
          </a:p>
          <a:p>
            <a:pPr marL="609600" indent="-609600"/>
            <a:r>
              <a:rPr lang="en-US" altLang="en-US" sz="2400" dirty="0"/>
              <a:t>Avoid loops: check if new </a:t>
            </a:r>
            <a:r>
              <a:rPr lang="en-US" altLang="en-US" sz="2400" dirty="0" err="1"/>
              <a:t>subgoal</a:t>
            </a:r>
            <a:r>
              <a:rPr lang="en-US" altLang="en-US" sz="2400" dirty="0"/>
              <a:t> is already on the goal stack</a:t>
            </a:r>
          </a:p>
          <a:p>
            <a:pPr marL="609600" indent="-609600"/>
            <a:r>
              <a:rPr lang="en-US" altLang="en-US" sz="2400" dirty="0"/>
              <a:t>Avoid repeated work: check if new </a:t>
            </a:r>
            <a:r>
              <a:rPr lang="en-US" altLang="en-US" sz="2400" dirty="0" err="1"/>
              <a:t>subgoal</a:t>
            </a:r>
            <a:endParaRPr lang="en-US" altLang="en-US" sz="2400" dirty="0"/>
          </a:p>
          <a:p>
            <a:pPr marL="990600" lvl="1" indent="-533400">
              <a:buFontTx/>
              <a:buAutoNum type="arabicPeriod"/>
            </a:pPr>
            <a:r>
              <a:rPr lang="en-US" altLang="en-US" dirty="0"/>
              <a:t>has already been proved true, or</a:t>
            </a:r>
          </a:p>
          <a:p>
            <a:pPr marL="990600" lvl="1" indent="-533400">
              <a:buFontTx/>
              <a:buAutoNum type="arabicPeriod"/>
            </a:pPr>
            <a:r>
              <a:rPr lang="en-US" altLang="en-US" dirty="0"/>
              <a:t>has already failed</a:t>
            </a:r>
          </a:p>
        </p:txBody>
      </p:sp>
    </p:spTree>
    <p:extLst>
      <p:ext uri="{BB962C8B-B14F-4D97-AF65-F5344CB8AC3E}">
        <p14:creationId xmlns:p14="http://schemas.microsoft.com/office/powerpoint/2010/main" val="3979061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330" name="Rectangle 2"/>
          <p:cNvSpPr>
            <a:spLocks noGrp="1" noChangeArrowheads="1"/>
          </p:cNvSpPr>
          <p:nvPr>
            <p:ph type="title"/>
          </p:nvPr>
        </p:nvSpPr>
        <p:spPr/>
        <p:txBody>
          <a:bodyPr/>
          <a:lstStyle/>
          <a:p>
            <a:r>
              <a:rPr lang="en-US" altLang="en-US"/>
              <a:t>Forward vs. backward chaining</a:t>
            </a:r>
          </a:p>
        </p:txBody>
      </p:sp>
      <p:sp>
        <p:nvSpPr>
          <p:cNvPr id="1635331" name="Rectangle 3"/>
          <p:cNvSpPr>
            <a:spLocks noGrp="1" noChangeArrowheads="1"/>
          </p:cNvSpPr>
          <p:nvPr>
            <p:ph idx="1"/>
          </p:nvPr>
        </p:nvSpPr>
        <p:spPr/>
        <p:txBody>
          <a:bodyPr>
            <a:normAutofit fontScale="92500" lnSpcReduction="20000"/>
          </a:bodyPr>
          <a:lstStyle/>
          <a:p>
            <a:pPr>
              <a:lnSpc>
                <a:spcPct val="90000"/>
              </a:lnSpc>
            </a:pPr>
            <a:r>
              <a:rPr lang="en-US" altLang="en-US" dirty="0"/>
              <a:t>FC is data-driven, automatic, unconscious processing,</a:t>
            </a:r>
          </a:p>
          <a:p>
            <a:pPr lvl="1">
              <a:lnSpc>
                <a:spcPct val="90000"/>
              </a:lnSpc>
            </a:pPr>
            <a:r>
              <a:rPr lang="en-US" altLang="en-US" dirty="0"/>
              <a:t>e.g., object recognition, routine decisions</a:t>
            </a:r>
          </a:p>
          <a:p>
            <a:pPr lvl="4">
              <a:lnSpc>
                <a:spcPct val="90000"/>
              </a:lnSpc>
            </a:pPr>
            <a:endParaRPr lang="en-US" altLang="en-US" dirty="0"/>
          </a:p>
          <a:p>
            <a:pPr>
              <a:lnSpc>
                <a:spcPct val="90000"/>
              </a:lnSpc>
            </a:pPr>
            <a:r>
              <a:rPr lang="en-US" altLang="en-US" dirty="0"/>
              <a:t>May do lots of work that is irrelevant to the goal </a:t>
            </a:r>
          </a:p>
          <a:p>
            <a:pPr lvl="4">
              <a:lnSpc>
                <a:spcPct val="90000"/>
              </a:lnSpc>
            </a:pPr>
            <a:endParaRPr lang="en-US" altLang="en-US" dirty="0"/>
          </a:p>
          <a:p>
            <a:pPr>
              <a:lnSpc>
                <a:spcPct val="90000"/>
              </a:lnSpc>
            </a:pPr>
            <a:r>
              <a:rPr lang="en-US" altLang="en-US" dirty="0"/>
              <a:t>BC is goal-driven, appropriate for problem-solving,</a:t>
            </a:r>
          </a:p>
          <a:p>
            <a:pPr lvl="1">
              <a:lnSpc>
                <a:spcPct val="90000"/>
              </a:lnSpc>
            </a:pPr>
            <a:r>
              <a:rPr lang="en-US" altLang="en-US" dirty="0"/>
              <a:t>e.g., Where are my keys? How do I get into a PhD program?</a:t>
            </a:r>
          </a:p>
          <a:p>
            <a:pPr>
              <a:lnSpc>
                <a:spcPct val="90000"/>
              </a:lnSpc>
            </a:pPr>
            <a:endParaRPr lang="en-US" altLang="en-US" dirty="0"/>
          </a:p>
          <a:p>
            <a:pPr>
              <a:lnSpc>
                <a:spcPct val="90000"/>
              </a:lnSpc>
            </a:pPr>
            <a:r>
              <a:rPr lang="en-US" altLang="en-US" dirty="0"/>
              <a:t>Complexity of BC can be much less than linear in size of KB in practice.</a:t>
            </a:r>
          </a:p>
        </p:txBody>
      </p:sp>
    </p:spTree>
    <p:extLst>
      <p:ext uri="{BB962C8B-B14F-4D97-AF65-F5344CB8AC3E}">
        <p14:creationId xmlns:p14="http://schemas.microsoft.com/office/powerpoint/2010/main" val="802205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98611" y="0"/>
            <a:ext cx="10018713" cy="1752599"/>
          </a:xfrm>
        </p:spPr>
        <p:txBody>
          <a:bodyPr/>
          <a:lstStyle/>
          <a:p>
            <a:r>
              <a:rPr lang="en-US" altLang="en-US" dirty="0">
                <a:ea typeface="ＭＳ Ｐゴシック" panose="020B0600070205080204" pitchFamily="34" charset="-128"/>
              </a:rPr>
              <a:t>Propositional logic: pro and con</a:t>
            </a:r>
          </a:p>
        </p:txBody>
      </p:sp>
      <p:sp>
        <p:nvSpPr>
          <p:cNvPr id="62467" name="Content Placeholder 2"/>
          <p:cNvSpPr>
            <a:spLocks noGrp="1"/>
          </p:cNvSpPr>
          <p:nvPr>
            <p:ph idx="1"/>
          </p:nvPr>
        </p:nvSpPr>
        <p:spPr>
          <a:xfrm>
            <a:off x="2162175" y="2286000"/>
            <a:ext cx="8001000" cy="4572000"/>
          </a:xfrm>
        </p:spPr>
        <p:txBody>
          <a:bodyPr>
            <a:normAutofit fontScale="92500"/>
          </a:bodyPr>
          <a:lstStyle/>
          <a:p>
            <a:r>
              <a:rPr lang="en-US" altLang="en-US" sz="3200" dirty="0">
                <a:ea typeface="ＭＳ Ｐゴシック" panose="020B0600070205080204" pitchFamily="34" charset="-128"/>
              </a:rPr>
              <a:t>Advantages</a:t>
            </a:r>
          </a:p>
          <a:p>
            <a:pPr lvl="1"/>
            <a:r>
              <a:rPr lang="en-US" altLang="en-US" sz="2800" dirty="0">
                <a:ea typeface="ＭＳ Ｐゴシック" panose="020B0600070205080204" pitchFamily="34" charset="-128"/>
              </a:rPr>
              <a:t>Simple KR language sufficient for some problems</a:t>
            </a:r>
          </a:p>
          <a:p>
            <a:pPr lvl="1"/>
            <a:r>
              <a:rPr lang="en-US" altLang="en-US" sz="2800" dirty="0">
                <a:ea typeface="ＭＳ Ｐゴシック" panose="020B0600070205080204" pitchFamily="34" charset="-128"/>
              </a:rPr>
              <a:t>Lays the foundation for higher logics (e.g., FOL)</a:t>
            </a:r>
          </a:p>
          <a:p>
            <a:pPr lvl="1"/>
            <a:r>
              <a:rPr lang="en-US" altLang="en-US" sz="2800" dirty="0">
                <a:ea typeface="ＭＳ Ｐゴシック" panose="020B0600070205080204" pitchFamily="34" charset="-128"/>
              </a:rPr>
              <a:t>Reasoning is decidable, though NP complete, and efficient techniques exist for many problems</a:t>
            </a:r>
          </a:p>
          <a:p>
            <a:r>
              <a:rPr lang="en-US" altLang="en-US" sz="3200" dirty="0">
                <a:ea typeface="ＭＳ Ｐゴシック" panose="020B0600070205080204" pitchFamily="34" charset="-128"/>
              </a:rPr>
              <a:t>Disadvantages</a:t>
            </a:r>
          </a:p>
          <a:p>
            <a:pPr lvl="1"/>
            <a:r>
              <a:rPr lang="en-US" altLang="en-US" sz="2800" dirty="0">
                <a:ea typeface="ＭＳ Ｐゴシック" panose="020B0600070205080204" pitchFamily="34" charset="-128"/>
              </a:rPr>
              <a:t>Not expressive enough for most problems</a:t>
            </a:r>
          </a:p>
          <a:p>
            <a:pPr lvl="1"/>
            <a:r>
              <a:rPr lang="en-US" altLang="en-US" sz="2800" dirty="0">
                <a:ea typeface="ＭＳ Ｐゴシック" panose="020B0600070205080204" pitchFamily="34" charset="-128"/>
              </a:rPr>
              <a:t>Even when it is, it can very “un-concise”</a:t>
            </a:r>
          </a:p>
          <a:p>
            <a:pPr lvl="1"/>
            <a:endParaRPr lang="en-US" altLang="en-US" sz="2800" dirty="0">
              <a:ea typeface="ＭＳ Ｐゴシック" panose="020B0600070205080204" pitchFamily="34" charset="-128"/>
            </a:endParaRPr>
          </a:p>
          <a:p>
            <a:endParaRPr lang="en-US" altLang="en-US" sz="3200" dirty="0">
              <a:ea typeface="ＭＳ Ｐゴシック" panose="020B0600070205080204" pitchFamily="34" charset="-128"/>
            </a:endParaRPr>
          </a:p>
        </p:txBody>
      </p:sp>
    </p:spTree>
    <p:extLst>
      <p:ext uri="{BB962C8B-B14F-4D97-AF65-F5344CB8AC3E}">
        <p14:creationId xmlns:p14="http://schemas.microsoft.com/office/powerpoint/2010/main" val="2264644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828800" y="0"/>
            <a:ext cx="8534400" cy="1143000"/>
          </a:xfrm>
        </p:spPr>
        <p:txBody>
          <a:bodyPr/>
          <a:lstStyle/>
          <a:p>
            <a:r>
              <a:rPr lang="en-US" altLang="en-US">
                <a:ea typeface="ＭＳ Ｐゴシック" panose="020B0600070205080204" pitchFamily="34" charset="-128"/>
              </a:rPr>
              <a:t>PL is a weak KR language</a:t>
            </a:r>
          </a:p>
        </p:txBody>
      </p:sp>
      <p:sp>
        <p:nvSpPr>
          <p:cNvPr id="63491" name="Rectangle 3"/>
          <p:cNvSpPr>
            <a:spLocks noGrp="1" noChangeArrowheads="1"/>
          </p:cNvSpPr>
          <p:nvPr>
            <p:ph idx="1"/>
          </p:nvPr>
        </p:nvSpPr>
        <p:spPr>
          <a:xfrm>
            <a:off x="2209800" y="1143000"/>
            <a:ext cx="7772400" cy="5257800"/>
          </a:xfrm>
        </p:spPr>
        <p:txBody>
          <a:bodyPr/>
          <a:lstStyle/>
          <a:p>
            <a:r>
              <a:rPr lang="en-US" altLang="en-US">
                <a:ea typeface="ＭＳ Ｐゴシック" panose="020B0600070205080204" pitchFamily="34" charset="-128"/>
              </a:rPr>
              <a:t>Hard to identify “individuals” (e.g., Mary, 3)</a:t>
            </a:r>
          </a:p>
          <a:p>
            <a:r>
              <a:rPr lang="en-US" altLang="en-US">
                <a:ea typeface="ＭＳ Ｐゴシック" panose="020B0600070205080204" pitchFamily="34" charset="-128"/>
              </a:rPr>
              <a:t>Can’t directly talk about properties of individuals or relations between individuals (e.g., “Bill is tall”)</a:t>
            </a:r>
          </a:p>
          <a:p>
            <a:r>
              <a:rPr lang="en-US" altLang="en-US">
                <a:ea typeface="ＭＳ Ｐゴシック" panose="020B0600070205080204" pitchFamily="34" charset="-128"/>
              </a:rPr>
              <a:t>Generalizations, patterns, regularities can’t easily be represented (e.g., “all triangles have 3 sides”)</a:t>
            </a:r>
          </a:p>
          <a:p>
            <a:r>
              <a:rPr lang="en-US" altLang="en-US">
                <a:ea typeface="ＭＳ Ｐゴシック" panose="020B0600070205080204" pitchFamily="34" charset="-128"/>
              </a:rPr>
              <a:t>First-Order Logic (FOL) is expressive enough to represent this kind of information using relations, variables and quantifiers, e.g.,</a:t>
            </a:r>
          </a:p>
          <a:p>
            <a:pPr marL="565150" lvl="2" indent="-220663"/>
            <a:r>
              <a:rPr lang="en-US" altLang="en-US" sz="2400" i="1">
                <a:ea typeface="ＭＳ Ｐゴシック" panose="020B0600070205080204" pitchFamily="34" charset="-128"/>
              </a:rPr>
              <a:t>Every elephant is gray:</a:t>
            </a:r>
            <a:r>
              <a:rPr lang="en-US" altLang="en-US" sz="2400">
                <a:ea typeface="ＭＳ Ｐゴシック" panose="020B0600070205080204" pitchFamily="34" charset="-128"/>
              </a:rPr>
              <a:t> </a:t>
            </a:r>
            <a:r>
              <a:rPr lang="en-US" altLang="en-US" sz="2400">
                <a:ea typeface="ＭＳ Ｐゴシック" panose="020B0600070205080204" pitchFamily="34" charset="-128"/>
                <a:sym typeface="Symbol" panose="05050102010706020507" pitchFamily="18" charset="2"/>
              </a:rPr>
              <a:t></a:t>
            </a:r>
            <a:r>
              <a:rPr lang="en-US" altLang="en-US" sz="2400">
                <a:ea typeface="ＭＳ Ｐゴシック" panose="020B0600070205080204" pitchFamily="34" charset="-128"/>
              </a:rPr>
              <a:t> x (elephant(x) </a:t>
            </a:r>
            <a:r>
              <a:rPr lang="en-US" altLang="en-US" sz="2400">
                <a:ea typeface="ＭＳ Ｐゴシック" panose="020B0600070205080204" pitchFamily="34" charset="-128"/>
                <a:cs typeface="Times New Roman" panose="02020603050405020304" pitchFamily="18" charset="0"/>
              </a:rPr>
              <a:t>→</a:t>
            </a:r>
            <a:r>
              <a:rPr lang="en-US" altLang="en-US" sz="2400">
                <a:ea typeface="ＭＳ Ｐゴシック" panose="020B0600070205080204" pitchFamily="34" charset="-128"/>
              </a:rPr>
              <a:t> gray(x))</a:t>
            </a:r>
          </a:p>
          <a:p>
            <a:pPr marL="565150" lvl="2" indent="-220663"/>
            <a:r>
              <a:rPr lang="en-US" altLang="en-US" sz="2400" i="1">
                <a:ea typeface="ＭＳ Ｐゴシック" panose="020B0600070205080204" pitchFamily="34" charset="-128"/>
              </a:rPr>
              <a:t>There is a white alligator:</a:t>
            </a:r>
            <a:r>
              <a:rPr lang="en-US" altLang="en-US" sz="2400">
                <a:ea typeface="ＭＳ Ｐゴシック" panose="020B0600070205080204" pitchFamily="34" charset="-128"/>
              </a:rPr>
              <a:t> </a:t>
            </a:r>
            <a:r>
              <a:rPr lang="en-US" altLang="en-US" sz="2400">
                <a:ea typeface="ＭＳ Ｐゴシック" panose="020B0600070205080204" pitchFamily="34" charset="-128"/>
                <a:sym typeface="Symbol" panose="05050102010706020507" pitchFamily="18" charset="2"/>
              </a:rPr>
              <a:t></a:t>
            </a:r>
            <a:r>
              <a:rPr lang="en-US" altLang="en-US" sz="2400">
                <a:ea typeface="ＭＳ Ｐゴシック" panose="020B0600070205080204" pitchFamily="34" charset="-128"/>
              </a:rPr>
              <a:t> x (alligator(X) ^ white(X))</a:t>
            </a:r>
          </a:p>
        </p:txBody>
      </p:sp>
    </p:spTree>
    <p:extLst>
      <p:ext uri="{BB962C8B-B14F-4D97-AF65-F5344CB8AC3E}">
        <p14:creationId xmlns:p14="http://schemas.microsoft.com/office/powerpoint/2010/main" val="516232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95350" y="2286000"/>
            <a:ext cx="7772400" cy="1143000"/>
          </a:xfrm>
        </p:spPr>
        <p:txBody>
          <a:bodyPr anchor="ctr">
            <a:normAutofit fontScale="90000"/>
          </a:bodyPr>
          <a:lstStyle/>
          <a:p>
            <a:r>
              <a:rPr lang="en-US" altLang="en-US" sz="4400" dirty="0"/>
              <a:t>First Order Logic</a:t>
            </a:r>
            <a:br>
              <a:rPr lang="en-US" altLang="en-US" sz="4400" dirty="0"/>
            </a:br>
            <a:r>
              <a:rPr lang="en-US" altLang="en-US" sz="4400" dirty="0"/>
              <a:t>	</a:t>
            </a:r>
          </a:p>
        </p:txBody>
      </p:sp>
    </p:spTree>
    <p:extLst>
      <p:ext uri="{BB962C8B-B14F-4D97-AF65-F5344CB8AC3E}">
        <p14:creationId xmlns:p14="http://schemas.microsoft.com/office/powerpoint/2010/main" val="765416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US" altLang="en-US" dirty="0"/>
              <a:t>First Order Logic</a:t>
            </a:r>
            <a:br>
              <a:rPr lang="en-US" altLang="en-US" dirty="0"/>
            </a:br>
            <a:endParaRPr lang="en-US" altLang="en-US" dirty="0"/>
          </a:p>
        </p:txBody>
      </p:sp>
      <p:sp>
        <p:nvSpPr>
          <p:cNvPr id="3075" name="Rectangle 3"/>
          <p:cNvSpPr>
            <a:spLocks noGrp="1" noChangeArrowheads="1"/>
          </p:cNvSpPr>
          <p:nvPr>
            <p:ph idx="1"/>
          </p:nvPr>
        </p:nvSpPr>
        <p:spPr>
          <a:xfrm>
            <a:off x="2265045" y="2146663"/>
            <a:ext cx="8606246" cy="3657600"/>
          </a:xfrm>
        </p:spPr>
        <p:txBody>
          <a:bodyPr>
            <a:normAutofit lnSpcReduction="10000"/>
          </a:bodyPr>
          <a:lstStyle/>
          <a:p>
            <a:pPr>
              <a:lnSpc>
                <a:spcPct val="90000"/>
              </a:lnSpc>
            </a:pPr>
            <a:r>
              <a:rPr lang="en-US" altLang="en-US" dirty="0"/>
              <a:t>Propositional Logic about atomic facts</a:t>
            </a:r>
          </a:p>
          <a:p>
            <a:pPr lvl="1">
              <a:lnSpc>
                <a:spcPct val="90000"/>
              </a:lnSpc>
            </a:pPr>
            <a:r>
              <a:rPr lang="en-US" altLang="en-US" dirty="0"/>
              <a:t>Propositional logic has no objects. </a:t>
            </a:r>
          </a:p>
          <a:p>
            <a:pPr lvl="1">
              <a:lnSpc>
                <a:spcPct val="90000"/>
              </a:lnSpc>
            </a:pPr>
            <a:r>
              <a:rPr lang="en-US" altLang="en-US" dirty="0"/>
              <a:t>Because it has no objects it also has no relationships  between objects, or functions that names objects </a:t>
            </a:r>
          </a:p>
          <a:p>
            <a:pPr>
              <a:lnSpc>
                <a:spcPct val="90000"/>
              </a:lnSpc>
            </a:pPr>
            <a:r>
              <a:rPr lang="en-US" altLang="en-US" dirty="0"/>
              <a:t>FOL- Stronger ontological commitment</a:t>
            </a:r>
          </a:p>
          <a:p>
            <a:pPr lvl="1">
              <a:lnSpc>
                <a:spcPct val="90000"/>
              </a:lnSpc>
            </a:pPr>
            <a:r>
              <a:rPr lang="en-US" altLang="en-US" dirty="0"/>
              <a:t>Objects (with individual identities)</a:t>
            </a:r>
          </a:p>
          <a:p>
            <a:pPr lvl="1">
              <a:lnSpc>
                <a:spcPct val="90000"/>
              </a:lnSpc>
            </a:pPr>
            <a:r>
              <a:rPr lang="en-US" altLang="en-US" dirty="0"/>
              <a:t>Objects have properties</a:t>
            </a:r>
          </a:p>
          <a:p>
            <a:pPr lvl="1">
              <a:lnSpc>
                <a:spcPct val="90000"/>
              </a:lnSpc>
            </a:pPr>
            <a:r>
              <a:rPr lang="en-US" altLang="en-US" dirty="0"/>
              <a:t>Relations between objects</a:t>
            </a:r>
          </a:p>
          <a:p>
            <a:pPr>
              <a:lnSpc>
                <a:spcPct val="90000"/>
              </a:lnSpc>
            </a:pPr>
            <a:r>
              <a:rPr lang="en-US" altLang="en-US" dirty="0"/>
              <a:t>FOL is very well understood</a:t>
            </a:r>
          </a:p>
          <a:p>
            <a:pPr lvl="1">
              <a:lnSpc>
                <a:spcPct val="90000"/>
              </a:lnSpc>
            </a:pPr>
            <a:endParaRPr lang="en-US" altLang="en-US" dirty="0"/>
          </a:p>
        </p:txBody>
      </p:sp>
    </p:spTree>
    <p:extLst>
      <p:ext uri="{BB962C8B-B14F-4D97-AF65-F5344CB8AC3E}">
        <p14:creationId xmlns:p14="http://schemas.microsoft.com/office/powerpoint/2010/main" val="429384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Entailment</a:t>
            </a:r>
            <a:endParaRPr lang="en-US" dirty="0"/>
          </a:p>
        </p:txBody>
      </p:sp>
      <p:sp>
        <p:nvSpPr>
          <p:cNvPr id="3" name="Content Placeholder 2"/>
          <p:cNvSpPr>
            <a:spLocks noGrp="1"/>
          </p:cNvSpPr>
          <p:nvPr>
            <p:ph idx="1"/>
          </p:nvPr>
        </p:nvSpPr>
        <p:spPr/>
        <p:txBody>
          <a:bodyPr/>
          <a:lstStyle/>
          <a:p>
            <a:r>
              <a:rPr lang="en-IN" dirty="0"/>
              <a:t>Given collection of true statements (premises), one is interested in knowing what other statements are logically Entailed (necessarily made true)</a:t>
            </a:r>
          </a:p>
          <a:p>
            <a:r>
              <a:rPr lang="en-US" b="0" i="0" dirty="0">
                <a:effectLst/>
                <a:latin typeface="Roboto" panose="020B0604020202020204" pitchFamily="2" charset="0"/>
              </a:rPr>
              <a:t>way to prove entailment between two sentences is to demonstrate that if the one sentence is false, then the other sentence must also be false. Entailment is closely related to the concept of logical consequence. Within logic, the idea that if A is true, then B must be true too is nothing other than a form of entailment.</a:t>
            </a:r>
            <a:endParaRPr lang="en-US" dirty="0"/>
          </a:p>
        </p:txBody>
      </p:sp>
    </p:spTree>
    <p:extLst>
      <p:ext uri="{BB962C8B-B14F-4D97-AF65-F5344CB8AC3E}">
        <p14:creationId xmlns:p14="http://schemas.microsoft.com/office/powerpoint/2010/main" val="1063095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98611" y="-76200"/>
            <a:ext cx="10018713" cy="1752599"/>
          </a:xfrm>
        </p:spPr>
        <p:txBody>
          <a:bodyPr/>
          <a:lstStyle/>
          <a:p>
            <a:r>
              <a:rPr lang="en-US" altLang="en-US" dirty="0"/>
              <a:t>First Order Logic Syntax</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l="5469" t="25000" r="52344" b="16667"/>
          <a:stretch>
            <a:fillRect/>
          </a:stretch>
        </p:blipFill>
        <p:spPr bwMode="auto">
          <a:xfrm>
            <a:off x="2782999" y="1478639"/>
            <a:ext cx="7649936" cy="494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Text Box 5"/>
          <p:cNvSpPr txBox="1">
            <a:spLocks noChangeArrowheads="1"/>
          </p:cNvSpPr>
          <p:nvPr/>
        </p:nvSpPr>
        <p:spPr bwMode="auto">
          <a:xfrm>
            <a:off x="5981700" y="4431268"/>
            <a:ext cx="3276600" cy="314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dirty="0" err="1"/>
              <a:t>ForAll</a:t>
            </a:r>
            <a:r>
              <a:rPr lang="en-US" altLang="en-US" sz="1400" dirty="0"/>
              <a:t> | </a:t>
            </a:r>
            <a:r>
              <a:rPr lang="en-US" altLang="en-US" sz="1400" dirty="0" err="1"/>
              <a:t>ThereExists</a:t>
            </a:r>
            <a:endParaRPr lang="en-US" altLang="en-US" sz="1400" dirty="0"/>
          </a:p>
        </p:txBody>
      </p:sp>
      <p:sp>
        <p:nvSpPr>
          <p:cNvPr id="6151" name="Rectangle 7"/>
          <p:cNvSpPr>
            <a:spLocks noChangeArrowheads="1"/>
          </p:cNvSpPr>
          <p:nvPr/>
        </p:nvSpPr>
        <p:spPr bwMode="auto">
          <a:xfrm>
            <a:off x="4953001" y="4425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2441552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Syntax of FOL</a:t>
            </a:r>
            <a:endParaRPr lang="en-US" dirty="0"/>
          </a:p>
        </p:txBody>
      </p:sp>
      <p:pic>
        <p:nvPicPr>
          <p:cNvPr id="4" name="Picture 3"/>
          <p:cNvPicPr>
            <a:picLocks noChangeAspect="1"/>
          </p:cNvPicPr>
          <p:nvPr/>
        </p:nvPicPr>
        <p:blipFill>
          <a:blip r:embed="rId2"/>
          <a:stretch>
            <a:fillRect/>
          </a:stretch>
        </p:blipFill>
        <p:spPr>
          <a:xfrm>
            <a:off x="3345452" y="2247356"/>
            <a:ext cx="6100354" cy="3200400"/>
          </a:xfrm>
          <a:prstGeom prst="rect">
            <a:avLst/>
          </a:prstGeom>
        </p:spPr>
      </p:pic>
    </p:spTree>
    <p:extLst>
      <p:ext uri="{BB962C8B-B14F-4D97-AF65-F5344CB8AC3E}">
        <p14:creationId xmlns:p14="http://schemas.microsoft.com/office/powerpoint/2010/main" val="3519062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First order logic</a:t>
            </a:r>
          </a:p>
        </p:txBody>
      </p:sp>
      <p:sp>
        <p:nvSpPr>
          <p:cNvPr id="5123" name="Rectangle 3"/>
          <p:cNvSpPr>
            <a:spLocks noGrp="1" noChangeArrowheads="1"/>
          </p:cNvSpPr>
          <p:nvPr>
            <p:ph idx="1"/>
          </p:nvPr>
        </p:nvSpPr>
        <p:spPr/>
        <p:txBody>
          <a:bodyPr/>
          <a:lstStyle/>
          <a:p>
            <a:pPr>
              <a:lnSpc>
                <a:spcPct val="90000"/>
              </a:lnSpc>
            </a:pPr>
            <a:r>
              <a:rPr lang="en-US" altLang="en-US" dirty="0"/>
              <a:t>SENTENCES that represent Boolean facts</a:t>
            </a:r>
          </a:p>
          <a:p>
            <a:pPr>
              <a:lnSpc>
                <a:spcPct val="90000"/>
              </a:lnSpc>
            </a:pPr>
            <a:r>
              <a:rPr lang="en-US" altLang="en-US" dirty="0"/>
              <a:t>TERMS which represent objects</a:t>
            </a:r>
          </a:p>
          <a:p>
            <a:pPr>
              <a:lnSpc>
                <a:spcPct val="90000"/>
              </a:lnSpc>
            </a:pPr>
            <a:r>
              <a:rPr lang="en-US" altLang="en-US" dirty="0"/>
              <a:t>CONSTANTS and VARIABLES which represent objects</a:t>
            </a:r>
          </a:p>
          <a:p>
            <a:pPr>
              <a:lnSpc>
                <a:spcPct val="90000"/>
              </a:lnSpc>
            </a:pPr>
            <a:r>
              <a:rPr lang="en-US" altLang="en-US" dirty="0"/>
              <a:t>PREDICATE which given an object (I.e. TERM) it returns true or false</a:t>
            </a:r>
          </a:p>
          <a:p>
            <a:pPr>
              <a:lnSpc>
                <a:spcPct val="90000"/>
              </a:lnSpc>
            </a:pPr>
            <a:r>
              <a:rPr lang="en-US" altLang="en-US" dirty="0"/>
              <a:t>FUNCTIONS which given an object will return another object</a:t>
            </a:r>
          </a:p>
        </p:txBody>
      </p:sp>
    </p:spTree>
    <p:extLst>
      <p:ext uri="{BB962C8B-B14F-4D97-AF65-F5344CB8AC3E}">
        <p14:creationId xmlns:p14="http://schemas.microsoft.com/office/powerpoint/2010/main" val="260650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Details</a:t>
            </a:r>
          </a:p>
        </p:txBody>
      </p:sp>
      <p:sp>
        <p:nvSpPr>
          <p:cNvPr id="8195" name="Rectangle 3"/>
          <p:cNvSpPr>
            <a:spLocks noGrp="1" noChangeArrowheads="1"/>
          </p:cNvSpPr>
          <p:nvPr>
            <p:ph idx="1"/>
          </p:nvPr>
        </p:nvSpPr>
        <p:spPr/>
        <p:txBody>
          <a:bodyPr/>
          <a:lstStyle/>
          <a:p>
            <a:pPr lvl="1"/>
            <a:r>
              <a:rPr lang="en-US" altLang="en-US" dirty="0"/>
              <a:t>Informally: Objects like </a:t>
            </a:r>
            <a:r>
              <a:rPr lang="en-US" altLang="en-US" dirty="0" err="1"/>
              <a:t>ColinPowell</a:t>
            </a:r>
            <a:r>
              <a:rPr lang="en-US" altLang="en-US" dirty="0"/>
              <a:t>, Mars, </a:t>
            </a:r>
            <a:r>
              <a:rPr lang="en-US" altLang="en-US" dirty="0" err="1"/>
              <a:t>Austrailia</a:t>
            </a:r>
            <a:endParaRPr lang="en-US" altLang="en-US" dirty="0"/>
          </a:p>
          <a:p>
            <a:pPr lvl="1"/>
            <a:r>
              <a:rPr lang="en-US" altLang="en-US" dirty="0"/>
              <a:t>Variables: general use lower case letters</a:t>
            </a:r>
          </a:p>
          <a:p>
            <a:pPr lvl="1"/>
            <a:r>
              <a:rPr lang="en-US" altLang="en-US" dirty="0"/>
              <a:t>Constants:  Use uppercase, or starting with uppercase</a:t>
            </a:r>
          </a:p>
          <a:p>
            <a:pPr lvl="1"/>
            <a:r>
              <a:rPr lang="en-US" altLang="en-US" dirty="0"/>
              <a:t>Formally Speaking a predicate is a set of tuples</a:t>
            </a:r>
          </a:p>
          <a:p>
            <a:pPr lvl="2"/>
            <a:r>
              <a:rPr lang="en-US" altLang="en-US" dirty="0" err="1"/>
              <a:t>BrotherHoodPredicate</a:t>
            </a:r>
            <a:r>
              <a:rPr lang="en-US" altLang="en-US" dirty="0"/>
              <a:t>={&lt;</a:t>
            </a:r>
            <a:r>
              <a:rPr lang="en-US" altLang="en-US" dirty="0" err="1"/>
              <a:t>KingJohn</a:t>
            </a:r>
            <a:r>
              <a:rPr lang="en-US" altLang="en-US" dirty="0"/>
              <a:t>, </a:t>
            </a:r>
            <a:r>
              <a:rPr lang="en-US" altLang="en-US" dirty="0" err="1"/>
              <a:t>RichardTheLionHeart</a:t>
            </a:r>
            <a:r>
              <a:rPr lang="en-US" altLang="en-US" dirty="0"/>
              <a:t>&gt; </a:t>
            </a:r>
            <a:br>
              <a:rPr lang="en-US" altLang="en-US" dirty="0"/>
            </a:br>
            <a:r>
              <a:rPr lang="en-US" altLang="en-US" dirty="0"/>
              <a:t>	                             &lt; </a:t>
            </a:r>
            <a:r>
              <a:rPr lang="en-US" altLang="en-US" dirty="0" err="1"/>
              <a:t>RichardTheLionHeart</a:t>
            </a:r>
            <a:r>
              <a:rPr lang="en-US" altLang="en-US" dirty="0"/>
              <a:t>, </a:t>
            </a:r>
            <a:r>
              <a:rPr lang="en-US" altLang="en-US" dirty="0" err="1"/>
              <a:t>KingJohn</a:t>
            </a:r>
            <a:r>
              <a:rPr lang="en-US" altLang="en-US" dirty="0"/>
              <a:t>&gt; } </a:t>
            </a:r>
          </a:p>
        </p:txBody>
      </p:sp>
    </p:spTree>
    <p:extLst>
      <p:ext uri="{BB962C8B-B14F-4D97-AF65-F5344CB8AC3E}">
        <p14:creationId xmlns:p14="http://schemas.microsoft.com/office/powerpoint/2010/main" val="1313932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Atomic Sentence</a:t>
            </a:r>
          </a:p>
        </p:txBody>
      </p:sp>
      <p:sp>
        <p:nvSpPr>
          <p:cNvPr id="9219" name="Rectangle 3"/>
          <p:cNvSpPr>
            <a:spLocks noGrp="1" noChangeArrowheads="1"/>
          </p:cNvSpPr>
          <p:nvPr>
            <p:ph idx="1"/>
          </p:nvPr>
        </p:nvSpPr>
        <p:spPr/>
        <p:txBody>
          <a:bodyPr/>
          <a:lstStyle/>
          <a:p>
            <a:pPr lvl="1"/>
            <a:endParaRPr lang="en-US" altLang="en-US"/>
          </a:p>
          <a:p>
            <a:pPr lvl="1"/>
            <a:r>
              <a:rPr lang="en-US" altLang="en-US"/>
              <a:t>Brother(Richard,John)</a:t>
            </a:r>
          </a:p>
          <a:p>
            <a:pPr lvl="1"/>
            <a:r>
              <a:rPr lang="en-US" altLang="en-US"/>
              <a:t>Married(FatherOf(Richard),MotherOf(John))</a:t>
            </a:r>
          </a:p>
          <a:p>
            <a:pPr lvl="1"/>
            <a:r>
              <a:rPr lang="en-US" altLang="en-US"/>
              <a:t>An atomic sentence is true iff the relation referred to by the predicate holds between the objects referred to by the arguments</a:t>
            </a:r>
          </a:p>
          <a:p>
            <a:pPr lvl="1"/>
            <a:endParaRPr lang="en-US" altLang="en-US"/>
          </a:p>
          <a:p>
            <a:pPr lvl="1"/>
            <a:endParaRPr lang="en-US" altLang="en-US"/>
          </a:p>
        </p:txBody>
      </p:sp>
    </p:spTree>
    <p:extLst>
      <p:ext uri="{BB962C8B-B14F-4D97-AF65-F5344CB8AC3E}">
        <p14:creationId xmlns:p14="http://schemas.microsoft.com/office/powerpoint/2010/main" val="400926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Complex Sentences</a:t>
            </a:r>
          </a:p>
        </p:txBody>
      </p:sp>
      <p:sp>
        <p:nvSpPr>
          <p:cNvPr id="11267" name="Rectangle 3"/>
          <p:cNvSpPr>
            <a:spLocks noGrp="1" noChangeArrowheads="1"/>
          </p:cNvSpPr>
          <p:nvPr>
            <p:ph idx="1"/>
          </p:nvPr>
        </p:nvSpPr>
        <p:spPr/>
        <p:txBody>
          <a:bodyPr/>
          <a:lstStyle/>
          <a:p>
            <a:r>
              <a:rPr lang="en-US" altLang="en-US"/>
              <a:t>And, OR, Implies and Not</a:t>
            </a:r>
          </a:p>
          <a:p>
            <a:r>
              <a:rPr lang="en-US" altLang="en-US"/>
              <a:t>Mother(Anne,Neil) ^ Mother(Anne,Eileen)</a:t>
            </a:r>
          </a:p>
          <a:p>
            <a:r>
              <a:rPr lang="en-US" altLang="en-US"/>
              <a:t>AtWar(USA) v AtPeace(USA)</a:t>
            </a:r>
          </a:p>
          <a:p>
            <a:r>
              <a:rPr lang="en-US" altLang="en-US"/>
              <a:t>Mother(Anne,Neil)</a:t>
            </a:r>
            <a:r>
              <a:rPr lang="en-US" altLang="en-US">
                <a:sym typeface="Wingdings" panose="05000000000000000000" pitchFamily="2" charset="2"/>
              </a:rPr>
              <a:t>Older(Anne,Neil)</a:t>
            </a:r>
          </a:p>
          <a:p>
            <a:r>
              <a:rPr lang="en-US" altLang="en-US">
                <a:cs typeface="Times New Roman" panose="02020603050405020304" pitchFamily="18" charset="0"/>
                <a:sym typeface="Wingdings" panose="05000000000000000000" pitchFamily="2" charset="2"/>
              </a:rPr>
              <a:t>¬Mother(Anne,GeorgeBush)</a:t>
            </a:r>
          </a:p>
          <a:p>
            <a:endParaRPr lang="en-US" altLang="en-US"/>
          </a:p>
        </p:txBody>
      </p:sp>
    </p:spTree>
    <p:extLst>
      <p:ext uri="{BB962C8B-B14F-4D97-AF65-F5344CB8AC3E}">
        <p14:creationId xmlns:p14="http://schemas.microsoft.com/office/powerpoint/2010/main" val="1787846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7EF9-B1B3-40D4-8CD4-7DF999411E97}"/>
              </a:ext>
            </a:extLst>
          </p:cNvPr>
          <p:cNvSpPr>
            <a:spLocks noGrp="1"/>
          </p:cNvSpPr>
          <p:nvPr>
            <p:ph type="title"/>
          </p:nvPr>
        </p:nvSpPr>
        <p:spPr>
          <a:xfrm>
            <a:off x="1484311" y="685801"/>
            <a:ext cx="10018713" cy="895350"/>
          </a:xfrm>
        </p:spPr>
        <p:txBody>
          <a:bodyPr/>
          <a:lstStyle/>
          <a:p>
            <a:r>
              <a:rPr lang="en-US" dirty="0"/>
              <a:t>Quantifier</a:t>
            </a:r>
            <a:endParaRPr lang="en-IN" dirty="0"/>
          </a:p>
        </p:txBody>
      </p:sp>
      <p:sp>
        <p:nvSpPr>
          <p:cNvPr id="3" name="Content Placeholder 2">
            <a:extLst>
              <a:ext uri="{FF2B5EF4-FFF2-40B4-BE49-F238E27FC236}">
                <a16:creationId xmlns:a16="http://schemas.microsoft.com/office/drawing/2014/main" id="{A02C242E-F659-46B9-BD4F-552B78FF5AFA}"/>
              </a:ext>
            </a:extLst>
          </p:cNvPr>
          <p:cNvSpPr>
            <a:spLocks noGrp="1"/>
          </p:cNvSpPr>
          <p:nvPr>
            <p:ph idx="1"/>
          </p:nvPr>
        </p:nvSpPr>
        <p:spPr>
          <a:xfrm>
            <a:off x="1484310" y="1733551"/>
            <a:ext cx="10018713" cy="4057650"/>
          </a:xfrm>
        </p:spPr>
        <p:txBody>
          <a:bodyPr/>
          <a:lstStyle/>
          <a:p>
            <a:r>
              <a:rPr lang="en-US" dirty="0"/>
              <a:t>A predicate becomes a proposition when we assign it fixed values. However, another way to make a predicate into a proposition is to quantify it. That is, the predicate is true (or false) for all possible values in the universe of discourse or for some value(s) in the universe of discourse. Such quantification can be done with two quantifiers: the universal quantifier and the existential quantifier. </a:t>
            </a:r>
            <a:endParaRPr lang="en-IN" dirty="0"/>
          </a:p>
        </p:txBody>
      </p:sp>
    </p:spTree>
    <p:extLst>
      <p:ext uri="{BB962C8B-B14F-4D97-AF65-F5344CB8AC3E}">
        <p14:creationId xmlns:p14="http://schemas.microsoft.com/office/powerpoint/2010/main" val="5640918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Universal Quantification</a:t>
            </a:r>
          </a:p>
        </p:txBody>
      </p:sp>
      <p:sp>
        <p:nvSpPr>
          <p:cNvPr id="16387" name="Rectangle 3"/>
          <p:cNvSpPr>
            <a:spLocks noGrp="1" noChangeArrowheads="1"/>
          </p:cNvSpPr>
          <p:nvPr>
            <p:ph idx="1"/>
          </p:nvPr>
        </p:nvSpPr>
        <p:spPr/>
        <p:txBody>
          <a:bodyPr>
            <a:normAutofit fontScale="92500" lnSpcReduction="20000"/>
          </a:bodyPr>
          <a:lstStyle/>
          <a:p>
            <a:r>
              <a:rPr lang="en-US" altLang="en-US" dirty="0">
                <a:sym typeface="Symbol" panose="05050102010706020507" pitchFamily="18" charset="2"/>
              </a:rPr>
              <a:t>&lt;variables&gt; &lt;sentence&gt;</a:t>
            </a:r>
          </a:p>
          <a:p>
            <a:endParaRPr lang="en-US" altLang="en-US" dirty="0">
              <a:sym typeface="Symbol" panose="05050102010706020507" pitchFamily="18" charset="2"/>
            </a:endParaRPr>
          </a:p>
          <a:p>
            <a:r>
              <a:rPr lang="en-US" altLang="en-US" dirty="0">
                <a:sym typeface="Symbol" panose="05050102010706020507" pitchFamily="18" charset="2"/>
              </a:rPr>
              <a:t>All students at WPI are smart.</a:t>
            </a:r>
          </a:p>
          <a:p>
            <a:r>
              <a:rPr lang="en-US" altLang="en-US" dirty="0">
                <a:sym typeface="Symbol" panose="05050102010706020507" pitchFamily="18" charset="2"/>
              </a:rPr>
              <a:t>s at(</a:t>
            </a:r>
            <a:r>
              <a:rPr lang="en-US" altLang="en-US" dirty="0" err="1">
                <a:sym typeface="Symbol" panose="05050102010706020507" pitchFamily="18" charset="2"/>
              </a:rPr>
              <a:t>s,WPI</a:t>
            </a:r>
            <a:r>
              <a:rPr lang="en-US" altLang="en-US" dirty="0">
                <a:sym typeface="Symbol" panose="05050102010706020507" pitchFamily="18" charset="2"/>
              </a:rPr>
              <a:t>)=&gt; smart(s)</a:t>
            </a:r>
          </a:p>
          <a:p>
            <a:endParaRPr lang="en-US" altLang="en-US" dirty="0">
              <a:sym typeface="Symbol" panose="05050102010706020507" pitchFamily="18" charset="2"/>
            </a:endParaRPr>
          </a:p>
          <a:p>
            <a:r>
              <a:rPr lang="en-US" altLang="en-US" dirty="0">
                <a:sym typeface="Symbol" panose="05050102010706020507" pitchFamily="18" charset="2"/>
              </a:rPr>
              <a:t>What does this mean?</a:t>
            </a:r>
          </a:p>
          <a:p>
            <a:r>
              <a:rPr lang="en-US" altLang="en-US" dirty="0">
                <a:sym typeface="Symbol" panose="05050102010706020507" pitchFamily="18" charset="2"/>
              </a:rPr>
              <a:t>s at(</a:t>
            </a:r>
            <a:r>
              <a:rPr lang="en-US" altLang="en-US" dirty="0" err="1">
                <a:sym typeface="Symbol" panose="05050102010706020507" pitchFamily="18" charset="2"/>
              </a:rPr>
              <a:t>s,WPI</a:t>
            </a:r>
            <a:r>
              <a:rPr lang="en-US" altLang="en-US" dirty="0">
                <a:sym typeface="Symbol" panose="05050102010706020507" pitchFamily="18" charset="2"/>
              </a:rPr>
              <a:t>)  ^  smart(s)</a:t>
            </a:r>
          </a:p>
          <a:p>
            <a:pPr lvl="1">
              <a:buFontTx/>
              <a:buNone/>
            </a:pPr>
            <a:endParaRPr lang="en-US" altLang="en-US" dirty="0">
              <a:sym typeface="Symbol" panose="05050102010706020507" pitchFamily="18" charset="2"/>
            </a:endParaRPr>
          </a:p>
          <a:p>
            <a:endParaRPr lang="en-US" altLang="en-US" dirty="0">
              <a:sym typeface="Symbol" panose="05050102010706020507" pitchFamily="18" charset="2"/>
            </a:endParaRPr>
          </a:p>
          <a:p>
            <a:endParaRPr lang="en-US" altLang="en-US" dirty="0">
              <a:sym typeface="Symbol" panose="05050102010706020507" pitchFamily="18" charset="2"/>
            </a:endParaRPr>
          </a:p>
        </p:txBody>
      </p:sp>
      <p:sp>
        <p:nvSpPr>
          <p:cNvPr id="16388" name="Text Box 4"/>
          <p:cNvSpPr txBox="1">
            <a:spLocks noChangeArrowheads="1"/>
          </p:cNvSpPr>
          <p:nvPr/>
        </p:nvSpPr>
        <p:spPr bwMode="auto">
          <a:xfrm>
            <a:off x="2667000" y="6096000"/>
            <a:ext cx="60960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All objects are at WPI and all objects are smart</a:t>
            </a:r>
          </a:p>
        </p:txBody>
      </p:sp>
    </p:spTree>
    <p:extLst>
      <p:ext uri="{BB962C8B-B14F-4D97-AF65-F5344CB8AC3E}">
        <p14:creationId xmlns:p14="http://schemas.microsoft.com/office/powerpoint/2010/main" val="38528105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C363F-F186-4861-8130-B885467016A6}"/>
              </a:ext>
            </a:extLst>
          </p:cNvPr>
          <p:cNvSpPr>
            <a:spLocks noGrp="1"/>
          </p:cNvSpPr>
          <p:nvPr>
            <p:ph idx="1"/>
          </p:nvPr>
        </p:nvSpPr>
        <p:spPr>
          <a:xfrm>
            <a:off x="1484310" y="228601"/>
            <a:ext cx="10018713" cy="5562600"/>
          </a:xfrm>
        </p:spPr>
        <p:txBody>
          <a:bodyPr/>
          <a:lstStyle/>
          <a:p>
            <a:pPr marL="0" indent="0">
              <a:buNone/>
            </a:pPr>
            <a:r>
              <a:rPr lang="en-US" dirty="0"/>
              <a:t>The universal quantification of a predicate P(x) is the proposition “P(x) is true for all values of x in the universe of discourse” We use the notation</a:t>
            </a:r>
          </a:p>
          <a:p>
            <a:pPr marL="0" indent="0">
              <a:buNone/>
            </a:pPr>
            <a:r>
              <a:rPr lang="en-US" dirty="0"/>
              <a:t>                                                    ∀</a:t>
            </a:r>
            <a:r>
              <a:rPr lang="en-US" dirty="0" err="1"/>
              <a:t>xP</a:t>
            </a:r>
            <a:r>
              <a:rPr lang="en-US" dirty="0"/>
              <a:t>(x)</a:t>
            </a:r>
          </a:p>
          <a:p>
            <a:pPr marL="0" indent="0">
              <a:buNone/>
            </a:pPr>
            <a:r>
              <a:rPr lang="en-US" dirty="0"/>
              <a:t> which can be read “for all x”</a:t>
            </a:r>
          </a:p>
          <a:p>
            <a:r>
              <a:rPr lang="pt-BR" dirty="0"/>
              <a:t>∀xP(x) ⇐⇒ P(n1) ∧ P(n2) ∧ · · · ∧ P(nk)</a:t>
            </a:r>
            <a:endParaRPr lang="en-IN" dirty="0"/>
          </a:p>
        </p:txBody>
      </p:sp>
    </p:spTree>
    <p:extLst>
      <p:ext uri="{BB962C8B-B14F-4D97-AF65-F5344CB8AC3E}">
        <p14:creationId xmlns:p14="http://schemas.microsoft.com/office/powerpoint/2010/main" val="3206849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9EAE-1342-469D-98C8-D2B3999C0E87}"/>
              </a:ext>
            </a:extLst>
          </p:cNvPr>
          <p:cNvSpPr>
            <a:spLocks noGrp="1"/>
          </p:cNvSpPr>
          <p:nvPr>
            <p:ph type="title"/>
          </p:nvPr>
        </p:nvSpPr>
        <p:spPr>
          <a:xfrm>
            <a:off x="1484309" y="190499"/>
            <a:ext cx="10018713" cy="1752599"/>
          </a:xfrm>
        </p:spPr>
        <p:txBody>
          <a:bodyPr/>
          <a:lstStyle/>
          <a:p>
            <a:r>
              <a:rPr lang="en-US" dirty="0"/>
              <a:t>Example 1</a:t>
            </a:r>
            <a:endParaRPr lang="en-IN" dirty="0"/>
          </a:p>
        </p:txBody>
      </p:sp>
      <p:sp>
        <p:nvSpPr>
          <p:cNvPr id="3" name="Content Placeholder 2">
            <a:extLst>
              <a:ext uri="{FF2B5EF4-FFF2-40B4-BE49-F238E27FC236}">
                <a16:creationId xmlns:a16="http://schemas.microsoft.com/office/drawing/2014/main" id="{1540689B-1DD3-434F-B877-12B96766803F}"/>
              </a:ext>
            </a:extLst>
          </p:cNvPr>
          <p:cNvSpPr>
            <a:spLocks noGrp="1"/>
          </p:cNvSpPr>
          <p:nvPr>
            <p:ph idx="1"/>
          </p:nvPr>
        </p:nvSpPr>
        <p:spPr>
          <a:xfrm>
            <a:off x="1484310" y="1314451"/>
            <a:ext cx="10018713" cy="4476750"/>
          </a:xfrm>
        </p:spPr>
        <p:txBody>
          <a:bodyPr/>
          <a:lstStyle/>
          <a:p>
            <a:r>
              <a:rPr lang="en-US" dirty="0"/>
              <a:t>Let P(x) be the predicate “x must take a discrete mathematics course” and let Q(x) be the predicate “x is a computer science student”. </a:t>
            </a:r>
          </a:p>
          <a:p>
            <a:r>
              <a:rPr lang="en-US" dirty="0"/>
              <a:t>The universe of discourse for both P(x) and Q(x) is all UNL students. </a:t>
            </a:r>
          </a:p>
          <a:p>
            <a:r>
              <a:rPr lang="en-US" dirty="0"/>
              <a:t>Express the statement “Every computer science student must take a discrete mathematics course”. </a:t>
            </a:r>
          </a:p>
          <a:p>
            <a:pPr marL="0" indent="0">
              <a:buNone/>
            </a:pPr>
            <a:r>
              <a:rPr lang="en-US" dirty="0"/>
              <a:t>                                          ∀x(Q(x) → P(x)) </a:t>
            </a:r>
          </a:p>
          <a:p>
            <a:r>
              <a:rPr lang="en-US" dirty="0"/>
              <a:t>Express the statement “Everybody must take a discrete mathematics course or be a computer science student”.</a:t>
            </a:r>
            <a:endParaRPr lang="en-IN" dirty="0"/>
          </a:p>
        </p:txBody>
      </p:sp>
    </p:spTree>
    <p:extLst>
      <p:ext uri="{BB962C8B-B14F-4D97-AF65-F5344CB8AC3E}">
        <p14:creationId xmlns:p14="http://schemas.microsoft.com/office/powerpoint/2010/main" val="160014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Proof</a:t>
            </a:r>
            <a:endParaRPr lang="en-US" dirty="0"/>
          </a:p>
        </p:txBody>
      </p:sp>
      <p:sp>
        <p:nvSpPr>
          <p:cNvPr id="3" name="Content Placeholder 2"/>
          <p:cNvSpPr>
            <a:spLocks noGrp="1"/>
          </p:cNvSpPr>
          <p:nvPr>
            <p:ph idx="1"/>
          </p:nvPr>
        </p:nvSpPr>
        <p:spPr/>
        <p:txBody>
          <a:bodyPr/>
          <a:lstStyle/>
          <a:p>
            <a:r>
              <a:rPr lang="en-IN" dirty="0"/>
              <a:t>Soundness</a:t>
            </a:r>
          </a:p>
          <a:p>
            <a:pPr marL="685800" lvl="2">
              <a:spcBef>
                <a:spcPts val="1000"/>
              </a:spcBef>
            </a:pPr>
            <a:r>
              <a:rPr lang="en-IN" dirty="0"/>
              <a:t>Produces only true statements</a:t>
            </a:r>
          </a:p>
          <a:p>
            <a:r>
              <a:rPr lang="en-IN" dirty="0"/>
              <a:t>Completeness</a:t>
            </a:r>
          </a:p>
          <a:p>
            <a:pPr lvl="1"/>
            <a:r>
              <a:rPr lang="en-IN" dirty="0"/>
              <a:t>Produces all true statements</a:t>
            </a:r>
          </a:p>
          <a:p>
            <a:r>
              <a:rPr lang="en-IN" dirty="0"/>
              <a:t>Consistency</a:t>
            </a:r>
          </a:p>
          <a:p>
            <a:pPr lvl="1"/>
            <a:r>
              <a:rPr lang="en-IN" dirty="0"/>
              <a:t>Does not produce both a sentence and its negation</a:t>
            </a:r>
          </a:p>
          <a:p>
            <a:pPr marL="0" indent="0">
              <a:buNone/>
            </a:pPr>
            <a:endParaRPr lang="en-IN" dirty="0"/>
          </a:p>
          <a:p>
            <a:endParaRPr lang="en-IN" dirty="0"/>
          </a:p>
          <a:p>
            <a:endParaRPr lang="en-US" dirty="0"/>
          </a:p>
          <a:p>
            <a:endParaRPr lang="en-US" dirty="0"/>
          </a:p>
        </p:txBody>
      </p:sp>
    </p:spTree>
    <p:extLst>
      <p:ext uri="{BB962C8B-B14F-4D97-AF65-F5344CB8AC3E}">
        <p14:creationId xmlns:p14="http://schemas.microsoft.com/office/powerpoint/2010/main" val="41950619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6238-76F0-4023-AA13-082180590ED1}"/>
              </a:ext>
            </a:extLst>
          </p:cNvPr>
          <p:cNvSpPr>
            <a:spLocks noGrp="1"/>
          </p:cNvSpPr>
          <p:nvPr>
            <p:ph type="title"/>
          </p:nvPr>
        </p:nvSpPr>
        <p:spPr/>
        <p:txBody>
          <a:bodyPr/>
          <a:lstStyle/>
          <a:p>
            <a:r>
              <a:rPr lang="en-US" dirty="0"/>
              <a:t>Example 2</a:t>
            </a:r>
            <a:endParaRPr lang="en-IN" dirty="0"/>
          </a:p>
        </p:txBody>
      </p:sp>
      <p:sp>
        <p:nvSpPr>
          <p:cNvPr id="3" name="Content Placeholder 2">
            <a:extLst>
              <a:ext uri="{FF2B5EF4-FFF2-40B4-BE49-F238E27FC236}">
                <a16:creationId xmlns:a16="http://schemas.microsoft.com/office/drawing/2014/main" id="{2ADE6119-141F-4B1F-BB96-2898907E58B8}"/>
              </a:ext>
            </a:extLst>
          </p:cNvPr>
          <p:cNvSpPr>
            <a:spLocks noGrp="1"/>
          </p:cNvSpPr>
          <p:nvPr>
            <p:ph idx="1"/>
          </p:nvPr>
        </p:nvSpPr>
        <p:spPr>
          <a:xfrm>
            <a:off x="1484310" y="2000251"/>
            <a:ext cx="10018713" cy="3790950"/>
          </a:xfrm>
        </p:spPr>
        <p:txBody>
          <a:bodyPr/>
          <a:lstStyle/>
          <a:p>
            <a:r>
              <a:rPr lang="en-US" dirty="0"/>
              <a:t>Let P(x) be the predicate “x must take a discrete mathematics course” and let Q(x) be the predicate “x is a computer science student”. </a:t>
            </a:r>
          </a:p>
          <a:p>
            <a:r>
              <a:rPr lang="en-US" dirty="0"/>
              <a:t>The universe of discourse for both P(x) and Q(x) is all UNL students.</a:t>
            </a:r>
          </a:p>
          <a:p>
            <a:r>
              <a:rPr lang="en-US" dirty="0"/>
              <a:t> Express the statement “Every computer science student must take a discrete mathematics course”. </a:t>
            </a:r>
          </a:p>
          <a:p>
            <a:pPr marL="0" indent="0">
              <a:buNone/>
            </a:pPr>
            <a:r>
              <a:rPr lang="en-US" dirty="0"/>
              <a:t>                                                ∀x(Q(x) → P(x)) </a:t>
            </a:r>
          </a:p>
          <a:p>
            <a:r>
              <a:rPr lang="en-US" dirty="0"/>
              <a:t>Express the statement “Everybody must take a discrete mathematics course or be a computer science student”</a:t>
            </a:r>
            <a:endParaRPr lang="en-IN" dirty="0"/>
          </a:p>
        </p:txBody>
      </p:sp>
    </p:spTree>
    <p:extLst>
      <p:ext uri="{BB962C8B-B14F-4D97-AF65-F5344CB8AC3E}">
        <p14:creationId xmlns:p14="http://schemas.microsoft.com/office/powerpoint/2010/main" val="3277563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Existential  Quantification</a:t>
            </a:r>
          </a:p>
        </p:txBody>
      </p:sp>
      <p:sp>
        <p:nvSpPr>
          <p:cNvPr id="18435" name="Rectangle 3"/>
          <p:cNvSpPr>
            <a:spLocks noGrp="1" noChangeArrowheads="1"/>
          </p:cNvSpPr>
          <p:nvPr>
            <p:ph idx="1"/>
          </p:nvPr>
        </p:nvSpPr>
        <p:spPr/>
        <p:txBody>
          <a:bodyPr>
            <a:normAutofit fontScale="92500" lnSpcReduction="10000"/>
          </a:bodyPr>
          <a:lstStyle/>
          <a:p>
            <a:r>
              <a:rPr lang="en-US" altLang="en-US">
                <a:sym typeface="Symbol" panose="05050102010706020507" pitchFamily="18" charset="2"/>
              </a:rPr>
              <a:t> &lt;variables&gt; &lt;sentence&gt;</a:t>
            </a:r>
          </a:p>
          <a:p>
            <a:endParaRPr lang="en-US" altLang="en-US">
              <a:sym typeface="Symbol" panose="05050102010706020507" pitchFamily="18" charset="2"/>
            </a:endParaRPr>
          </a:p>
          <a:p>
            <a:r>
              <a:rPr lang="en-US" altLang="en-US">
                <a:sym typeface="Symbol" panose="05050102010706020507" pitchFamily="18" charset="2"/>
              </a:rPr>
              <a:t>There exist a student at MIT that is smart</a:t>
            </a:r>
          </a:p>
          <a:p>
            <a:r>
              <a:rPr lang="en-US" altLang="en-US">
                <a:sym typeface="Symbol" panose="05050102010706020507" pitchFamily="18" charset="2"/>
              </a:rPr>
              <a:t> s  at(s,MIT) ^ smart(s)</a:t>
            </a:r>
          </a:p>
          <a:p>
            <a:endParaRPr lang="en-US" altLang="en-US">
              <a:sym typeface="Symbol" panose="05050102010706020507" pitchFamily="18" charset="2"/>
            </a:endParaRPr>
          </a:p>
          <a:p>
            <a:r>
              <a:rPr lang="en-US" altLang="en-US">
                <a:sym typeface="Symbol" panose="05050102010706020507" pitchFamily="18" charset="2"/>
              </a:rPr>
              <a:t>What does this mean?</a:t>
            </a:r>
          </a:p>
          <a:p>
            <a:r>
              <a:rPr lang="en-US" altLang="en-US">
                <a:sym typeface="Symbol" panose="05050102010706020507" pitchFamily="18" charset="2"/>
              </a:rPr>
              <a:t> s  at(s,MIT)  =&gt;  smart(s)</a:t>
            </a:r>
          </a:p>
        </p:txBody>
      </p:sp>
    </p:spTree>
    <p:extLst>
      <p:ext uri="{BB962C8B-B14F-4D97-AF65-F5344CB8AC3E}">
        <p14:creationId xmlns:p14="http://schemas.microsoft.com/office/powerpoint/2010/main" val="39243897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09790-003B-4B49-AF86-93EE7E2F67E4}"/>
              </a:ext>
            </a:extLst>
          </p:cNvPr>
          <p:cNvSpPr>
            <a:spLocks noGrp="1"/>
          </p:cNvSpPr>
          <p:nvPr>
            <p:ph idx="1"/>
          </p:nvPr>
        </p:nvSpPr>
        <p:spPr>
          <a:xfrm>
            <a:off x="1484310" y="-209549"/>
            <a:ext cx="10018713" cy="6000750"/>
          </a:xfrm>
        </p:spPr>
        <p:txBody>
          <a:bodyPr/>
          <a:lstStyle/>
          <a:p>
            <a:r>
              <a:rPr lang="en-US" dirty="0"/>
              <a:t>The existential quantification of a predicate P(x) is the proposition “There exists an x in the universe of discourse such that P(x) is true.” We use the notation ∃</a:t>
            </a:r>
            <a:r>
              <a:rPr lang="en-US" dirty="0" err="1"/>
              <a:t>xP</a:t>
            </a:r>
            <a:r>
              <a:rPr lang="en-US" dirty="0"/>
              <a:t>(x) which can be read “there exists an x”</a:t>
            </a:r>
          </a:p>
          <a:p>
            <a:endParaRPr lang="en-US" dirty="0"/>
          </a:p>
          <a:p>
            <a:pPr marL="0" indent="0">
              <a:buNone/>
            </a:pPr>
            <a:r>
              <a:rPr lang="pt-BR" dirty="0"/>
              <a:t>                         ∃xP(x) ⇐⇒ P(n1) ∨ P(n2) ∨ · · · ∨ P(nk)</a:t>
            </a:r>
            <a:endParaRPr lang="en-IN" dirty="0"/>
          </a:p>
        </p:txBody>
      </p:sp>
    </p:spTree>
    <p:extLst>
      <p:ext uri="{BB962C8B-B14F-4D97-AF65-F5344CB8AC3E}">
        <p14:creationId xmlns:p14="http://schemas.microsoft.com/office/powerpoint/2010/main" val="39481270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29C78-040B-4C60-ADD5-3E0164110819}"/>
              </a:ext>
            </a:extLst>
          </p:cNvPr>
          <p:cNvSpPr>
            <a:spLocks noGrp="1"/>
          </p:cNvSpPr>
          <p:nvPr>
            <p:ph idx="1"/>
          </p:nvPr>
        </p:nvSpPr>
        <p:spPr>
          <a:xfrm>
            <a:off x="1484310" y="-628649"/>
            <a:ext cx="10018713" cy="6419850"/>
          </a:xfrm>
        </p:spPr>
        <p:txBody>
          <a:bodyPr/>
          <a:lstStyle/>
          <a:p>
            <a:r>
              <a:rPr lang="en-US" dirty="0"/>
              <a:t>Let P(x, y) denote the statement, “x + y = 5”. </a:t>
            </a:r>
          </a:p>
          <a:p>
            <a:r>
              <a:rPr lang="en-US" dirty="0"/>
              <a:t>What does the expression, ∃</a:t>
            </a:r>
            <a:r>
              <a:rPr lang="en-US" dirty="0" err="1"/>
              <a:t>x∃yP</a:t>
            </a:r>
            <a:r>
              <a:rPr lang="en-US" dirty="0"/>
              <a:t>(x) mean? </a:t>
            </a:r>
          </a:p>
          <a:p>
            <a:r>
              <a:rPr lang="en-US" dirty="0"/>
              <a:t>What universe(s) of discourse make it true?</a:t>
            </a:r>
          </a:p>
          <a:p>
            <a:endParaRPr lang="en-US" dirty="0"/>
          </a:p>
          <a:p>
            <a:r>
              <a:rPr lang="en-US" dirty="0"/>
              <a:t>Express the statement “there exists a real solution to ax2 + bx − c = 0” </a:t>
            </a:r>
            <a:endParaRPr lang="en-IN" dirty="0"/>
          </a:p>
        </p:txBody>
      </p:sp>
    </p:spTree>
    <p:extLst>
      <p:ext uri="{BB962C8B-B14F-4D97-AF65-F5344CB8AC3E}">
        <p14:creationId xmlns:p14="http://schemas.microsoft.com/office/powerpoint/2010/main" val="586180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ECF8B-8DD2-4900-83BB-83E17012F9D2}"/>
              </a:ext>
            </a:extLst>
          </p:cNvPr>
          <p:cNvSpPr>
            <a:spLocks noGrp="1"/>
          </p:cNvSpPr>
          <p:nvPr>
            <p:ph idx="1"/>
          </p:nvPr>
        </p:nvSpPr>
        <p:spPr>
          <a:xfrm>
            <a:off x="1484310" y="-428625"/>
            <a:ext cx="10018713" cy="6219825"/>
          </a:xfrm>
        </p:spPr>
        <p:txBody>
          <a:bodyPr/>
          <a:lstStyle/>
          <a:p>
            <a:r>
              <a:rPr lang="en-US" dirty="0"/>
              <a:t>Express the statement “there exists a real solution to ax2 + bx − c = 0”</a:t>
            </a:r>
          </a:p>
          <a:p>
            <a:pPr marL="0" indent="0">
              <a:buNone/>
            </a:pPr>
            <a:r>
              <a:rPr lang="en-US" dirty="0"/>
              <a:t> Let P(x) be the statement x = −b± √ b2−4ac 2a </a:t>
            </a:r>
          </a:p>
          <a:p>
            <a:pPr marL="0" indent="0">
              <a:buNone/>
            </a:pPr>
            <a:r>
              <a:rPr lang="en-US" dirty="0"/>
              <a:t>where the universe of discourse for x is the set of reals. </a:t>
            </a:r>
          </a:p>
          <a:p>
            <a:pPr marL="0" indent="0">
              <a:buNone/>
            </a:pPr>
            <a:r>
              <a:rPr lang="en-US" dirty="0"/>
              <a:t>Note here that a, b, c are all fixed constants. </a:t>
            </a:r>
          </a:p>
          <a:p>
            <a:pPr marL="0" indent="0">
              <a:buNone/>
            </a:pPr>
            <a:r>
              <a:rPr lang="en-US" dirty="0"/>
              <a:t>The statement can thus be expressed as </a:t>
            </a:r>
          </a:p>
          <a:p>
            <a:pPr marL="0" indent="0">
              <a:buNone/>
            </a:pPr>
            <a:r>
              <a:rPr lang="en-US" dirty="0"/>
              <a:t>                                                ∃</a:t>
            </a:r>
            <a:r>
              <a:rPr lang="en-US" dirty="0" err="1"/>
              <a:t>xP</a:t>
            </a:r>
            <a:r>
              <a:rPr lang="en-US" dirty="0"/>
              <a:t>(x) </a:t>
            </a:r>
            <a:endParaRPr lang="en-IN" dirty="0"/>
          </a:p>
        </p:txBody>
      </p:sp>
    </p:spTree>
    <p:extLst>
      <p:ext uri="{BB962C8B-B14F-4D97-AF65-F5344CB8AC3E}">
        <p14:creationId xmlns:p14="http://schemas.microsoft.com/office/powerpoint/2010/main" val="3346704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006062-E23C-4740-A334-FCF6CDC04C2D}"/>
              </a:ext>
            </a:extLst>
          </p:cNvPr>
          <p:cNvSpPr>
            <a:spLocks noGrp="1"/>
          </p:cNvSpPr>
          <p:nvPr>
            <p:ph idx="1"/>
          </p:nvPr>
        </p:nvSpPr>
        <p:spPr>
          <a:xfrm>
            <a:off x="1484313" y="-200025"/>
            <a:ext cx="10018712" cy="5991225"/>
          </a:xfrm>
        </p:spPr>
        <p:txBody>
          <a:bodyPr/>
          <a:lstStyle/>
          <a:p>
            <a:r>
              <a:rPr lang="en-US" dirty="0"/>
              <a:t>Question: what is the truth value of ∃</a:t>
            </a:r>
            <a:r>
              <a:rPr lang="en-US" dirty="0" err="1"/>
              <a:t>xP</a:t>
            </a:r>
            <a:r>
              <a:rPr lang="en-US" dirty="0"/>
              <a:t>(x)?</a:t>
            </a:r>
          </a:p>
          <a:p>
            <a:pPr marL="0" indent="0">
              <a:buNone/>
            </a:pPr>
            <a:r>
              <a:rPr lang="en-US" dirty="0"/>
              <a:t>It is false. For any real numbers such that b 2 &lt; 4ac, there will only be complex solutions, for these cases no such real number x can satisfy the predicate.</a:t>
            </a:r>
          </a:p>
          <a:p>
            <a:pPr marL="0" indent="0">
              <a:buNone/>
            </a:pPr>
            <a:r>
              <a:rPr lang="en-US" dirty="0"/>
              <a:t> How can we make it so that it is true?</a:t>
            </a:r>
          </a:p>
          <a:p>
            <a:pPr marL="0" indent="0">
              <a:buNone/>
            </a:pPr>
            <a:r>
              <a:rPr lang="en-US" dirty="0"/>
              <a:t> Answer: change the universe of discourse to the complex numbers, C. </a:t>
            </a:r>
            <a:endParaRPr lang="en-IN" dirty="0"/>
          </a:p>
        </p:txBody>
      </p:sp>
    </p:spTree>
    <p:extLst>
      <p:ext uri="{BB962C8B-B14F-4D97-AF65-F5344CB8AC3E}">
        <p14:creationId xmlns:p14="http://schemas.microsoft.com/office/powerpoint/2010/main" val="37073211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F13940F-61EE-4938-9B8D-21B732CB4BBF}"/>
              </a:ext>
            </a:extLst>
          </p:cNvPr>
          <p:cNvGraphicFramePr>
            <a:graphicFrameLocks noGrp="1"/>
          </p:cNvGraphicFramePr>
          <p:nvPr>
            <p:ph idx="1"/>
            <p:extLst>
              <p:ext uri="{D42A27DB-BD31-4B8C-83A1-F6EECF244321}">
                <p14:modId xmlns:p14="http://schemas.microsoft.com/office/powerpoint/2010/main" val="2915170733"/>
              </p:ext>
            </p:extLst>
          </p:nvPr>
        </p:nvGraphicFramePr>
        <p:xfrm>
          <a:off x="1560513" y="1428750"/>
          <a:ext cx="10018710" cy="3228975"/>
        </p:xfrm>
        <a:graphic>
          <a:graphicData uri="http://schemas.openxmlformats.org/drawingml/2006/table">
            <a:tbl>
              <a:tblPr firstRow="1" bandRow="1">
                <a:tableStyleId>{5C22544A-7EE6-4342-B048-85BDC9FD1C3A}</a:tableStyleId>
              </a:tblPr>
              <a:tblGrid>
                <a:gridCol w="3339570">
                  <a:extLst>
                    <a:ext uri="{9D8B030D-6E8A-4147-A177-3AD203B41FA5}">
                      <a16:colId xmlns:a16="http://schemas.microsoft.com/office/drawing/2014/main" val="802181419"/>
                    </a:ext>
                  </a:extLst>
                </a:gridCol>
                <a:gridCol w="3339570">
                  <a:extLst>
                    <a:ext uri="{9D8B030D-6E8A-4147-A177-3AD203B41FA5}">
                      <a16:colId xmlns:a16="http://schemas.microsoft.com/office/drawing/2014/main" val="3927467123"/>
                    </a:ext>
                  </a:extLst>
                </a:gridCol>
                <a:gridCol w="3339570">
                  <a:extLst>
                    <a:ext uri="{9D8B030D-6E8A-4147-A177-3AD203B41FA5}">
                      <a16:colId xmlns:a16="http://schemas.microsoft.com/office/drawing/2014/main" val="1879050716"/>
                    </a:ext>
                  </a:extLst>
                </a:gridCol>
              </a:tblGrid>
              <a:tr h="750553">
                <a:tc>
                  <a:txBody>
                    <a:bodyPr/>
                    <a:lstStyle/>
                    <a:p>
                      <a:r>
                        <a:rPr lang="en-IN" dirty="0"/>
                        <a:t>Statement </a:t>
                      </a:r>
                    </a:p>
                  </a:txBody>
                  <a:tcPr/>
                </a:tc>
                <a:tc>
                  <a:txBody>
                    <a:bodyPr/>
                    <a:lstStyle/>
                    <a:p>
                      <a:r>
                        <a:rPr lang="en-IN" dirty="0"/>
                        <a:t>True When</a:t>
                      </a:r>
                    </a:p>
                  </a:txBody>
                  <a:tcPr/>
                </a:tc>
                <a:tc>
                  <a:txBody>
                    <a:bodyPr/>
                    <a:lstStyle/>
                    <a:p>
                      <a:r>
                        <a:rPr lang="en-IN" dirty="0"/>
                        <a:t>False When </a:t>
                      </a:r>
                    </a:p>
                  </a:txBody>
                  <a:tcPr/>
                </a:tc>
                <a:extLst>
                  <a:ext uri="{0D108BD9-81ED-4DB2-BD59-A6C34878D82A}">
                    <a16:rowId xmlns:a16="http://schemas.microsoft.com/office/drawing/2014/main" val="2931865422"/>
                  </a:ext>
                </a:extLst>
              </a:tr>
              <a:tr h="1044387">
                <a:tc>
                  <a:txBody>
                    <a:bodyPr/>
                    <a:lstStyle/>
                    <a:p>
                      <a:r>
                        <a:rPr lang="en-IN" dirty="0"/>
                        <a:t>∀</a:t>
                      </a:r>
                      <a:r>
                        <a:rPr lang="en-IN" dirty="0" err="1"/>
                        <a:t>xP</a:t>
                      </a:r>
                      <a:r>
                        <a:rPr lang="en-IN" dirty="0"/>
                        <a:t>(x)</a:t>
                      </a:r>
                    </a:p>
                  </a:txBody>
                  <a:tcPr/>
                </a:tc>
                <a:tc>
                  <a:txBody>
                    <a:bodyPr/>
                    <a:lstStyle/>
                    <a:p>
                      <a:r>
                        <a:rPr lang="en-US" dirty="0"/>
                        <a:t>P(x) is true for every x. </a:t>
                      </a:r>
                      <a:endParaRPr lang="en-IN" dirty="0"/>
                    </a:p>
                  </a:txBody>
                  <a:tcPr/>
                </a:tc>
                <a:tc>
                  <a:txBody>
                    <a:bodyPr/>
                    <a:lstStyle/>
                    <a:p>
                      <a:r>
                        <a:rPr lang="en-US" dirty="0"/>
                        <a:t>There is an x for which P(x) is false. </a:t>
                      </a:r>
                      <a:endParaRPr lang="en-IN" dirty="0"/>
                    </a:p>
                  </a:txBody>
                  <a:tcPr/>
                </a:tc>
                <a:extLst>
                  <a:ext uri="{0D108BD9-81ED-4DB2-BD59-A6C34878D82A}">
                    <a16:rowId xmlns:a16="http://schemas.microsoft.com/office/drawing/2014/main" val="3986156420"/>
                  </a:ext>
                </a:extLst>
              </a:tr>
              <a:tr h="1434035">
                <a:tc>
                  <a:txBody>
                    <a:bodyPr/>
                    <a:lstStyle/>
                    <a:p>
                      <a:r>
                        <a:rPr lang="en-IN" dirty="0"/>
                        <a:t>∃</a:t>
                      </a:r>
                      <a:r>
                        <a:rPr lang="en-IN" dirty="0" err="1"/>
                        <a:t>xP</a:t>
                      </a:r>
                      <a:r>
                        <a:rPr lang="en-IN" dirty="0"/>
                        <a:t>(x) </a:t>
                      </a:r>
                    </a:p>
                  </a:txBody>
                  <a:tcPr/>
                </a:tc>
                <a:tc>
                  <a:txBody>
                    <a:bodyPr/>
                    <a:lstStyle/>
                    <a:p>
                      <a:r>
                        <a:rPr lang="en-US" dirty="0"/>
                        <a:t>There is an x for which P(x) is true. </a:t>
                      </a:r>
                      <a:endParaRPr lang="en-IN" dirty="0"/>
                    </a:p>
                  </a:txBody>
                  <a:tcPr/>
                </a:tc>
                <a:tc>
                  <a:txBody>
                    <a:bodyPr/>
                    <a:lstStyle/>
                    <a:p>
                      <a:r>
                        <a:rPr lang="en-US" dirty="0"/>
                        <a:t>P(x) is false for every x. </a:t>
                      </a:r>
                      <a:endParaRPr lang="en-IN" dirty="0"/>
                    </a:p>
                  </a:txBody>
                  <a:tcPr/>
                </a:tc>
                <a:extLst>
                  <a:ext uri="{0D108BD9-81ED-4DB2-BD59-A6C34878D82A}">
                    <a16:rowId xmlns:a16="http://schemas.microsoft.com/office/drawing/2014/main" val="1839349819"/>
                  </a:ext>
                </a:extLst>
              </a:tr>
            </a:tbl>
          </a:graphicData>
        </a:graphic>
      </p:graphicFrame>
      <p:sp>
        <p:nvSpPr>
          <p:cNvPr id="6" name="TextBox 5">
            <a:extLst>
              <a:ext uri="{FF2B5EF4-FFF2-40B4-BE49-F238E27FC236}">
                <a16:creationId xmlns:a16="http://schemas.microsoft.com/office/drawing/2014/main" id="{DCDC2887-5E72-4466-B58B-A689C7E179AE}"/>
              </a:ext>
            </a:extLst>
          </p:cNvPr>
          <p:cNvSpPr txBox="1"/>
          <p:nvPr/>
        </p:nvSpPr>
        <p:spPr>
          <a:xfrm>
            <a:off x="2428875" y="491609"/>
            <a:ext cx="7277100" cy="461665"/>
          </a:xfrm>
          <a:prstGeom prst="rect">
            <a:avLst/>
          </a:prstGeom>
          <a:noFill/>
        </p:spPr>
        <p:txBody>
          <a:bodyPr wrap="square">
            <a:spAutoFit/>
          </a:bodyPr>
          <a:lstStyle/>
          <a:p>
            <a:r>
              <a:rPr lang="en-US" sz="2400" dirty="0">
                <a:solidFill>
                  <a:srgbClr val="FF0000"/>
                </a:solidFill>
              </a:rPr>
              <a:t>When are quantified statements true/false?</a:t>
            </a:r>
            <a:endParaRPr lang="en-IN" sz="2400" dirty="0">
              <a:solidFill>
                <a:srgbClr val="FF0000"/>
              </a:solidFill>
            </a:endParaRPr>
          </a:p>
        </p:txBody>
      </p:sp>
    </p:spTree>
    <p:extLst>
      <p:ext uri="{BB962C8B-B14F-4D97-AF65-F5344CB8AC3E}">
        <p14:creationId xmlns:p14="http://schemas.microsoft.com/office/powerpoint/2010/main" val="12165655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IN" altLang="en-US" b="1" dirty="0"/>
              <a:t>Properties of Quantifiers</a:t>
            </a:r>
            <a:endParaRPr lang="en-US" altLang="en-US" b="1" dirty="0"/>
          </a:p>
        </p:txBody>
      </p:sp>
      <p:sp>
        <p:nvSpPr>
          <p:cNvPr id="19461" name="Rectangle 5"/>
          <p:cNvSpPr>
            <a:spLocks noChangeArrowheads="1"/>
          </p:cNvSpPr>
          <p:nvPr/>
        </p:nvSpPr>
        <p:spPr bwMode="auto">
          <a:xfrm>
            <a:off x="2743201" y="3320534"/>
            <a:ext cx="1847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19462" name="Rectangle 6"/>
          <p:cNvSpPr>
            <a:spLocks noChangeArrowheads="1"/>
          </p:cNvSpPr>
          <p:nvPr/>
        </p:nvSpPr>
        <p:spPr bwMode="auto">
          <a:xfrm>
            <a:off x="2743201" y="4120634"/>
            <a:ext cx="1847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pic>
        <p:nvPicPr>
          <p:cNvPr id="2" name="Picture 1"/>
          <p:cNvPicPr>
            <a:picLocks noChangeAspect="1"/>
          </p:cNvPicPr>
          <p:nvPr/>
        </p:nvPicPr>
        <p:blipFill>
          <a:blip r:embed="rId2"/>
          <a:stretch>
            <a:fillRect/>
          </a:stretch>
        </p:blipFill>
        <p:spPr>
          <a:xfrm>
            <a:off x="2502081" y="1925121"/>
            <a:ext cx="8327300" cy="4391025"/>
          </a:xfrm>
          <a:prstGeom prst="rect">
            <a:avLst/>
          </a:prstGeom>
        </p:spPr>
      </p:pic>
    </p:spTree>
    <p:extLst>
      <p:ext uri="{BB962C8B-B14F-4D97-AF65-F5344CB8AC3E}">
        <p14:creationId xmlns:p14="http://schemas.microsoft.com/office/powerpoint/2010/main" val="94151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dissolve">
                                      <p:cBhvr>
                                        <p:cTn id="7" dur="500"/>
                                        <p:tgtEl>
                                          <p:spTgt spid="19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dissolve">
                                      <p:cBhvr>
                                        <p:cTn id="12"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l="8594" t="21875" r="10938" b="18750"/>
          <a:stretch>
            <a:fillRect/>
          </a:stretch>
        </p:blipFill>
        <p:spPr bwMode="auto">
          <a:xfrm>
            <a:off x="2057400" y="1371600"/>
            <a:ext cx="7848600" cy="434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20278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8A2FB-32FA-4F60-B320-3F9ADE289473}"/>
              </a:ext>
            </a:extLst>
          </p:cNvPr>
          <p:cNvSpPr>
            <a:spLocks noGrp="1"/>
          </p:cNvSpPr>
          <p:nvPr>
            <p:ph idx="1"/>
          </p:nvPr>
        </p:nvSpPr>
        <p:spPr>
          <a:xfrm>
            <a:off x="1484310" y="371475"/>
            <a:ext cx="10018713" cy="5419725"/>
          </a:xfrm>
        </p:spPr>
        <p:txBody>
          <a:bodyPr/>
          <a:lstStyle/>
          <a:p>
            <a:r>
              <a:rPr lang="en-US" dirty="0"/>
              <a:t>Existential and universal quantifiers can be used together to quantify a predicate statement; for example, </a:t>
            </a:r>
          </a:p>
          <a:p>
            <a:pPr marL="0" indent="0">
              <a:buNone/>
            </a:pPr>
            <a:r>
              <a:rPr lang="en-US" dirty="0"/>
              <a:t>                                     ∀</a:t>
            </a:r>
            <a:r>
              <a:rPr lang="en-US" dirty="0" err="1"/>
              <a:t>x∃yP</a:t>
            </a:r>
            <a:r>
              <a:rPr lang="en-US" dirty="0"/>
              <a:t>(x, y) </a:t>
            </a:r>
          </a:p>
          <a:p>
            <a:pPr marL="0" indent="0">
              <a:buNone/>
            </a:pPr>
            <a:r>
              <a:rPr lang="en-US" dirty="0"/>
              <a:t>is perfectly valid. However, you must be careful—it must be read left to right. </a:t>
            </a:r>
          </a:p>
          <a:p>
            <a:pPr marL="0" indent="0">
              <a:buNone/>
            </a:pPr>
            <a:r>
              <a:rPr lang="en-US" dirty="0"/>
              <a:t>For example, ∀</a:t>
            </a:r>
            <a:r>
              <a:rPr lang="en-US" dirty="0" err="1"/>
              <a:t>x∃yP</a:t>
            </a:r>
            <a:r>
              <a:rPr lang="en-US" dirty="0"/>
              <a:t>(x, y) is not equivalent to ∃</a:t>
            </a:r>
            <a:r>
              <a:rPr lang="en-US" dirty="0" err="1"/>
              <a:t>y∀xP</a:t>
            </a:r>
            <a:r>
              <a:rPr lang="en-US" dirty="0"/>
              <a:t>(x, y). Thus, ordering is important. </a:t>
            </a:r>
            <a:endParaRPr lang="en-IN" dirty="0"/>
          </a:p>
        </p:txBody>
      </p:sp>
      <p:sp>
        <p:nvSpPr>
          <p:cNvPr id="5" name="TextBox 4">
            <a:extLst>
              <a:ext uri="{FF2B5EF4-FFF2-40B4-BE49-F238E27FC236}">
                <a16:creationId xmlns:a16="http://schemas.microsoft.com/office/drawing/2014/main" id="{AB79BF04-3423-4478-8DD5-A935DCACFD42}"/>
              </a:ext>
            </a:extLst>
          </p:cNvPr>
          <p:cNvSpPr txBox="1"/>
          <p:nvPr/>
        </p:nvSpPr>
        <p:spPr>
          <a:xfrm>
            <a:off x="2209800" y="697468"/>
            <a:ext cx="6096000" cy="523220"/>
          </a:xfrm>
          <a:prstGeom prst="rect">
            <a:avLst/>
          </a:prstGeom>
          <a:noFill/>
        </p:spPr>
        <p:txBody>
          <a:bodyPr wrap="square">
            <a:spAutoFit/>
          </a:bodyPr>
          <a:lstStyle/>
          <a:p>
            <a:r>
              <a:rPr lang="en-IN" sz="2800" dirty="0">
                <a:solidFill>
                  <a:srgbClr val="FF0000"/>
                </a:solidFill>
              </a:rPr>
              <a:t>Mixing Quantifiers I</a:t>
            </a:r>
          </a:p>
        </p:txBody>
      </p:sp>
    </p:spTree>
    <p:extLst>
      <p:ext uri="{BB962C8B-B14F-4D97-AF65-F5344CB8AC3E}">
        <p14:creationId xmlns:p14="http://schemas.microsoft.com/office/powerpoint/2010/main" val="137937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Well formed Formula</a:t>
            </a:r>
            <a:endParaRPr lang="en-US" dirty="0"/>
          </a:p>
        </p:txBody>
      </p:sp>
      <p:sp>
        <p:nvSpPr>
          <p:cNvPr id="3" name="Content Placeholder 2"/>
          <p:cNvSpPr>
            <a:spLocks noGrp="1"/>
          </p:cNvSpPr>
          <p:nvPr>
            <p:ph idx="1"/>
          </p:nvPr>
        </p:nvSpPr>
        <p:spPr/>
        <p:txBody>
          <a:bodyPr/>
          <a:lstStyle/>
          <a:p>
            <a:r>
              <a:rPr lang="en-IN" dirty="0"/>
              <a:t>Language is used to express statements in the logic</a:t>
            </a:r>
          </a:p>
          <a:p>
            <a:r>
              <a:rPr lang="en-IN" dirty="0" err="1"/>
              <a:t>Wff</a:t>
            </a:r>
            <a:r>
              <a:rPr lang="en-IN" dirty="0"/>
              <a:t>- sentence in logic</a:t>
            </a:r>
          </a:p>
          <a:p>
            <a:r>
              <a:rPr lang="en-IN" dirty="0"/>
              <a:t>Propositional logic – sound, complete and decidable systems </a:t>
            </a:r>
          </a:p>
          <a:p>
            <a:r>
              <a:rPr lang="en-IN" dirty="0"/>
              <a:t>FOL – Loss decidability</a:t>
            </a:r>
          </a:p>
          <a:p>
            <a:endParaRPr lang="en-US" dirty="0"/>
          </a:p>
        </p:txBody>
      </p:sp>
    </p:spTree>
    <p:extLst>
      <p:ext uri="{BB962C8B-B14F-4D97-AF65-F5344CB8AC3E}">
        <p14:creationId xmlns:p14="http://schemas.microsoft.com/office/powerpoint/2010/main" val="40218469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B0390-0950-4C68-A580-61A628770EE9}"/>
              </a:ext>
            </a:extLst>
          </p:cNvPr>
          <p:cNvSpPr>
            <a:spLocks noGrp="1"/>
          </p:cNvSpPr>
          <p:nvPr>
            <p:ph idx="1"/>
          </p:nvPr>
        </p:nvSpPr>
        <p:spPr>
          <a:xfrm>
            <a:off x="1512885" y="1866899"/>
            <a:ext cx="10018713" cy="3124201"/>
          </a:xfrm>
        </p:spPr>
        <p:txBody>
          <a:bodyPr/>
          <a:lstStyle/>
          <a:p>
            <a:r>
              <a:rPr lang="en-US" dirty="0"/>
              <a:t>For example: ∀</a:t>
            </a:r>
            <a:r>
              <a:rPr lang="en-US" dirty="0" err="1"/>
              <a:t>x∃yLoves</a:t>
            </a:r>
            <a:r>
              <a:rPr lang="en-US" dirty="0"/>
              <a:t>(x, y): everybody loves somebody </a:t>
            </a:r>
          </a:p>
          <a:p>
            <a:r>
              <a:rPr lang="en-US" dirty="0"/>
              <a:t>∃</a:t>
            </a:r>
            <a:r>
              <a:rPr lang="en-US" dirty="0" err="1"/>
              <a:t>y∀xLoves</a:t>
            </a:r>
            <a:r>
              <a:rPr lang="en-US" dirty="0"/>
              <a:t>(x, y): There is someone loved by everyone</a:t>
            </a:r>
          </a:p>
          <a:p>
            <a:r>
              <a:rPr lang="en-US" dirty="0"/>
              <a:t> Those expressions do not mean the same thing! </a:t>
            </a:r>
          </a:p>
          <a:p>
            <a:pPr marL="0" indent="0">
              <a:buNone/>
            </a:pPr>
            <a:r>
              <a:rPr lang="en-US" dirty="0"/>
              <a:t>Note that ∃</a:t>
            </a:r>
            <a:r>
              <a:rPr lang="en-US" dirty="0" err="1"/>
              <a:t>y∀xP</a:t>
            </a:r>
            <a:r>
              <a:rPr lang="en-US" dirty="0"/>
              <a:t>(x, y) → ∀</a:t>
            </a:r>
            <a:r>
              <a:rPr lang="en-US" dirty="0" err="1"/>
              <a:t>x∃yP</a:t>
            </a:r>
            <a:r>
              <a:rPr lang="en-US" dirty="0"/>
              <a:t>(x, y), but the converse does not hold </a:t>
            </a:r>
          </a:p>
          <a:p>
            <a:pPr marL="0" indent="0">
              <a:buNone/>
            </a:pPr>
            <a:r>
              <a:rPr lang="en-US" dirty="0"/>
              <a:t>However, you can commute similar quantifiers; ∃</a:t>
            </a:r>
            <a:r>
              <a:rPr lang="en-US" dirty="0" err="1"/>
              <a:t>x∃yP</a:t>
            </a:r>
            <a:r>
              <a:rPr lang="en-US" dirty="0"/>
              <a:t>(x, y) is equivalent to ∃</a:t>
            </a:r>
            <a:r>
              <a:rPr lang="en-US" dirty="0" err="1"/>
              <a:t>y∃xP</a:t>
            </a:r>
            <a:r>
              <a:rPr lang="en-US" dirty="0"/>
              <a:t>(x, y) (which is why our shorthand was valid). </a:t>
            </a:r>
            <a:endParaRPr lang="en-IN" dirty="0"/>
          </a:p>
        </p:txBody>
      </p:sp>
      <p:sp>
        <p:nvSpPr>
          <p:cNvPr id="6" name="TextBox 5">
            <a:extLst>
              <a:ext uri="{FF2B5EF4-FFF2-40B4-BE49-F238E27FC236}">
                <a16:creationId xmlns:a16="http://schemas.microsoft.com/office/drawing/2014/main" id="{B606FE25-65DE-4ED4-BF43-10EC45B61BAC}"/>
              </a:ext>
            </a:extLst>
          </p:cNvPr>
          <p:cNvSpPr txBox="1"/>
          <p:nvPr/>
        </p:nvSpPr>
        <p:spPr>
          <a:xfrm>
            <a:off x="2181225" y="697468"/>
            <a:ext cx="6096000" cy="646331"/>
          </a:xfrm>
          <a:prstGeom prst="rect">
            <a:avLst/>
          </a:prstGeom>
          <a:noFill/>
        </p:spPr>
        <p:txBody>
          <a:bodyPr wrap="square">
            <a:spAutoFit/>
          </a:bodyPr>
          <a:lstStyle/>
          <a:p>
            <a:r>
              <a:rPr lang="en-IN" sz="3600" dirty="0">
                <a:solidFill>
                  <a:srgbClr val="FF0000"/>
                </a:solidFill>
              </a:rPr>
              <a:t>Mixing Quantifiers II </a:t>
            </a:r>
          </a:p>
        </p:txBody>
      </p:sp>
    </p:spTree>
    <p:extLst>
      <p:ext uri="{BB962C8B-B14F-4D97-AF65-F5344CB8AC3E}">
        <p14:creationId xmlns:p14="http://schemas.microsoft.com/office/powerpoint/2010/main" val="38326358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0DB8193-61DE-433F-94CA-A0DE43CF41E3}"/>
              </a:ext>
            </a:extLst>
          </p:cNvPr>
          <p:cNvGraphicFramePr>
            <a:graphicFrameLocks noGrp="1"/>
          </p:cNvGraphicFramePr>
          <p:nvPr>
            <p:ph idx="1"/>
            <p:extLst>
              <p:ext uri="{D42A27DB-BD31-4B8C-83A1-F6EECF244321}">
                <p14:modId xmlns:p14="http://schemas.microsoft.com/office/powerpoint/2010/main" val="4145479982"/>
              </p:ext>
            </p:extLst>
          </p:nvPr>
        </p:nvGraphicFramePr>
        <p:xfrm>
          <a:off x="1512888" y="2162174"/>
          <a:ext cx="10018710" cy="3933825"/>
        </p:xfrm>
        <a:graphic>
          <a:graphicData uri="http://schemas.openxmlformats.org/drawingml/2006/table">
            <a:tbl>
              <a:tblPr firstRow="1" bandRow="1">
                <a:tableStyleId>{5C22544A-7EE6-4342-B048-85BDC9FD1C3A}</a:tableStyleId>
              </a:tblPr>
              <a:tblGrid>
                <a:gridCol w="3339570">
                  <a:extLst>
                    <a:ext uri="{9D8B030D-6E8A-4147-A177-3AD203B41FA5}">
                      <a16:colId xmlns:a16="http://schemas.microsoft.com/office/drawing/2014/main" val="3290123726"/>
                    </a:ext>
                  </a:extLst>
                </a:gridCol>
                <a:gridCol w="3339570">
                  <a:extLst>
                    <a:ext uri="{9D8B030D-6E8A-4147-A177-3AD203B41FA5}">
                      <a16:colId xmlns:a16="http://schemas.microsoft.com/office/drawing/2014/main" val="266628384"/>
                    </a:ext>
                  </a:extLst>
                </a:gridCol>
                <a:gridCol w="3339570">
                  <a:extLst>
                    <a:ext uri="{9D8B030D-6E8A-4147-A177-3AD203B41FA5}">
                      <a16:colId xmlns:a16="http://schemas.microsoft.com/office/drawing/2014/main" val="1766395581"/>
                    </a:ext>
                  </a:extLst>
                </a:gridCol>
              </a:tblGrid>
              <a:tr h="497693">
                <a:tc>
                  <a:txBody>
                    <a:bodyPr/>
                    <a:lstStyle/>
                    <a:p>
                      <a:r>
                        <a:rPr lang="en-IN" dirty="0"/>
                        <a:t>Statement</a:t>
                      </a:r>
                    </a:p>
                  </a:txBody>
                  <a:tcPr/>
                </a:tc>
                <a:tc>
                  <a:txBody>
                    <a:bodyPr/>
                    <a:lstStyle/>
                    <a:p>
                      <a:r>
                        <a:rPr lang="en-IN" dirty="0"/>
                        <a:t>True When </a:t>
                      </a:r>
                    </a:p>
                  </a:txBody>
                  <a:tcPr/>
                </a:tc>
                <a:tc>
                  <a:txBody>
                    <a:bodyPr/>
                    <a:lstStyle/>
                    <a:p>
                      <a:r>
                        <a:rPr lang="en-IN" dirty="0"/>
                        <a:t>False When </a:t>
                      </a:r>
                    </a:p>
                  </a:txBody>
                  <a:tcPr/>
                </a:tc>
                <a:extLst>
                  <a:ext uri="{0D108BD9-81ED-4DB2-BD59-A6C34878D82A}">
                    <a16:rowId xmlns:a16="http://schemas.microsoft.com/office/drawing/2014/main" val="3926219697"/>
                  </a:ext>
                </a:extLst>
              </a:tr>
              <a:tr h="859033">
                <a:tc>
                  <a:txBody>
                    <a:bodyPr/>
                    <a:lstStyle/>
                    <a:p>
                      <a:r>
                        <a:rPr lang="en-IN" dirty="0"/>
                        <a:t>∀</a:t>
                      </a:r>
                      <a:r>
                        <a:rPr lang="en-IN" dirty="0" err="1"/>
                        <a:t>x∀yP</a:t>
                      </a:r>
                      <a:r>
                        <a:rPr lang="en-IN" dirty="0"/>
                        <a:t>(x, y</a:t>
                      </a:r>
                    </a:p>
                  </a:txBody>
                  <a:tcPr/>
                </a:tc>
                <a:tc>
                  <a:txBody>
                    <a:bodyPr/>
                    <a:lstStyle/>
                    <a:p>
                      <a:r>
                        <a:rPr lang="en-US" dirty="0"/>
                        <a:t>P(x, y) is true for every pair x, y. </a:t>
                      </a:r>
                      <a:endParaRPr lang="en-IN" dirty="0"/>
                    </a:p>
                  </a:txBody>
                  <a:tcPr/>
                </a:tc>
                <a:tc>
                  <a:txBody>
                    <a:bodyPr/>
                    <a:lstStyle/>
                    <a:p>
                      <a:r>
                        <a:rPr lang="en-US" dirty="0"/>
                        <a:t>There is at least one pair, x, y for which P(x, y) is false. </a:t>
                      </a:r>
                      <a:endParaRPr lang="en-IN" dirty="0"/>
                    </a:p>
                  </a:txBody>
                  <a:tcPr/>
                </a:tc>
                <a:extLst>
                  <a:ext uri="{0D108BD9-81ED-4DB2-BD59-A6C34878D82A}">
                    <a16:rowId xmlns:a16="http://schemas.microsoft.com/office/drawing/2014/main" val="274470999"/>
                  </a:ext>
                </a:extLst>
              </a:tr>
              <a:tr h="859033">
                <a:tc>
                  <a:txBody>
                    <a:bodyPr/>
                    <a:lstStyle/>
                    <a:p>
                      <a:r>
                        <a:rPr lang="en-IN" dirty="0"/>
                        <a:t>∀</a:t>
                      </a:r>
                      <a:r>
                        <a:rPr lang="en-IN" dirty="0" err="1"/>
                        <a:t>x∃yP</a:t>
                      </a:r>
                      <a:r>
                        <a:rPr lang="en-IN" dirty="0"/>
                        <a:t>(x, y)</a:t>
                      </a:r>
                    </a:p>
                  </a:txBody>
                  <a:tcPr/>
                </a:tc>
                <a:tc>
                  <a:txBody>
                    <a:bodyPr/>
                    <a:lstStyle/>
                    <a:p>
                      <a:r>
                        <a:rPr lang="en-US" dirty="0"/>
                        <a:t>For every x, there is a y for which P(x, y) is true.</a:t>
                      </a:r>
                      <a:endParaRPr lang="en-IN" dirty="0"/>
                    </a:p>
                  </a:txBody>
                  <a:tcPr/>
                </a:tc>
                <a:tc>
                  <a:txBody>
                    <a:bodyPr/>
                    <a:lstStyle/>
                    <a:p>
                      <a:r>
                        <a:rPr lang="en-US" dirty="0"/>
                        <a:t>There is an x for which P(x, y) is false for every y. </a:t>
                      </a:r>
                      <a:endParaRPr lang="en-IN" dirty="0"/>
                    </a:p>
                  </a:txBody>
                  <a:tcPr/>
                </a:tc>
                <a:extLst>
                  <a:ext uri="{0D108BD9-81ED-4DB2-BD59-A6C34878D82A}">
                    <a16:rowId xmlns:a16="http://schemas.microsoft.com/office/drawing/2014/main" val="2286590104"/>
                  </a:ext>
                </a:extLst>
              </a:tr>
              <a:tr h="859033">
                <a:tc>
                  <a:txBody>
                    <a:bodyPr/>
                    <a:lstStyle/>
                    <a:p>
                      <a:r>
                        <a:rPr lang="en-IN" dirty="0"/>
                        <a:t>∃</a:t>
                      </a:r>
                      <a:r>
                        <a:rPr lang="en-IN" dirty="0" err="1"/>
                        <a:t>x∀yP</a:t>
                      </a:r>
                      <a:r>
                        <a:rPr lang="en-IN" dirty="0"/>
                        <a:t>(x, y) </a:t>
                      </a:r>
                    </a:p>
                  </a:txBody>
                  <a:tcPr/>
                </a:tc>
                <a:tc>
                  <a:txBody>
                    <a:bodyPr/>
                    <a:lstStyle/>
                    <a:p>
                      <a:r>
                        <a:rPr lang="en-US" dirty="0"/>
                        <a:t>There is an x for which P(x, y) is true for every y.</a:t>
                      </a:r>
                      <a:endParaRPr lang="en-IN" dirty="0"/>
                    </a:p>
                  </a:txBody>
                  <a:tcPr/>
                </a:tc>
                <a:tc>
                  <a:txBody>
                    <a:bodyPr/>
                    <a:lstStyle/>
                    <a:p>
                      <a:r>
                        <a:rPr lang="en-US" dirty="0"/>
                        <a:t>For every x, there is a y for which P(x, y) is false. </a:t>
                      </a:r>
                      <a:endParaRPr lang="en-IN" dirty="0"/>
                    </a:p>
                  </a:txBody>
                  <a:tcPr/>
                </a:tc>
                <a:extLst>
                  <a:ext uri="{0D108BD9-81ED-4DB2-BD59-A6C34878D82A}">
                    <a16:rowId xmlns:a16="http://schemas.microsoft.com/office/drawing/2014/main" val="2390410773"/>
                  </a:ext>
                </a:extLst>
              </a:tr>
              <a:tr h="859033">
                <a:tc>
                  <a:txBody>
                    <a:bodyPr/>
                    <a:lstStyle/>
                    <a:p>
                      <a:r>
                        <a:rPr lang="en-IN" dirty="0"/>
                        <a:t>∃</a:t>
                      </a:r>
                      <a:r>
                        <a:rPr lang="en-IN" dirty="0" err="1"/>
                        <a:t>x∃yP</a:t>
                      </a:r>
                      <a:r>
                        <a:rPr lang="en-IN" dirty="0"/>
                        <a:t>(x, y)</a:t>
                      </a:r>
                    </a:p>
                  </a:txBody>
                  <a:tcPr/>
                </a:tc>
                <a:tc>
                  <a:txBody>
                    <a:bodyPr/>
                    <a:lstStyle/>
                    <a:p>
                      <a:r>
                        <a:rPr lang="en-US" dirty="0"/>
                        <a:t>There is at least one pair x, y for which P(x, y) is true. </a:t>
                      </a:r>
                      <a:endParaRPr lang="en-IN" dirty="0"/>
                    </a:p>
                  </a:txBody>
                  <a:tcPr/>
                </a:tc>
                <a:tc>
                  <a:txBody>
                    <a:bodyPr/>
                    <a:lstStyle/>
                    <a:p>
                      <a:r>
                        <a:rPr lang="en-US" dirty="0"/>
                        <a:t>P(x, y) is false for every pair x, y. </a:t>
                      </a:r>
                      <a:endParaRPr lang="en-IN" dirty="0"/>
                    </a:p>
                  </a:txBody>
                  <a:tcPr/>
                </a:tc>
                <a:extLst>
                  <a:ext uri="{0D108BD9-81ED-4DB2-BD59-A6C34878D82A}">
                    <a16:rowId xmlns:a16="http://schemas.microsoft.com/office/drawing/2014/main" val="1757923045"/>
                  </a:ext>
                </a:extLst>
              </a:tr>
            </a:tbl>
          </a:graphicData>
        </a:graphic>
      </p:graphicFrame>
      <p:sp>
        <p:nvSpPr>
          <p:cNvPr id="11" name="TextBox 10">
            <a:extLst>
              <a:ext uri="{FF2B5EF4-FFF2-40B4-BE49-F238E27FC236}">
                <a16:creationId xmlns:a16="http://schemas.microsoft.com/office/drawing/2014/main" id="{D0D7424E-7A42-48BD-B43F-B38CB60D1F11}"/>
              </a:ext>
            </a:extLst>
          </p:cNvPr>
          <p:cNvSpPr txBox="1"/>
          <p:nvPr/>
        </p:nvSpPr>
        <p:spPr>
          <a:xfrm>
            <a:off x="2609850" y="1075174"/>
            <a:ext cx="6096000" cy="523220"/>
          </a:xfrm>
          <a:prstGeom prst="rect">
            <a:avLst/>
          </a:prstGeom>
          <a:noFill/>
        </p:spPr>
        <p:txBody>
          <a:bodyPr wrap="square">
            <a:spAutoFit/>
          </a:bodyPr>
          <a:lstStyle/>
          <a:p>
            <a:r>
              <a:rPr lang="en-US" sz="2800" dirty="0">
                <a:solidFill>
                  <a:srgbClr val="FF0000"/>
                </a:solidFill>
              </a:rPr>
              <a:t>Truth Values of 2-variate Quantifiers</a:t>
            </a:r>
            <a:endParaRPr lang="en-IN" sz="2800" dirty="0">
              <a:solidFill>
                <a:srgbClr val="FF0000"/>
              </a:solidFill>
            </a:endParaRPr>
          </a:p>
        </p:txBody>
      </p:sp>
    </p:spTree>
    <p:extLst>
      <p:ext uri="{BB962C8B-B14F-4D97-AF65-F5344CB8AC3E}">
        <p14:creationId xmlns:p14="http://schemas.microsoft.com/office/powerpoint/2010/main" val="28621074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Second Order Logic</a:t>
            </a:r>
            <a:endParaRPr lang="en-US" dirty="0"/>
          </a:p>
        </p:txBody>
      </p:sp>
      <p:sp>
        <p:nvSpPr>
          <p:cNvPr id="3" name="Content Placeholder 2"/>
          <p:cNvSpPr>
            <a:spLocks noGrp="1"/>
          </p:cNvSpPr>
          <p:nvPr>
            <p:ph idx="1"/>
          </p:nvPr>
        </p:nvSpPr>
        <p:spPr/>
        <p:txBody>
          <a:bodyPr>
            <a:normAutofit fontScale="70000" lnSpcReduction="20000"/>
          </a:bodyPr>
          <a:lstStyle/>
          <a:p>
            <a:r>
              <a:rPr lang="en-IN" dirty="0"/>
              <a:t>In FOL, we quantify over individuals, but not over properties. </a:t>
            </a:r>
            <a:br>
              <a:rPr lang="en-IN" dirty="0"/>
            </a:br>
            <a:endParaRPr lang="en-IN" dirty="0"/>
          </a:p>
          <a:p>
            <a:r>
              <a:rPr lang="en-IN" dirty="0"/>
              <a:t>More Expressive</a:t>
            </a:r>
          </a:p>
          <a:p>
            <a:pPr lvl="1"/>
            <a:r>
              <a:rPr lang="en-US" dirty="0"/>
              <a:t>Cube(a) ∧ Cube(b) </a:t>
            </a:r>
          </a:p>
          <a:p>
            <a:pPr lvl="1"/>
            <a:r>
              <a:rPr lang="en-US" dirty="0"/>
              <a:t>∃P (P(a) ∧ P(b)) </a:t>
            </a:r>
          </a:p>
          <a:p>
            <a:pPr lvl="1"/>
            <a:r>
              <a:rPr lang="en-US" dirty="0" err="1"/>
              <a:t>SameShape</a:t>
            </a:r>
            <a:r>
              <a:rPr lang="en-US" dirty="0"/>
              <a:t>(a, b) </a:t>
            </a:r>
          </a:p>
          <a:p>
            <a:pPr lvl="1"/>
            <a:r>
              <a:rPr lang="en-US" dirty="0"/>
              <a:t>(Cube(a) ∧ Cube(b)) ∨ (Tet(a) ∧ Tet(b)) ∨ (</a:t>
            </a:r>
            <a:r>
              <a:rPr lang="en-US" dirty="0" err="1"/>
              <a:t>Dodec</a:t>
            </a:r>
            <a:r>
              <a:rPr lang="en-US" dirty="0"/>
              <a:t>(a) ∧ </a:t>
            </a:r>
            <a:r>
              <a:rPr lang="en-US" dirty="0" err="1"/>
              <a:t>Doced</a:t>
            </a:r>
            <a:r>
              <a:rPr lang="en-US" dirty="0"/>
              <a:t>(b)) </a:t>
            </a:r>
          </a:p>
          <a:p>
            <a:pPr lvl="1"/>
            <a:r>
              <a:rPr lang="en-US" dirty="0"/>
              <a:t>Shape(Cube) ∧ Shape(Tet) ∧ Shape(</a:t>
            </a:r>
            <a:r>
              <a:rPr lang="en-US" dirty="0" err="1"/>
              <a:t>Dodec</a:t>
            </a:r>
            <a:r>
              <a:rPr lang="en-US" dirty="0"/>
              <a:t>) </a:t>
            </a:r>
          </a:p>
          <a:p>
            <a:pPr lvl="1"/>
            <a:r>
              <a:rPr lang="en-US" dirty="0"/>
              <a:t>∃P (Shape(P) ∧ P(a) ∧ P(b)) </a:t>
            </a:r>
            <a:br>
              <a:rPr lang="en-US" dirty="0"/>
            </a:br>
            <a:br>
              <a:rPr lang="en-US" dirty="0"/>
            </a:br>
            <a:endParaRPr lang="en-IN" dirty="0"/>
          </a:p>
          <a:p>
            <a:pPr marL="0" indent="0">
              <a:buNone/>
            </a:pPr>
            <a:endParaRPr lang="en-US" dirty="0"/>
          </a:p>
        </p:txBody>
      </p:sp>
    </p:spTree>
    <p:extLst>
      <p:ext uri="{BB962C8B-B14F-4D97-AF65-F5344CB8AC3E}">
        <p14:creationId xmlns:p14="http://schemas.microsoft.com/office/powerpoint/2010/main" val="179734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484310" y="-41006"/>
            <a:ext cx="10018713" cy="1752599"/>
          </a:xfrm>
        </p:spPr>
        <p:txBody>
          <a:bodyPr/>
          <a:lstStyle/>
          <a:p>
            <a:r>
              <a:rPr lang="en-US" altLang="en-US" dirty="0"/>
              <a:t>Propositional logic</a:t>
            </a:r>
          </a:p>
        </p:txBody>
      </p:sp>
      <p:sp>
        <p:nvSpPr>
          <p:cNvPr id="90115" name="Rectangle 3"/>
          <p:cNvSpPr>
            <a:spLocks noGrp="1" noChangeArrowheads="1"/>
          </p:cNvSpPr>
          <p:nvPr>
            <p:ph idx="1"/>
          </p:nvPr>
        </p:nvSpPr>
        <p:spPr>
          <a:xfrm>
            <a:off x="1360714" y="1555750"/>
            <a:ext cx="7772400" cy="4800600"/>
          </a:xfrm>
        </p:spPr>
        <p:txBody>
          <a:bodyPr>
            <a:normAutofit fontScale="92500" lnSpcReduction="10000"/>
          </a:bodyPr>
          <a:lstStyle/>
          <a:p>
            <a:r>
              <a:rPr lang="en-US" altLang="en-US" b="1" dirty="0"/>
              <a:t>Logical constants</a:t>
            </a:r>
            <a:r>
              <a:rPr lang="en-US" altLang="en-US" dirty="0"/>
              <a:t>: true, false </a:t>
            </a:r>
          </a:p>
          <a:p>
            <a:r>
              <a:rPr lang="en-US" altLang="en-US" b="1" dirty="0"/>
              <a:t>Propositional symbols</a:t>
            </a:r>
            <a:r>
              <a:rPr lang="en-US" altLang="en-US" dirty="0"/>
              <a:t>: P, Q, S, ...  (</a:t>
            </a:r>
            <a:r>
              <a:rPr lang="en-US" altLang="en-US" b="1" dirty="0"/>
              <a:t>atomic sentences</a:t>
            </a:r>
            <a:r>
              <a:rPr lang="en-US" altLang="en-US" dirty="0"/>
              <a:t>)</a:t>
            </a:r>
          </a:p>
          <a:p>
            <a:r>
              <a:rPr lang="en-US" altLang="en-US" dirty="0"/>
              <a:t>Wrapping </a:t>
            </a:r>
            <a:r>
              <a:rPr lang="en-US" altLang="en-US" b="1" dirty="0"/>
              <a:t>parentheses</a:t>
            </a:r>
            <a:r>
              <a:rPr lang="en-US" altLang="en-US" dirty="0"/>
              <a:t>: ( … )</a:t>
            </a:r>
          </a:p>
          <a:p>
            <a:r>
              <a:rPr lang="en-US" altLang="en-US" dirty="0"/>
              <a:t>Sentences are combined by </a:t>
            </a:r>
            <a:r>
              <a:rPr lang="en-US" altLang="en-US" b="1" dirty="0"/>
              <a:t>connectives</a:t>
            </a:r>
            <a:r>
              <a:rPr lang="en-US" altLang="en-US" dirty="0"/>
              <a:t>: </a:t>
            </a:r>
          </a:p>
          <a:p>
            <a:pPr lvl="1">
              <a:lnSpc>
                <a:spcPct val="80000"/>
              </a:lnSpc>
              <a:buFontTx/>
              <a:buNone/>
            </a:pPr>
            <a:r>
              <a:rPr lang="en-US" altLang="en-US" sz="3200" b="1" dirty="0"/>
              <a:t> </a:t>
            </a:r>
            <a:r>
              <a:rPr lang="en-US" altLang="en-US" sz="3200" b="1" dirty="0">
                <a:latin typeface="Symbol" panose="05050102010706020507" pitchFamily="18" charset="2"/>
                <a:sym typeface="Symbol" panose="05050102010706020507" pitchFamily="18" charset="2"/>
              </a:rPr>
              <a:t></a:t>
            </a:r>
            <a:r>
              <a:rPr lang="en-US" altLang="en-US" dirty="0">
                <a:latin typeface="Symbol" panose="05050102010706020507" pitchFamily="18" charset="2"/>
                <a:sym typeface="Symbol" panose="05050102010706020507" pitchFamily="18" charset="2"/>
              </a:rPr>
              <a:t> </a:t>
            </a:r>
            <a:r>
              <a:rPr lang="en-US" altLang="en-US" dirty="0"/>
              <a:t>...and 		[conjunction]</a:t>
            </a:r>
          </a:p>
          <a:p>
            <a:pPr lvl="1">
              <a:lnSpc>
                <a:spcPct val="80000"/>
              </a:lnSpc>
              <a:buFontTx/>
              <a:buNone/>
            </a:pPr>
            <a:r>
              <a:rPr lang="en-US" altLang="en-US" sz="3200" b="1" dirty="0"/>
              <a:t> </a:t>
            </a:r>
            <a:r>
              <a:rPr lang="en-US" altLang="en-US" sz="3200" b="1" dirty="0">
                <a:sym typeface="Symbol" panose="05050102010706020507" pitchFamily="18" charset="2"/>
              </a:rPr>
              <a:t></a:t>
            </a:r>
            <a:r>
              <a:rPr lang="en-US" altLang="en-US" dirty="0">
                <a:sym typeface="Symbol" panose="05050102010706020507" pitchFamily="18" charset="2"/>
              </a:rPr>
              <a:t> </a:t>
            </a:r>
            <a:r>
              <a:rPr lang="en-US" altLang="en-US" dirty="0"/>
              <a:t>...or 		[disjunction]</a:t>
            </a:r>
          </a:p>
          <a:p>
            <a:pPr lvl="1">
              <a:lnSpc>
                <a:spcPct val="80000"/>
              </a:lnSpc>
              <a:buFontTx/>
              <a:buNone/>
            </a:pPr>
            <a:r>
              <a:rPr lang="en-US" altLang="en-US" sz="3200" b="1" dirty="0"/>
              <a:t> </a:t>
            </a:r>
            <a:r>
              <a:rPr lang="en-US" altLang="en-US" sz="3200" b="1" dirty="0">
                <a:sym typeface="Symbol" panose="05050102010706020507" pitchFamily="18" charset="2"/>
              </a:rPr>
              <a:t></a:t>
            </a:r>
            <a:r>
              <a:rPr lang="en-US" altLang="en-US" dirty="0"/>
              <a:t>...implies 	[implication / conditional]</a:t>
            </a:r>
          </a:p>
          <a:p>
            <a:pPr lvl="1">
              <a:lnSpc>
                <a:spcPct val="80000"/>
              </a:lnSpc>
              <a:buFontTx/>
              <a:buNone/>
            </a:pPr>
            <a:r>
              <a:rPr lang="en-US" altLang="en-US" sz="3200" b="1" dirty="0"/>
              <a:t> </a:t>
            </a:r>
            <a:r>
              <a:rPr lang="en-US" altLang="en-US" sz="3200" b="1" dirty="0">
                <a:sym typeface="Symbol" panose="05050102010706020507" pitchFamily="18" charset="2"/>
              </a:rPr>
              <a:t></a:t>
            </a:r>
            <a:r>
              <a:rPr lang="en-US" altLang="en-US" dirty="0"/>
              <a:t>..is equivalent 	[</a:t>
            </a:r>
            <a:r>
              <a:rPr lang="en-US" altLang="en-US" dirty="0" err="1"/>
              <a:t>biconditional</a:t>
            </a:r>
            <a:r>
              <a:rPr lang="en-US" altLang="en-US" dirty="0"/>
              <a:t>]</a:t>
            </a:r>
          </a:p>
          <a:p>
            <a:pPr lvl="1">
              <a:lnSpc>
                <a:spcPct val="80000"/>
              </a:lnSpc>
              <a:buFontTx/>
              <a:buNone/>
            </a:pPr>
            <a:r>
              <a:rPr lang="en-US" altLang="en-US" dirty="0"/>
              <a:t> </a:t>
            </a:r>
            <a:r>
              <a:rPr lang="en-US" altLang="en-US" sz="3200" b="1" dirty="0">
                <a:sym typeface="Symbol" panose="05050102010706020507" pitchFamily="18" charset="2"/>
              </a:rPr>
              <a:t></a:t>
            </a:r>
            <a:r>
              <a:rPr lang="en-US" altLang="en-US" dirty="0">
                <a:sym typeface="Symbol" panose="05050102010706020507" pitchFamily="18" charset="2"/>
              </a:rPr>
              <a:t> </a:t>
            </a:r>
            <a:r>
              <a:rPr lang="en-US" altLang="en-US" dirty="0"/>
              <a:t>...not 		[negation]</a:t>
            </a:r>
          </a:p>
          <a:p>
            <a:pPr>
              <a:lnSpc>
                <a:spcPct val="80000"/>
              </a:lnSpc>
            </a:pPr>
            <a:r>
              <a:rPr lang="en-US" altLang="en-US" b="1" dirty="0"/>
              <a:t>Literal</a:t>
            </a:r>
            <a:r>
              <a:rPr lang="en-US" altLang="en-US" dirty="0"/>
              <a:t>: atomic sentence or negated atomic sentence</a:t>
            </a:r>
            <a:endParaRPr lang="en-US" altLang="en-US" b="1" dirty="0"/>
          </a:p>
        </p:txBody>
      </p:sp>
      <p:sp>
        <p:nvSpPr>
          <p:cNvPr id="4" name="Slide Number Placeholder 3"/>
          <p:cNvSpPr>
            <a:spLocks noGrp="1"/>
          </p:cNvSpPr>
          <p:nvPr>
            <p:ph type="sldNum" sz="quarter" idx="12"/>
          </p:nvPr>
        </p:nvSpPr>
        <p:spPr/>
        <p:txBody>
          <a:bodyPr/>
          <a:lstStyle/>
          <a:p>
            <a:fld id="{46761586-1AA7-49A4-9234-48D290E08151}" type="slidenum">
              <a:rPr lang="en-US" altLang="en-US"/>
              <a:pPr/>
              <a:t>8</a:t>
            </a:fld>
            <a:endParaRPr lang="en-US" altLang="en-US"/>
          </a:p>
        </p:txBody>
      </p:sp>
    </p:spTree>
    <p:extLst>
      <p:ext uri="{BB962C8B-B14F-4D97-AF65-F5344CB8AC3E}">
        <p14:creationId xmlns:p14="http://schemas.microsoft.com/office/powerpoint/2010/main" val="276960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20634" y="296862"/>
            <a:ext cx="7772400" cy="966788"/>
          </a:xfrm>
        </p:spPr>
        <p:txBody>
          <a:bodyPr/>
          <a:lstStyle/>
          <a:p>
            <a:r>
              <a:rPr lang="en-US" altLang="en-US" dirty="0"/>
              <a:t>Examples of PL sentences</a:t>
            </a:r>
          </a:p>
        </p:txBody>
      </p:sp>
      <p:sp>
        <p:nvSpPr>
          <p:cNvPr id="107523" name="Rectangle 3"/>
          <p:cNvSpPr>
            <a:spLocks noGrp="1" noChangeArrowheads="1"/>
          </p:cNvSpPr>
          <p:nvPr>
            <p:ph idx="1"/>
          </p:nvPr>
        </p:nvSpPr>
        <p:spPr>
          <a:xfrm>
            <a:off x="2209800" y="1263650"/>
            <a:ext cx="7772400" cy="4832350"/>
          </a:xfrm>
        </p:spPr>
        <p:txBody>
          <a:bodyPr>
            <a:normAutofit fontScale="92500" lnSpcReduction="10000"/>
          </a:bodyPr>
          <a:lstStyle/>
          <a:p>
            <a:r>
              <a:rPr lang="en-US" altLang="en-US" dirty="0"/>
              <a:t>P means “It is hot.”</a:t>
            </a:r>
          </a:p>
          <a:p>
            <a:r>
              <a:rPr lang="en-US" altLang="en-US" dirty="0"/>
              <a:t>Q means “It is humid.”</a:t>
            </a:r>
          </a:p>
          <a:p>
            <a:r>
              <a:rPr lang="en-US" altLang="en-US" dirty="0"/>
              <a:t>R means “It is raining.”</a:t>
            </a:r>
          </a:p>
          <a:p>
            <a:r>
              <a:rPr lang="en-US" altLang="en-US" dirty="0"/>
              <a:t>(P </a:t>
            </a:r>
            <a:r>
              <a:rPr lang="en-US" altLang="en-US" dirty="0">
                <a:sym typeface="Symbol" panose="05050102010706020507" pitchFamily="18" charset="2"/>
              </a:rPr>
              <a:t></a:t>
            </a:r>
            <a:r>
              <a:rPr lang="en-US" altLang="en-US" dirty="0"/>
              <a:t> Q) </a:t>
            </a:r>
            <a:r>
              <a:rPr lang="en-US" altLang="en-US" dirty="0">
                <a:sym typeface="Symbol" panose="05050102010706020507" pitchFamily="18" charset="2"/>
              </a:rPr>
              <a:t></a:t>
            </a:r>
            <a:r>
              <a:rPr lang="en-US" altLang="en-US" dirty="0"/>
              <a:t> R </a:t>
            </a:r>
          </a:p>
          <a:p>
            <a:pPr lvl="1">
              <a:buFontTx/>
              <a:buNone/>
            </a:pPr>
            <a:r>
              <a:rPr lang="en-US" altLang="en-US" dirty="0"/>
              <a:t>“If it is hot and humid, then it is raining”</a:t>
            </a:r>
          </a:p>
          <a:p>
            <a:r>
              <a:rPr lang="en-US" altLang="en-US" dirty="0"/>
              <a:t>Q </a:t>
            </a:r>
            <a:r>
              <a:rPr lang="en-US" altLang="en-US" dirty="0">
                <a:sym typeface="Symbol" panose="05050102010706020507" pitchFamily="18" charset="2"/>
              </a:rPr>
              <a:t></a:t>
            </a:r>
            <a:r>
              <a:rPr lang="en-US" altLang="en-US" dirty="0"/>
              <a:t> P </a:t>
            </a:r>
          </a:p>
          <a:p>
            <a:pPr lvl="1">
              <a:buFontTx/>
              <a:buNone/>
            </a:pPr>
            <a:r>
              <a:rPr lang="en-US" altLang="en-US" dirty="0"/>
              <a:t>“If it is humid, then it is hot”</a:t>
            </a:r>
          </a:p>
          <a:p>
            <a:r>
              <a:rPr lang="en-US" altLang="en-US" dirty="0"/>
              <a:t>A better way:</a:t>
            </a:r>
          </a:p>
          <a:p>
            <a:pPr lvl="1">
              <a:buFontTx/>
              <a:buNone/>
            </a:pPr>
            <a:r>
              <a:rPr lang="en-US" altLang="en-US" dirty="0"/>
              <a:t>Hot = “It is hot”</a:t>
            </a:r>
          </a:p>
          <a:p>
            <a:pPr lvl="1">
              <a:buFontTx/>
              <a:buNone/>
            </a:pPr>
            <a:r>
              <a:rPr lang="en-US" altLang="en-US" dirty="0"/>
              <a:t>Humid = “It is humid”</a:t>
            </a:r>
          </a:p>
          <a:p>
            <a:pPr lvl="1">
              <a:buFontTx/>
              <a:buNone/>
            </a:pPr>
            <a:r>
              <a:rPr lang="en-US" altLang="en-US" dirty="0"/>
              <a:t>Raining = “It is raining”</a:t>
            </a:r>
          </a:p>
        </p:txBody>
      </p:sp>
      <p:sp>
        <p:nvSpPr>
          <p:cNvPr id="4" name="Slide Number Placeholder 3"/>
          <p:cNvSpPr>
            <a:spLocks noGrp="1"/>
          </p:cNvSpPr>
          <p:nvPr>
            <p:ph type="sldNum" sz="quarter" idx="12"/>
          </p:nvPr>
        </p:nvSpPr>
        <p:spPr/>
        <p:txBody>
          <a:bodyPr/>
          <a:lstStyle/>
          <a:p>
            <a:fld id="{1C78EC07-98E5-4FAD-9F47-6D2797266710}" type="slidenum">
              <a:rPr lang="en-US" altLang="en-US"/>
              <a:pPr/>
              <a:t>9</a:t>
            </a:fld>
            <a:endParaRPr lang="en-US" altLang="en-US"/>
          </a:p>
        </p:txBody>
      </p:sp>
    </p:spTree>
    <p:extLst>
      <p:ext uri="{BB962C8B-B14F-4D97-AF65-F5344CB8AC3E}">
        <p14:creationId xmlns:p14="http://schemas.microsoft.com/office/powerpoint/2010/main" val="500985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248</TotalTime>
  <Words>5074</Words>
  <Application>Microsoft Office PowerPoint</Application>
  <PresentationFormat>Widescreen</PresentationFormat>
  <Paragraphs>563</Paragraphs>
  <Slides>72</Slides>
  <Notes>17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Calibri</vt:lpstr>
      <vt:lpstr>Corbel</vt:lpstr>
      <vt:lpstr>Playfair Display</vt:lpstr>
      <vt:lpstr>Roboto</vt:lpstr>
      <vt:lpstr>Symbol</vt:lpstr>
      <vt:lpstr>Times New Roman</vt:lpstr>
      <vt:lpstr>Parallax</vt:lpstr>
      <vt:lpstr>Unit II</vt:lpstr>
      <vt:lpstr>Logic and Inferences</vt:lpstr>
      <vt:lpstr>Formal Logic</vt:lpstr>
      <vt:lpstr>PowerPoint Presentation</vt:lpstr>
      <vt:lpstr>Entailment</vt:lpstr>
      <vt:lpstr>Proof</vt:lpstr>
      <vt:lpstr>Well formed Formula</vt:lpstr>
      <vt:lpstr>Propositional logic</vt:lpstr>
      <vt:lpstr>Examples of PL sentences</vt:lpstr>
      <vt:lpstr>Why Propositional Logic used in AI </vt:lpstr>
      <vt:lpstr>Propositional logic (PL)</vt:lpstr>
      <vt:lpstr>Some terms</vt:lpstr>
      <vt:lpstr>More terms</vt:lpstr>
      <vt:lpstr>Truth tables</vt:lpstr>
      <vt:lpstr>Truth tables II</vt:lpstr>
      <vt:lpstr>Models of complex sentences</vt:lpstr>
      <vt:lpstr>Inference rules</vt:lpstr>
      <vt:lpstr>Sound rules of inference</vt:lpstr>
      <vt:lpstr>PowerPoint Presentation</vt:lpstr>
      <vt:lpstr>PowerPoint Presentation</vt:lpstr>
      <vt:lpstr>Resolution</vt:lpstr>
      <vt:lpstr>Resolution</vt:lpstr>
      <vt:lpstr>Soundness of the resolution inference rule </vt:lpstr>
      <vt:lpstr>Proving things</vt:lpstr>
      <vt:lpstr>PowerPoint Presentation</vt:lpstr>
      <vt:lpstr>Two important properties for inference</vt:lpstr>
      <vt:lpstr>Propositional logic is a weak language</vt:lpstr>
      <vt:lpstr>Example</vt:lpstr>
      <vt:lpstr>Example II</vt:lpstr>
      <vt:lpstr>Resolution  (for CNF)</vt:lpstr>
      <vt:lpstr>Soundness of Resolution: Validity of the Resolution Inference Rule</vt:lpstr>
      <vt:lpstr>Resolution: Special Cases</vt:lpstr>
      <vt:lpstr>Resolution: Special Cases</vt:lpstr>
      <vt:lpstr>Resolution: </vt:lpstr>
      <vt:lpstr>CNF</vt:lpstr>
      <vt:lpstr>Conversion to CNF</vt:lpstr>
      <vt:lpstr>Resolution</vt:lpstr>
      <vt:lpstr>Resolution example: Wumpus World</vt:lpstr>
      <vt:lpstr>Resolution algorithm</vt:lpstr>
      <vt:lpstr>SLD </vt:lpstr>
      <vt:lpstr>Resolution Refutation – Ordering Search Strategies</vt:lpstr>
      <vt:lpstr>Forward chaining (Data driven reasoning)</vt:lpstr>
      <vt:lpstr>Proof of completeness</vt:lpstr>
      <vt:lpstr>Backward chaining</vt:lpstr>
      <vt:lpstr>Forward vs. backward chaining</vt:lpstr>
      <vt:lpstr>Propositional logic: pro and con</vt:lpstr>
      <vt:lpstr>PL is a weak KR language</vt:lpstr>
      <vt:lpstr>First Order Logic  </vt:lpstr>
      <vt:lpstr>First Order Logic </vt:lpstr>
      <vt:lpstr>First Order Logic Syntax</vt:lpstr>
      <vt:lpstr>Syntax of FOL</vt:lpstr>
      <vt:lpstr>First order logic</vt:lpstr>
      <vt:lpstr>Details</vt:lpstr>
      <vt:lpstr>Atomic Sentence</vt:lpstr>
      <vt:lpstr>Complex Sentences</vt:lpstr>
      <vt:lpstr>Quantifier</vt:lpstr>
      <vt:lpstr>Universal Quantification</vt:lpstr>
      <vt:lpstr>PowerPoint Presentation</vt:lpstr>
      <vt:lpstr>Example 1</vt:lpstr>
      <vt:lpstr>Example 2</vt:lpstr>
      <vt:lpstr>Existential  Quantification</vt:lpstr>
      <vt:lpstr>PowerPoint Presentation</vt:lpstr>
      <vt:lpstr>PowerPoint Presentation</vt:lpstr>
      <vt:lpstr>PowerPoint Presentation</vt:lpstr>
      <vt:lpstr>PowerPoint Presentation</vt:lpstr>
      <vt:lpstr>PowerPoint Presentation</vt:lpstr>
      <vt:lpstr>Properties of Quantifiers</vt:lpstr>
      <vt:lpstr>PowerPoint Presentation</vt:lpstr>
      <vt:lpstr>PowerPoint Presentation</vt:lpstr>
      <vt:lpstr>PowerPoint Presentation</vt:lpstr>
      <vt:lpstr>PowerPoint Presentation</vt:lpstr>
      <vt:lpstr>Second Order Logic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Md Imran Hussain</dc:creator>
  <cp:lastModifiedBy>Md Imran Hussain</cp:lastModifiedBy>
  <cp:revision>37</cp:revision>
  <dcterms:created xsi:type="dcterms:W3CDTF">2021-09-16T17:35:33Z</dcterms:created>
  <dcterms:modified xsi:type="dcterms:W3CDTF">2021-09-20T08:26:22Z</dcterms:modified>
</cp:coreProperties>
</file>