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0" r:id="rId22"/>
    <p:sldId id="288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85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9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54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5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1257757"/>
            <a:ext cx="7319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i="0" dirty="0">
                <a:solidFill>
                  <a:schemeClr val="accent2">
                    <a:lumMod val="75000"/>
                  </a:schemeClr>
                </a:solidFill>
                <a:latin typeface="Sylfaen" panose="010A0502050306030303" pitchFamily="18" charset="0"/>
                <a:cs typeface="Trebuchet MS"/>
              </a:rPr>
              <a:t>Fuzzy </a:t>
            </a:r>
            <a:r>
              <a:rPr sz="5400" b="0" i="0" spc="-5" dirty="0">
                <a:solidFill>
                  <a:schemeClr val="accent2">
                    <a:lumMod val="75000"/>
                  </a:schemeClr>
                </a:solidFill>
                <a:latin typeface="Sylfaen" panose="010A0502050306030303" pitchFamily="18" charset="0"/>
                <a:cs typeface="Trebuchet MS"/>
              </a:rPr>
              <a:t>logic</a:t>
            </a:r>
            <a:r>
              <a:rPr sz="5400" b="0" i="0" spc="-80" dirty="0">
                <a:solidFill>
                  <a:schemeClr val="accent2">
                    <a:lumMod val="75000"/>
                  </a:schemeClr>
                </a:solidFill>
                <a:latin typeface="Sylfaen" panose="010A0502050306030303" pitchFamily="18" charset="0"/>
                <a:cs typeface="Trebuchet MS"/>
              </a:rPr>
              <a:t> </a:t>
            </a:r>
            <a:r>
              <a:rPr sz="5400" b="0" i="0" spc="-5" dirty="0">
                <a:solidFill>
                  <a:schemeClr val="accent2">
                    <a:lumMod val="75000"/>
                  </a:schemeClr>
                </a:solidFill>
                <a:latin typeface="Sylfaen" panose="010A0502050306030303" pitchFamily="18" charset="0"/>
                <a:cs typeface="Trebuchet MS"/>
              </a:rPr>
              <a:t>application</a:t>
            </a:r>
            <a:endParaRPr sz="5400" i="0" dirty="0">
              <a:solidFill>
                <a:schemeClr val="accent2">
                  <a:lumMod val="75000"/>
                </a:schemeClr>
              </a:solidFill>
              <a:latin typeface="Sylfaen" panose="010A0502050306030303" pitchFamily="18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978" y="2402586"/>
            <a:ext cx="390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Sylfaen" panose="010A0502050306030303" pitchFamily="18" charset="0"/>
                <a:cs typeface="Trebuchet MS"/>
              </a:rPr>
              <a:t>Aircraft </a:t>
            </a:r>
            <a:r>
              <a:rPr sz="2800" b="1" spc="-5" dirty="0">
                <a:latin typeface="Sylfaen" panose="010A0502050306030303" pitchFamily="18" charset="0"/>
                <a:cs typeface="Trebuchet MS"/>
              </a:rPr>
              <a:t>landing</a:t>
            </a:r>
            <a:r>
              <a:rPr sz="2800" b="1" spc="-45" dirty="0">
                <a:latin typeface="Sylfaen" panose="010A0502050306030303" pitchFamily="18" charset="0"/>
                <a:cs typeface="Trebuchet MS"/>
              </a:rPr>
              <a:t> </a:t>
            </a:r>
            <a:r>
              <a:rPr sz="2800" b="1" spc="-5" dirty="0">
                <a:latin typeface="Sylfaen" panose="010A0502050306030303" pitchFamily="18" charset="0"/>
                <a:cs typeface="Trebuchet MS"/>
              </a:rPr>
              <a:t>control</a:t>
            </a:r>
            <a:endParaRPr sz="2800" dirty="0">
              <a:latin typeface="Sylfaen" panose="010A0502050306030303" pitchFamily="18" charset="0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308228"/>
            <a:ext cx="8760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Fuzzy associative </a:t>
            </a:r>
            <a:r>
              <a:rPr sz="36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memories </a:t>
            </a:r>
            <a:r>
              <a:rPr sz="3600" b="0" spc="-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(FAM)</a:t>
            </a:r>
            <a:r>
              <a:rPr sz="3600" b="0" spc="-1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table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252727"/>
          <a:ext cx="9989819" cy="263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Velocity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Height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5" dirty="0">
                          <a:latin typeface="Trebuchet MS"/>
                          <a:cs typeface="Trebuchet MS"/>
                        </a:rPr>
                        <a:t>DL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6407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5" dirty="0">
                          <a:latin typeface="Trebuchet MS"/>
                          <a:cs typeface="Trebuchet MS"/>
                        </a:rPr>
                        <a:t>DS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Trebuchet MS"/>
                          <a:cs typeface="Trebuchet MS"/>
                        </a:rPr>
                        <a:t>Zero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US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UL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L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6927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6896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NZ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6870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B1394-32B2-44D3-ABD2-196B94A4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04800"/>
            <a:ext cx="8324850" cy="492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6C30D-959C-4095-BFF1-18DA9009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92105"/>
            <a:ext cx="9529569" cy="527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759849"/>
            <a:ext cx="4493172" cy="226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5884" y="657098"/>
            <a:ext cx="4571999" cy="241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3509137"/>
            <a:ext cx="5672074" cy="2676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88056-106C-4389-9BBB-19EDBB80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1056457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6C9E1-0191-4F1B-AE9E-0B436C0D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108830" cy="3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1DB461-7173-41CE-96B7-9BB74F9F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5257800"/>
            <a:ext cx="5486400" cy="4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4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96D8B-A82A-4DA5-A7D6-E0FFD610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9296400" cy="4818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FD836-27BD-4326-B1D4-DB4832860654}"/>
              </a:ext>
            </a:extLst>
          </p:cNvPr>
          <p:cNvSpPr txBox="1"/>
          <p:nvPr/>
        </p:nvSpPr>
        <p:spPr>
          <a:xfrm>
            <a:off x="4495800" y="609600"/>
            <a:ext cx="142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203553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55FA13-CE2A-436C-8418-CD70021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41618"/>
            <a:ext cx="7193288" cy="449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EB190-4446-445D-80B3-236CEA58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962236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832A94-B1A6-4D9D-9580-B5B76D75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7590137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C6F83-8CCD-4803-A6B0-884AA32C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2442332"/>
            <a:ext cx="8763000" cy="35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AC813-3256-4385-A8E6-1BF87299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8915400" cy="47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07CB5-04FD-4B33-AD3B-0862CFC8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2495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0DEF9-E2E7-4CEB-BB79-39FF2E54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00400"/>
            <a:ext cx="5381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6810" y="1997612"/>
            <a:ext cx="9906000" cy="27655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in </a:t>
            </a:r>
            <a:r>
              <a:rPr sz="2400" spc="-5" dirty="0">
                <a:latin typeface="Trebuchet MS"/>
                <a:cs typeface="Trebuchet MS"/>
              </a:rPr>
              <a:t>areas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i="1" spc="-5" dirty="0">
                <a:latin typeface="Trebuchet MS"/>
                <a:cs typeface="Trebuchet MS"/>
              </a:rPr>
              <a:t>uncertainty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 </a:t>
            </a:r>
            <a:r>
              <a:rPr sz="2400" i="1" spc="-5" dirty="0">
                <a:latin typeface="Trebuchet MS"/>
                <a:cs typeface="Trebuchet MS"/>
              </a:rPr>
              <a:t>fuzziness</a:t>
            </a:r>
            <a:r>
              <a:rPr sz="2400" spc="-5" dirty="0">
                <a:latin typeface="Trebuchet MS"/>
                <a:cs typeface="Trebuchet MS"/>
              </a:rPr>
              <a:t> in </a:t>
            </a:r>
            <a:r>
              <a:rPr sz="2400" dirty="0">
                <a:latin typeface="Trebuchet MS"/>
                <a:cs typeface="Trebuchet MS"/>
              </a:rPr>
              <a:t>real </a:t>
            </a:r>
            <a:r>
              <a:rPr sz="2400" spc="-5" dirty="0">
                <a:latin typeface="Trebuchet MS"/>
                <a:cs typeface="Trebuchet MS"/>
              </a:rPr>
              <a:t>world  </a:t>
            </a:r>
            <a:r>
              <a:rPr sz="2400" dirty="0">
                <a:latin typeface="Trebuchet MS"/>
                <a:cs typeface="Trebuchet MS"/>
              </a:rPr>
              <a:t>systems </a:t>
            </a:r>
            <a:endParaRPr lang="en-US" sz="2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fficient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way of </a:t>
            </a:r>
            <a:r>
              <a:rPr sz="2400" spc="-5" dirty="0">
                <a:latin typeface="Trebuchet MS"/>
                <a:cs typeface="Trebuchet MS"/>
              </a:rPr>
              <a:t>dealing with this </a:t>
            </a:r>
            <a:r>
              <a:rPr sz="2400" dirty="0">
                <a:latin typeface="Trebuchet MS"/>
                <a:cs typeface="Trebuchet MS"/>
              </a:rPr>
              <a:t>fuzziness </a:t>
            </a:r>
            <a:r>
              <a:rPr sz="2400" spc="-5" dirty="0">
                <a:latin typeface="Trebuchet MS"/>
                <a:cs typeface="Trebuchet MS"/>
              </a:rPr>
              <a:t>is  by the </a:t>
            </a:r>
            <a:r>
              <a:rPr sz="2400" dirty="0">
                <a:latin typeface="Trebuchet MS"/>
                <a:cs typeface="Trebuchet MS"/>
              </a:rPr>
              <a:t>mechanism of </a:t>
            </a:r>
            <a:r>
              <a:rPr sz="2400" spc="-5" dirty="0">
                <a:latin typeface="Trebuchet MS"/>
                <a:cs typeface="Trebuchet MS"/>
              </a:rPr>
              <a:t>fuzzy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logic</a:t>
            </a:r>
            <a:endParaRPr lang="en-US" sz="2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355600" marR="20955" indent="-342900" algn="just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Ease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implementation and robustness, FLC is </a:t>
            </a:r>
            <a:r>
              <a:rPr sz="2400" dirty="0">
                <a:latin typeface="Trebuchet MS"/>
                <a:cs typeface="Trebuchet MS"/>
              </a:rPr>
              <a:t>increasingly </a:t>
            </a:r>
            <a:r>
              <a:rPr sz="2400" spc="-5" dirty="0">
                <a:latin typeface="Trebuchet MS"/>
                <a:cs typeface="Trebuchet MS"/>
              </a:rPr>
              <a:t>growing in popularity</a:t>
            </a:r>
            <a:endParaRPr lang="en-US" sz="2400" spc="-5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56405" y="457200"/>
            <a:ext cx="46791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What </a:t>
            </a:r>
            <a:r>
              <a:rPr sz="36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is </a:t>
            </a:r>
            <a:r>
              <a:rPr sz="36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fuzzy</a:t>
            </a:r>
            <a:r>
              <a:rPr sz="3600" b="0" spc="-1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logic?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4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885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References…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9454490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Ross, </a:t>
            </a:r>
            <a:r>
              <a:rPr sz="28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T.J., </a:t>
            </a:r>
            <a:r>
              <a:rPr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2010, 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With Engineering </a:t>
            </a:r>
            <a:r>
              <a:rPr lang="en-US" sz="2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baseline="25462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800" spc="104" baseline="25462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Wiley </a:t>
            </a:r>
            <a:r>
              <a:rPr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Sons,</a:t>
            </a:r>
            <a:r>
              <a:rPr sz="28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Ltd..</a:t>
            </a:r>
            <a:endParaRPr lang="en-US" sz="2800" spc="-5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Narendra Kumar et al., “Control of Aircraft Landing Using Fuzzy Logic ,” International Journal of Emerging Trends in Engineering and Development, 2013.</a:t>
            </a:r>
          </a:p>
          <a:p>
            <a:pPr marL="355600" algn="just">
              <a:lnSpc>
                <a:spcPct val="100000"/>
              </a:lnSpc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2265" indent="-342900" algn="just">
              <a:lnSpc>
                <a:spcPct val="100000"/>
              </a:lnSpc>
              <a:spcBef>
                <a:spcPts val="1740"/>
              </a:spcBef>
              <a:tabLst>
                <a:tab pos="3549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EFF-7D48-459D-996D-45894E1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4D3-0A78-4DCA-BD10-262882B8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271729"/>
            <a:ext cx="8387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Aircraft </a:t>
            </a:r>
            <a:r>
              <a:rPr sz="36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Landing Control</a:t>
            </a:r>
            <a:r>
              <a:rPr sz="3600" b="0" spc="-11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600" b="0" spc="-2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Problem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1266825"/>
            <a:ext cx="10608945" cy="3849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46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2400" spc="-5" dirty="0">
                <a:solidFill>
                  <a:srgbClr val="404040"/>
                </a:solidFill>
                <a:latin typeface="Trebuchet MS"/>
                <a:cs typeface="Trebuchet MS"/>
              </a:rPr>
              <a:t>Calculation</a:t>
            </a:r>
            <a:r>
              <a:rPr lang="en-US"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descent and landing approach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aircraft</a:t>
            </a:r>
            <a:endParaRPr sz="2400" dirty="0">
              <a:latin typeface="Trebuchet MS"/>
              <a:cs typeface="Trebuchet MS"/>
            </a:endParaRPr>
          </a:p>
          <a:p>
            <a:pPr marL="355600" marR="502284" indent="-342900" algn="just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desired downward velocity is proportional to the square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height. Thus, at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higher altitudes,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large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downward velocity is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desired</a:t>
            </a:r>
            <a:endParaRPr sz="2400" dirty="0">
              <a:latin typeface="Trebuchet MS"/>
              <a:cs typeface="Trebuchet MS"/>
            </a:endParaRPr>
          </a:p>
          <a:p>
            <a:pPr marL="355600" marR="373380" indent="-342900" algn="just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42862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height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(altitude)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diminishes, the desired downward velocity gets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smaller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smaller</a:t>
            </a:r>
            <a:endParaRPr sz="2400" dirty="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the limit, as the height becomes vanishingly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small,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downward</a:t>
            </a:r>
            <a:endParaRPr sz="2400" dirty="0">
              <a:latin typeface="Trebuchet MS"/>
              <a:cs typeface="Trebuchet MS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velocity also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goes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zero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this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way,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aircraft will descend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altitude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promptly but will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touch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down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gently to avoid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damage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372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sz="2400" b="0" i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400" b="0" i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simulation will be the height</a:t>
            </a:r>
            <a:r>
              <a:rPr lang="en-US" sz="2400" b="0" i="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“h” </a:t>
            </a:r>
            <a:r>
              <a:rPr lang="en-US" sz="2400" b="0" i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vertical velocity </a:t>
            </a:r>
            <a:r>
              <a:rPr lang="en-US" sz="2400" b="0" i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aircraft</a:t>
            </a:r>
            <a:r>
              <a:rPr lang="en-US" sz="2400" b="0" i="0" spc="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“v”</a:t>
            </a:r>
            <a:endParaRPr 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1332" y="2107971"/>
            <a:ext cx="7636002" cy="3681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319" y="706373"/>
            <a:ext cx="9423272" cy="41511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spc="235" dirty="0">
                <a:solidFill>
                  <a:srgbClr val="49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output will be a force, that when applied to the aircraft will alter its height h and velocity v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external force is applied, the mass m will continue in the same direction at the same velocity v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force f is applied over the time t then a change in velocity occurs,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60F24-D38D-44FD-9F21-5350760D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80" y="3950094"/>
            <a:ext cx="226695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2665" y="455167"/>
            <a:ext cx="186690" cy="377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235" dirty="0">
              <a:solidFill>
                <a:srgbClr val="4966A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45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7CC7C-0B25-48A4-B628-9689C5DA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9" y="1143000"/>
            <a:ext cx="9590911" cy="3939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297594"/>
            <a:ext cx="6705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Membership </a:t>
            </a:r>
            <a:r>
              <a:rPr sz="32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value for</a:t>
            </a:r>
            <a:r>
              <a:rPr sz="3200" b="0" spc="-3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height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760" y="897255"/>
          <a:ext cx="10993754" cy="2523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Height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(ft.)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200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300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400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600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700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800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900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Large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(L)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Medium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(M)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Small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Near Zero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(NZ)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0200" y="3657600"/>
            <a:ext cx="857504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1570" y="3801313"/>
            <a:ext cx="10344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rebuchet MS"/>
                <a:cs typeface="Trebuchet MS"/>
              </a:rPr>
              <a:t>Membership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127506"/>
            <a:ext cx="6248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Membership </a:t>
            </a:r>
            <a:r>
              <a:rPr sz="32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value for</a:t>
            </a:r>
            <a:r>
              <a:rPr sz="3200" b="0" spc="-2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velocity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0014" y="762888"/>
          <a:ext cx="11348077" cy="335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Height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(ft.)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Up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large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(UL)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Up small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(US)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Zero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(Z)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 marR="4305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small 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(DS)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 marR="450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large  (DL)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71116" y="4279265"/>
            <a:ext cx="8864219" cy="2375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293" y="4306951"/>
            <a:ext cx="103441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rebuchet MS"/>
                <a:cs typeface="Trebuchet MS"/>
              </a:rPr>
              <a:t>Membership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97" y="211963"/>
            <a:ext cx="883300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Membership </a:t>
            </a:r>
            <a:r>
              <a:rPr sz="32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values for </a:t>
            </a:r>
            <a:r>
              <a:rPr sz="3200" b="0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control</a:t>
            </a:r>
            <a:r>
              <a:rPr sz="3200" b="0" spc="-2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force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0014" y="762888"/>
          <a:ext cx="11348077" cy="335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Height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(ft.)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-5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Up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large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(UL)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Up small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(US)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Zero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(Z)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 marR="4305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small 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(DS)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 marR="450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large  (DL)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42541" y="4298962"/>
            <a:ext cx="8864219" cy="2375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8593" y="4326763"/>
            <a:ext cx="10344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rebuchet MS"/>
                <a:cs typeface="Trebuchet MS"/>
              </a:rPr>
              <a:t>M</a:t>
            </a:r>
            <a:r>
              <a:rPr sz="1400" b="1" spc="-10" dirty="0">
                <a:latin typeface="Trebuchet MS"/>
                <a:cs typeface="Trebuchet MS"/>
              </a:rPr>
              <a:t>e</a:t>
            </a:r>
            <a:r>
              <a:rPr sz="1400" b="1" dirty="0">
                <a:latin typeface="Trebuchet MS"/>
                <a:cs typeface="Trebuchet MS"/>
              </a:rPr>
              <a:t>mb</a:t>
            </a:r>
            <a:r>
              <a:rPr sz="1400" b="1" spc="-5" dirty="0">
                <a:latin typeface="Trebuchet MS"/>
                <a:cs typeface="Trebuchet MS"/>
              </a:rPr>
              <a:t>ership  </a:t>
            </a:r>
            <a:r>
              <a:rPr sz="1400" b="1" dirty="0"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</TotalTime>
  <Words>645</Words>
  <Application>Microsoft Office PowerPoint</Application>
  <PresentationFormat>Widescreen</PresentationFormat>
  <Paragraphs>311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Schoolbook</vt:lpstr>
      <vt:lpstr>Corbel</vt:lpstr>
      <vt:lpstr>Sylfaen</vt:lpstr>
      <vt:lpstr>Times New Roman</vt:lpstr>
      <vt:lpstr>Trebuchet MS</vt:lpstr>
      <vt:lpstr>Headlines</vt:lpstr>
      <vt:lpstr>Fuzzy logic application</vt:lpstr>
      <vt:lpstr>What is fuzzy logic?</vt:lpstr>
      <vt:lpstr>Aircraft Landing Control Problem</vt:lpstr>
      <vt:lpstr>The two state variables for this simulation will be the height above ground “h” , and the vertical velocity of the aircraft “v”</vt:lpstr>
      <vt:lpstr>PowerPoint Presentation</vt:lpstr>
      <vt:lpstr>PowerPoint Presentation</vt:lpstr>
      <vt:lpstr>Membership value for height</vt:lpstr>
      <vt:lpstr>Membership value for velocity</vt:lpstr>
      <vt:lpstr>Membership values for control force</vt:lpstr>
      <vt:lpstr>Fuzzy associative memories (FAM)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application</dc:title>
  <cp:lastModifiedBy>Md Imran Hussain</cp:lastModifiedBy>
  <cp:revision>25</cp:revision>
  <dcterms:created xsi:type="dcterms:W3CDTF">2019-09-25T05:04:38Z</dcterms:created>
  <dcterms:modified xsi:type="dcterms:W3CDTF">2021-10-02T07:00:34Z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2019-09-25T00:00:00Z</vt:filetime>
  </property>
</Properties>
</file>