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9.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0.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1.xml" ContentType="application/vnd.openxmlformats-officedocument.presentationml.notesSlide+xml"/>
  <Override PartName="/ppt/tags/tag22.xml" ContentType="application/vnd.openxmlformats-officedocument.presentationml.tags+xml"/>
  <Override PartName="/ppt/notesSlides/notesSlide12.xml" ContentType="application/vnd.openxmlformats-officedocument.presentationml.notesSlide+xml"/>
  <Override PartName="/ppt/tags/tag23.xml" ContentType="application/vnd.openxmlformats-officedocument.presentationml.tags+xml"/>
  <Override PartName="/ppt/notesSlides/notesSlide13.xml" ContentType="application/vnd.openxmlformats-officedocument.presentationml.notesSlide+xml"/>
  <Override PartName="/ppt/tags/tag24.xml" ContentType="application/vnd.openxmlformats-officedocument.presentationml.tags+xml"/>
  <Override PartName="/ppt/notesSlides/notesSlide14.xml" ContentType="application/vnd.openxmlformats-officedocument.presentationml.notesSlide+xml"/>
  <Override PartName="/ppt/tags/tag25.xml" ContentType="application/vnd.openxmlformats-officedocument.presentationml.tags+xml"/>
  <Override PartName="/ppt/notesSlides/notesSlide15.xml" ContentType="application/vnd.openxmlformats-officedocument.presentationml.notesSlide+xml"/>
  <Override PartName="/ppt/tags/tag26.xml" ContentType="application/vnd.openxmlformats-officedocument.presentationml.tags+xml"/>
  <Override PartName="/ppt/notesSlides/notesSlide16.xml" ContentType="application/vnd.openxmlformats-officedocument.presentationml.notesSlide+xml"/>
  <Override PartName="/ppt/tags/tag27.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82" r:id="rId20"/>
    <p:sldId id="283" r:id="rId21"/>
    <p:sldId id="28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8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90E9D0-DB23-4265-B467-E765C9E4D2C0}" type="datetimeFigureOut">
              <a:rPr lang="en-US" smtClean="0"/>
              <a:t>21/08/2019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17CDFA-9BE5-4D46-A1F1-2607A587B49E}" type="slidenum">
              <a:rPr lang="en-US" smtClean="0"/>
              <a:t>‹#›</a:t>
            </a:fld>
            <a:endParaRPr lang="en-US"/>
          </a:p>
        </p:txBody>
      </p:sp>
    </p:spTree>
    <p:extLst>
      <p:ext uri="{BB962C8B-B14F-4D97-AF65-F5344CB8AC3E}">
        <p14:creationId xmlns:p14="http://schemas.microsoft.com/office/powerpoint/2010/main" val="3070716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fld id="{23F69BDD-E5F4-43D3-93D7-AD55126EEC9E}" type="slidenum">
              <a:rPr lang="en-US" smtClean="0">
                <a:latin typeface="Arial" pitchFamily="34" charset="0"/>
              </a:rPr>
              <a:pPr/>
              <a:t>1</a:t>
            </a:fld>
            <a:endParaRPr lang="en-US" smtClean="0">
              <a:latin typeface="Arial" pitchFamily="34"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fld id="{CA24EC37-C6AF-4CE1-B7BB-77277C4668EE}" type="slidenum">
              <a:rPr lang="en-US" smtClean="0">
                <a:latin typeface="Arial" pitchFamily="34" charset="0"/>
              </a:rPr>
              <a:pPr/>
              <a:t>10</a:t>
            </a:fld>
            <a:endParaRPr lang="en-US" smtClean="0">
              <a:latin typeface="Arial" pitchFamily="3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fld id="{73EEADD7-58CC-4C97-A45B-736640D171B4}" type="slidenum">
              <a:rPr lang="en-US" smtClean="0">
                <a:latin typeface="Arial" pitchFamily="34" charset="0"/>
              </a:rPr>
              <a:pPr/>
              <a:t>11</a:t>
            </a:fld>
            <a:endParaRPr lang="en-US" smtClean="0">
              <a:latin typeface="Arial" pitchFamily="3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fld id="{13634909-2CA8-4C25-BA9E-52C18CFB1D48}" type="slidenum">
              <a:rPr lang="en-US" smtClean="0">
                <a:latin typeface="Arial" pitchFamily="34" charset="0"/>
              </a:rPr>
              <a:pPr/>
              <a:t>12</a:t>
            </a:fld>
            <a:endParaRPr lang="en-US" smtClean="0">
              <a:latin typeface="Arial"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fld id="{57D99B5E-A187-40F9-948C-4CE4BF7E228E}" type="slidenum">
              <a:rPr lang="en-US" smtClean="0">
                <a:latin typeface="Arial" pitchFamily="34" charset="0"/>
              </a:rPr>
              <a:pPr/>
              <a:t>13</a:t>
            </a:fld>
            <a:endParaRPr lang="en-US" smtClean="0">
              <a:latin typeface="Arial"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fld id="{9022A744-E279-4FBE-837A-0AA60EA3EC28}" type="slidenum">
              <a:rPr lang="en-US" smtClean="0">
                <a:latin typeface="Arial" pitchFamily="34" charset="0"/>
              </a:rPr>
              <a:pPr/>
              <a:t>14</a:t>
            </a:fld>
            <a:endParaRPr lang="en-US" smtClean="0">
              <a:latin typeface="Arial"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fld id="{6AE9236B-A05E-4CBD-B83F-C35593DC4AAC}" type="slidenum">
              <a:rPr lang="en-US" smtClean="0">
                <a:latin typeface="Arial" pitchFamily="34" charset="0"/>
              </a:rPr>
              <a:pPr/>
              <a:t>19</a:t>
            </a:fld>
            <a:endParaRPr lang="en-US" smtClean="0">
              <a:latin typeface="Arial" pitchFamily="3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fld id="{1D167C6F-BA43-4FB7-A918-607F873667C6}" type="slidenum">
              <a:rPr lang="en-US" smtClean="0">
                <a:latin typeface="Arial" pitchFamily="34" charset="0"/>
              </a:rPr>
              <a:pPr/>
              <a:t>20</a:t>
            </a:fld>
            <a:endParaRPr lang="en-US" smtClean="0">
              <a:latin typeface="Arial" pitchFamily="3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fld id="{EF60C4C4-692C-4E3C-BFA4-6AED5FDD2934}" type="slidenum">
              <a:rPr lang="en-US" smtClean="0">
                <a:latin typeface="Arial" pitchFamily="34" charset="0"/>
              </a:rPr>
              <a:pPr/>
              <a:t>21</a:t>
            </a:fld>
            <a:endParaRPr lang="en-US" smtClean="0">
              <a:latin typeface="Arial" pitchFamily="3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fld id="{25BB1CB0-343B-42F1-915A-104AD0062A97}" type="slidenum">
              <a:rPr lang="en-US" smtClean="0">
                <a:latin typeface="Arial" pitchFamily="34" charset="0"/>
              </a:rPr>
              <a:pPr/>
              <a:t>2</a:t>
            </a:fld>
            <a:endParaRPr lang="en-US" smtClean="0">
              <a:latin typeface="Arial" pitchFamily="3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fld id="{BC8DCAF9-1A76-4D71-9B60-9DD3184A2433}" type="slidenum">
              <a:rPr lang="en-US" smtClean="0">
                <a:latin typeface="Arial" pitchFamily="34" charset="0"/>
              </a:rPr>
              <a:pPr/>
              <a:t>3</a:t>
            </a:fld>
            <a:endParaRPr lang="en-US" smtClean="0">
              <a:latin typeface="Arial" pitchFamily="3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fld id="{CB382E54-5F6E-484B-A541-B68B120C3339}" type="slidenum">
              <a:rPr lang="en-US" smtClean="0">
                <a:latin typeface="Arial" pitchFamily="34" charset="0"/>
              </a:rPr>
              <a:pPr/>
              <a:t>4</a:t>
            </a:fld>
            <a:endParaRPr lang="en-US" smtClean="0">
              <a:latin typeface="Arial" pitchFamily="3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pPr algn="r" eaLnBrk="1" hangingPunct="1"/>
            <a:fld id="{57958476-42E6-4A0E-BD62-5BC8BEBB9AD2}" type="slidenum">
              <a:rPr lang="en-US" sz="1200">
                <a:latin typeface="Arial" pitchFamily="34" charset="0"/>
              </a:rPr>
              <a:pPr algn="r" eaLnBrk="1" hangingPunct="1"/>
              <a:t>5</a:t>
            </a:fld>
            <a:endParaRPr lang="en-US" sz="1200">
              <a:latin typeface="Arial" pitchFamily="3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fld id="{87C890DC-4B7A-4311-8965-1CB19F52C44F}" type="slidenum">
              <a:rPr lang="en-US" smtClean="0">
                <a:latin typeface="Arial" pitchFamily="34" charset="0"/>
              </a:rPr>
              <a:pPr/>
              <a:t>6</a:t>
            </a:fld>
            <a:endParaRPr lang="en-US" smtClean="0">
              <a:latin typeface="Arial" pitchFamily="34"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fld id="{ED9A08A8-59C5-4450-8D0B-371F8036F464}" type="slidenum">
              <a:rPr lang="en-US" smtClean="0">
                <a:latin typeface="Arial" pitchFamily="34" charset="0"/>
              </a:rPr>
              <a:pPr/>
              <a:t>7</a:t>
            </a:fld>
            <a:endParaRPr lang="en-US" smtClean="0">
              <a:latin typeface="Arial"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fld id="{442893D6-6BA5-4966-B1C5-87824B31658E}" type="slidenum">
              <a:rPr lang="en-US" smtClean="0">
                <a:latin typeface="Arial" pitchFamily="34" charset="0"/>
              </a:rPr>
              <a:pPr/>
              <a:t>8</a:t>
            </a:fld>
            <a:endParaRPr lang="en-US" smtClean="0">
              <a:latin typeface="Arial" pitchFamily="3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fld id="{DFC8610A-E84E-4500-8AE4-0AA807AAD434}" type="slidenum">
              <a:rPr lang="en-US" smtClean="0">
                <a:latin typeface="Arial" pitchFamily="34" charset="0"/>
              </a:rPr>
              <a:pPr/>
              <a:t>9</a:t>
            </a:fld>
            <a:endParaRPr lang="en-US" smtClean="0">
              <a:latin typeface="Arial" pitchFamily="3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A6EF90-A4A2-4FB0-BCAD-E32E9EDC5D44}" type="datetime8">
              <a:rPr lang="en-US" smtClean="0"/>
              <a:t>21/08/2019 3:40 PM</a:t>
            </a:fld>
            <a:endParaRPr lang="en-IN"/>
          </a:p>
        </p:txBody>
      </p:sp>
      <p:sp>
        <p:nvSpPr>
          <p:cNvPr id="5" name="Footer Placeholder 4"/>
          <p:cNvSpPr>
            <a:spLocks noGrp="1"/>
          </p:cNvSpPr>
          <p:nvPr>
            <p:ph type="ftr" sz="quarter" idx="11"/>
          </p:nvPr>
        </p:nvSpPr>
        <p:spPr/>
        <p:txBody>
          <a:bodyPr/>
          <a:lstStyle/>
          <a:p>
            <a:r>
              <a:rPr lang="en-IN" smtClean="0"/>
              <a:t>1-6 Relations and Functions</a:t>
            </a:r>
            <a:endParaRPr lang="en-IN"/>
          </a:p>
        </p:txBody>
      </p:sp>
      <p:sp>
        <p:nvSpPr>
          <p:cNvPr id="6" name="Slide Number Placeholder 5"/>
          <p:cNvSpPr>
            <a:spLocks noGrp="1"/>
          </p:cNvSpPr>
          <p:nvPr>
            <p:ph type="sldNum" sz="quarter" idx="12"/>
          </p:nvPr>
        </p:nvSpPr>
        <p:spPr/>
        <p:txBody>
          <a:bodyPr/>
          <a:lstStyle/>
          <a:p>
            <a:fld id="{29E87B41-B200-4DC1-97D9-803C75E30EFD}" type="slidenum">
              <a:rPr lang="en-IN" smtClean="0"/>
              <a:t>‹#›</a:t>
            </a:fld>
            <a:endParaRPr lang="en-IN"/>
          </a:p>
        </p:txBody>
      </p:sp>
    </p:spTree>
    <p:extLst>
      <p:ext uri="{BB962C8B-B14F-4D97-AF65-F5344CB8AC3E}">
        <p14:creationId xmlns:p14="http://schemas.microsoft.com/office/powerpoint/2010/main" val="2068992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398E6B-613F-4C6D-B884-7F79A495306A}" type="datetime8">
              <a:rPr lang="en-US" smtClean="0"/>
              <a:t>21/08/2019 3:40 PM</a:t>
            </a:fld>
            <a:endParaRPr lang="en-IN"/>
          </a:p>
        </p:txBody>
      </p:sp>
      <p:sp>
        <p:nvSpPr>
          <p:cNvPr id="5" name="Footer Placeholder 4"/>
          <p:cNvSpPr>
            <a:spLocks noGrp="1"/>
          </p:cNvSpPr>
          <p:nvPr>
            <p:ph type="ftr" sz="quarter" idx="11"/>
          </p:nvPr>
        </p:nvSpPr>
        <p:spPr/>
        <p:txBody>
          <a:bodyPr/>
          <a:lstStyle/>
          <a:p>
            <a:r>
              <a:rPr lang="en-IN" smtClean="0"/>
              <a:t>1-6 Relations and Functions</a:t>
            </a:r>
            <a:endParaRPr lang="en-IN"/>
          </a:p>
        </p:txBody>
      </p:sp>
      <p:sp>
        <p:nvSpPr>
          <p:cNvPr id="6" name="Slide Number Placeholder 5"/>
          <p:cNvSpPr>
            <a:spLocks noGrp="1"/>
          </p:cNvSpPr>
          <p:nvPr>
            <p:ph type="sldNum" sz="quarter" idx="12"/>
          </p:nvPr>
        </p:nvSpPr>
        <p:spPr/>
        <p:txBody>
          <a:bodyPr/>
          <a:lstStyle/>
          <a:p>
            <a:fld id="{29E87B41-B200-4DC1-97D9-803C75E30EFD}" type="slidenum">
              <a:rPr lang="en-IN" smtClean="0"/>
              <a:t>‹#›</a:t>
            </a:fld>
            <a:endParaRPr lang="en-IN"/>
          </a:p>
        </p:txBody>
      </p:sp>
    </p:spTree>
    <p:extLst>
      <p:ext uri="{BB962C8B-B14F-4D97-AF65-F5344CB8AC3E}">
        <p14:creationId xmlns:p14="http://schemas.microsoft.com/office/powerpoint/2010/main" val="3578933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27A15A-6A55-4451-AB9E-DCF6073BB4CA}" type="datetime8">
              <a:rPr lang="en-US" smtClean="0"/>
              <a:t>21/08/2019 3:40 PM</a:t>
            </a:fld>
            <a:endParaRPr lang="en-IN"/>
          </a:p>
        </p:txBody>
      </p:sp>
      <p:sp>
        <p:nvSpPr>
          <p:cNvPr id="5" name="Footer Placeholder 4"/>
          <p:cNvSpPr>
            <a:spLocks noGrp="1"/>
          </p:cNvSpPr>
          <p:nvPr>
            <p:ph type="ftr" sz="quarter" idx="11"/>
          </p:nvPr>
        </p:nvSpPr>
        <p:spPr/>
        <p:txBody>
          <a:bodyPr/>
          <a:lstStyle/>
          <a:p>
            <a:r>
              <a:rPr lang="en-IN" smtClean="0"/>
              <a:t>1-6 Relations and Functions</a:t>
            </a:r>
            <a:endParaRPr lang="en-IN"/>
          </a:p>
        </p:txBody>
      </p:sp>
      <p:sp>
        <p:nvSpPr>
          <p:cNvPr id="6" name="Slide Number Placeholder 5"/>
          <p:cNvSpPr>
            <a:spLocks noGrp="1"/>
          </p:cNvSpPr>
          <p:nvPr>
            <p:ph type="sldNum" sz="quarter" idx="12"/>
          </p:nvPr>
        </p:nvSpPr>
        <p:spPr/>
        <p:txBody>
          <a:bodyPr/>
          <a:lstStyle/>
          <a:p>
            <a:fld id="{29E87B41-B200-4DC1-97D9-803C75E30EFD}" type="slidenum">
              <a:rPr lang="en-IN" smtClean="0"/>
              <a:t>‹#›</a:t>
            </a:fld>
            <a:endParaRPr lang="en-IN"/>
          </a:p>
        </p:txBody>
      </p:sp>
    </p:spTree>
    <p:extLst>
      <p:ext uri="{BB962C8B-B14F-4D97-AF65-F5344CB8AC3E}">
        <p14:creationId xmlns:p14="http://schemas.microsoft.com/office/powerpoint/2010/main" val="3817681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B1AC7B-06D3-4E27-BFE0-6A7F4370284B}" type="datetime8">
              <a:rPr lang="en-US" smtClean="0"/>
              <a:t>21/08/2019 3:40 PM</a:t>
            </a:fld>
            <a:endParaRPr lang="en-IN"/>
          </a:p>
        </p:txBody>
      </p:sp>
      <p:sp>
        <p:nvSpPr>
          <p:cNvPr id="5" name="Footer Placeholder 4"/>
          <p:cNvSpPr>
            <a:spLocks noGrp="1"/>
          </p:cNvSpPr>
          <p:nvPr>
            <p:ph type="ftr" sz="quarter" idx="11"/>
          </p:nvPr>
        </p:nvSpPr>
        <p:spPr/>
        <p:txBody>
          <a:bodyPr/>
          <a:lstStyle/>
          <a:p>
            <a:r>
              <a:rPr lang="en-IN" smtClean="0"/>
              <a:t>1-6 Relations and Functions</a:t>
            </a:r>
            <a:endParaRPr lang="en-IN"/>
          </a:p>
        </p:txBody>
      </p:sp>
      <p:sp>
        <p:nvSpPr>
          <p:cNvPr id="6" name="Slide Number Placeholder 5"/>
          <p:cNvSpPr>
            <a:spLocks noGrp="1"/>
          </p:cNvSpPr>
          <p:nvPr>
            <p:ph type="sldNum" sz="quarter" idx="12"/>
          </p:nvPr>
        </p:nvSpPr>
        <p:spPr/>
        <p:txBody>
          <a:bodyPr/>
          <a:lstStyle/>
          <a:p>
            <a:fld id="{29E87B41-B200-4DC1-97D9-803C75E30EFD}" type="slidenum">
              <a:rPr lang="en-IN" smtClean="0"/>
              <a:t>‹#›</a:t>
            </a:fld>
            <a:endParaRPr lang="en-IN"/>
          </a:p>
        </p:txBody>
      </p:sp>
    </p:spTree>
    <p:extLst>
      <p:ext uri="{BB962C8B-B14F-4D97-AF65-F5344CB8AC3E}">
        <p14:creationId xmlns:p14="http://schemas.microsoft.com/office/powerpoint/2010/main" val="629304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DD442A-E284-4068-B49B-C4C03EF23B2F}" type="datetime8">
              <a:rPr lang="en-US" smtClean="0"/>
              <a:t>21/08/2019 3:40 PM</a:t>
            </a:fld>
            <a:endParaRPr lang="en-IN"/>
          </a:p>
        </p:txBody>
      </p:sp>
      <p:sp>
        <p:nvSpPr>
          <p:cNvPr id="5" name="Footer Placeholder 4"/>
          <p:cNvSpPr>
            <a:spLocks noGrp="1"/>
          </p:cNvSpPr>
          <p:nvPr>
            <p:ph type="ftr" sz="quarter" idx="11"/>
          </p:nvPr>
        </p:nvSpPr>
        <p:spPr/>
        <p:txBody>
          <a:bodyPr/>
          <a:lstStyle/>
          <a:p>
            <a:r>
              <a:rPr lang="en-IN" smtClean="0"/>
              <a:t>1-6 Relations and Functions</a:t>
            </a:r>
            <a:endParaRPr lang="en-IN"/>
          </a:p>
        </p:txBody>
      </p:sp>
      <p:sp>
        <p:nvSpPr>
          <p:cNvPr id="6" name="Slide Number Placeholder 5"/>
          <p:cNvSpPr>
            <a:spLocks noGrp="1"/>
          </p:cNvSpPr>
          <p:nvPr>
            <p:ph type="sldNum" sz="quarter" idx="12"/>
          </p:nvPr>
        </p:nvSpPr>
        <p:spPr/>
        <p:txBody>
          <a:bodyPr/>
          <a:lstStyle/>
          <a:p>
            <a:fld id="{29E87B41-B200-4DC1-97D9-803C75E30EFD}" type="slidenum">
              <a:rPr lang="en-IN" smtClean="0"/>
              <a:t>‹#›</a:t>
            </a:fld>
            <a:endParaRPr lang="en-IN"/>
          </a:p>
        </p:txBody>
      </p:sp>
    </p:spTree>
    <p:extLst>
      <p:ext uri="{BB962C8B-B14F-4D97-AF65-F5344CB8AC3E}">
        <p14:creationId xmlns:p14="http://schemas.microsoft.com/office/powerpoint/2010/main" val="304934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37741F-C414-4B47-957D-4CA92243651B}" type="datetime8">
              <a:rPr lang="en-US" smtClean="0"/>
              <a:t>21/08/2019 3:40 PM</a:t>
            </a:fld>
            <a:endParaRPr lang="en-IN"/>
          </a:p>
        </p:txBody>
      </p:sp>
      <p:sp>
        <p:nvSpPr>
          <p:cNvPr id="6" name="Footer Placeholder 5"/>
          <p:cNvSpPr>
            <a:spLocks noGrp="1"/>
          </p:cNvSpPr>
          <p:nvPr>
            <p:ph type="ftr" sz="quarter" idx="11"/>
          </p:nvPr>
        </p:nvSpPr>
        <p:spPr/>
        <p:txBody>
          <a:bodyPr/>
          <a:lstStyle/>
          <a:p>
            <a:r>
              <a:rPr lang="en-IN" smtClean="0"/>
              <a:t>1-6 Relations and Functions</a:t>
            </a:r>
            <a:endParaRPr lang="en-IN"/>
          </a:p>
        </p:txBody>
      </p:sp>
      <p:sp>
        <p:nvSpPr>
          <p:cNvPr id="7" name="Slide Number Placeholder 6"/>
          <p:cNvSpPr>
            <a:spLocks noGrp="1"/>
          </p:cNvSpPr>
          <p:nvPr>
            <p:ph type="sldNum" sz="quarter" idx="12"/>
          </p:nvPr>
        </p:nvSpPr>
        <p:spPr/>
        <p:txBody>
          <a:bodyPr/>
          <a:lstStyle/>
          <a:p>
            <a:fld id="{29E87B41-B200-4DC1-97D9-803C75E30EFD}" type="slidenum">
              <a:rPr lang="en-IN" smtClean="0"/>
              <a:t>‹#›</a:t>
            </a:fld>
            <a:endParaRPr lang="en-IN"/>
          </a:p>
        </p:txBody>
      </p:sp>
    </p:spTree>
    <p:extLst>
      <p:ext uri="{BB962C8B-B14F-4D97-AF65-F5344CB8AC3E}">
        <p14:creationId xmlns:p14="http://schemas.microsoft.com/office/powerpoint/2010/main" val="3718857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9F78B8-D099-4847-B852-40070667B3F6}" type="datetime8">
              <a:rPr lang="en-US" smtClean="0"/>
              <a:t>21/08/2019 3:40 PM</a:t>
            </a:fld>
            <a:endParaRPr lang="en-IN"/>
          </a:p>
        </p:txBody>
      </p:sp>
      <p:sp>
        <p:nvSpPr>
          <p:cNvPr id="8" name="Footer Placeholder 7"/>
          <p:cNvSpPr>
            <a:spLocks noGrp="1"/>
          </p:cNvSpPr>
          <p:nvPr>
            <p:ph type="ftr" sz="quarter" idx="11"/>
          </p:nvPr>
        </p:nvSpPr>
        <p:spPr/>
        <p:txBody>
          <a:bodyPr/>
          <a:lstStyle/>
          <a:p>
            <a:r>
              <a:rPr lang="en-IN" smtClean="0"/>
              <a:t>1-6 Relations and Functions</a:t>
            </a:r>
            <a:endParaRPr lang="en-IN"/>
          </a:p>
        </p:txBody>
      </p:sp>
      <p:sp>
        <p:nvSpPr>
          <p:cNvPr id="9" name="Slide Number Placeholder 8"/>
          <p:cNvSpPr>
            <a:spLocks noGrp="1"/>
          </p:cNvSpPr>
          <p:nvPr>
            <p:ph type="sldNum" sz="quarter" idx="12"/>
          </p:nvPr>
        </p:nvSpPr>
        <p:spPr/>
        <p:txBody>
          <a:bodyPr/>
          <a:lstStyle/>
          <a:p>
            <a:fld id="{29E87B41-B200-4DC1-97D9-803C75E30EFD}" type="slidenum">
              <a:rPr lang="en-IN" smtClean="0"/>
              <a:t>‹#›</a:t>
            </a:fld>
            <a:endParaRPr lang="en-IN"/>
          </a:p>
        </p:txBody>
      </p:sp>
    </p:spTree>
    <p:extLst>
      <p:ext uri="{BB962C8B-B14F-4D97-AF65-F5344CB8AC3E}">
        <p14:creationId xmlns:p14="http://schemas.microsoft.com/office/powerpoint/2010/main" val="1690607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82EA5E-12DA-49C7-8A5A-44628DDC9B30}" type="datetime8">
              <a:rPr lang="en-US" smtClean="0"/>
              <a:t>21/08/2019 3:40 PM</a:t>
            </a:fld>
            <a:endParaRPr lang="en-IN"/>
          </a:p>
        </p:txBody>
      </p:sp>
      <p:sp>
        <p:nvSpPr>
          <p:cNvPr id="4" name="Footer Placeholder 3"/>
          <p:cNvSpPr>
            <a:spLocks noGrp="1"/>
          </p:cNvSpPr>
          <p:nvPr>
            <p:ph type="ftr" sz="quarter" idx="11"/>
          </p:nvPr>
        </p:nvSpPr>
        <p:spPr/>
        <p:txBody>
          <a:bodyPr/>
          <a:lstStyle/>
          <a:p>
            <a:r>
              <a:rPr lang="en-IN" smtClean="0"/>
              <a:t>1-6 Relations and Functions</a:t>
            </a:r>
            <a:endParaRPr lang="en-IN"/>
          </a:p>
        </p:txBody>
      </p:sp>
      <p:sp>
        <p:nvSpPr>
          <p:cNvPr id="5" name="Slide Number Placeholder 4"/>
          <p:cNvSpPr>
            <a:spLocks noGrp="1"/>
          </p:cNvSpPr>
          <p:nvPr>
            <p:ph type="sldNum" sz="quarter" idx="12"/>
          </p:nvPr>
        </p:nvSpPr>
        <p:spPr/>
        <p:txBody>
          <a:bodyPr/>
          <a:lstStyle/>
          <a:p>
            <a:fld id="{29E87B41-B200-4DC1-97D9-803C75E30EFD}" type="slidenum">
              <a:rPr lang="en-IN" smtClean="0"/>
              <a:t>‹#›</a:t>
            </a:fld>
            <a:endParaRPr lang="en-IN"/>
          </a:p>
        </p:txBody>
      </p:sp>
    </p:spTree>
    <p:extLst>
      <p:ext uri="{BB962C8B-B14F-4D97-AF65-F5344CB8AC3E}">
        <p14:creationId xmlns:p14="http://schemas.microsoft.com/office/powerpoint/2010/main" val="4114625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7C0D54-FA19-4229-9BC8-9E63DA57AE30}" type="datetime8">
              <a:rPr lang="en-US" smtClean="0"/>
              <a:t>21/08/2019 3:40 PM</a:t>
            </a:fld>
            <a:endParaRPr lang="en-IN"/>
          </a:p>
        </p:txBody>
      </p:sp>
      <p:sp>
        <p:nvSpPr>
          <p:cNvPr id="3" name="Footer Placeholder 2"/>
          <p:cNvSpPr>
            <a:spLocks noGrp="1"/>
          </p:cNvSpPr>
          <p:nvPr>
            <p:ph type="ftr" sz="quarter" idx="11"/>
          </p:nvPr>
        </p:nvSpPr>
        <p:spPr/>
        <p:txBody>
          <a:bodyPr/>
          <a:lstStyle/>
          <a:p>
            <a:r>
              <a:rPr lang="en-IN" smtClean="0"/>
              <a:t>1-6 Relations and Functions</a:t>
            </a:r>
            <a:endParaRPr lang="en-IN"/>
          </a:p>
        </p:txBody>
      </p:sp>
      <p:sp>
        <p:nvSpPr>
          <p:cNvPr id="4" name="Slide Number Placeholder 3"/>
          <p:cNvSpPr>
            <a:spLocks noGrp="1"/>
          </p:cNvSpPr>
          <p:nvPr>
            <p:ph type="sldNum" sz="quarter" idx="12"/>
          </p:nvPr>
        </p:nvSpPr>
        <p:spPr/>
        <p:txBody>
          <a:bodyPr/>
          <a:lstStyle/>
          <a:p>
            <a:fld id="{29E87B41-B200-4DC1-97D9-803C75E30EFD}" type="slidenum">
              <a:rPr lang="en-IN" smtClean="0"/>
              <a:t>‹#›</a:t>
            </a:fld>
            <a:endParaRPr lang="en-IN"/>
          </a:p>
        </p:txBody>
      </p:sp>
    </p:spTree>
    <p:extLst>
      <p:ext uri="{BB962C8B-B14F-4D97-AF65-F5344CB8AC3E}">
        <p14:creationId xmlns:p14="http://schemas.microsoft.com/office/powerpoint/2010/main" val="1763847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949031-3DD0-4949-AD91-39466C9049AD}" type="datetime8">
              <a:rPr lang="en-US" smtClean="0"/>
              <a:t>21/08/2019 3:40 PM</a:t>
            </a:fld>
            <a:endParaRPr lang="en-IN"/>
          </a:p>
        </p:txBody>
      </p:sp>
      <p:sp>
        <p:nvSpPr>
          <p:cNvPr id="6" name="Footer Placeholder 5"/>
          <p:cNvSpPr>
            <a:spLocks noGrp="1"/>
          </p:cNvSpPr>
          <p:nvPr>
            <p:ph type="ftr" sz="quarter" idx="11"/>
          </p:nvPr>
        </p:nvSpPr>
        <p:spPr/>
        <p:txBody>
          <a:bodyPr/>
          <a:lstStyle/>
          <a:p>
            <a:r>
              <a:rPr lang="en-IN" smtClean="0"/>
              <a:t>1-6 Relations and Functions</a:t>
            </a:r>
            <a:endParaRPr lang="en-IN"/>
          </a:p>
        </p:txBody>
      </p:sp>
      <p:sp>
        <p:nvSpPr>
          <p:cNvPr id="7" name="Slide Number Placeholder 6"/>
          <p:cNvSpPr>
            <a:spLocks noGrp="1"/>
          </p:cNvSpPr>
          <p:nvPr>
            <p:ph type="sldNum" sz="quarter" idx="12"/>
          </p:nvPr>
        </p:nvSpPr>
        <p:spPr/>
        <p:txBody>
          <a:bodyPr/>
          <a:lstStyle/>
          <a:p>
            <a:fld id="{29E87B41-B200-4DC1-97D9-803C75E30EFD}" type="slidenum">
              <a:rPr lang="en-IN" smtClean="0"/>
              <a:t>‹#›</a:t>
            </a:fld>
            <a:endParaRPr lang="en-IN"/>
          </a:p>
        </p:txBody>
      </p:sp>
    </p:spTree>
    <p:extLst>
      <p:ext uri="{BB962C8B-B14F-4D97-AF65-F5344CB8AC3E}">
        <p14:creationId xmlns:p14="http://schemas.microsoft.com/office/powerpoint/2010/main" val="2543858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6187E1-E001-4267-9AB6-ED1B87D36EFD}" type="datetime8">
              <a:rPr lang="en-US" smtClean="0"/>
              <a:t>21/08/2019 3:40 PM</a:t>
            </a:fld>
            <a:endParaRPr lang="en-IN"/>
          </a:p>
        </p:txBody>
      </p:sp>
      <p:sp>
        <p:nvSpPr>
          <p:cNvPr id="6" name="Footer Placeholder 5"/>
          <p:cNvSpPr>
            <a:spLocks noGrp="1"/>
          </p:cNvSpPr>
          <p:nvPr>
            <p:ph type="ftr" sz="quarter" idx="11"/>
          </p:nvPr>
        </p:nvSpPr>
        <p:spPr/>
        <p:txBody>
          <a:bodyPr/>
          <a:lstStyle/>
          <a:p>
            <a:r>
              <a:rPr lang="en-IN" smtClean="0"/>
              <a:t>1-6 Relations and Functions</a:t>
            </a:r>
            <a:endParaRPr lang="en-IN"/>
          </a:p>
        </p:txBody>
      </p:sp>
      <p:sp>
        <p:nvSpPr>
          <p:cNvPr id="7" name="Slide Number Placeholder 6"/>
          <p:cNvSpPr>
            <a:spLocks noGrp="1"/>
          </p:cNvSpPr>
          <p:nvPr>
            <p:ph type="sldNum" sz="quarter" idx="12"/>
          </p:nvPr>
        </p:nvSpPr>
        <p:spPr/>
        <p:txBody>
          <a:bodyPr/>
          <a:lstStyle/>
          <a:p>
            <a:fld id="{29E87B41-B200-4DC1-97D9-803C75E30EFD}" type="slidenum">
              <a:rPr lang="en-IN" smtClean="0"/>
              <a:t>‹#›</a:t>
            </a:fld>
            <a:endParaRPr lang="en-IN"/>
          </a:p>
        </p:txBody>
      </p:sp>
    </p:spTree>
    <p:extLst>
      <p:ext uri="{BB962C8B-B14F-4D97-AF65-F5344CB8AC3E}">
        <p14:creationId xmlns:p14="http://schemas.microsoft.com/office/powerpoint/2010/main" val="4079778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D71665-C65A-4926-BE6C-29E0C090EE9C}" type="datetime8">
              <a:rPr lang="en-US" smtClean="0"/>
              <a:t>21/08/2019 3:40 PM</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1-6 Relations and Functions</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E87B41-B200-4DC1-97D9-803C75E30EFD}" type="slidenum">
              <a:rPr lang="en-IN" smtClean="0"/>
              <a:t>‹#›</a:t>
            </a:fld>
            <a:endParaRPr lang="en-IN"/>
          </a:p>
        </p:txBody>
      </p:sp>
    </p:spTree>
    <p:extLst>
      <p:ext uri="{BB962C8B-B14F-4D97-AF65-F5344CB8AC3E}">
        <p14:creationId xmlns:p14="http://schemas.microsoft.com/office/powerpoint/2010/main" val="80567727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notesSlide" Target="../notesSlides/notesSlide11.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3.xml"/><Relationship Id="rId5" Type="http://schemas.openxmlformats.org/officeDocument/2006/relationships/image" Target="../media/image7.png"/><Relationship Id="rId4" Type="http://schemas.openxmlformats.org/officeDocument/2006/relationships/image" Target="../media/image6.w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4.xml"/><Relationship Id="rId5" Type="http://schemas.openxmlformats.org/officeDocument/2006/relationships/image" Target="../media/image7.png"/><Relationship Id="rId4" Type="http://schemas.openxmlformats.org/officeDocument/2006/relationships/image" Target="../media/image8.wmf"/></Relationships>
</file>

<file path=ppt/slides/_rels/slide15.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11.png"/><Relationship Id="rId7"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4.bin"/><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15.png"/><Relationship Id="rId7"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6.bin"/><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2.png"/><Relationship Id="rId7"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6.wmf"/><Relationship Id="rId5" Type="http://schemas.openxmlformats.org/officeDocument/2006/relationships/oleObject" Target="../embeddings/oleObject8.bin"/><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12.png"/><Relationship Id="rId7"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9.wmf"/><Relationship Id="rId5" Type="http://schemas.openxmlformats.org/officeDocument/2006/relationships/oleObject" Target="../embeddings/oleObject10.bin"/><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vmlDrawing" Target="../drawings/vmlDrawing8.vml"/><Relationship Id="rId6" Type="http://schemas.openxmlformats.org/officeDocument/2006/relationships/image" Target="../media/image22.wmf"/><Relationship Id="rId5" Type="http://schemas.openxmlformats.org/officeDocument/2006/relationships/oleObject" Target="../embeddings/oleObject12.bin"/><Relationship Id="rId4"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vmlDrawing" Target="../drawings/vmlDrawing1.vml"/><Relationship Id="rId6" Type="http://schemas.openxmlformats.org/officeDocument/2006/relationships/image" Target="../media/image1.wmf"/><Relationship Id="rId5" Type="http://schemas.openxmlformats.org/officeDocument/2006/relationships/oleObject" Target="../embeddings/oleObject1.bin"/><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tags" Target="../tags/tag8.xml"/><Relationship Id="rId7" Type="http://schemas.openxmlformats.org/officeDocument/2006/relationships/oleObject" Target="../embeddings/oleObject2.bin"/><Relationship Id="rId2" Type="http://schemas.openxmlformats.org/officeDocument/2006/relationships/tags" Target="../tags/tag7.xml"/><Relationship Id="rId1" Type="http://schemas.openxmlformats.org/officeDocument/2006/relationships/vmlDrawing" Target="../drawings/vmlDrawing2.vml"/><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9.xml"/></Relationships>
</file>

<file path=ppt/slides/_rels/slide8.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tags" Target="../tags/tag11.xml"/><Relationship Id="rId7" Type="http://schemas.openxmlformats.org/officeDocument/2006/relationships/oleObject" Target="../embeddings/oleObject3.bin"/><Relationship Id="rId2" Type="http://schemas.openxmlformats.org/officeDocument/2006/relationships/tags" Target="../tags/tag10.xml"/><Relationship Id="rId1" Type="http://schemas.openxmlformats.org/officeDocument/2006/relationships/vmlDrawing" Target="../drawings/vmlDrawing3.vml"/><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ags" Target="../tags/tag12.xml"/></Relationships>
</file>

<file path=ppt/slides/_rels/slide9.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990600"/>
            <a:ext cx="7772400" cy="1462088"/>
          </a:xfrm>
        </p:spPr>
        <p:txBody>
          <a:bodyPr/>
          <a:lstStyle/>
          <a:p>
            <a:pPr eaLnBrk="1" hangingPunct="1"/>
            <a:r>
              <a:rPr lang="en-US" smtClean="0"/>
              <a:t>Relations and Functions</a:t>
            </a:r>
          </a:p>
        </p:txBody>
      </p:sp>
      <p:sp>
        <p:nvSpPr>
          <p:cNvPr id="2051" name="Rectangle 3"/>
          <p:cNvSpPr>
            <a:spLocks noGrp="1" noChangeArrowheads="1"/>
          </p:cNvSpPr>
          <p:nvPr>
            <p:ph type="subTitle" idx="1"/>
          </p:nvPr>
        </p:nvSpPr>
        <p:spPr>
          <a:xfrm>
            <a:off x="838200" y="2667000"/>
            <a:ext cx="6400800" cy="1752600"/>
          </a:xfrm>
        </p:spPr>
        <p:txBody>
          <a:bodyPr/>
          <a:lstStyle/>
          <a:p>
            <a:pPr eaLnBrk="1" hangingPunct="1"/>
            <a:endParaRPr lang="en-US" sz="4000" dirty="0" smtClean="0"/>
          </a:p>
        </p:txBody>
      </p:sp>
    </p:spTree>
    <p:custDataLst>
      <p:tags r:id="rId1"/>
    </p:custDataLst>
    <p:extLst>
      <p:ext uri="{BB962C8B-B14F-4D97-AF65-F5344CB8AC3E}">
        <p14:creationId xmlns:p14="http://schemas.microsoft.com/office/powerpoint/2010/main" val="501667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2050"/>
                                        </p:tgtEl>
                                        <p:attrNameLst>
                                          <p:attrName>style.visibility</p:attrName>
                                        </p:attrNameLst>
                                      </p:cBhvr>
                                      <p:to>
                                        <p:strVal val="visible"/>
                                      </p:to>
                                    </p:set>
                                    <p:anim calcmode="discrete" valueType="clr">
                                      <p:cBhvr override="childStyle">
                                        <p:cTn id="7" dur="80"/>
                                        <p:tgtEl>
                                          <p:spTgt spid="205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050"/>
                                        </p:tgtEl>
                                        <p:attrNameLst>
                                          <p:attrName>fillcolor</p:attrName>
                                        </p:attrNameLst>
                                      </p:cBhvr>
                                      <p:tavLst>
                                        <p:tav tm="0">
                                          <p:val>
                                            <p:clrVal>
                                              <a:schemeClr val="accent2"/>
                                            </p:clrVal>
                                          </p:val>
                                        </p:tav>
                                        <p:tav tm="50000">
                                          <p:val>
                                            <p:clrVal>
                                              <a:schemeClr val="hlink"/>
                                            </p:clrVal>
                                          </p:val>
                                        </p:tav>
                                      </p:tavLst>
                                    </p:anim>
                                    <p:set>
                                      <p:cBhvr>
                                        <p:cTn id="9" dur="80"/>
                                        <p:tgtEl>
                                          <p:spTgt spid="2050"/>
                                        </p:tgtEl>
                                        <p:attrNameLst>
                                          <p:attrName>fill.type</p:attrName>
                                        </p:attrNameLst>
                                      </p:cBhvr>
                                      <p:to>
                                        <p:strVal val="solid"/>
                                      </p:to>
                                    </p:set>
                                  </p:childTnLst>
                                </p:cTn>
                              </p:par>
                            </p:childTnLst>
                          </p:cTn>
                        </p:par>
                        <p:par>
                          <p:cTn id="10" fill="hold" nodeType="afterGroup">
                            <p:stCondLst>
                              <p:cond delay="880"/>
                            </p:stCondLst>
                            <p:childTnLst>
                              <p:par>
                                <p:cTn id="11" presetID="9" presetClass="entr" presetSubtype="0" fill="hold" grpId="0" nodeType="afterEffect" nodePh="1">
                                  <p:stCondLst>
                                    <p:cond delay="0"/>
                                  </p:stCondLst>
                                  <p:endCondLst>
                                    <p:cond evt="begin" delay="0">
                                      <p:tn val="11"/>
                                    </p:cond>
                                  </p:endCondLst>
                                  <p:childTnLst>
                                    <p:set>
                                      <p:cBhvr>
                                        <p:cTn id="12" dur="1" fill="hold">
                                          <p:stCondLst>
                                            <p:cond delay="0"/>
                                          </p:stCondLst>
                                        </p:cTn>
                                        <p:tgtEl>
                                          <p:spTgt spid="2051">
                                            <p:txEl>
                                              <p:pRg st="0" end="0"/>
                                            </p:txEl>
                                          </p:spTgt>
                                        </p:tgtEl>
                                        <p:attrNameLst>
                                          <p:attrName>style.visibility</p:attrName>
                                        </p:attrNameLst>
                                      </p:cBhvr>
                                      <p:to>
                                        <p:strVal val="visible"/>
                                      </p:to>
                                    </p:set>
                                    <p:animEffect transition="in" filter="dissolve">
                                      <p:cBhvr>
                                        <p:cTn id="13" dur="500"/>
                                        <p:tgtEl>
                                          <p:spTgt spid="20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205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TPQuestion"/>
          <p:cNvSpPr>
            <a:spLocks noGrp="1" noChangeArrowheads="1"/>
          </p:cNvSpPr>
          <p:nvPr>
            <p:ph type="title"/>
          </p:nvPr>
        </p:nvSpPr>
        <p:spPr>
          <a:xfrm>
            <a:off x="533400" y="304800"/>
            <a:ext cx="7793038" cy="762000"/>
          </a:xfrm>
        </p:spPr>
        <p:txBody>
          <a:bodyPr>
            <a:normAutofit/>
          </a:bodyPr>
          <a:lstStyle/>
          <a:p>
            <a:pPr eaLnBrk="1" hangingPunct="1"/>
            <a:r>
              <a:rPr lang="en-US" smtClean="0"/>
              <a:t>Example 6</a:t>
            </a:r>
          </a:p>
        </p:txBody>
      </p:sp>
      <p:sp>
        <p:nvSpPr>
          <p:cNvPr id="22535" name="TPAnswers"/>
          <p:cNvSpPr>
            <a:spLocks noGrp="1" noChangeArrowheads="1"/>
          </p:cNvSpPr>
          <p:nvPr>
            <p:ph idx="1"/>
            <p:custDataLst>
              <p:tags r:id="rId2"/>
            </p:custDataLst>
          </p:nvPr>
        </p:nvSpPr>
        <p:spPr>
          <a:xfrm>
            <a:off x="457200" y="2057400"/>
            <a:ext cx="8305800" cy="3657600"/>
          </a:xfrm>
        </p:spPr>
        <p:txBody>
          <a:bodyPr/>
          <a:lstStyle/>
          <a:p>
            <a:pPr marL="609600" indent="-609600" eaLnBrk="1" hangingPunct="1">
              <a:buFont typeface="Wingdings" pitchFamily="2" charset="2"/>
              <a:buNone/>
            </a:pPr>
            <a:r>
              <a:rPr lang="en-US" smtClean="0"/>
              <a:t>A.						B.						</a:t>
            </a:r>
          </a:p>
        </p:txBody>
      </p:sp>
      <p:sp>
        <p:nvSpPr>
          <p:cNvPr id="22534" name="Rectangle 22"/>
          <p:cNvSpPr>
            <a:spLocks noChangeArrowheads="1"/>
          </p:cNvSpPr>
          <p:nvPr/>
        </p:nvSpPr>
        <p:spPr bwMode="auto">
          <a:xfrm>
            <a:off x="1752600" y="1143000"/>
            <a:ext cx="68119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b="1" i="1">
                <a:solidFill>
                  <a:srgbClr val="009900"/>
                </a:solidFill>
              </a:rPr>
              <a:t>Which mapping represents a function?</a:t>
            </a:r>
            <a:endParaRPr lang="en-US" sz="2800" b="1">
              <a:solidFill>
                <a:srgbClr val="009900"/>
              </a:solidFill>
            </a:endParaRPr>
          </a:p>
        </p:txBody>
      </p:sp>
      <p:pic>
        <p:nvPicPr>
          <p:cNvPr id="22536"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133600"/>
            <a:ext cx="25908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7" name="Picture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1200" y="2209800"/>
            <a:ext cx="23622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a:spLocks noChangeArrowheads="1"/>
          </p:cNvSpPr>
          <p:nvPr/>
        </p:nvSpPr>
        <p:spPr bwMode="auto">
          <a:xfrm>
            <a:off x="3886200" y="4352925"/>
            <a:ext cx="76200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r>
              <a:rPr lang="en-US" sz="7200" b="1">
                <a:solidFill>
                  <a:srgbClr val="FF33CC"/>
                </a:solidFill>
              </a:rPr>
              <a:t>B</a:t>
            </a:r>
          </a:p>
        </p:txBody>
      </p:sp>
    </p:spTree>
    <p:custDataLst>
      <p:tags r:id="rId1"/>
    </p:custDataLst>
    <p:extLst>
      <p:ext uri="{BB962C8B-B14F-4D97-AF65-F5344CB8AC3E}">
        <p14:creationId xmlns:p14="http://schemas.microsoft.com/office/powerpoint/2010/main" val="10324318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TPQuestion"/>
          <p:cNvSpPr>
            <a:spLocks noGrp="1" noChangeArrowheads="1"/>
          </p:cNvSpPr>
          <p:nvPr>
            <p:ph type="title"/>
          </p:nvPr>
        </p:nvSpPr>
        <p:spPr>
          <a:xfrm>
            <a:off x="685800" y="304800"/>
            <a:ext cx="7793038" cy="685800"/>
          </a:xfrm>
        </p:spPr>
        <p:txBody>
          <a:bodyPr/>
          <a:lstStyle/>
          <a:p>
            <a:pPr eaLnBrk="1" hangingPunct="1"/>
            <a:r>
              <a:rPr lang="en-US" sz="3600" smtClean="0"/>
              <a:t>Example 7</a:t>
            </a:r>
          </a:p>
        </p:txBody>
      </p:sp>
      <p:sp>
        <p:nvSpPr>
          <p:cNvPr id="23561" name="TPAnswers"/>
          <p:cNvSpPr>
            <a:spLocks noGrp="1" noChangeArrowheads="1"/>
          </p:cNvSpPr>
          <p:nvPr>
            <p:ph idx="1"/>
            <p:custDataLst>
              <p:tags r:id="rId2"/>
            </p:custDataLst>
          </p:nvPr>
        </p:nvSpPr>
        <p:spPr>
          <a:xfrm>
            <a:off x="457200" y="2057400"/>
            <a:ext cx="8458200" cy="3657600"/>
          </a:xfrm>
        </p:spPr>
        <p:txBody>
          <a:bodyPr/>
          <a:lstStyle/>
          <a:p>
            <a:pPr marL="609600" indent="-609600" eaLnBrk="1" hangingPunct="1">
              <a:buFont typeface="Wingdings" pitchFamily="2" charset="2"/>
              <a:buNone/>
            </a:pPr>
            <a:r>
              <a:rPr lang="en-US" sz="2800" b="1" smtClean="0"/>
              <a:t>a.   The items in a store to their prices on a certain date</a:t>
            </a:r>
            <a:endParaRPr lang="en-US" sz="2800" smtClean="0"/>
          </a:p>
          <a:p>
            <a:pPr marL="609600" indent="-609600" eaLnBrk="1" hangingPunct="1">
              <a:buFont typeface="Wingdings" pitchFamily="2" charset="2"/>
              <a:buNone/>
            </a:pPr>
            <a:r>
              <a:rPr lang="en-US" sz="2800" b="1" smtClean="0"/>
              <a:t>b.  Types of fruits to their colors</a:t>
            </a:r>
            <a:endParaRPr lang="en-US" sz="2800" smtClean="0"/>
          </a:p>
        </p:txBody>
      </p:sp>
      <p:sp>
        <p:nvSpPr>
          <p:cNvPr id="23558" name="Rectangle 3"/>
          <p:cNvSpPr>
            <a:spLocks noChangeArrowheads="1"/>
          </p:cNvSpPr>
          <p:nvPr/>
        </p:nvSpPr>
        <p:spPr bwMode="auto">
          <a:xfrm>
            <a:off x="1447800" y="1066800"/>
            <a:ext cx="6667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b="1" i="1">
                <a:solidFill>
                  <a:srgbClr val="FF33CC"/>
                </a:solidFill>
              </a:rPr>
              <a:t>Which situation represents a function?</a:t>
            </a:r>
            <a:endParaRPr lang="en-US" sz="2800" b="1">
              <a:solidFill>
                <a:srgbClr val="FF33CC"/>
              </a:solidFill>
            </a:endParaRPr>
          </a:p>
        </p:txBody>
      </p:sp>
      <p:sp>
        <p:nvSpPr>
          <p:cNvPr id="52234" name="Text Box 10"/>
          <p:cNvSpPr txBox="1">
            <a:spLocks noChangeArrowheads="1"/>
          </p:cNvSpPr>
          <p:nvPr/>
        </p:nvSpPr>
        <p:spPr bwMode="auto">
          <a:xfrm>
            <a:off x="381000" y="3810000"/>
            <a:ext cx="39624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pPr eaLnBrk="1" hangingPunct="1"/>
            <a:r>
              <a:rPr lang="en-US" sz="1600" b="1" i="1">
                <a:solidFill>
                  <a:schemeClr val="accent1"/>
                </a:solidFill>
              </a:rPr>
              <a:t>There is only one price for each different item on a certain date. The relation from items to price makes it a function.</a:t>
            </a:r>
          </a:p>
        </p:txBody>
      </p:sp>
      <p:sp>
        <p:nvSpPr>
          <p:cNvPr id="52235" name="Text Box 11"/>
          <p:cNvSpPr txBox="1">
            <a:spLocks noChangeArrowheads="1"/>
          </p:cNvSpPr>
          <p:nvPr/>
        </p:nvSpPr>
        <p:spPr bwMode="auto">
          <a:xfrm>
            <a:off x="4876800" y="3714750"/>
            <a:ext cx="39624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pPr eaLnBrk="1" hangingPunct="1"/>
            <a:r>
              <a:rPr lang="en-US" sz="1600" b="1" i="1">
                <a:solidFill>
                  <a:schemeClr val="tx2"/>
                </a:solidFill>
              </a:rPr>
              <a:t>A fruit, such as an apple, from the domain would be associated with more than one color, such as red and green. The relation from types of fruits to their colors is not a function.</a:t>
            </a:r>
          </a:p>
        </p:txBody>
      </p:sp>
      <p:sp>
        <p:nvSpPr>
          <p:cNvPr id="18" name="CorShape1"/>
          <p:cNvSpPr>
            <a:spLocks noChangeArrowheads="1"/>
          </p:cNvSpPr>
          <p:nvPr>
            <p:custDataLst>
              <p:tags r:id="rId3"/>
            </p:custDataLst>
          </p:nvPr>
        </p:nvSpPr>
        <p:spPr bwMode="auto">
          <a:xfrm>
            <a:off x="1133475" y="2103438"/>
            <a:ext cx="7858125" cy="868362"/>
          </a:xfrm>
          <a:prstGeom prst="roundRect">
            <a:avLst>
              <a:gd name="adj" fmla="val 16667"/>
            </a:avLst>
          </a:prstGeom>
          <a:noFill/>
          <a:ln w="25400" algn="ctr">
            <a:solidFill>
              <a:srgbClr val="00C8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custDataLst>
      <p:tags r:id="rId1"/>
    </p:custDataLst>
    <p:extLst>
      <p:ext uri="{BB962C8B-B14F-4D97-AF65-F5344CB8AC3E}">
        <p14:creationId xmlns:p14="http://schemas.microsoft.com/office/powerpoint/2010/main" val="13293808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52234"/>
                                        </p:tgtEl>
                                        <p:attrNameLst>
                                          <p:attrName>style.visibility</p:attrName>
                                        </p:attrNameLst>
                                      </p:cBhvr>
                                      <p:to>
                                        <p:strVal val="visible"/>
                                      </p:to>
                                    </p:set>
                                    <p:anim calcmode="lin" valueType="num">
                                      <p:cBhvr>
                                        <p:cTn id="11" dur="500" fill="hold"/>
                                        <p:tgtEl>
                                          <p:spTgt spid="52234"/>
                                        </p:tgtEl>
                                        <p:attrNameLst>
                                          <p:attrName>ppt_w</p:attrName>
                                        </p:attrNameLst>
                                      </p:cBhvr>
                                      <p:tavLst>
                                        <p:tav tm="0">
                                          <p:val>
                                            <p:fltVal val="0"/>
                                          </p:val>
                                        </p:tav>
                                        <p:tav tm="100000">
                                          <p:val>
                                            <p:strVal val="#ppt_w"/>
                                          </p:val>
                                        </p:tav>
                                      </p:tavLst>
                                    </p:anim>
                                    <p:anim calcmode="lin" valueType="num">
                                      <p:cBhvr>
                                        <p:cTn id="12" dur="500" fill="hold"/>
                                        <p:tgtEl>
                                          <p:spTgt spid="52234"/>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52235"/>
                                        </p:tgtEl>
                                        <p:attrNameLst>
                                          <p:attrName>style.visibility</p:attrName>
                                        </p:attrNameLst>
                                      </p:cBhvr>
                                      <p:to>
                                        <p:strVal val="visible"/>
                                      </p:to>
                                    </p:set>
                                    <p:anim calcmode="lin" valueType="num">
                                      <p:cBhvr>
                                        <p:cTn id="15" dur="500" fill="hold"/>
                                        <p:tgtEl>
                                          <p:spTgt spid="52235"/>
                                        </p:tgtEl>
                                        <p:attrNameLst>
                                          <p:attrName>ppt_w</p:attrName>
                                        </p:attrNameLst>
                                      </p:cBhvr>
                                      <p:tavLst>
                                        <p:tav tm="0">
                                          <p:val>
                                            <p:fltVal val="0"/>
                                          </p:val>
                                        </p:tav>
                                        <p:tav tm="100000">
                                          <p:val>
                                            <p:strVal val="#ppt_w"/>
                                          </p:val>
                                        </p:tav>
                                      </p:tavLst>
                                    </p:anim>
                                    <p:anim calcmode="lin" valueType="num">
                                      <p:cBhvr>
                                        <p:cTn id="16" dur="500" fill="hold"/>
                                        <p:tgtEl>
                                          <p:spTgt spid="52235"/>
                                        </p:tgtEl>
                                        <p:attrNameLst>
                                          <p:attrName>ppt_h</p:attrName>
                                        </p:attrNameLst>
                                      </p:cBhvr>
                                      <p:tavLst>
                                        <p:tav tm="0">
                                          <p:val>
                                            <p:fltVal val="0"/>
                                          </p:val>
                                        </p:tav>
                                        <p:tav tm="100000">
                                          <p:val>
                                            <p:strVal val="#ppt_h"/>
                                          </p:val>
                                        </p:tav>
                                      </p:tavLst>
                                    </p:anim>
                                  </p:childTnLst>
                                </p:cTn>
                              </p:par>
                            </p:childTnLst>
                          </p:cTn>
                        </p:par>
                        <p:par>
                          <p:cTn id="17" fill="hold" nodeType="afterGroup">
                            <p:stCondLst>
                              <p:cond delay="500"/>
                            </p:stCondLst>
                            <p:childTnLst>
                              <p:par>
                                <p:cTn id="18" presetID="26" presetClass="emph" presetSubtype="0" repeatCount="10000" fill="hold" grpId="1" nodeType="afterEffect">
                                  <p:stCondLst>
                                    <p:cond delay="0"/>
                                  </p:stCondLst>
                                  <p:childTnLst>
                                    <p:animEffect transition="out" filter="fade">
                                      <p:cBhvr>
                                        <p:cTn id="19" dur="500" tmFilter="0, 0; .2, .5; .8, .5; 1, 0"/>
                                        <p:tgtEl>
                                          <p:spTgt spid="18"/>
                                        </p:tgtEl>
                                      </p:cBhvr>
                                    </p:animEffect>
                                    <p:animScale>
                                      <p:cBhvr>
                                        <p:cTn id="20"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4" grpId="0"/>
      <p:bldP spid="52235" grpId="0"/>
      <p:bldP spid="18" grpId="0" animBg="1"/>
      <p:bldP spid="18"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type="title"/>
          </p:nvPr>
        </p:nvSpPr>
        <p:spPr>
          <a:xfrm>
            <a:off x="914400" y="304800"/>
            <a:ext cx="7793038" cy="762000"/>
          </a:xfrm>
        </p:spPr>
        <p:txBody>
          <a:bodyPr>
            <a:normAutofit/>
          </a:bodyPr>
          <a:lstStyle/>
          <a:p>
            <a:pPr eaLnBrk="1" hangingPunct="1"/>
            <a:r>
              <a:rPr lang="en-US" smtClean="0"/>
              <a:t>Vertical Line Test</a:t>
            </a:r>
          </a:p>
        </p:txBody>
      </p:sp>
      <p:sp>
        <p:nvSpPr>
          <p:cNvPr id="2458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4341" name="Rectangle 5"/>
          <p:cNvSpPr>
            <a:spLocks noChangeArrowheads="1"/>
          </p:cNvSpPr>
          <p:nvPr/>
        </p:nvSpPr>
        <p:spPr bwMode="auto">
          <a:xfrm>
            <a:off x="266700" y="1371600"/>
            <a:ext cx="86106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p>
            <a:pPr eaLnBrk="1" hangingPunct="1">
              <a:buFontTx/>
              <a:buChar char="•"/>
            </a:pPr>
            <a:r>
              <a:rPr lang="en-US" sz="3200" b="1" u="sng">
                <a:solidFill>
                  <a:srgbClr val="B50069"/>
                </a:solidFill>
              </a:rPr>
              <a:t>Vertical Line Test:</a:t>
            </a:r>
            <a:r>
              <a:rPr lang="en-US" sz="3200">
                <a:solidFill>
                  <a:srgbClr val="B50069"/>
                </a:solidFill>
              </a:rPr>
              <a:t>  </a:t>
            </a:r>
            <a:r>
              <a:rPr lang="en-US" sz="3200" i="1"/>
              <a:t>a relation is a </a:t>
            </a:r>
            <a:r>
              <a:rPr lang="en-US" sz="3200" i="1">
                <a:solidFill>
                  <a:srgbClr val="063DE8"/>
                </a:solidFill>
              </a:rPr>
              <a:t>function</a:t>
            </a:r>
            <a:r>
              <a:rPr lang="en-US" sz="3200" i="1"/>
              <a:t> if a vertical line drawn through its graph, passes through only one point.</a:t>
            </a:r>
            <a:br>
              <a:rPr lang="en-US" sz="3200" i="1"/>
            </a:br>
            <a:r>
              <a:rPr lang="en-US" sz="3200" i="1"/>
              <a:t/>
            </a:r>
            <a:br>
              <a:rPr lang="en-US" sz="3200" i="1"/>
            </a:br>
            <a:r>
              <a:rPr lang="en-US" sz="3200" i="1"/>
              <a:t>AKA: </a:t>
            </a:r>
            <a:r>
              <a:rPr lang="en-US" sz="3200" b="1" i="1"/>
              <a:t>“The Pencil Test”</a:t>
            </a:r>
            <a:br>
              <a:rPr lang="en-US" sz="3200" b="1" i="1"/>
            </a:br>
            <a:r>
              <a:rPr lang="en-US" sz="3200" i="1"/>
              <a:t>Take a pencil and move it from </a:t>
            </a:r>
            <a:r>
              <a:rPr lang="en-US" sz="3200" b="1" i="1"/>
              <a:t>left to right (</a:t>
            </a:r>
            <a:r>
              <a:rPr lang="en-US" sz="3200" b="1"/>
              <a:t>–x</a:t>
            </a:r>
            <a:r>
              <a:rPr lang="en-US" sz="3200" b="1" i="1"/>
              <a:t> to </a:t>
            </a:r>
            <a:r>
              <a:rPr lang="en-US" sz="3200" b="1"/>
              <a:t>x</a:t>
            </a:r>
            <a:r>
              <a:rPr lang="en-US" sz="3200" b="1" i="1"/>
              <a:t>)</a:t>
            </a:r>
            <a:r>
              <a:rPr lang="en-US" sz="3200" i="1"/>
              <a:t>; if it crosses more than one point, it is not a function</a:t>
            </a:r>
          </a:p>
        </p:txBody>
      </p:sp>
    </p:spTree>
    <p:custDataLst>
      <p:tags r:id="rId1"/>
    </p:custDataLst>
    <p:extLst>
      <p:ext uri="{BB962C8B-B14F-4D97-AF65-F5344CB8AC3E}">
        <p14:creationId xmlns:p14="http://schemas.microsoft.com/office/powerpoint/2010/main" val="16861536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anim calcmode="discrete" valueType="clr">
                                      <p:cBhvr override="childStyle">
                                        <p:cTn id="7"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
                                        </p:tgtEl>
                                        <p:attrNameLst>
                                          <p:attrName>fillcolor</p:attrName>
                                        </p:attrNameLst>
                                      </p:cBhvr>
                                      <p:tavLst>
                                        <p:tav tm="0">
                                          <p:val>
                                            <p:clrVal>
                                              <a:schemeClr val="accent2"/>
                                            </p:clrVal>
                                          </p:val>
                                        </p:tav>
                                        <p:tav tm="50000">
                                          <p:val>
                                            <p:clrVal>
                                              <a:schemeClr val="hlink"/>
                                            </p:clrVal>
                                          </p:val>
                                        </p:tav>
                                      </p:tavLst>
                                    </p:anim>
                                    <p:set>
                                      <p:cBhvr>
                                        <p:cTn id="9" dur="80"/>
                                        <p:tgtEl>
                                          <p:spTgt spid="2"/>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4" fill="hold" nodeType="clickEffect">
                                  <p:stCondLst>
                                    <p:cond delay="0"/>
                                  </p:stCondLst>
                                  <p:childTnLst>
                                    <p:set>
                                      <p:cBhvr>
                                        <p:cTn id="13" dur="1" fill="hold">
                                          <p:stCondLst>
                                            <p:cond delay="0"/>
                                          </p:stCondLst>
                                        </p:cTn>
                                        <p:tgtEl>
                                          <p:spTgt spid="14341">
                                            <p:txEl>
                                              <p:charRg st="0" end="121"/>
                                            </p:txEl>
                                          </p:spTgt>
                                        </p:tgtEl>
                                        <p:attrNameLst>
                                          <p:attrName>style.visibility</p:attrName>
                                        </p:attrNameLst>
                                      </p:cBhvr>
                                      <p:to>
                                        <p:strVal val="visible"/>
                                      </p:to>
                                    </p:set>
                                    <p:anim calcmode="lin" valueType="num">
                                      <p:cBhvr additive="base">
                                        <p:cTn id="14" dur="500" fill="hold"/>
                                        <p:tgtEl>
                                          <p:spTgt spid="14341">
                                            <p:txEl>
                                              <p:charRg st="0" end="12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4341">
                                            <p:txEl>
                                              <p:charRg st="0" end="12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nodeType="clickEffect">
                                  <p:stCondLst>
                                    <p:cond delay="0"/>
                                  </p:stCondLst>
                                  <p:childTnLst>
                                    <p:set>
                                      <p:cBhvr>
                                        <p:cTn id="19" dur="1" fill="hold">
                                          <p:stCondLst>
                                            <p:cond delay="0"/>
                                          </p:stCondLst>
                                        </p:cTn>
                                        <p:tgtEl>
                                          <p:spTgt spid="14341">
                                            <p:txEl>
                                              <p:charRg st="122" end="145"/>
                                            </p:txEl>
                                          </p:spTgt>
                                        </p:tgtEl>
                                        <p:attrNameLst>
                                          <p:attrName>style.visibility</p:attrName>
                                        </p:attrNameLst>
                                      </p:cBhvr>
                                      <p:to>
                                        <p:strVal val="visible"/>
                                      </p:to>
                                    </p:set>
                                    <p:anim calcmode="lin" valueType="num">
                                      <p:cBhvr additive="base">
                                        <p:cTn id="20" dur="500" fill="hold"/>
                                        <p:tgtEl>
                                          <p:spTgt spid="14341">
                                            <p:txEl>
                                              <p:charRg st="122" end="145"/>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4341">
                                            <p:txEl>
                                              <p:charRg st="122" end="145"/>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4341">
                                            <p:txEl>
                                              <p:charRg st="145" end="257"/>
                                            </p:txEl>
                                          </p:spTgt>
                                        </p:tgtEl>
                                        <p:attrNameLst>
                                          <p:attrName>style.visibility</p:attrName>
                                        </p:attrNameLst>
                                      </p:cBhvr>
                                      <p:to>
                                        <p:strVal val="visible"/>
                                      </p:to>
                                    </p:set>
                                    <p:anim calcmode="lin" valueType="num">
                                      <p:cBhvr additive="base">
                                        <p:cTn id="24" dur="500" fill="hold"/>
                                        <p:tgtEl>
                                          <p:spTgt spid="14341">
                                            <p:txEl>
                                              <p:charRg st="145" end="257"/>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4341">
                                            <p:txEl>
                                              <p:charRg st="145" end="25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ChangeArrowheads="1"/>
          </p:cNvSpPr>
          <p:nvPr>
            <p:ph type="title"/>
          </p:nvPr>
        </p:nvSpPr>
        <p:spPr>
          <a:xfrm>
            <a:off x="533400" y="381000"/>
            <a:ext cx="7793038" cy="609600"/>
          </a:xfrm>
        </p:spPr>
        <p:txBody>
          <a:bodyPr>
            <a:normAutofit fontScale="90000"/>
          </a:bodyPr>
          <a:lstStyle/>
          <a:p>
            <a:pPr eaLnBrk="1" hangingPunct="1"/>
            <a:r>
              <a:rPr lang="en-US" sz="3600" smtClean="0"/>
              <a:t>Vertical Line Test</a:t>
            </a:r>
          </a:p>
        </p:txBody>
      </p:sp>
      <p:pic>
        <p:nvPicPr>
          <p:cNvPr id="2" name="Picture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438400"/>
            <a:ext cx="4232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Text Box 5"/>
          <p:cNvSpPr txBox="1">
            <a:spLocks noChangeArrowheads="1"/>
          </p:cNvSpPr>
          <p:nvPr/>
        </p:nvSpPr>
        <p:spPr bwMode="auto">
          <a:xfrm>
            <a:off x="4876800" y="2055813"/>
            <a:ext cx="3733800" cy="228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r>
              <a:rPr lang="en-US" sz="4800" b="1"/>
              <a:t>Would this graph be a function?</a:t>
            </a:r>
          </a:p>
        </p:txBody>
      </p:sp>
      <p:pic>
        <p:nvPicPr>
          <p:cNvPr id="15366" name="Picture 6"/>
          <p:cNvPicPr>
            <a:picLocks noChangeAspect="1" noChangeArrowheads="1"/>
          </p:cNvPicPr>
          <p:nvPr/>
        </p:nvPicPr>
        <p:blipFill>
          <a:blip r:embed="rId5">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239838" y="2438400"/>
            <a:ext cx="131762"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Text Box 7"/>
          <p:cNvSpPr txBox="1">
            <a:spLocks noChangeArrowheads="1"/>
          </p:cNvSpPr>
          <p:nvPr/>
        </p:nvSpPr>
        <p:spPr bwMode="auto">
          <a:xfrm>
            <a:off x="5611813" y="4648200"/>
            <a:ext cx="1703387"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pPr algn="ctr"/>
            <a:r>
              <a:rPr lang="en-US" sz="7200" b="1">
                <a:solidFill>
                  <a:srgbClr val="FF33CC"/>
                </a:solidFill>
              </a:rPr>
              <a:t>YES</a:t>
            </a:r>
          </a:p>
        </p:txBody>
      </p:sp>
      <p:sp>
        <p:nvSpPr>
          <p:cNvPr id="15368" name="Oval 8"/>
          <p:cNvSpPr>
            <a:spLocks noChangeArrowheads="1"/>
          </p:cNvSpPr>
          <p:nvPr/>
        </p:nvSpPr>
        <p:spPr bwMode="auto">
          <a:xfrm>
            <a:off x="1600200" y="5105400"/>
            <a:ext cx="304800" cy="304800"/>
          </a:xfrm>
          <a:prstGeom prst="ellipse">
            <a:avLst/>
          </a:prstGeom>
          <a:solidFill>
            <a:schemeClr val="tx1"/>
          </a:solidFill>
          <a:ln w="9525">
            <a:solidFill>
              <a:schemeClr val="tx1"/>
            </a:solidFill>
            <a:round/>
            <a:headEnd/>
            <a:tailEnd/>
          </a:ln>
        </p:spPr>
        <p:txBody>
          <a:bodyPr wrap="none" anchor="ctr"/>
          <a:lstStyle/>
          <a:p>
            <a:endParaRPr lang="en-US"/>
          </a:p>
        </p:txBody>
      </p:sp>
      <p:sp>
        <p:nvSpPr>
          <p:cNvPr id="15369" name="Oval 9"/>
          <p:cNvSpPr>
            <a:spLocks noChangeArrowheads="1"/>
          </p:cNvSpPr>
          <p:nvPr/>
        </p:nvSpPr>
        <p:spPr bwMode="auto">
          <a:xfrm>
            <a:off x="3200400" y="2819400"/>
            <a:ext cx="304800" cy="304800"/>
          </a:xfrm>
          <a:prstGeom prst="ellipse">
            <a:avLst/>
          </a:prstGeom>
          <a:solidFill>
            <a:schemeClr val="tx1"/>
          </a:solidFill>
          <a:ln w="9525">
            <a:solidFill>
              <a:schemeClr val="tx1"/>
            </a:solidFill>
            <a:round/>
            <a:headEnd/>
            <a:tailEnd/>
          </a:ln>
        </p:spPr>
        <p:txBody>
          <a:bodyPr wrap="none" anchor="ctr"/>
          <a:lstStyle/>
          <a:p>
            <a:endParaRPr lang="en-US"/>
          </a:p>
        </p:txBody>
      </p:sp>
    </p:spTree>
    <p:custDataLst>
      <p:tags r:id="rId1"/>
    </p:custDataLst>
    <p:extLst>
      <p:ext uri="{BB962C8B-B14F-4D97-AF65-F5344CB8AC3E}">
        <p14:creationId xmlns:p14="http://schemas.microsoft.com/office/powerpoint/2010/main" val="30809722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3" presetClass="entr" presetSubtype="0" fill="hold" nodeType="clickEffect">
                                  <p:stCondLst>
                                    <p:cond delay="0"/>
                                  </p:stCondLst>
                                  <p:childTnLst>
                                    <p:set>
                                      <p:cBhvr>
                                        <p:cTn id="12" dur="1" fill="hold">
                                          <p:stCondLst>
                                            <p:cond delay="0"/>
                                          </p:stCondLst>
                                        </p:cTn>
                                        <p:tgtEl>
                                          <p:spTgt spid="15366"/>
                                        </p:tgtEl>
                                        <p:attrNameLst>
                                          <p:attrName>style.visibility</p:attrName>
                                        </p:attrNameLst>
                                      </p:cBhvr>
                                      <p:to>
                                        <p:strVal val="visible"/>
                                      </p:to>
                                    </p:set>
                                    <p:anim calcmode="lin" valueType="num">
                                      <p:cBhvr>
                                        <p:cTn id="13" dur="500" fill="hold"/>
                                        <p:tgtEl>
                                          <p:spTgt spid="15366"/>
                                        </p:tgtEl>
                                        <p:attrNameLst>
                                          <p:attrName>ppt_w</p:attrName>
                                        </p:attrNameLst>
                                      </p:cBhvr>
                                      <p:tavLst>
                                        <p:tav tm="0">
                                          <p:val>
                                            <p:fltVal val="0"/>
                                          </p:val>
                                        </p:tav>
                                        <p:tav tm="100000">
                                          <p:val>
                                            <p:strVal val="#ppt_w"/>
                                          </p:val>
                                        </p:tav>
                                      </p:tavLst>
                                    </p:anim>
                                    <p:anim calcmode="lin" valueType="num">
                                      <p:cBhvr>
                                        <p:cTn id="14" dur="500" fill="hold"/>
                                        <p:tgtEl>
                                          <p:spTgt spid="15366"/>
                                        </p:tgtEl>
                                        <p:attrNameLst>
                                          <p:attrName>ppt_h</p:attrName>
                                        </p:attrNameLst>
                                      </p:cBhvr>
                                      <p:tavLst>
                                        <p:tav tm="0">
                                          <p:val>
                                            <p:fltVal val="0"/>
                                          </p:val>
                                        </p:tav>
                                        <p:tav tm="100000">
                                          <p:val>
                                            <p:strVal val="#ppt_h"/>
                                          </p:val>
                                        </p:tav>
                                      </p:tavLst>
                                    </p:anim>
                                    <p:animEffect transition="in" filter="fade">
                                      <p:cBhvr>
                                        <p:cTn id="15" dur="500"/>
                                        <p:tgtEl>
                                          <p:spTgt spid="1536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0" presetClass="path" presetSubtype="0" fill="hold" nodeType="clickEffect">
                                  <p:stCondLst>
                                    <p:cond delay="0"/>
                                  </p:stCondLst>
                                  <p:childTnLst>
                                    <p:animMotion origin="layout" path="M 1.66667E-6 7.04356E-7 L 0.05 7.04356E-7 " pathEditMode="fixed" ptsTypes="AA">
                                      <p:cBhvr>
                                        <p:cTn id="19" dur="1000" fill="hold"/>
                                        <p:tgtEl>
                                          <p:spTgt spid="15366"/>
                                        </p:tgtEl>
                                        <p:attrNameLst>
                                          <p:attrName>ppt_x</p:attrName>
                                          <p:attrName>ppt_y</p:attrName>
                                        </p:attrNameLst>
                                      </p:cBhvr>
                                    </p:animMotion>
                                  </p:childTnLst>
                                </p:cTn>
                              </p:par>
                            </p:childTnLst>
                          </p:cTn>
                        </p:par>
                        <p:par>
                          <p:cTn id="20" fill="hold" nodeType="afterGroup">
                            <p:stCondLst>
                              <p:cond delay="1000"/>
                            </p:stCondLst>
                            <p:childTnLst>
                              <p:par>
                                <p:cTn id="21" presetID="23" presetClass="entr" presetSubtype="16" fill="hold" grpId="0" nodeType="afterEffect">
                                  <p:stCondLst>
                                    <p:cond delay="0"/>
                                  </p:stCondLst>
                                  <p:childTnLst>
                                    <p:set>
                                      <p:cBhvr>
                                        <p:cTn id="22" dur="1" fill="hold">
                                          <p:stCondLst>
                                            <p:cond delay="0"/>
                                          </p:stCondLst>
                                        </p:cTn>
                                        <p:tgtEl>
                                          <p:spTgt spid="15368"/>
                                        </p:tgtEl>
                                        <p:attrNameLst>
                                          <p:attrName>style.visibility</p:attrName>
                                        </p:attrNameLst>
                                      </p:cBhvr>
                                      <p:to>
                                        <p:strVal val="visible"/>
                                      </p:to>
                                    </p:set>
                                    <p:anim calcmode="lin" valueType="num">
                                      <p:cBhvr>
                                        <p:cTn id="23" dur="500" fill="hold"/>
                                        <p:tgtEl>
                                          <p:spTgt spid="15368"/>
                                        </p:tgtEl>
                                        <p:attrNameLst>
                                          <p:attrName>ppt_w</p:attrName>
                                        </p:attrNameLst>
                                      </p:cBhvr>
                                      <p:tavLst>
                                        <p:tav tm="0">
                                          <p:val>
                                            <p:fltVal val="0"/>
                                          </p:val>
                                        </p:tav>
                                        <p:tav tm="100000">
                                          <p:val>
                                            <p:strVal val="#ppt_w"/>
                                          </p:val>
                                        </p:tav>
                                      </p:tavLst>
                                    </p:anim>
                                    <p:anim calcmode="lin" valueType="num">
                                      <p:cBhvr>
                                        <p:cTn id="24" dur="500" fill="hold"/>
                                        <p:tgtEl>
                                          <p:spTgt spid="15368"/>
                                        </p:tgtEl>
                                        <p:attrNameLst>
                                          <p:attrName>ppt_h</p:attrName>
                                        </p:attrNameLst>
                                      </p:cBhvr>
                                      <p:tavLst>
                                        <p:tav tm="0">
                                          <p:val>
                                            <p:fltVal val="0"/>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0" presetClass="path" presetSubtype="0" fill="hold" nodeType="clickEffect">
                                  <p:stCondLst>
                                    <p:cond delay="0"/>
                                  </p:stCondLst>
                                  <p:childTnLst>
                                    <p:animMotion origin="layout" path="M 0.05 -7.04356E-7 L 0.225 -7.04356E-7 " pathEditMode="fixed" ptsTypes="AA">
                                      <p:cBhvr>
                                        <p:cTn id="28" dur="1000" fill="hold"/>
                                        <p:tgtEl>
                                          <p:spTgt spid="15366"/>
                                        </p:tgtEl>
                                        <p:attrNameLst>
                                          <p:attrName>ppt_x</p:attrName>
                                          <p:attrName>ppt_y</p:attrName>
                                        </p:attrNameLst>
                                      </p:cBhvr>
                                    </p:animMotion>
                                  </p:childTnLst>
                                </p:cTn>
                              </p:par>
                            </p:childTnLst>
                          </p:cTn>
                        </p:par>
                        <p:par>
                          <p:cTn id="29" fill="hold" nodeType="afterGroup">
                            <p:stCondLst>
                              <p:cond delay="1000"/>
                            </p:stCondLst>
                            <p:childTnLst>
                              <p:par>
                                <p:cTn id="30" presetID="23" presetClass="entr" presetSubtype="16" fill="hold" grpId="0" nodeType="afterEffect">
                                  <p:stCondLst>
                                    <p:cond delay="0"/>
                                  </p:stCondLst>
                                  <p:childTnLst>
                                    <p:set>
                                      <p:cBhvr>
                                        <p:cTn id="31" dur="1" fill="hold">
                                          <p:stCondLst>
                                            <p:cond delay="0"/>
                                          </p:stCondLst>
                                        </p:cTn>
                                        <p:tgtEl>
                                          <p:spTgt spid="15369"/>
                                        </p:tgtEl>
                                        <p:attrNameLst>
                                          <p:attrName>style.visibility</p:attrName>
                                        </p:attrNameLst>
                                      </p:cBhvr>
                                      <p:to>
                                        <p:strVal val="visible"/>
                                      </p:to>
                                    </p:set>
                                    <p:anim calcmode="lin" valueType="num">
                                      <p:cBhvr>
                                        <p:cTn id="32" dur="500" fill="hold"/>
                                        <p:tgtEl>
                                          <p:spTgt spid="15369"/>
                                        </p:tgtEl>
                                        <p:attrNameLst>
                                          <p:attrName>ppt_w</p:attrName>
                                        </p:attrNameLst>
                                      </p:cBhvr>
                                      <p:tavLst>
                                        <p:tav tm="0">
                                          <p:val>
                                            <p:fltVal val="0"/>
                                          </p:val>
                                        </p:tav>
                                        <p:tav tm="100000">
                                          <p:val>
                                            <p:strVal val="#ppt_w"/>
                                          </p:val>
                                        </p:tav>
                                      </p:tavLst>
                                    </p:anim>
                                    <p:anim calcmode="lin" valueType="num">
                                      <p:cBhvr>
                                        <p:cTn id="33" dur="500" fill="hold"/>
                                        <p:tgtEl>
                                          <p:spTgt spid="15369"/>
                                        </p:tgtEl>
                                        <p:attrNameLst>
                                          <p:attrName>ppt_h</p:attrName>
                                        </p:attrNameLst>
                                      </p:cBhvr>
                                      <p:tavLst>
                                        <p:tav tm="0">
                                          <p:val>
                                            <p:fltVal val="0"/>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7" presetClass="emph" presetSubtype="0" fill="hold" grpId="0" nodeType="clickEffect">
                                  <p:stCondLst>
                                    <p:cond delay="0"/>
                                  </p:stCondLst>
                                  <p:childTnLst>
                                    <p:animClr clrSpc="rgb" dir="cw">
                                      <p:cBhvr override="childStyle">
                                        <p:cTn id="37" dur="250" autoRev="1" fill="hold"/>
                                        <p:tgtEl>
                                          <p:spTgt spid="3"/>
                                        </p:tgtEl>
                                        <p:attrNameLst>
                                          <p:attrName>style.color</p:attrName>
                                        </p:attrNameLst>
                                      </p:cBhvr>
                                      <p:to>
                                        <a:schemeClr val="bg1"/>
                                      </p:to>
                                    </p:animClr>
                                    <p:animClr clrSpc="rgb" dir="cw">
                                      <p:cBhvr>
                                        <p:cTn id="38" dur="250" autoRev="1" fill="hold"/>
                                        <p:tgtEl>
                                          <p:spTgt spid="3"/>
                                        </p:tgtEl>
                                        <p:attrNameLst>
                                          <p:attrName>fillcolor</p:attrName>
                                        </p:attrNameLst>
                                      </p:cBhvr>
                                      <p:to>
                                        <a:schemeClr val="bg1"/>
                                      </p:to>
                                    </p:animClr>
                                    <p:set>
                                      <p:cBhvr>
                                        <p:cTn id="39" dur="250" autoRev="1" fill="hold"/>
                                        <p:tgtEl>
                                          <p:spTgt spid="3"/>
                                        </p:tgtEl>
                                        <p:attrNameLst>
                                          <p:attrName>fill.type</p:attrName>
                                        </p:attrNameLst>
                                      </p:cBhvr>
                                      <p:to>
                                        <p:strVal val="solid"/>
                                      </p:to>
                                    </p:set>
                                    <p:set>
                                      <p:cBhvr>
                                        <p:cTn id="40" dur="250" autoRev="1" fill="hold"/>
                                        <p:tgtEl>
                                          <p:spTgt spid="3"/>
                                        </p:tgtEl>
                                        <p:attrNameLst>
                                          <p:attrName>fill.on</p:attrName>
                                        </p:attrNameLst>
                                      </p:cBhvr>
                                      <p:to>
                                        <p:strVal val="tru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31" presetClass="entr" presetSubtype="0" fill="hold" grpId="0" nodeType="clickEffect">
                                  <p:stCondLst>
                                    <p:cond delay="0"/>
                                  </p:stCondLst>
                                  <p:iterate type="lt">
                                    <p:tmPct val="5000"/>
                                  </p:iterate>
                                  <p:childTnLst>
                                    <p:set>
                                      <p:cBhvr>
                                        <p:cTn id="44" dur="1" fill="hold">
                                          <p:stCondLst>
                                            <p:cond delay="0"/>
                                          </p:stCondLst>
                                        </p:cTn>
                                        <p:tgtEl>
                                          <p:spTgt spid="15367"/>
                                        </p:tgtEl>
                                        <p:attrNameLst>
                                          <p:attrName>style.visibility</p:attrName>
                                        </p:attrNameLst>
                                      </p:cBhvr>
                                      <p:to>
                                        <p:strVal val="visible"/>
                                      </p:to>
                                    </p:set>
                                    <p:anim calcmode="lin" valueType="num">
                                      <p:cBhvr>
                                        <p:cTn id="45" dur="1000" fill="hold"/>
                                        <p:tgtEl>
                                          <p:spTgt spid="15367"/>
                                        </p:tgtEl>
                                        <p:attrNameLst>
                                          <p:attrName>ppt_w</p:attrName>
                                        </p:attrNameLst>
                                      </p:cBhvr>
                                      <p:tavLst>
                                        <p:tav tm="0">
                                          <p:val>
                                            <p:fltVal val="0"/>
                                          </p:val>
                                        </p:tav>
                                        <p:tav tm="100000">
                                          <p:val>
                                            <p:strVal val="#ppt_w"/>
                                          </p:val>
                                        </p:tav>
                                      </p:tavLst>
                                    </p:anim>
                                    <p:anim calcmode="lin" valueType="num">
                                      <p:cBhvr>
                                        <p:cTn id="46" dur="1000" fill="hold"/>
                                        <p:tgtEl>
                                          <p:spTgt spid="15367"/>
                                        </p:tgtEl>
                                        <p:attrNameLst>
                                          <p:attrName>ppt_h</p:attrName>
                                        </p:attrNameLst>
                                      </p:cBhvr>
                                      <p:tavLst>
                                        <p:tav tm="0">
                                          <p:val>
                                            <p:fltVal val="0"/>
                                          </p:val>
                                        </p:tav>
                                        <p:tav tm="100000">
                                          <p:val>
                                            <p:strVal val="#ppt_h"/>
                                          </p:val>
                                        </p:tav>
                                      </p:tavLst>
                                    </p:anim>
                                    <p:anim calcmode="lin" valueType="num">
                                      <p:cBhvr>
                                        <p:cTn id="47" dur="1000" fill="hold"/>
                                        <p:tgtEl>
                                          <p:spTgt spid="15367"/>
                                        </p:tgtEl>
                                        <p:attrNameLst>
                                          <p:attrName>style.rotation</p:attrName>
                                        </p:attrNameLst>
                                      </p:cBhvr>
                                      <p:tavLst>
                                        <p:tav tm="0">
                                          <p:val>
                                            <p:fltVal val="90"/>
                                          </p:val>
                                        </p:tav>
                                        <p:tav tm="100000">
                                          <p:val>
                                            <p:fltVal val="0"/>
                                          </p:val>
                                        </p:tav>
                                      </p:tavLst>
                                    </p:anim>
                                    <p:animEffect transition="in" filter="fade">
                                      <p:cBhvr>
                                        <p:cTn id="48" dur="1000"/>
                                        <p:tgtEl>
                                          <p:spTgt spid="15367"/>
                                        </p:tgtEl>
                                      </p:cBhvr>
                                    </p:animEffect>
                                  </p:childTnLst>
                                </p:cTn>
                              </p:par>
                              <p:par>
                                <p:cTn id="49" presetID="10" presetClass="exit" presetSubtype="0" fill="hold" nodeType="withEffect">
                                  <p:stCondLst>
                                    <p:cond delay="0"/>
                                  </p:stCondLst>
                                  <p:childTnLst>
                                    <p:animEffect transition="out" filter="fade">
                                      <p:cBhvr>
                                        <p:cTn id="50" dur="500"/>
                                        <p:tgtEl>
                                          <p:spTgt spid="15366"/>
                                        </p:tgtEl>
                                      </p:cBhvr>
                                    </p:animEffect>
                                    <p:set>
                                      <p:cBhvr>
                                        <p:cTn id="51" dur="1" fill="hold">
                                          <p:stCondLst>
                                            <p:cond delay="499"/>
                                          </p:stCondLst>
                                        </p:cTn>
                                        <p:tgtEl>
                                          <p:spTgt spid="15366"/>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15368"/>
                                        </p:tgtEl>
                                      </p:cBhvr>
                                    </p:animEffect>
                                    <p:set>
                                      <p:cBhvr>
                                        <p:cTn id="54" dur="1" fill="hold">
                                          <p:stCondLst>
                                            <p:cond delay="499"/>
                                          </p:stCondLst>
                                        </p:cTn>
                                        <p:tgtEl>
                                          <p:spTgt spid="15368"/>
                                        </p:tgtEl>
                                        <p:attrNameLst>
                                          <p:attrName>style.visibility</p:attrName>
                                        </p:attrNameLst>
                                      </p:cBhvr>
                                      <p:to>
                                        <p:strVal val="hidden"/>
                                      </p:to>
                                    </p:set>
                                  </p:childTnLst>
                                </p:cTn>
                              </p:par>
                            </p:childTnLst>
                          </p:cTn>
                        </p:par>
                        <p:par>
                          <p:cTn id="55" fill="hold" nodeType="afterGroup">
                            <p:stCondLst>
                              <p:cond delay="1100"/>
                            </p:stCondLst>
                            <p:childTnLst>
                              <p:par>
                                <p:cTn id="56" presetID="10" presetClass="exit" presetSubtype="0" fill="hold" grpId="1" nodeType="afterEffect">
                                  <p:stCondLst>
                                    <p:cond delay="0"/>
                                  </p:stCondLst>
                                  <p:childTnLst>
                                    <p:animEffect transition="out" filter="fade">
                                      <p:cBhvr>
                                        <p:cTn id="57" dur="500"/>
                                        <p:tgtEl>
                                          <p:spTgt spid="15369"/>
                                        </p:tgtEl>
                                      </p:cBhvr>
                                    </p:animEffect>
                                    <p:set>
                                      <p:cBhvr>
                                        <p:cTn id="58" dur="1" fill="hold">
                                          <p:stCondLst>
                                            <p:cond delay="499"/>
                                          </p:stCondLst>
                                        </p:cTn>
                                        <p:tgtEl>
                                          <p:spTgt spid="15369"/>
                                        </p:tgtEl>
                                        <p:attrNameLst>
                                          <p:attrName>style.visibility</p:attrName>
                                        </p:attrNameLst>
                                      </p:cBhvr>
                                      <p:to>
                                        <p:strVal val="hidden"/>
                                      </p:to>
                                    </p:set>
                                  </p:childTnLst>
                                </p:cTn>
                              </p:par>
                            </p:childTnLst>
                          </p:cTn>
                        </p:par>
                        <p:par>
                          <p:cTn id="59" fill="hold" nodeType="afterGroup">
                            <p:stCondLst>
                              <p:cond delay="1600"/>
                            </p:stCondLst>
                            <p:childTnLst>
                              <p:par>
                                <p:cTn id="60" presetID="27" presetClass="emph" presetSubtype="0" fill="hold" grpId="1" nodeType="afterEffect">
                                  <p:stCondLst>
                                    <p:cond delay="0"/>
                                  </p:stCondLst>
                                  <p:iterate type="lt">
                                    <p:tmPct val="0"/>
                                  </p:iterate>
                                  <p:childTnLst>
                                    <p:animClr clrSpc="rgb" dir="cw">
                                      <p:cBhvr override="childStyle">
                                        <p:cTn id="61" dur="250" autoRev="1" fill="hold"/>
                                        <p:tgtEl>
                                          <p:spTgt spid="15367"/>
                                        </p:tgtEl>
                                        <p:attrNameLst>
                                          <p:attrName>style.color</p:attrName>
                                        </p:attrNameLst>
                                      </p:cBhvr>
                                      <p:to>
                                        <a:schemeClr val="bg1"/>
                                      </p:to>
                                    </p:animClr>
                                    <p:animClr clrSpc="rgb" dir="cw">
                                      <p:cBhvr>
                                        <p:cTn id="62" dur="250" autoRev="1" fill="hold"/>
                                        <p:tgtEl>
                                          <p:spTgt spid="15367"/>
                                        </p:tgtEl>
                                        <p:attrNameLst>
                                          <p:attrName>fillcolor</p:attrName>
                                        </p:attrNameLst>
                                      </p:cBhvr>
                                      <p:to>
                                        <a:schemeClr val="bg1"/>
                                      </p:to>
                                    </p:animClr>
                                    <p:set>
                                      <p:cBhvr>
                                        <p:cTn id="63" dur="250" autoRev="1" fill="hold"/>
                                        <p:tgtEl>
                                          <p:spTgt spid="15367"/>
                                        </p:tgtEl>
                                        <p:attrNameLst>
                                          <p:attrName>fill.type</p:attrName>
                                        </p:attrNameLst>
                                      </p:cBhvr>
                                      <p:to>
                                        <p:strVal val="solid"/>
                                      </p:to>
                                    </p:set>
                                    <p:set>
                                      <p:cBhvr>
                                        <p:cTn id="64" dur="250" autoRev="1" fill="hold"/>
                                        <p:tgtEl>
                                          <p:spTgt spid="15367"/>
                                        </p:tgtEl>
                                        <p:attrNameLst>
                                          <p:attrName>fill.on</p:attrName>
                                        </p:attrNameLst>
                                      </p:cBhvr>
                                      <p:to>
                                        <p:strVal val="true"/>
                                      </p:to>
                                    </p:set>
                                  </p:childTnLst>
                                </p:cTn>
                              </p:par>
                            </p:childTnLst>
                          </p:cTn>
                        </p:par>
                        <p:par>
                          <p:cTn id="65" fill="hold" nodeType="afterGroup">
                            <p:stCondLst>
                              <p:cond delay="2100"/>
                            </p:stCondLst>
                            <p:childTnLst>
                              <p:par>
                                <p:cTn id="66" presetID="28" presetClass="emph" presetSubtype="0" fill="hold" grpId="2" nodeType="afterEffect">
                                  <p:stCondLst>
                                    <p:cond delay="0"/>
                                  </p:stCondLst>
                                  <p:iterate type="lt">
                                    <p:tmPct val="10000"/>
                                  </p:iterate>
                                  <p:childTnLst>
                                    <p:animClr clrSpc="rgb" dir="cw">
                                      <p:cBhvr override="childStyle">
                                        <p:cTn id="67" dur="500" fill="hold"/>
                                        <p:tgtEl>
                                          <p:spTgt spid="15367"/>
                                        </p:tgtEl>
                                        <p:attrNameLst>
                                          <p:attrName>style.color</p:attrName>
                                        </p:attrNameLst>
                                      </p:cBhvr>
                                      <p:to>
                                        <a:schemeClr val="folHlink"/>
                                      </p:to>
                                    </p:animClr>
                                    <p:animClr clrSpc="rgb" dir="cw">
                                      <p:cBhvr>
                                        <p:cTn id="68" dur="500" fill="hold"/>
                                        <p:tgtEl>
                                          <p:spTgt spid="15367"/>
                                        </p:tgtEl>
                                        <p:attrNameLst>
                                          <p:attrName>fillcolor</p:attrName>
                                        </p:attrNameLst>
                                      </p:cBhvr>
                                      <p:to>
                                        <a:schemeClr val="folHlink"/>
                                      </p:to>
                                    </p:animClr>
                                    <p:set>
                                      <p:cBhvr>
                                        <p:cTn id="69" dur="500" fill="hold"/>
                                        <p:tgtEl>
                                          <p:spTgt spid="15367"/>
                                        </p:tgtEl>
                                        <p:attrNameLst>
                                          <p:attrName>fill.type</p:attrName>
                                        </p:attrNameLst>
                                      </p:cBhvr>
                                      <p:to>
                                        <p:strVal val="solid"/>
                                      </p:to>
                                    </p:set>
                                    <p:anim to="1.5" calcmode="lin" valueType="num">
                                      <p:cBhvr override="childStyle">
                                        <p:cTn id="70" dur="500" fill="hold"/>
                                        <p:tgtEl>
                                          <p:spTgt spid="15367"/>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367" grpId="0"/>
      <p:bldP spid="15367" grpId="1"/>
      <p:bldP spid="15367" grpId="2"/>
      <p:bldP spid="15368" grpId="0" animBg="1"/>
      <p:bldP spid="15368" grpId="1" animBg="1"/>
      <p:bldP spid="15369" grpId="0" animBg="1"/>
      <p:bldP spid="15369"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3" name="Picture 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590800"/>
            <a:ext cx="3608388"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394" name="Oval 10"/>
          <p:cNvSpPr>
            <a:spLocks noChangeArrowheads="1"/>
          </p:cNvSpPr>
          <p:nvPr/>
        </p:nvSpPr>
        <p:spPr bwMode="auto">
          <a:xfrm>
            <a:off x="1377950" y="3587750"/>
            <a:ext cx="1968500" cy="1130300"/>
          </a:xfrm>
          <a:prstGeom prst="ellipse">
            <a:avLst/>
          </a:prstGeom>
          <a:noFill/>
          <a:ln w="12700">
            <a:solidFill>
              <a:srgbClr val="DC008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31" name="Rectangle 2"/>
          <p:cNvSpPr>
            <a:spLocks noGrp="1" noChangeArrowheads="1"/>
          </p:cNvSpPr>
          <p:nvPr>
            <p:ph type="title"/>
          </p:nvPr>
        </p:nvSpPr>
        <p:spPr>
          <a:xfrm>
            <a:off x="533400" y="304800"/>
            <a:ext cx="7793038" cy="685800"/>
          </a:xfrm>
        </p:spPr>
        <p:txBody>
          <a:bodyPr/>
          <a:lstStyle/>
          <a:p>
            <a:pPr eaLnBrk="1" hangingPunct="1"/>
            <a:r>
              <a:rPr lang="en-US" sz="3600" smtClean="0"/>
              <a:t>Vertical Line Test</a:t>
            </a:r>
          </a:p>
        </p:txBody>
      </p:sp>
      <p:sp>
        <p:nvSpPr>
          <p:cNvPr id="2" name="Text Box 4"/>
          <p:cNvSpPr txBox="1">
            <a:spLocks noChangeArrowheads="1"/>
          </p:cNvSpPr>
          <p:nvPr/>
        </p:nvSpPr>
        <p:spPr bwMode="auto">
          <a:xfrm>
            <a:off x="4876800" y="2055813"/>
            <a:ext cx="3733800" cy="228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r>
              <a:rPr lang="en-US" sz="4800" b="1"/>
              <a:t>Would this graph be a function?</a:t>
            </a:r>
          </a:p>
        </p:txBody>
      </p:sp>
      <p:pic>
        <p:nvPicPr>
          <p:cNvPr id="16389" name="Picture 5"/>
          <p:cNvPicPr>
            <a:picLocks noChangeAspect="1" noChangeArrowheads="1"/>
          </p:cNvPicPr>
          <p:nvPr/>
        </p:nvPicPr>
        <p:blipFill>
          <a:blip r:embed="rId5">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066800" y="2438400"/>
            <a:ext cx="131763"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Text Box 6"/>
          <p:cNvSpPr txBox="1">
            <a:spLocks noChangeArrowheads="1"/>
          </p:cNvSpPr>
          <p:nvPr/>
        </p:nvSpPr>
        <p:spPr bwMode="auto">
          <a:xfrm>
            <a:off x="5648325" y="4648200"/>
            <a:ext cx="1628775"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pPr algn="ctr"/>
            <a:r>
              <a:rPr lang="en-US" sz="7200" b="1">
                <a:solidFill>
                  <a:srgbClr val="FF33CC"/>
                </a:solidFill>
              </a:rPr>
              <a:t>NO</a:t>
            </a:r>
          </a:p>
        </p:txBody>
      </p:sp>
      <p:sp>
        <p:nvSpPr>
          <p:cNvPr id="3" name="Oval 7"/>
          <p:cNvSpPr>
            <a:spLocks noChangeArrowheads="1"/>
          </p:cNvSpPr>
          <p:nvPr/>
        </p:nvSpPr>
        <p:spPr bwMode="auto">
          <a:xfrm>
            <a:off x="1295400" y="3886200"/>
            <a:ext cx="304800" cy="304800"/>
          </a:xfrm>
          <a:prstGeom prst="ellipse">
            <a:avLst/>
          </a:prstGeom>
          <a:solidFill>
            <a:schemeClr val="tx1"/>
          </a:solidFill>
          <a:ln w="9525">
            <a:solidFill>
              <a:schemeClr val="tx1"/>
            </a:solidFill>
            <a:round/>
            <a:headEnd/>
            <a:tailEnd/>
          </a:ln>
        </p:spPr>
        <p:txBody>
          <a:bodyPr wrap="none" anchor="ctr"/>
          <a:lstStyle/>
          <a:p>
            <a:endParaRPr lang="en-US"/>
          </a:p>
        </p:txBody>
      </p:sp>
      <p:sp>
        <p:nvSpPr>
          <p:cNvPr id="16392" name="Oval 8"/>
          <p:cNvSpPr>
            <a:spLocks noChangeArrowheads="1"/>
          </p:cNvSpPr>
          <p:nvPr/>
        </p:nvSpPr>
        <p:spPr bwMode="auto">
          <a:xfrm>
            <a:off x="2209800" y="3429000"/>
            <a:ext cx="304800" cy="304800"/>
          </a:xfrm>
          <a:prstGeom prst="ellipse">
            <a:avLst/>
          </a:prstGeom>
          <a:solidFill>
            <a:schemeClr val="tx1"/>
          </a:solidFill>
          <a:ln w="9525">
            <a:solidFill>
              <a:schemeClr val="tx1"/>
            </a:solidFill>
            <a:round/>
            <a:headEnd/>
            <a:tailEnd/>
          </a:ln>
        </p:spPr>
        <p:txBody>
          <a:bodyPr wrap="none" anchor="ctr"/>
          <a:lstStyle/>
          <a:p>
            <a:endParaRPr lang="en-US"/>
          </a:p>
        </p:txBody>
      </p:sp>
      <p:sp>
        <p:nvSpPr>
          <p:cNvPr id="16395" name="Oval 11"/>
          <p:cNvSpPr>
            <a:spLocks noChangeArrowheads="1"/>
          </p:cNvSpPr>
          <p:nvPr/>
        </p:nvSpPr>
        <p:spPr bwMode="auto">
          <a:xfrm>
            <a:off x="2209800" y="4572000"/>
            <a:ext cx="304800" cy="304800"/>
          </a:xfrm>
          <a:prstGeom prst="ellipse">
            <a:avLst/>
          </a:prstGeom>
          <a:solidFill>
            <a:schemeClr val="tx1"/>
          </a:solidFill>
          <a:ln w="9525">
            <a:solidFill>
              <a:schemeClr val="tx1"/>
            </a:solidFill>
            <a:round/>
            <a:headEnd/>
            <a:tailEnd/>
          </a:ln>
        </p:spPr>
        <p:txBody>
          <a:bodyPr wrap="none" anchor="ctr"/>
          <a:lstStyle/>
          <a:p>
            <a:endParaRPr lang="en-US"/>
          </a:p>
        </p:txBody>
      </p:sp>
    </p:spTree>
    <p:custDataLst>
      <p:tags r:id="rId1"/>
    </p:custDataLst>
    <p:extLst>
      <p:ext uri="{BB962C8B-B14F-4D97-AF65-F5344CB8AC3E}">
        <p14:creationId xmlns:p14="http://schemas.microsoft.com/office/powerpoint/2010/main" val="23070371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16393"/>
                                        </p:tgtEl>
                                        <p:attrNameLst>
                                          <p:attrName>style.visibility</p:attrName>
                                        </p:attrNameLst>
                                      </p:cBhvr>
                                      <p:to>
                                        <p:strVal val="visible"/>
                                      </p:to>
                                    </p:set>
                                    <p:anim calcmode="lin" valueType="num">
                                      <p:cBhvr additive="base">
                                        <p:cTn id="7" dur="500" fill="hold"/>
                                        <p:tgtEl>
                                          <p:spTgt spid="16393"/>
                                        </p:tgtEl>
                                        <p:attrNameLst>
                                          <p:attrName>ppt_x</p:attrName>
                                        </p:attrNameLst>
                                      </p:cBhvr>
                                      <p:tavLst>
                                        <p:tav tm="0">
                                          <p:val>
                                            <p:strVal val="#ppt_x"/>
                                          </p:val>
                                        </p:tav>
                                        <p:tav tm="100000">
                                          <p:val>
                                            <p:strVal val="#ppt_x"/>
                                          </p:val>
                                        </p:tav>
                                      </p:tavLst>
                                    </p:anim>
                                    <p:anim calcmode="lin" valueType="num">
                                      <p:cBhvr additive="base">
                                        <p:cTn id="8" dur="500" fill="hold"/>
                                        <p:tgtEl>
                                          <p:spTgt spid="16393"/>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16394"/>
                                        </p:tgtEl>
                                        <p:attrNameLst>
                                          <p:attrName>style.visibility</p:attrName>
                                        </p:attrNameLst>
                                      </p:cBhvr>
                                      <p:to>
                                        <p:strVal val="visible"/>
                                      </p:to>
                                    </p:set>
                                    <p:anim calcmode="lin" valueType="num">
                                      <p:cBhvr>
                                        <p:cTn id="12" dur="500" fill="hold"/>
                                        <p:tgtEl>
                                          <p:spTgt spid="16394"/>
                                        </p:tgtEl>
                                        <p:attrNameLst>
                                          <p:attrName>ppt_w</p:attrName>
                                        </p:attrNameLst>
                                      </p:cBhvr>
                                      <p:tavLst>
                                        <p:tav tm="0">
                                          <p:val>
                                            <p:fltVal val="0"/>
                                          </p:val>
                                        </p:tav>
                                        <p:tav tm="100000">
                                          <p:val>
                                            <p:strVal val="#ppt_w"/>
                                          </p:val>
                                        </p:tav>
                                      </p:tavLst>
                                    </p:anim>
                                    <p:anim calcmode="lin" valueType="num">
                                      <p:cBhvr>
                                        <p:cTn id="13" dur="500" fill="hold"/>
                                        <p:tgtEl>
                                          <p:spTgt spid="16394"/>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0" fill="hold" nodeType="clickEffect">
                                  <p:stCondLst>
                                    <p:cond delay="0"/>
                                  </p:stCondLst>
                                  <p:childTnLst>
                                    <p:set>
                                      <p:cBhvr>
                                        <p:cTn id="17" dur="1" fill="hold">
                                          <p:stCondLst>
                                            <p:cond delay="0"/>
                                          </p:stCondLst>
                                        </p:cTn>
                                        <p:tgtEl>
                                          <p:spTgt spid="16389"/>
                                        </p:tgtEl>
                                        <p:attrNameLst>
                                          <p:attrName>style.visibility</p:attrName>
                                        </p:attrNameLst>
                                      </p:cBhvr>
                                      <p:to>
                                        <p:strVal val="visible"/>
                                      </p:to>
                                    </p:set>
                                    <p:anim calcmode="lin" valueType="num">
                                      <p:cBhvr>
                                        <p:cTn id="18" dur="500" fill="hold"/>
                                        <p:tgtEl>
                                          <p:spTgt spid="16389"/>
                                        </p:tgtEl>
                                        <p:attrNameLst>
                                          <p:attrName>ppt_w</p:attrName>
                                        </p:attrNameLst>
                                      </p:cBhvr>
                                      <p:tavLst>
                                        <p:tav tm="0">
                                          <p:val>
                                            <p:fltVal val="0"/>
                                          </p:val>
                                        </p:tav>
                                        <p:tav tm="100000">
                                          <p:val>
                                            <p:strVal val="#ppt_w"/>
                                          </p:val>
                                        </p:tav>
                                      </p:tavLst>
                                    </p:anim>
                                    <p:anim calcmode="lin" valueType="num">
                                      <p:cBhvr>
                                        <p:cTn id="19" dur="500" fill="hold"/>
                                        <p:tgtEl>
                                          <p:spTgt spid="16389"/>
                                        </p:tgtEl>
                                        <p:attrNameLst>
                                          <p:attrName>ppt_h</p:attrName>
                                        </p:attrNameLst>
                                      </p:cBhvr>
                                      <p:tavLst>
                                        <p:tav tm="0">
                                          <p:val>
                                            <p:fltVal val="0"/>
                                          </p:val>
                                        </p:tav>
                                        <p:tav tm="100000">
                                          <p:val>
                                            <p:strVal val="#ppt_h"/>
                                          </p:val>
                                        </p:tav>
                                      </p:tavLst>
                                    </p:anim>
                                    <p:animEffect transition="in" filter="fade">
                                      <p:cBhvr>
                                        <p:cTn id="20" dur="500"/>
                                        <p:tgtEl>
                                          <p:spTgt spid="1638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63" presetClass="path" presetSubtype="0" accel="50000" decel="50000" fill="hold" nodeType="clickEffect">
                                  <p:stCondLst>
                                    <p:cond delay="0"/>
                                  </p:stCondLst>
                                  <p:childTnLst>
                                    <p:animMotion origin="layout" path="M 0.00122 4.44444E-6 L 0.02744 4.44444E-6 " pathEditMode="relative" rAng="0" ptsTypes="AA">
                                      <p:cBhvr>
                                        <p:cTn id="24" dur="2000" fill="hold"/>
                                        <p:tgtEl>
                                          <p:spTgt spid="16389"/>
                                        </p:tgtEl>
                                        <p:attrNameLst>
                                          <p:attrName>ppt_x</p:attrName>
                                          <p:attrName>ppt_y</p:attrName>
                                        </p:attrNameLst>
                                      </p:cBhvr>
                                      <p:rCtr x="1302" y="0"/>
                                    </p:animMotion>
                                  </p:childTnLst>
                                </p:cTn>
                              </p:par>
                            </p:childTnLst>
                          </p:cTn>
                        </p:par>
                        <p:par>
                          <p:cTn id="25" fill="hold" nodeType="afterGroup">
                            <p:stCondLst>
                              <p:cond delay="2000"/>
                            </p:stCondLst>
                            <p:childTnLst>
                              <p:par>
                                <p:cTn id="26" presetID="23" presetClass="entr" presetSubtype="16"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ppt_w</p:attrName>
                                        </p:attrNameLst>
                                      </p:cBhvr>
                                      <p:tavLst>
                                        <p:tav tm="0">
                                          <p:val>
                                            <p:fltVal val="0"/>
                                          </p:val>
                                        </p:tav>
                                        <p:tav tm="100000">
                                          <p:val>
                                            <p:strVal val="#ppt_w"/>
                                          </p:val>
                                        </p:tav>
                                      </p:tavLst>
                                    </p:anim>
                                    <p:anim calcmode="lin" valueType="num">
                                      <p:cBhvr>
                                        <p:cTn id="29"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0" presetClass="path" presetSubtype="0" accel="50000" decel="50000" fill="hold" nodeType="clickEffect">
                                  <p:stCondLst>
                                    <p:cond delay="0"/>
                                  </p:stCondLst>
                                  <p:childTnLst>
                                    <p:animMotion origin="layout" path="M 0.02744 4.44444E-6 L 0.13455 4.44444E-6 " pathEditMode="relative" rAng="0" ptsTypes="AA">
                                      <p:cBhvr>
                                        <p:cTn id="33" dur="2000" fill="hold"/>
                                        <p:tgtEl>
                                          <p:spTgt spid="16389"/>
                                        </p:tgtEl>
                                        <p:attrNameLst>
                                          <p:attrName>ppt_x</p:attrName>
                                          <p:attrName>ppt_y</p:attrName>
                                        </p:attrNameLst>
                                      </p:cBhvr>
                                      <p:rCtr x="5347" y="0"/>
                                    </p:animMotion>
                                  </p:childTnLst>
                                </p:cTn>
                              </p:par>
                            </p:childTnLst>
                          </p:cTn>
                        </p:par>
                        <p:par>
                          <p:cTn id="34" fill="hold" nodeType="afterGroup">
                            <p:stCondLst>
                              <p:cond delay="2000"/>
                            </p:stCondLst>
                            <p:childTnLst>
                              <p:par>
                                <p:cTn id="35" presetID="23" presetClass="entr" presetSubtype="16" fill="hold" grpId="0" nodeType="afterEffect">
                                  <p:stCondLst>
                                    <p:cond delay="0"/>
                                  </p:stCondLst>
                                  <p:childTnLst>
                                    <p:set>
                                      <p:cBhvr>
                                        <p:cTn id="36" dur="1" fill="hold">
                                          <p:stCondLst>
                                            <p:cond delay="0"/>
                                          </p:stCondLst>
                                        </p:cTn>
                                        <p:tgtEl>
                                          <p:spTgt spid="16392"/>
                                        </p:tgtEl>
                                        <p:attrNameLst>
                                          <p:attrName>style.visibility</p:attrName>
                                        </p:attrNameLst>
                                      </p:cBhvr>
                                      <p:to>
                                        <p:strVal val="visible"/>
                                      </p:to>
                                    </p:set>
                                    <p:anim calcmode="lin" valueType="num">
                                      <p:cBhvr>
                                        <p:cTn id="37" dur="500" fill="hold"/>
                                        <p:tgtEl>
                                          <p:spTgt spid="16392"/>
                                        </p:tgtEl>
                                        <p:attrNameLst>
                                          <p:attrName>ppt_w</p:attrName>
                                        </p:attrNameLst>
                                      </p:cBhvr>
                                      <p:tavLst>
                                        <p:tav tm="0">
                                          <p:val>
                                            <p:fltVal val="0"/>
                                          </p:val>
                                        </p:tav>
                                        <p:tav tm="100000">
                                          <p:val>
                                            <p:strVal val="#ppt_w"/>
                                          </p:val>
                                        </p:tav>
                                      </p:tavLst>
                                    </p:anim>
                                    <p:anim calcmode="lin" valueType="num">
                                      <p:cBhvr>
                                        <p:cTn id="38" dur="500" fill="hold"/>
                                        <p:tgtEl>
                                          <p:spTgt spid="16392"/>
                                        </p:tgtEl>
                                        <p:attrNameLst>
                                          <p:attrName>ppt_h</p:attrName>
                                        </p:attrNameLst>
                                      </p:cBhvr>
                                      <p:tavLst>
                                        <p:tav tm="0">
                                          <p:val>
                                            <p:fltVal val="0"/>
                                          </p:val>
                                        </p:tav>
                                        <p:tav tm="100000">
                                          <p:val>
                                            <p:strVal val="#ppt_h"/>
                                          </p:val>
                                        </p:tav>
                                      </p:tavLst>
                                    </p:anim>
                                  </p:childTnLst>
                                </p:cTn>
                              </p:par>
                            </p:childTnLst>
                          </p:cTn>
                        </p:par>
                        <p:par>
                          <p:cTn id="39" fill="hold" nodeType="afterGroup">
                            <p:stCondLst>
                              <p:cond delay="2500"/>
                            </p:stCondLst>
                            <p:childTnLst>
                              <p:par>
                                <p:cTn id="40" presetID="23" presetClass="entr" presetSubtype="16" fill="hold" grpId="0" nodeType="afterEffect">
                                  <p:stCondLst>
                                    <p:cond delay="0"/>
                                  </p:stCondLst>
                                  <p:childTnLst>
                                    <p:set>
                                      <p:cBhvr>
                                        <p:cTn id="41" dur="1" fill="hold">
                                          <p:stCondLst>
                                            <p:cond delay="0"/>
                                          </p:stCondLst>
                                        </p:cTn>
                                        <p:tgtEl>
                                          <p:spTgt spid="16395"/>
                                        </p:tgtEl>
                                        <p:attrNameLst>
                                          <p:attrName>style.visibility</p:attrName>
                                        </p:attrNameLst>
                                      </p:cBhvr>
                                      <p:to>
                                        <p:strVal val="visible"/>
                                      </p:to>
                                    </p:set>
                                    <p:anim calcmode="lin" valueType="num">
                                      <p:cBhvr>
                                        <p:cTn id="42" dur="500" fill="hold"/>
                                        <p:tgtEl>
                                          <p:spTgt spid="16395"/>
                                        </p:tgtEl>
                                        <p:attrNameLst>
                                          <p:attrName>ppt_w</p:attrName>
                                        </p:attrNameLst>
                                      </p:cBhvr>
                                      <p:tavLst>
                                        <p:tav tm="0">
                                          <p:val>
                                            <p:fltVal val="0"/>
                                          </p:val>
                                        </p:tav>
                                        <p:tav tm="100000">
                                          <p:val>
                                            <p:strVal val="#ppt_w"/>
                                          </p:val>
                                        </p:tav>
                                      </p:tavLst>
                                    </p:anim>
                                    <p:anim calcmode="lin" valueType="num">
                                      <p:cBhvr>
                                        <p:cTn id="43" dur="500" fill="hold"/>
                                        <p:tgtEl>
                                          <p:spTgt spid="16395"/>
                                        </p:tgtEl>
                                        <p:attrNameLst>
                                          <p:attrName>ppt_h</p:attrName>
                                        </p:attrNameLst>
                                      </p:cBhvr>
                                      <p:tavLst>
                                        <p:tav tm="0">
                                          <p:val>
                                            <p:fltVal val="0"/>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7" presetClass="emph" presetSubtype="0" fill="hold" grpId="0" nodeType="clickEffect">
                                  <p:stCondLst>
                                    <p:cond delay="0"/>
                                  </p:stCondLst>
                                  <p:childTnLst>
                                    <p:animClr clrSpc="rgb" dir="cw">
                                      <p:cBhvr override="childStyle">
                                        <p:cTn id="47" dur="250" autoRev="1" fill="hold"/>
                                        <p:tgtEl>
                                          <p:spTgt spid="2"/>
                                        </p:tgtEl>
                                        <p:attrNameLst>
                                          <p:attrName>style.color</p:attrName>
                                        </p:attrNameLst>
                                      </p:cBhvr>
                                      <p:to>
                                        <a:schemeClr val="bg1"/>
                                      </p:to>
                                    </p:animClr>
                                    <p:animClr clrSpc="rgb" dir="cw">
                                      <p:cBhvr>
                                        <p:cTn id="48" dur="250" autoRev="1" fill="hold"/>
                                        <p:tgtEl>
                                          <p:spTgt spid="2"/>
                                        </p:tgtEl>
                                        <p:attrNameLst>
                                          <p:attrName>fillcolor</p:attrName>
                                        </p:attrNameLst>
                                      </p:cBhvr>
                                      <p:to>
                                        <a:schemeClr val="bg1"/>
                                      </p:to>
                                    </p:animClr>
                                    <p:set>
                                      <p:cBhvr>
                                        <p:cTn id="49" dur="250" autoRev="1" fill="hold"/>
                                        <p:tgtEl>
                                          <p:spTgt spid="2"/>
                                        </p:tgtEl>
                                        <p:attrNameLst>
                                          <p:attrName>fill.type</p:attrName>
                                        </p:attrNameLst>
                                      </p:cBhvr>
                                      <p:to>
                                        <p:strVal val="solid"/>
                                      </p:to>
                                    </p:set>
                                    <p:set>
                                      <p:cBhvr>
                                        <p:cTn id="50" dur="250" autoRev="1" fill="hold"/>
                                        <p:tgtEl>
                                          <p:spTgt spid="2"/>
                                        </p:tgtEl>
                                        <p:attrNameLst>
                                          <p:attrName>fill.on</p:attrName>
                                        </p:attrNameLst>
                                      </p:cBhvr>
                                      <p:to>
                                        <p:strVal val="tru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31" presetClass="entr" presetSubtype="0" fill="hold" grpId="0" nodeType="clickEffect">
                                  <p:stCondLst>
                                    <p:cond delay="0"/>
                                  </p:stCondLst>
                                  <p:iterate type="lt">
                                    <p:tmPct val="5000"/>
                                  </p:iterate>
                                  <p:childTnLst>
                                    <p:set>
                                      <p:cBhvr>
                                        <p:cTn id="54" dur="1" fill="hold">
                                          <p:stCondLst>
                                            <p:cond delay="0"/>
                                          </p:stCondLst>
                                        </p:cTn>
                                        <p:tgtEl>
                                          <p:spTgt spid="16390"/>
                                        </p:tgtEl>
                                        <p:attrNameLst>
                                          <p:attrName>style.visibility</p:attrName>
                                        </p:attrNameLst>
                                      </p:cBhvr>
                                      <p:to>
                                        <p:strVal val="visible"/>
                                      </p:to>
                                    </p:set>
                                    <p:anim calcmode="lin" valueType="num">
                                      <p:cBhvr>
                                        <p:cTn id="55" dur="1000" fill="hold"/>
                                        <p:tgtEl>
                                          <p:spTgt spid="16390"/>
                                        </p:tgtEl>
                                        <p:attrNameLst>
                                          <p:attrName>ppt_w</p:attrName>
                                        </p:attrNameLst>
                                      </p:cBhvr>
                                      <p:tavLst>
                                        <p:tav tm="0">
                                          <p:val>
                                            <p:fltVal val="0"/>
                                          </p:val>
                                        </p:tav>
                                        <p:tav tm="100000">
                                          <p:val>
                                            <p:strVal val="#ppt_w"/>
                                          </p:val>
                                        </p:tav>
                                      </p:tavLst>
                                    </p:anim>
                                    <p:anim calcmode="lin" valueType="num">
                                      <p:cBhvr>
                                        <p:cTn id="56" dur="1000" fill="hold"/>
                                        <p:tgtEl>
                                          <p:spTgt spid="16390"/>
                                        </p:tgtEl>
                                        <p:attrNameLst>
                                          <p:attrName>ppt_h</p:attrName>
                                        </p:attrNameLst>
                                      </p:cBhvr>
                                      <p:tavLst>
                                        <p:tav tm="0">
                                          <p:val>
                                            <p:fltVal val="0"/>
                                          </p:val>
                                        </p:tav>
                                        <p:tav tm="100000">
                                          <p:val>
                                            <p:strVal val="#ppt_h"/>
                                          </p:val>
                                        </p:tav>
                                      </p:tavLst>
                                    </p:anim>
                                    <p:anim calcmode="lin" valueType="num">
                                      <p:cBhvr>
                                        <p:cTn id="57" dur="1000" fill="hold"/>
                                        <p:tgtEl>
                                          <p:spTgt spid="16390"/>
                                        </p:tgtEl>
                                        <p:attrNameLst>
                                          <p:attrName>style.rotation</p:attrName>
                                        </p:attrNameLst>
                                      </p:cBhvr>
                                      <p:tavLst>
                                        <p:tav tm="0">
                                          <p:val>
                                            <p:fltVal val="90"/>
                                          </p:val>
                                        </p:tav>
                                        <p:tav tm="100000">
                                          <p:val>
                                            <p:fltVal val="0"/>
                                          </p:val>
                                        </p:tav>
                                      </p:tavLst>
                                    </p:anim>
                                    <p:animEffect transition="in" filter="fade">
                                      <p:cBhvr>
                                        <p:cTn id="58" dur="1000"/>
                                        <p:tgtEl>
                                          <p:spTgt spid="16390"/>
                                        </p:tgtEl>
                                      </p:cBhvr>
                                    </p:animEffect>
                                  </p:childTnLst>
                                </p:cTn>
                              </p:par>
                              <p:par>
                                <p:cTn id="59" presetID="10" presetClass="exit" presetSubtype="0" fill="hold" nodeType="withEffect">
                                  <p:stCondLst>
                                    <p:cond delay="0"/>
                                  </p:stCondLst>
                                  <p:childTnLst>
                                    <p:animEffect transition="out" filter="fade">
                                      <p:cBhvr>
                                        <p:cTn id="60" dur="500"/>
                                        <p:tgtEl>
                                          <p:spTgt spid="16389"/>
                                        </p:tgtEl>
                                      </p:cBhvr>
                                    </p:animEffect>
                                    <p:set>
                                      <p:cBhvr>
                                        <p:cTn id="61" dur="1" fill="hold">
                                          <p:stCondLst>
                                            <p:cond delay="499"/>
                                          </p:stCondLst>
                                        </p:cTn>
                                        <p:tgtEl>
                                          <p:spTgt spid="16389"/>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500"/>
                                        <p:tgtEl>
                                          <p:spTgt spid="3"/>
                                        </p:tgtEl>
                                      </p:cBhvr>
                                    </p:animEffect>
                                    <p:set>
                                      <p:cBhvr>
                                        <p:cTn id="64" dur="1" fill="hold">
                                          <p:stCondLst>
                                            <p:cond delay="499"/>
                                          </p:stCondLst>
                                        </p:cTn>
                                        <p:tgtEl>
                                          <p:spTgt spid="3"/>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16392"/>
                                        </p:tgtEl>
                                      </p:cBhvr>
                                    </p:animEffect>
                                    <p:set>
                                      <p:cBhvr>
                                        <p:cTn id="67" dur="1" fill="hold">
                                          <p:stCondLst>
                                            <p:cond delay="499"/>
                                          </p:stCondLst>
                                        </p:cTn>
                                        <p:tgtEl>
                                          <p:spTgt spid="16392"/>
                                        </p:tgtEl>
                                        <p:attrNameLst>
                                          <p:attrName>style.visibility</p:attrName>
                                        </p:attrNameLst>
                                      </p:cBhvr>
                                      <p:to>
                                        <p:strVal val="hidden"/>
                                      </p:to>
                                    </p:set>
                                  </p:childTnLst>
                                </p:cTn>
                              </p:par>
                            </p:childTnLst>
                          </p:cTn>
                        </p:par>
                        <p:par>
                          <p:cTn id="68" fill="hold" nodeType="afterGroup">
                            <p:stCondLst>
                              <p:cond delay="1050"/>
                            </p:stCondLst>
                            <p:childTnLst>
                              <p:par>
                                <p:cTn id="69" presetID="10" presetClass="exit" presetSubtype="0" fill="hold" grpId="1" nodeType="afterEffect">
                                  <p:stCondLst>
                                    <p:cond delay="0"/>
                                  </p:stCondLst>
                                  <p:childTnLst>
                                    <p:animEffect transition="out" filter="fade">
                                      <p:cBhvr>
                                        <p:cTn id="70" dur="500"/>
                                        <p:tgtEl>
                                          <p:spTgt spid="16395"/>
                                        </p:tgtEl>
                                      </p:cBhvr>
                                    </p:animEffect>
                                    <p:set>
                                      <p:cBhvr>
                                        <p:cTn id="71" dur="1" fill="hold">
                                          <p:stCondLst>
                                            <p:cond delay="499"/>
                                          </p:stCondLst>
                                        </p:cTn>
                                        <p:tgtEl>
                                          <p:spTgt spid="16395"/>
                                        </p:tgtEl>
                                        <p:attrNameLst>
                                          <p:attrName>style.visibility</p:attrName>
                                        </p:attrNameLst>
                                      </p:cBhvr>
                                      <p:to>
                                        <p:strVal val="hidden"/>
                                      </p:to>
                                    </p:set>
                                  </p:childTnLst>
                                </p:cTn>
                              </p:par>
                            </p:childTnLst>
                          </p:cTn>
                        </p:par>
                        <p:par>
                          <p:cTn id="72" fill="hold" nodeType="afterGroup">
                            <p:stCondLst>
                              <p:cond delay="1550"/>
                            </p:stCondLst>
                            <p:childTnLst>
                              <p:par>
                                <p:cTn id="73" presetID="27" presetClass="emph" presetSubtype="0" fill="hold" grpId="1" nodeType="afterEffect">
                                  <p:stCondLst>
                                    <p:cond delay="0"/>
                                  </p:stCondLst>
                                  <p:iterate type="lt">
                                    <p:tmPct val="0"/>
                                  </p:iterate>
                                  <p:childTnLst>
                                    <p:animClr clrSpc="rgb" dir="cw">
                                      <p:cBhvr override="childStyle">
                                        <p:cTn id="74" dur="250" autoRev="1" fill="hold"/>
                                        <p:tgtEl>
                                          <p:spTgt spid="16390"/>
                                        </p:tgtEl>
                                        <p:attrNameLst>
                                          <p:attrName>style.color</p:attrName>
                                        </p:attrNameLst>
                                      </p:cBhvr>
                                      <p:to>
                                        <a:schemeClr val="bg1"/>
                                      </p:to>
                                    </p:animClr>
                                    <p:animClr clrSpc="rgb" dir="cw">
                                      <p:cBhvr>
                                        <p:cTn id="75" dur="250" autoRev="1" fill="hold"/>
                                        <p:tgtEl>
                                          <p:spTgt spid="16390"/>
                                        </p:tgtEl>
                                        <p:attrNameLst>
                                          <p:attrName>fillcolor</p:attrName>
                                        </p:attrNameLst>
                                      </p:cBhvr>
                                      <p:to>
                                        <a:schemeClr val="bg1"/>
                                      </p:to>
                                    </p:animClr>
                                    <p:set>
                                      <p:cBhvr>
                                        <p:cTn id="76" dur="250" autoRev="1" fill="hold"/>
                                        <p:tgtEl>
                                          <p:spTgt spid="16390"/>
                                        </p:tgtEl>
                                        <p:attrNameLst>
                                          <p:attrName>fill.type</p:attrName>
                                        </p:attrNameLst>
                                      </p:cBhvr>
                                      <p:to>
                                        <p:strVal val="solid"/>
                                      </p:to>
                                    </p:set>
                                    <p:set>
                                      <p:cBhvr>
                                        <p:cTn id="77" dur="250" autoRev="1" fill="hold"/>
                                        <p:tgtEl>
                                          <p:spTgt spid="16390"/>
                                        </p:tgtEl>
                                        <p:attrNameLst>
                                          <p:attrName>fill.on</p:attrName>
                                        </p:attrNameLst>
                                      </p:cBhvr>
                                      <p:to>
                                        <p:strVal val="true"/>
                                      </p:to>
                                    </p:set>
                                  </p:childTnLst>
                                </p:cTn>
                              </p:par>
                            </p:childTnLst>
                          </p:cTn>
                        </p:par>
                        <p:par>
                          <p:cTn id="78" fill="hold" nodeType="afterGroup">
                            <p:stCondLst>
                              <p:cond delay="2050"/>
                            </p:stCondLst>
                            <p:childTnLst>
                              <p:par>
                                <p:cTn id="79" presetID="28" presetClass="emph" presetSubtype="0" fill="hold" grpId="2" nodeType="afterEffect">
                                  <p:stCondLst>
                                    <p:cond delay="0"/>
                                  </p:stCondLst>
                                  <p:iterate type="lt">
                                    <p:tmPct val="10000"/>
                                  </p:iterate>
                                  <p:childTnLst>
                                    <p:animClr clrSpc="rgb" dir="cw">
                                      <p:cBhvr override="childStyle">
                                        <p:cTn id="80" dur="500" fill="hold"/>
                                        <p:tgtEl>
                                          <p:spTgt spid="16390"/>
                                        </p:tgtEl>
                                        <p:attrNameLst>
                                          <p:attrName>style.color</p:attrName>
                                        </p:attrNameLst>
                                      </p:cBhvr>
                                      <p:to>
                                        <a:schemeClr val="folHlink"/>
                                      </p:to>
                                    </p:animClr>
                                    <p:animClr clrSpc="rgb" dir="cw">
                                      <p:cBhvr>
                                        <p:cTn id="81" dur="500" fill="hold"/>
                                        <p:tgtEl>
                                          <p:spTgt spid="16390"/>
                                        </p:tgtEl>
                                        <p:attrNameLst>
                                          <p:attrName>fillcolor</p:attrName>
                                        </p:attrNameLst>
                                      </p:cBhvr>
                                      <p:to>
                                        <a:schemeClr val="folHlink"/>
                                      </p:to>
                                    </p:animClr>
                                    <p:set>
                                      <p:cBhvr>
                                        <p:cTn id="82" dur="500" fill="hold"/>
                                        <p:tgtEl>
                                          <p:spTgt spid="16390"/>
                                        </p:tgtEl>
                                        <p:attrNameLst>
                                          <p:attrName>fill.type</p:attrName>
                                        </p:attrNameLst>
                                      </p:cBhvr>
                                      <p:to>
                                        <p:strVal val="solid"/>
                                      </p:to>
                                    </p:set>
                                    <p:anim to="1.5" calcmode="lin" valueType="num">
                                      <p:cBhvr override="childStyle">
                                        <p:cTn id="83" dur="500" fill="hold"/>
                                        <p:tgtEl>
                                          <p:spTgt spid="16390"/>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4" grpId="0" animBg="1"/>
      <p:bldP spid="2" grpId="0"/>
      <p:bldP spid="16390" grpId="0"/>
      <p:bldP spid="16390" grpId="1"/>
      <p:bldP spid="16390" grpId="2"/>
      <p:bldP spid="3" grpId="0" animBg="1"/>
      <p:bldP spid="3" grpId="1" animBg="1"/>
      <p:bldP spid="16392" grpId="0" animBg="1"/>
      <p:bldP spid="16392" grpId="1" animBg="1"/>
      <p:bldP spid="16395" grpId="0" animBg="1"/>
      <p:bldP spid="16395"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52600"/>
            <a:ext cx="3486150" cy="348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1600200"/>
            <a:ext cx="5176838"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5" name="TextBox 4"/>
          <p:cNvSpPr txBox="1">
            <a:spLocks noChangeArrowheads="1"/>
          </p:cNvSpPr>
          <p:nvPr/>
        </p:nvSpPr>
        <p:spPr bwMode="auto">
          <a:xfrm>
            <a:off x="457200" y="457200"/>
            <a:ext cx="6221413" cy="1382713"/>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r>
              <a:rPr lang="en-US" sz="2800" b="1">
                <a:solidFill>
                  <a:srgbClr val="7030A0"/>
                </a:solidFill>
                <a:latin typeface="Boopee" pitchFamily="2" charset="0"/>
              </a:rPr>
              <a:t>Is the following function discrete or continuous? What is the Domain? What is the Range?</a:t>
            </a:r>
          </a:p>
        </p:txBody>
      </p:sp>
      <p:sp>
        <p:nvSpPr>
          <p:cNvPr id="6" name="TextBox 5"/>
          <p:cNvSpPr txBox="1">
            <a:spLocks noChangeArrowheads="1"/>
          </p:cNvSpPr>
          <p:nvPr/>
        </p:nvSpPr>
        <p:spPr bwMode="auto">
          <a:xfrm>
            <a:off x="4800600" y="2133600"/>
            <a:ext cx="2743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r>
              <a:rPr lang="en-US" sz="3600">
                <a:solidFill>
                  <a:srgbClr val="FF33CC"/>
                </a:solidFill>
                <a:latin typeface="Calibri" pitchFamily="34" charset="0"/>
              </a:rPr>
              <a:t>Discrete</a:t>
            </a:r>
          </a:p>
        </p:txBody>
      </p:sp>
      <p:graphicFrame>
        <p:nvGraphicFramePr>
          <p:cNvPr id="27660" name="Object 12"/>
          <p:cNvGraphicFramePr>
            <a:graphicFrameLocks noChangeAspect="1"/>
          </p:cNvGraphicFramePr>
          <p:nvPr/>
        </p:nvGraphicFramePr>
        <p:xfrm>
          <a:off x="5410200" y="2819400"/>
          <a:ext cx="2082800" cy="431800"/>
        </p:xfrm>
        <a:graphic>
          <a:graphicData uri="http://schemas.openxmlformats.org/presentationml/2006/ole">
            <mc:AlternateContent xmlns:mc="http://schemas.openxmlformats.org/markup-compatibility/2006">
              <mc:Choice xmlns:v="urn:schemas-microsoft-com:vml" Requires="v">
                <p:oleObj spid="_x0000_s4104" name="Equation" r:id="rId5" imgW="2082800" imgH="431800" progId="Equation.DSMT4">
                  <p:embed/>
                </p:oleObj>
              </mc:Choice>
              <mc:Fallback>
                <p:oleObj name="Equation" r:id="rId5" imgW="2082800" imgH="431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0200" y="2819400"/>
                        <a:ext cx="20828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61" name="Object 13"/>
          <p:cNvGraphicFramePr>
            <a:graphicFrameLocks noChangeAspect="1"/>
          </p:cNvGraphicFramePr>
          <p:nvPr/>
        </p:nvGraphicFramePr>
        <p:xfrm>
          <a:off x="5416550" y="3352800"/>
          <a:ext cx="1917700" cy="431800"/>
        </p:xfrm>
        <a:graphic>
          <a:graphicData uri="http://schemas.openxmlformats.org/presentationml/2006/ole">
            <mc:AlternateContent xmlns:mc="http://schemas.openxmlformats.org/markup-compatibility/2006">
              <mc:Choice xmlns:v="urn:schemas-microsoft-com:vml" Requires="v">
                <p:oleObj spid="_x0000_s4105" name="Equation" r:id="rId7" imgW="1917700" imgH="431800" progId="Equation.DSMT4">
                  <p:embed/>
                </p:oleObj>
              </mc:Choice>
              <mc:Fallback>
                <p:oleObj name="Equation" r:id="rId7" imgW="1917700" imgH="4318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6550" y="3352800"/>
                        <a:ext cx="19177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3465955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27660"/>
                                        </p:tgtEl>
                                        <p:attrNameLst>
                                          <p:attrName>style.visibility</p:attrName>
                                        </p:attrNameLst>
                                      </p:cBhvr>
                                      <p:to>
                                        <p:strVal val="visible"/>
                                      </p:to>
                                    </p:set>
                                    <p:anim calcmode="lin" valueType="num">
                                      <p:cBhvr>
                                        <p:cTn id="13" dur="500" fill="hold"/>
                                        <p:tgtEl>
                                          <p:spTgt spid="27660"/>
                                        </p:tgtEl>
                                        <p:attrNameLst>
                                          <p:attrName>ppt_w</p:attrName>
                                        </p:attrNameLst>
                                      </p:cBhvr>
                                      <p:tavLst>
                                        <p:tav tm="0">
                                          <p:val>
                                            <p:fltVal val="0"/>
                                          </p:val>
                                        </p:tav>
                                        <p:tav tm="100000">
                                          <p:val>
                                            <p:strVal val="#ppt_w"/>
                                          </p:val>
                                        </p:tav>
                                      </p:tavLst>
                                    </p:anim>
                                    <p:anim calcmode="lin" valueType="num">
                                      <p:cBhvr>
                                        <p:cTn id="14" dur="500" fill="hold"/>
                                        <p:tgtEl>
                                          <p:spTgt spid="27660"/>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nodeType="clickEffect">
                                  <p:stCondLst>
                                    <p:cond delay="0"/>
                                  </p:stCondLst>
                                  <p:childTnLst>
                                    <p:set>
                                      <p:cBhvr>
                                        <p:cTn id="18" dur="1" fill="hold">
                                          <p:stCondLst>
                                            <p:cond delay="0"/>
                                          </p:stCondLst>
                                        </p:cTn>
                                        <p:tgtEl>
                                          <p:spTgt spid="27661"/>
                                        </p:tgtEl>
                                        <p:attrNameLst>
                                          <p:attrName>style.visibility</p:attrName>
                                        </p:attrNameLst>
                                      </p:cBhvr>
                                      <p:to>
                                        <p:strVal val="visible"/>
                                      </p:to>
                                    </p:set>
                                    <p:anim calcmode="lin" valueType="num">
                                      <p:cBhvr>
                                        <p:cTn id="19" dur="500" fill="hold"/>
                                        <p:tgtEl>
                                          <p:spTgt spid="27661"/>
                                        </p:tgtEl>
                                        <p:attrNameLst>
                                          <p:attrName>ppt_w</p:attrName>
                                        </p:attrNameLst>
                                      </p:cBhvr>
                                      <p:tavLst>
                                        <p:tav tm="0">
                                          <p:val>
                                            <p:fltVal val="0"/>
                                          </p:val>
                                        </p:tav>
                                        <p:tav tm="100000">
                                          <p:val>
                                            <p:strVal val="#ppt_w"/>
                                          </p:val>
                                        </p:tav>
                                      </p:tavLst>
                                    </p:anim>
                                    <p:anim calcmode="lin" valueType="num">
                                      <p:cBhvr>
                                        <p:cTn id="20" dur="500" fill="hold"/>
                                        <p:tgtEl>
                                          <p:spTgt spid="2766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TextBox 4"/>
          <p:cNvSpPr txBox="1">
            <a:spLocks noChangeArrowheads="1"/>
          </p:cNvSpPr>
          <p:nvPr/>
        </p:nvSpPr>
        <p:spPr bwMode="auto">
          <a:xfrm>
            <a:off x="457200" y="457200"/>
            <a:ext cx="6221413" cy="1382713"/>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r>
              <a:rPr lang="en-US" sz="2800" b="1">
                <a:solidFill>
                  <a:srgbClr val="7030A0"/>
                </a:solidFill>
                <a:latin typeface="Boopee" pitchFamily="2" charset="0"/>
              </a:rPr>
              <a:t>Is the following function discrete or continuous? What is the Domain? What is the Range?</a:t>
            </a:r>
          </a:p>
        </p:txBody>
      </p:sp>
      <p:pic>
        <p:nvPicPr>
          <p:cNvPr id="286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33600"/>
            <a:ext cx="3429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2286000"/>
            <a:ext cx="5176838"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a:spLocks noChangeArrowheads="1"/>
          </p:cNvSpPr>
          <p:nvPr/>
        </p:nvSpPr>
        <p:spPr bwMode="auto">
          <a:xfrm>
            <a:off x="5029200" y="2743200"/>
            <a:ext cx="274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r>
              <a:rPr lang="en-US" sz="3600">
                <a:solidFill>
                  <a:srgbClr val="FF33CC"/>
                </a:solidFill>
                <a:latin typeface="Calibri" pitchFamily="34" charset="0"/>
              </a:rPr>
              <a:t>continuous</a:t>
            </a:r>
          </a:p>
        </p:txBody>
      </p:sp>
      <p:graphicFrame>
        <p:nvGraphicFramePr>
          <p:cNvPr id="28684" name="Object 12"/>
          <p:cNvGraphicFramePr>
            <a:graphicFrameLocks noChangeAspect="1"/>
          </p:cNvGraphicFramePr>
          <p:nvPr/>
        </p:nvGraphicFramePr>
        <p:xfrm>
          <a:off x="5791200" y="3429000"/>
          <a:ext cx="723900" cy="546100"/>
        </p:xfrm>
        <a:graphic>
          <a:graphicData uri="http://schemas.openxmlformats.org/presentationml/2006/ole">
            <mc:AlternateContent xmlns:mc="http://schemas.openxmlformats.org/markup-compatibility/2006">
              <mc:Choice xmlns:v="urn:schemas-microsoft-com:vml" Requires="v">
                <p:oleObj spid="_x0000_s5128" name="Equation" r:id="rId5" imgW="723586" imgH="545863" progId="Equation.DSMT4">
                  <p:embed/>
                </p:oleObj>
              </mc:Choice>
              <mc:Fallback>
                <p:oleObj name="Equation" r:id="rId5" imgW="723586" imgH="545863"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1200" y="3429000"/>
                        <a:ext cx="7239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6" name="Object 14"/>
          <p:cNvGraphicFramePr>
            <a:graphicFrameLocks noChangeAspect="1"/>
          </p:cNvGraphicFramePr>
          <p:nvPr/>
        </p:nvGraphicFramePr>
        <p:xfrm>
          <a:off x="5867400" y="4038600"/>
          <a:ext cx="698500" cy="546100"/>
        </p:xfrm>
        <a:graphic>
          <a:graphicData uri="http://schemas.openxmlformats.org/presentationml/2006/ole">
            <mc:AlternateContent xmlns:mc="http://schemas.openxmlformats.org/markup-compatibility/2006">
              <mc:Choice xmlns:v="urn:schemas-microsoft-com:vml" Requires="v">
                <p:oleObj spid="_x0000_s5129" name="Equation" r:id="rId7" imgW="698197" imgH="545863" progId="Equation.DSMT4">
                  <p:embed/>
                </p:oleObj>
              </mc:Choice>
              <mc:Fallback>
                <p:oleObj name="Equation" r:id="rId7" imgW="698197" imgH="545863"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7400" y="4038600"/>
                        <a:ext cx="6985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922026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28684"/>
                                        </p:tgtEl>
                                        <p:attrNameLst>
                                          <p:attrName>style.visibility</p:attrName>
                                        </p:attrNameLst>
                                      </p:cBhvr>
                                      <p:to>
                                        <p:strVal val="visible"/>
                                      </p:to>
                                    </p:set>
                                    <p:anim calcmode="lin" valueType="num">
                                      <p:cBhvr>
                                        <p:cTn id="13" dur="500" fill="hold"/>
                                        <p:tgtEl>
                                          <p:spTgt spid="28684"/>
                                        </p:tgtEl>
                                        <p:attrNameLst>
                                          <p:attrName>ppt_w</p:attrName>
                                        </p:attrNameLst>
                                      </p:cBhvr>
                                      <p:tavLst>
                                        <p:tav tm="0">
                                          <p:val>
                                            <p:fltVal val="0"/>
                                          </p:val>
                                        </p:tav>
                                        <p:tav tm="100000">
                                          <p:val>
                                            <p:strVal val="#ppt_w"/>
                                          </p:val>
                                        </p:tav>
                                      </p:tavLst>
                                    </p:anim>
                                    <p:anim calcmode="lin" valueType="num">
                                      <p:cBhvr>
                                        <p:cTn id="14" dur="500" fill="hold"/>
                                        <p:tgtEl>
                                          <p:spTgt spid="28684"/>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nodeType="clickEffect">
                                  <p:stCondLst>
                                    <p:cond delay="0"/>
                                  </p:stCondLst>
                                  <p:childTnLst>
                                    <p:set>
                                      <p:cBhvr>
                                        <p:cTn id="18" dur="1" fill="hold">
                                          <p:stCondLst>
                                            <p:cond delay="0"/>
                                          </p:stCondLst>
                                        </p:cTn>
                                        <p:tgtEl>
                                          <p:spTgt spid="28686"/>
                                        </p:tgtEl>
                                        <p:attrNameLst>
                                          <p:attrName>style.visibility</p:attrName>
                                        </p:attrNameLst>
                                      </p:cBhvr>
                                      <p:to>
                                        <p:strVal val="visible"/>
                                      </p:to>
                                    </p:set>
                                    <p:anim calcmode="lin" valueType="num">
                                      <p:cBhvr>
                                        <p:cTn id="19" dur="500" fill="hold"/>
                                        <p:tgtEl>
                                          <p:spTgt spid="28686"/>
                                        </p:tgtEl>
                                        <p:attrNameLst>
                                          <p:attrName>ppt_w</p:attrName>
                                        </p:attrNameLst>
                                      </p:cBhvr>
                                      <p:tavLst>
                                        <p:tav tm="0">
                                          <p:val>
                                            <p:fltVal val="0"/>
                                          </p:val>
                                        </p:tav>
                                        <p:tav tm="100000">
                                          <p:val>
                                            <p:strVal val="#ppt_w"/>
                                          </p:val>
                                        </p:tav>
                                      </p:tavLst>
                                    </p:anim>
                                    <p:anim calcmode="lin" valueType="num">
                                      <p:cBhvr>
                                        <p:cTn id="20" dur="500" fill="hold"/>
                                        <p:tgtEl>
                                          <p:spTgt spid="2868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2133600"/>
            <a:ext cx="5176838"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2" name="TextBox 4"/>
          <p:cNvSpPr txBox="1">
            <a:spLocks noChangeArrowheads="1"/>
          </p:cNvSpPr>
          <p:nvPr/>
        </p:nvSpPr>
        <p:spPr bwMode="auto">
          <a:xfrm>
            <a:off x="457200" y="457200"/>
            <a:ext cx="6221413" cy="1382713"/>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r>
              <a:rPr lang="en-US" sz="2800" b="1">
                <a:solidFill>
                  <a:srgbClr val="7030A0"/>
                </a:solidFill>
                <a:latin typeface="Boopee" pitchFamily="2" charset="0"/>
              </a:rPr>
              <a:t>Is the following function discrete or continuous? What is the Domain? What is the Range?</a:t>
            </a:r>
          </a:p>
        </p:txBody>
      </p:sp>
      <p:pic>
        <p:nvPicPr>
          <p:cNvPr id="2970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33600"/>
            <a:ext cx="3705225" cy="370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a:spLocks noChangeArrowheads="1"/>
          </p:cNvSpPr>
          <p:nvPr/>
        </p:nvSpPr>
        <p:spPr bwMode="auto">
          <a:xfrm>
            <a:off x="5105400" y="2590800"/>
            <a:ext cx="274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r>
              <a:rPr lang="en-US" sz="3600">
                <a:solidFill>
                  <a:srgbClr val="FF33CC"/>
                </a:solidFill>
                <a:latin typeface="Calibri" pitchFamily="34" charset="0"/>
              </a:rPr>
              <a:t>continuous</a:t>
            </a:r>
          </a:p>
        </p:txBody>
      </p:sp>
      <p:graphicFrame>
        <p:nvGraphicFramePr>
          <p:cNvPr id="29705" name="Object 13"/>
          <p:cNvGraphicFramePr>
            <a:graphicFrameLocks noChangeAspect="1"/>
          </p:cNvGraphicFramePr>
          <p:nvPr/>
        </p:nvGraphicFramePr>
        <p:xfrm>
          <a:off x="5969000" y="3276600"/>
          <a:ext cx="685800" cy="546100"/>
        </p:xfrm>
        <a:graphic>
          <a:graphicData uri="http://schemas.openxmlformats.org/presentationml/2006/ole">
            <mc:AlternateContent xmlns:mc="http://schemas.openxmlformats.org/markup-compatibility/2006">
              <mc:Choice xmlns:v="urn:schemas-microsoft-com:vml" Requires="v">
                <p:oleObj spid="_x0000_s6152" name="Equation" r:id="rId5" imgW="685502" imgH="545863" progId="Equation.DSMT4">
                  <p:embed/>
                </p:oleObj>
              </mc:Choice>
              <mc:Fallback>
                <p:oleObj name="Equation" r:id="rId5" imgW="685502" imgH="545863"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69000" y="3276600"/>
                        <a:ext cx="6858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6" name="Object 14"/>
          <p:cNvGraphicFramePr>
            <a:graphicFrameLocks noChangeAspect="1"/>
          </p:cNvGraphicFramePr>
          <p:nvPr/>
        </p:nvGraphicFramePr>
        <p:xfrm>
          <a:off x="5956300" y="3886200"/>
          <a:ext cx="812800" cy="546100"/>
        </p:xfrm>
        <a:graphic>
          <a:graphicData uri="http://schemas.openxmlformats.org/presentationml/2006/ole">
            <mc:AlternateContent xmlns:mc="http://schemas.openxmlformats.org/markup-compatibility/2006">
              <mc:Choice xmlns:v="urn:schemas-microsoft-com:vml" Requires="v">
                <p:oleObj spid="_x0000_s6153" name="Equation" r:id="rId7" imgW="812447" imgH="545863" progId="Equation.DSMT4">
                  <p:embed/>
                </p:oleObj>
              </mc:Choice>
              <mc:Fallback>
                <p:oleObj name="Equation" r:id="rId7" imgW="812447" imgH="545863"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56300" y="3886200"/>
                        <a:ext cx="8128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914762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1600200"/>
            <a:ext cx="5176838"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6" name="TextBox 4"/>
          <p:cNvSpPr txBox="1">
            <a:spLocks noChangeArrowheads="1"/>
          </p:cNvSpPr>
          <p:nvPr/>
        </p:nvSpPr>
        <p:spPr bwMode="auto">
          <a:xfrm>
            <a:off x="457200" y="457200"/>
            <a:ext cx="6221413" cy="1382713"/>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r>
              <a:rPr lang="en-US" sz="2800" b="1">
                <a:solidFill>
                  <a:srgbClr val="7030A0"/>
                </a:solidFill>
                <a:latin typeface="Boopee" pitchFamily="2" charset="0"/>
              </a:rPr>
              <a:t>Is the following function discrete or continuous? What is the Domain? What is the Range?</a:t>
            </a:r>
          </a:p>
        </p:txBody>
      </p:sp>
      <p:pic>
        <p:nvPicPr>
          <p:cNvPr id="3072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05000"/>
            <a:ext cx="37338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a:spLocks noChangeArrowheads="1"/>
          </p:cNvSpPr>
          <p:nvPr/>
        </p:nvSpPr>
        <p:spPr bwMode="auto">
          <a:xfrm>
            <a:off x="5486400" y="2133600"/>
            <a:ext cx="274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r>
              <a:rPr lang="en-US" sz="3600">
                <a:solidFill>
                  <a:srgbClr val="FF33CC"/>
                </a:solidFill>
                <a:latin typeface="Calibri" pitchFamily="34" charset="0"/>
              </a:rPr>
              <a:t>discrete</a:t>
            </a:r>
          </a:p>
        </p:txBody>
      </p:sp>
      <p:graphicFrame>
        <p:nvGraphicFramePr>
          <p:cNvPr id="30732" name="Object 12"/>
          <p:cNvGraphicFramePr>
            <a:graphicFrameLocks noChangeAspect="1"/>
          </p:cNvGraphicFramePr>
          <p:nvPr/>
        </p:nvGraphicFramePr>
        <p:xfrm>
          <a:off x="5791200" y="2743200"/>
          <a:ext cx="2451100" cy="457200"/>
        </p:xfrm>
        <a:graphic>
          <a:graphicData uri="http://schemas.openxmlformats.org/presentationml/2006/ole">
            <mc:AlternateContent xmlns:mc="http://schemas.openxmlformats.org/markup-compatibility/2006">
              <mc:Choice xmlns:v="urn:schemas-microsoft-com:vml" Requires="v">
                <p:oleObj spid="_x0000_s7176" name="Equation" r:id="rId5" imgW="2451100" imgH="457200" progId="Equation.DSMT4">
                  <p:embed/>
                </p:oleObj>
              </mc:Choice>
              <mc:Fallback>
                <p:oleObj name="Equation" r:id="rId5" imgW="2451100" imgH="457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1200" y="2743200"/>
                        <a:ext cx="24511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6" name="Object 16"/>
          <p:cNvGraphicFramePr>
            <a:graphicFrameLocks noChangeAspect="1"/>
          </p:cNvGraphicFramePr>
          <p:nvPr/>
        </p:nvGraphicFramePr>
        <p:xfrm>
          <a:off x="5880100" y="3429000"/>
          <a:ext cx="1384300" cy="381000"/>
        </p:xfrm>
        <a:graphic>
          <a:graphicData uri="http://schemas.openxmlformats.org/presentationml/2006/ole">
            <mc:AlternateContent xmlns:mc="http://schemas.openxmlformats.org/markup-compatibility/2006">
              <mc:Choice xmlns:v="urn:schemas-microsoft-com:vml" Requires="v">
                <p:oleObj spid="_x0000_s7177" name="Equation" r:id="rId7" imgW="1384300" imgH="381000" progId="Equation.DSMT4">
                  <p:embed/>
                </p:oleObj>
              </mc:Choice>
              <mc:Fallback>
                <p:oleObj name="Equation" r:id="rId7" imgW="1384300" imgH="3810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80100" y="3429000"/>
                        <a:ext cx="13843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777804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30732"/>
                                        </p:tgtEl>
                                        <p:attrNameLst>
                                          <p:attrName>style.visibility</p:attrName>
                                        </p:attrNameLst>
                                      </p:cBhvr>
                                      <p:to>
                                        <p:strVal val="visible"/>
                                      </p:to>
                                    </p:set>
                                    <p:anim calcmode="lin" valueType="num">
                                      <p:cBhvr>
                                        <p:cTn id="13" dur="500" fill="hold"/>
                                        <p:tgtEl>
                                          <p:spTgt spid="30732"/>
                                        </p:tgtEl>
                                        <p:attrNameLst>
                                          <p:attrName>ppt_w</p:attrName>
                                        </p:attrNameLst>
                                      </p:cBhvr>
                                      <p:tavLst>
                                        <p:tav tm="0">
                                          <p:val>
                                            <p:fltVal val="0"/>
                                          </p:val>
                                        </p:tav>
                                        <p:tav tm="100000">
                                          <p:val>
                                            <p:strVal val="#ppt_w"/>
                                          </p:val>
                                        </p:tav>
                                      </p:tavLst>
                                    </p:anim>
                                    <p:anim calcmode="lin" valueType="num">
                                      <p:cBhvr>
                                        <p:cTn id="14" dur="500" fill="hold"/>
                                        <p:tgtEl>
                                          <p:spTgt spid="30732"/>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nodeType="clickEffect">
                                  <p:stCondLst>
                                    <p:cond delay="0"/>
                                  </p:stCondLst>
                                  <p:childTnLst>
                                    <p:set>
                                      <p:cBhvr>
                                        <p:cTn id="18" dur="1" fill="hold">
                                          <p:stCondLst>
                                            <p:cond delay="0"/>
                                          </p:stCondLst>
                                        </p:cTn>
                                        <p:tgtEl>
                                          <p:spTgt spid="30736"/>
                                        </p:tgtEl>
                                        <p:attrNameLst>
                                          <p:attrName>style.visibility</p:attrName>
                                        </p:attrNameLst>
                                      </p:cBhvr>
                                      <p:to>
                                        <p:strVal val="visible"/>
                                      </p:to>
                                    </p:set>
                                    <p:anim calcmode="lin" valueType="num">
                                      <p:cBhvr>
                                        <p:cTn id="19" dur="500" fill="hold"/>
                                        <p:tgtEl>
                                          <p:spTgt spid="30736"/>
                                        </p:tgtEl>
                                        <p:attrNameLst>
                                          <p:attrName>ppt_w</p:attrName>
                                        </p:attrNameLst>
                                      </p:cBhvr>
                                      <p:tavLst>
                                        <p:tav tm="0">
                                          <p:val>
                                            <p:fltVal val="0"/>
                                          </p:val>
                                        </p:tav>
                                        <p:tav tm="100000">
                                          <p:val>
                                            <p:strVal val="#ppt_w"/>
                                          </p:val>
                                        </p:tav>
                                      </p:tavLst>
                                    </p:anim>
                                    <p:anim calcmode="lin" valueType="num">
                                      <p:cBhvr>
                                        <p:cTn id="20" dur="500" fill="hold"/>
                                        <p:tgtEl>
                                          <p:spTgt spid="3073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533400" y="381000"/>
            <a:ext cx="7793038" cy="762000"/>
          </a:xfrm>
        </p:spPr>
        <p:txBody>
          <a:bodyPr>
            <a:normAutofit/>
          </a:bodyPr>
          <a:lstStyle/>
          <a:p>
            <a:pPr eaLnBrk="1" hangingPunct="1"/>
            <a:r>
              <a:rPr lang="en-US" smtClean="0"/>
              <a:t>Function Notation</a:t>
            </a:r>
          </a:p>
        </p:txBody>
      </p:sp>
      <p:sp>
        <p:nvSpPr>
          <p:cNvPr id="38918"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4" name="TextBox 3"/>
          <p:cNvSpPr txBox="1">
            <a:spLocks noChangeArrowheads="1"/>
          </p:cNvSpPr>
          <p:nvPr/>
        </p:nvSpPr>
        <p:spPr bwMode="auto">
          <a:xfrm>
            <a:off x="685800" y="1371600"/>
            <a:ext cx="5638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r>
              <a:rPr lang="en-US" sz="2400" i="1">
                <a:solidFill>
                  <a:srgbClr val="00B050"/>
                </a:solidFill>
                <a:latin typeface="Times New Roman" pitchFamily="18" charset="0"/>
                <a:cs typeface="Times New Roman" pitchFamily="18" charset="0"/>
              </a:rPr>
              <a:t>f(x</a:t>
            </a:r>
            <a:r>
              <a:rPr lang="en-US" sz="2400">
                <a:solidFill>
                  <a:srgbClr val="00B050"/>
                </a:solidFill>
                <a:latin typeface="Times New Roman" pitchFamily="18" charset="0"/>
                <a:cs typeface="Times New Roman" pitchFamily="18" charset="0"/>
              </a:rPr>
              <a:t>) means function of </a:t>
            </a:r>
            <a:r>
              <a:rPr lang="en-US" sz="2400" i="1">
                <a:solidFill>
                  <a:srgbClr val="00B050"/>
                </a:solidFill>
                <a:latin typeface="Times New Roman" pitchFamily="18" charset="0"/>
                <a:cs typeface="Times New Roman" pitchFamily="18" charset="0"/>
              </a:rPr>
              <a:t>x</a:t>
            </a:r>
            <a:r>
              <a:rPr lang="en-US" sz="2400">
                <a:solidFill>
                  <a:srgbClr val="00B050"/>
                </a:solidFill>
                <a:latin typeface="Times New Roman" pitchFamily="18" charset="0"/>
                <a:cs typeface="Times New Roman" pitchFamily="18" charset="0"/>
              </a:rPr>
              <a:t> and is read “</a:t>
            </a:r>
            <a:r>
              <a:rPr lang="en-US" sz="2400" i="1">
                <a:solidFill>
                  <a:srgbClr val="00B050"/>
                </a:solidFill>
                <a:latin typeface="Times New Roman" pitchFamily="18" charset="0"/>
                <a:cs typeface="Times New Roman" pitchFamily="18" charset="0"/>
              </a:rPr>
              <a:t>f </a:t>
            </a:r>
            <a:r>
              <a:rPr lang="en-US" sz="2400">
                <a:solidFill>
                  <a:srgbClr val="00B050"/>
                </a:solidFill>
                <a:latin typeface="Times New Roman" pitchFamily="18" charset="0"/>
                <a:cs typeface="Times New Roman" pitchFamily="18" charset="0"/>
              </a:rPr>
              <a:t>of </a:t>
            </a:r>
            <a:r>
              <a:rPr lang="en-US" sz="2400" i="1">
                <a:solidFill>
                  <a:srgbClr val="00B050"/>
                </a:solidFill>
                <a:latin typeface="Times New Roman" pitchFamily="18" charset="0"/>
                <a:cs typeface="Times New Roman" pitchFamily="18" charset="0"/>
              </a:rPr>
              <a:t>x</a:t>
            </a:r>
            <a:r>
              <a:rPr lang="en-US" sz="2400">
                <a:solidFill>
                  <a:srgbClr val="00B050"/>
                </a:solidFill>
                <a:latin typeface="Times New Roman" pitchFamily="18" charset="0"/>
                <a:cs typeface="Times New Roman" pitchFamily="18" charset="0"/>
              </a:rPr>
              <a:t>.”</a:t>
            </a:r>
          </a:p>
        </p:txBody>
      </p:sp>
      <p:sp>
        <p:nvSpPr>
          <p:cNvPr id="10" name="TextBox 9"/>
          <p:cNvSpPr txBox="1">
            <a:spLocks noChangeArrowheads="1"/>
          </p:cNvSpPr>
          <p:nvPr/>
        </p:nvSpPr>
        <p:spPr bwMode="auto">
          <a:xfrm>
            <a:off x="838200" y="2057400"/>
            <a:ext cx="7345363"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r>
              <a:rPr lang="en-US" sz="2400" i="1" dirty="0">
                <a:solidFill>
                  <a:srgbClr val="00B050"/>
                </a:solidFill>
                <a:latin typeface="Times New Roman" pitchFamily="18" charset="0"/>
                <a:cs typeface="Times New Roman" pitchFamily="18" charset="0"/>
              </a:rPr>
              <a:t>f(x</a:t>
            </a:r>
            <a:r>
              <a:rPr lang="en-US" sz="2400" dirty="0">
                <a:solidFill>
                  <a:srgbClr val="00B050"/>
                </a:solidFill>
                <a:latin typeface="Times New Roman" pitchFamily="18" charset="0"/>
                <a:cs typeface="Times New Roman" pitchFamily="18" charset="0"/>
              </a:rPr>
              <a:t>) = 2</a:t>
            </a:r>
            <a:r>
              <a:rPr lang="en-US" sz="2400" i="1" dirty="0">
                <a:solidFill>
                  <a:srgbClr val="00B050"/>
                </a:solidFill>
                <a:latin typeface="Times New Roman" pitchFamily="18" charset="0"/>
                <a:cs typeface="Times New Roman" pitchFamily="18" charset="0"/>
              </a:rPr>
              <a:t>x</a:t>
            </a:r>
            <a:r>
              <a:rPr lang="en-US" sz="2400" dirty="0">
                <a:solidFill>
                  <a:srgbClr val="00B050"/>
                </a:solidFill>
                <a:latin typeface="Times New Roman" pitchFamily="18" charset="0"/>
                <a:cs typeface="Times New Roman" pitchFamily="18" charset="0"/>
              </a:rPr>
              <a:t> + 1 is written in function notation.</a:t>
            </a:r>
          </a:p>
          <a:p>
            <a:r>
              <a:rPr lang="en-US" sz="2400" dirty="0">
                <a:solidFill>
                  <a:srgbClr val="00B050"/>
                </a:solidFill>
                <a:latin typeface="Times New Roman" pitchFamily="18" charset="0"/>
                <a:cs typeface="Times New Roman" pitchFamily="18" charset="0"/>
              </a:rPr>
              <a:t> </a:t>
            </a:r>
          </a:p>
          <a:p>
            <a:r>
              <a:rPr lang="en-US" sz="2400" dirty="0">
                <a:solidFill>
                  <a:srgbClr val="0000FF"/>
                </a:solidFill>
                <a:latin typeface="Times New Roman" pitchFamily="18" charset="0"/>
                <a:cs typeface="Times New Roman" pitchFamily="18" charset="0"/>
              </a:rPr>
              <a:t>The notation </a:t>
            </a:r>
            <a:r>
              <a:rPr lang="en-US" sz="2400" i="1" dirty="0">
                <a:solidFill>
                  <a:srgbClr val="FF33CC"/>
                </a:solidFill>
                <a:latin typeface="Times New Roman" pitchFamily="18" charset="0"/>
                <a:cs typeface="Times New Roman" pitchFamily="18" charset="0"/>
              </a:rPr>
              <a:t>f(</a:t>
            </a:r>
            <a:r>
              <a:rPr lang="en-US" sz="2400" dirty="0">
                <a:solidFill>
                  <a:srgbClr val="FF33CC"/>
                </a:solidFill>
                <a:latin typeface="Times New Roman" pitchFamily="18" charset="0"/>
                <a:cs typeface="Times New Roman" pitchFamily="18" charset="0"/>
              </a:rPr>
              <a:t>1) </a:t>
            </a:r>
            <a:r>
              <a:rPr lang="en-US" sz="2400" dirty="0">
                <a:solidFill>
                  <a:srgbClr val="0000FF"/>
                </a:solidFill>
                <a:latin typeface="Times New Roman" pitchFamily="18" charset="0"/>
                <a:cs typeface="Times New Roman" pitchFamily="18" charset="0"/>
              </a:rPr>
              <a:t>means to replace</a:t>
            </a:r>
            <a:r>
              <a:rPr lang="en-US" sz="2400" dirty="0">
                <a:solidFill>
                  <a:srgbClr val="FF33CC"/>
                </a:solidFill>
                <a:latin typeface="Times New Roman" pitchFamily="18" charset="0"/>
                <a:cs typeface="Times New Roman" pitchFamily="18" charset="0"/>
              </a:rPr>
              <a:t>  </a:t>
            </a:r>
            <a:r>
              <a:rPr lang="en-US" sz="2400" i="1" dirty="0">
                <a:solidFill>
                  <a:srgbClr val="FF33CC"/>
                </a:solidFill>
                <a:latin typeface="Times New Roman" pitchFamily="18" charset="0"/>
                <a:cs typeface="Times New Roman" pitchFamily="18" charset="0"/>
              </a:rPr>
              <a:t>x</a:t>
            </a:r>
            <a:r>
              <a:rPr lang="en-US" sz="2400" i="1" dirty="0">
                <a:solidFill>
                  <a:srgbClr val="00B050"/>
                </a:solidFill>
                <a:latin typeface="Times New Roman" pitchFamily="18" charset="0"/>
                <a:cs typeface="Times New Roman" pitchFamily="18" charset="0"/>
              </a:rPr>
              <a:t>  </a:t>
            </a:r>
            <a:r>
              <a:rPr lang="en-US" sz="2400" dirty="0">
                <a:solidFill>
                  <a:srgbClr val="00B050"/>
                </a:solidFill>
                <a:latin typeface="Times New Roman" pitchFamily="18" charset="0"/>
                <a:cs typeface="Times New Roman" pitchFamily="18" charset="0"/>
              </a:rPr>
              <a:t>with  </a:t>
            </a:r>
            <a:r>
              <a:rPr lang="en-US" sz="2400" dirty="0">
                <a:solidFill>
                  <a:srgbClr val="FF33CC"/>
                </a:solidFill>
                <a:latin typeface="Times New Roman" pitchFamily="18" charset="0"/>
                <a:cs typeface="Times New Roman" pitchFamily="18" charset="0"/>
              </a:rPr>
              <a:t>1</a:t>
            </a:r>
            <a:r>
              <a:rPr lang="en-US" sz="2400" dirty="0">
                <a:solidFill>
                  <a:srgbClr val="00B050"/>
                </a:solidFill>
                <a:latin typeface="Times New Roman" pitchFamily="18" charset="0"/>
                <a:cs typeface="Times New Roman" pitchFamily="18" charset="0"/>
              </a:rPr>
              <a:t> resulting in the function value. </a:t>
            </a:r>
            <a:endParaRPr lang="en-US" sz="2400" dirty="0">
              <a:solidFill>
                <a:srgbClr val="FF33CC"/>
              </a:solidFill>
              <a:latin typeface="Times New Roman" pitchFamily="18" charset="0"/>
              <a:cs typeface="Times New Roman" pitchFamily="18" charset="0"/>
            </a:endParaRPr>
          </a:p>
        </p:txBody>
      </p:sp>
      <p:sp>
        <p:nvSpPr>
          <p:cNvPr id="6" name="TextBox 5"/>
          <p:cNvSpPr txBox="1">
            <a:spLocks noChangeArrowheads="1"/>
          </p:cNvSpPr>
          <p:nvPr/>
        </p:nvSpPr>
        <p:spPr bwMode="auto">
          <a:xfrm>
            <a:off x="685800" y="3810000"/>
            <a:ext cx="4953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r>
              <a:rPr lang="en-US" sz="2400" i="1">
                <a:solidFill>
                  <a:srgbClr val="00B050"/>
                </a:solidFill>
                <a:latin typeface="Times New Roman" pitchFamily="18" charset="0"/>
                <a:cs typeface="Times New Roman" pitchFamily="18" charset="0"/>
              </a:rPr>
              <a:t>f</a:t>
            </a:r>
            <a:r>
              <a:rPr lang="en-US" sz="2400">
                <a:solidFill>
                  <a:srgbClr val="00B050"/>
                </a:solidFill>
                <a:latin typeface="Times New Roman" pitchFamily="18" charset="0"/>
                <a:cs typeface="Times New Roman" pitchFamily="18" charset="0"/>
              </a:rPr>
              <a:t>(1) = 2</a:t>
            </a:r>
            <a:r>
              <a:rPr lang="en-US" sz="2400" i="1">
                <a:solidFill>
                  <a:srgbClr val="00B050"/>
                </a:solidFill>
                <a:latin typeface="Times New Roman" pitchFamily="18" charset="0"/>
                <a:cs typeface="Times New Roman" pitchFamily="18" charset="0"/>
              </a:rPr>
              <a:t>x</a:t>
            </a:r>
            <a:r>
              <a:rPr lang="en-US" sz="2400">
                <a:solidFill>
                  <a:srgbClr val="00B050"/>
                </a:solidFill>
                <a:latin typeface="Times New Roman" pitchFamily="18" charset="0"/>
                <a:cs typeface="Times New Roman" pitchFamily="18" charset="0"/>
              </a:rPr>
              <a:t> + 1 </a:t>
            </a:r>
          </a:p>
          <a:p>
            <a:r>
              <a:rPr lang="en-US" sz="2400" i="1">
                <a:solidFill>
                  <a:srgbClr val="00B050"/>
                </a:solidFill>
                <a:latin typeface="Times New Roman" pitchFamily="18" charset="0"/>
                <a:cs typeface="Times New Roman" pitchFamily="18" charset="0"/>
              </a:rPr>
              <a:t>f</a:t>
            </a:r>
            <a:r>
              <a:rPr lang="en-US" sz="2400">
                <a:solidFill>
                  <a:srgbClr val="00B050"/>
                </a:solidFill>
                <a:latin typeface="Times New Roman" pitchFamily="18" charset="0"/>
                <a:cs typeface="Times New Roman" pitchFamily="18" charset="0"/>
              </a:rPr>
              <a:t>(1) = 2(1) + 1 </a:t>
            </a:r>
          </a:p>
          <a:p>
            <a:r>
              <a:rPr lang="en-US" sz="2400" i="1">
                <a:solidFill>
                  <a:srgbClr val="00B050"/>
                </a:solidFill>
                <a:latin typeface="Times New Roman" pitchFamily="18" charset="0"/>
                <a:cs typeface="Times New Roman" pitchFamily="18" charset="0"/>
              </a:rPr>
              <a:t>f</a:t>
            </a:r>
            <a:r>
              <a:rPr lang="en-US" sz="2400">
                <a:solidFill>
                  <a:srgbClr val="00B050"/>
                </a:solidFill>
                <a:latin typeface="Times New Roman" pitchFamily="18" charset="0"/>
                <a:cs typeface="Times New Roman" pitchFamily="18" charset="0"/>
              </a:rPr>
              <a:t>(1) = 3</a:t>
            </a:r>
          </a:p>
          <a:p>
            <a:endParaRPr lang="en-US" sz="2400"/>
          </a:p>
        </p:txBody>
      </p:sp>
    </p:spTree>
    <p:custDataLst>
      <p:tags r:id="rId1"/>
    </p:custDataLst>
    <p:extLst>
      <p:ext uri="{BB962C8B-B14F-4D97-AF65-F5344CB8AC3E}">
        <p14:creationId xmlns:p14="http://schemas.microsoft.com/office/powerpoint/2010/main" val="15910218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anim calcmode="discrete" valueType="clr">
                                      <p:cBhvr override="childStyle">
                                        <p:cTn id="7"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
                                        </p:tgtEl>
                                        <p:attrNameLst>
                                          <p:attrName>fillcolor</p:attrName>
                                        </p:attrNameLst>
                                      </p:cBhvr>
                                      <p:tavLst>
                                        <p:tav tm="0">
                                          <p:val>
                                            <p:clrVal>
                                              <a:schemeClr val="accent2"/>
                                            </p:clrVal>
                                          </p:val>
                                        </p:tav>
                                        <p:tav tm="50000">
                                          <p:val>
                                            <p:clrVal>
                                              <a:schemeClr val="hlink"/>
                                            </p:clrVal>
                                          </p:val>
                                        </p:tav>
                                      </p:tavLst>
                                    </p:anim>
                                    <p:set>
                                      <p:cBhvr>
                                        <p:cTn id="9" dur="80"/>
                                        <p:tgtEl>
                                          <p:spTgt spid="2"/>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p:cTn id="14"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4">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 calcmode="lin" valueType="num">
                                      <p:cBhvr>
                                        <p:cTn id="21" dur="5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10">
                                            <p:txEl>
                                              <p:pRg st="0" end="0"/>
                                            </p:txEl>
                                          </p:spTgt>
                                        </p:tgtEl>
                                        <p:attrNameLst>
                                          <p:attrName>ppt_h</p:attrName>
                                        </p:attrNameLst>
                                      </p:cBhvr>
                                      <p:tavLst>
                                        <p:tav tm="0">
                                          <p:val>
                                            <p:fltVal val="0"/>
                                          </p:val>
                                        </p:tav>
                                        <p:tav tm="100000">
                                          <p:val>
                                            <p:strVal val="#ppt_h"/>
                                          </p:val>
                                        </p:tav>
                                      </p:tavLst>
                                    </p:anim>
                                    <p:animEffect transition="in" filter="fade">
                                      <p:cBhvr>
                                        <p:cTn id="23" dur="500"/>
                                        <p:tgtEl>
                                          <p:spTgt spid="10">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nodeType="clickEffect">
                                  <p:stCondLst>
                                    <p:cond delay="0"/>
                                  </p:stCondLst>
                                  <p:childTnLst>
                                    <p:set>
                                      <p:cBhvr>
                                        <p:cTn id="27" dur="1" fill="hold">
                                          <p:stCondLst>
                                            <p:cond delay="0"/>
                                          </p:stCondLst>
                                        </p:cTn>
                                        <p:tgtEl>
                                          <p:spTgt spid="10">
                                            <p:txEl>
                                              <p:pRg st="2" end="2"/>
                                            </p:txEl>
                                          </p:spTgt>
                                        </p:tgtEl>
                                        <p:attrNameLst>
                                          <p:attrName>style.visibility</p:attrName>
                                        </p:attrNameLst>
                                      </p:cBhvr>
                                      <p:to>
                                        <p:strVal val="visible"/>
                                      </p:to>
                                    </p:set>
                                    <p:anim calcmode="lin" valueType="num">
                                      <p:cBhvr>
                                        <p:cTn id="28" dur="500" fill="hold"/>
                                        <p:tgtEl>
                                          <p:spTgt spid="10">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10">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10">
                                            <p:txEl>
                                              <p:pRg st="2" end="2"/>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anim calcmode="lin" valueType="num">
                                      <p:cBhvr>
                                        <p:cTn id="35"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37" dur="500"/>
                                        <p:tgtEl>
                                          <p:spTgt spid="6">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3" presetClass="entr" presetSubtype="16" fill="hold" nodeType="clickEffect">
                                  <p:stCondLst>
                                    <p:cond delay="0"/>
                                  </p:stCondLst>
                                  <p:childTnLst>
                                    <p:set>
                                      <p:cBhvr>
                                        <p:cTn id="41" dur="1" fill="hold">
                                          <p:stCondLst>
                                            <p:cond delay="0"/>
                                          </p:stCondLst>
                                        </p:cTn>
                                        <p:tgtEl>
                                          <p:spTgt spid="6">
                                            <p:txEl>
                                              <p:pRg st="1" end="1"/>
                                            </p:txEl>
                                          </p:spTgt>
                                        </p:tgtEl>
                                        <p:attrNameLst>
                                          <p:attrName>style.visibility</p:attrName>
                                        </p:attrNameLst>
                                      </p:cBhvr>
                                      <p:to>
                                        <p:strVal val="visible"/>
                                      </p:to>
                                    </p:set>
                                    <p:anim calcmode="lin" valueType="num">
                                      <p:cBhvr>
                                        <p:cTn id="42"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43"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44" dur="500"/>
                                        <p:tgtEl>
                                          <p:spTgt spid="6">
                                            <p:txEl>
                                              <p:pRg st="1" end="1"/>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3" presetClass="entr" presetSubtype="16" fill="hold" nodeType="click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anim calcmode="lin" valueType="num">
                                      <p:cBhvr>
                                        <p:cTn id="49"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50"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51"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38200" y="36513"/>
            <a:ext cx="7793038" cy="776287"/>
          </a:xfrm>
        </p:spPr>
        <p:txBody>
          <a:bodyPr>
            <a:normAutofit/>
          </a:bodyPr>
          <a:lstStyle/>
          <a:p>
            <a:pPr eaLnBrk="1" hangingPunct="1"/>
            <a:r>
              <a:rPr lang="en-US" smtClean="0"/>
              <a:t>Review</a:t>
            </a:r>
          </a:p>
        </p:txBody>
      </p:sp>
      <p:sp>
        <p:nvSpPr>
          <p:cNvPr id="7171" name="Rectangle 3"/>
          <p:cNvSpPr>
            <a:spLocks noGrp="1" noChangeArrowheads="1"/>
          </p:cNvSpPr>
          <p:nvPr>
            <p:ph idx="1"/>
          </p:nvPr>
        </p:nvSpPr>
        <p:spPr>
          <a:xfrm>
            <a:off x="762000" y="838200"/>
            <a:ext cx="7772400" cy="4114800"/>
          </a:xfrm>
        </p:spPr>
        <p:txBody>
          <a:bodyPr/>
          <a:lstStyle/>
          <a:p>
            <a:pPr eaLnBrk="1" hangingPunct="1">
              <a:lnSpc>
                <a:spcPct val="80000"/>
              </a:lnSpc>
            </a:pPr>
            <a:r>
              <a:rPr lang="en-US" sz="2800" smtClean="0"/>
              <a:t>A </a:t>
            </a:r>
            <a:r>
              <a:rPr lang="en-US" sz="2800" b="1" smtClean="0"/>
              <a:t>relation</a:t>
            </a:r>
            <a:r>
              <a:rPr lang="en-US" sz="2800" smtClean="0"/>
              <a:t> between two variables </a:t>
            </a:r>
            <a:r>
              <a:rPr lang="en-US" sz="2800" i="1" smtClean="0"/>
              <a:t>x</a:t>
            </a:r>
            <a:r>
              <a:rPr lang="en-US" sz="2800" smtClean="0"/>
              <a:t> and </a:t>
            </a:r>
            <a:r>
              <a:rPr lang="en-US" sz="2800" i="1" smtClean="0"/>
              <a:t>y</a:t>
            </a:r>
            <a:r>
              <a:rPr lang="en-US" sz="2800" smtClean="0"/>
              <a:t> is a set of ordered pairs</a:t>
            </a:r>
          </a:p>
          <a:p>
            <a:pPr eaLnBrk="1" hangingPunct="1">
              <a:lnSpc>
                <a:spcPct val="80000"/>
              </a:lnSpc>
            </a:pPr>
            <a:r>
              <a:rPr lang="en-US" sz="2800" smtClean="0"/>
              <a:t>An </a:t>
            </a:r>
            <a:r>
              <a:rPr lang="en-US" sz="2800" b="1" smtClean="0"/>
              <a:t>ordered pair</a:t>
            </a:r>
            <a:r>
              <a:rPr lang="en-US" sz="2800" smtClean="0"/>
              <a:t> consist of a </a:t>
            </a:r>
            <a:r>
              <a:rPr lang="en-US" sz="2800" i="1" smtClean="0"/>
              <a:t>x</a:t>
            </a:r>
            <a:r>
              <a:rPr lang="en-US" sz="2800" smtClean="0"/>
              <a:t> and </a:t>
            </a:r>
            <a:r>
              <a:rPr lang="en-US" sz="2800" i="1" smtClean="0"/>
              <a:t>y-</a:t>
            </a:r>
            <a:r>
              <a:rPr lang="en-US" sz="2800" smtClean="0"/>
              <a:t>coordinate</a:t>
            </a:r>
          </a:p>
          <a:p>
            <a:pPr lvl="1" eaLnBrk="1" hangingPunct="1">
              <a:lnSpc>
                <a:spcPct val="80000"/>
              </a:lnSpc>
            </a:pPr>
            <a:r>
              <a:rPr lang="en-US" sz="2400" b="1" smtClean="0">
                <a:solidFill>
                  <a:srgbClr val="FF33CC"/>
                </a:solidFill>
              </a:rPr>
              <a:t>A relation</a:t>
            </a:r>
            <a:r>
              <a:rPr lang="en-US" sz="2400" smtClean="0"/>
              <a:t> may be viewed as </a:t>
            </a:r>
            <a:r>
              <a:rPr lang="en-US" sz="2400" i="1" u="sng" smtClean="0">
                <a:solidFill>
                  <a:srgbClr val="7030A0"/>
                </a:solidFill>
              </a:rPr>
              <a:t>ordered pairs</a:t>
            </a:r>
            <a:r>
              <a:rPr lang="en-US" sz="2400" i="1" smtClean="0">
                <a:solidFill>
                  <a:srgbClr val="7030A0"/>
                </a:solidFill>
              </a:rPr>
              <a:t>, </a:t>
            </a:r>
            <a:r>
              <a:rPr lang="en-US" sz="2400" i="1" u="sng" smtClean="0">
                <a:solidFill>
                  <a:srgbClr val="7030A0"/>
                </a:solidFill>
              </a:rPr>
              <a:t>mapping design</a:t>
            </a:r>
            <a:r>
              <a:rPr lang="en-US" sz="2400" i="1" smtClean="0">
                <a:solidFill>
                  <a:srgbClr val="7030A0"/>
                </a:solidFill>
              </a:rPr>
              <a:t>, </a:t>
            </a:r>
            <a:r>
              <a:rPr lang="en-US" sz="2400" i="1" u="sng" smtClean="0">
                <a:solidFill>
                  <a:srgbClr val="7030A0"/>
                </a:solidFill>
              </a:rPr>
              <a:t>table</a:t>
            </a:r>
            <a:r>
              <a:rPr lang="en-US" sz="2400" i="1" smtClean="0">
                <a:solidFill>
                  <a:srgbClr val="7030A0"/>
                </a:solidFill>
              </a:rPr>
              <a:t>, </a:t>
            </a:r>
            <a:r>
              <a:rPr lang="en-US" sz="2400" i="1" u="sng" smtClean="0">
                <a:solidFill>
                  <a:srgbClr val="7030A0"/>
                </a:solidFill>
              </a:rPr>
              <a:t>equation</a:t>
            </a:r>
            <a:r>
              <a:rPr lang="en-US" sz="2400" i="1" smtClean="0">
                <a:solidFill>
                  <a:srgbClr val="7030A0"/>
                </a:solidFill>
              </a:rPr>
              <a:t>, or </a:t>
            </a:r>
            <a:r>
              <a:rPr lang="en-US" sz="2400" i="1" u="sng" smtClean="0">
                <a:solidFill>
                  <a:srgbClr val="7030A0"/>
                </a:solidFill>
              </a:rPr>
              <a:t>written in sentences</a:t>
            </a:r>
          </a:p>
          <a:p>
            <a:pPr eaLnBrk="1" hangingPunct="1">
              <a:lnSpc>
                <a:spcPct val="80000"/>
              </a:lnSpc>
            </a:pPr>
            <a:r>
              <a:rPr lang="en-US" sz="2800" i="1" smtClean="0"/>
              <a:t>x</a:t>
            </a:r>
            <a:r>
              <a:rPr lang="en-US" sz="2800" smtClean="0"/>
              <a:t>-values are </a:t>
            </a:r>
            <a:r>
              <a:rPr lang="en-US" sz="2800" b="1" smtClean="0"/>
              <a:t>inputs, domain, independent variable</a:t>
            </a:r>
          </a:p>
          <a:p>
            <a:pPr eaLnBrk="1" hangingPunct="1">
              <a:lnSpc>
                <a:spcPct val="80000"/>
              </a:lnSpc>
            </a:pPr>
            <a:r>
              <a:rPr lang="en-US" sz="2800" i="1" smtClean="0"/>
              <a:t>y</a:t>
            </a:r>
            <a:r>
              <a:rPr lang="en-US" sz="2800" smtClean="0"/>
              <a:t>-values are </a:t>
            </a:r>
            <a:r>
              <a:rPr lang="en-US" sz="2800" b="1" smtClean="0"/>
              <a:t>outputs</a:t>
            </a:r>
            <a:r>
              <a:rPr lang="en-US" sz="2800" smtClean="0"/>
              <a:t>, </a:t>
            </a:r>
            <a:r>
              <a:rPr lang="en-US" sz="2800" b="1" smtClean="0"/>
              <a:t>range, dependent variable</a:t>
            </a:r>
            <a:endParaRPr lang="en-US" sz="2800" smtClean="0"/>
          </a:p>
          <a:p>
            <a:pPr eaLnBrk="1" hangingPunct="1">
              <a:lnSpc>
                <a:spcPct val="80000"/>
              </a:lnSpc>
            </a:pPr>
            <a:endParaRPr lang="en-US" sz="2800" b="1" i="1" smtClean="0"/>
          </a:p>
        </p:txBody>
      </p:sp>
    </p:spTree>
    <p:custDataLst>
      <p:tags r:id="rId1"/>
    </p:custDataLst>
    <p:extLst>
      <p:ext uri="{BB962C8B-B14F-4D97-AF65-F5344CB8AC3E}">
        <p14:creationId xmlns:p14="http://schemas.microsoft.com/office/powerpoint/2010/main" val="16896654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7170"/>
                                        </p:tgtEl>
                                        <p:attrNameLst>
                                          <p:attrName>style.visibility</p:attrName>
                                        </p:attrNameLst>
                                      </p:cBhvr>
                                      <p:to>
                                        <p:strVal val="visible"/>
                                      </p:to>
                                    </p:set>
                                    <p:anim calcmode="discrete" valueType="clr">
                                      <p:cBhvr override="childStyle">
                                        <p:cTn id="7" dur="80"/>
                                        <p:tgtEl>
                                          <p:spTgt spid="717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170"/>
                                        </p:tgtEl>
                                        <p:attrNameLst>
                                          <p:attrName>fillcolor</p:attrName>
                                        </p:attrNameLst>
                                      </p:cBhvr>
                                      <p:tavLst>
                                        <p:tav tm="0">
                                          <p:val>
                                            <p:clrVal>
                                              <a:schemeClr val="accent2"/>
                                            </p:clrVal>
                                          </p:val>
                                        </p:tav>
                                        <p:tav tm="50000">
                                          <p:val>
                                            <p:clrVal>
                                              <a:schemeClr val="hlink"/>
                                            </p:clrVal>
                                          </p:val>
                                        </p:tav>
                                      </p:tavLst>
                                    </p:anim>
                                    <p:set>
                                      <p:cBhvr>
                                        <p:cTn id="9" dur="80"/>
                                        <p:tgtEl>
                                          <p:spTgt spid="7170"/>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7171">
                                            <p:txEl>
                                              <p:pRg st="0" end="0"/>
                                            </p:txEl>
                                          </p:spTgt>
                                        </p:tgtEl>
                                        <p:attrNameLst>
                                          <p:attrName>style.visibility</p:attrName>
                                        </p:attrNameLst>
                                      </p:cBhvr>
                                      <p:to>
                                        <p:strVal val="visible"/>
                                      </p:to>
                                    </p:set>
                                    <p:anim calcmode="lin" valueType="num">
                                      <p:cBhvr additive="base">
                                        <p:cTn id="14" dur="500" fill="hold"/>
                                        <p:tgtEl>
                                          <p:spTgt spid="7171">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71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7171">
                                            <p:txEl>
                                              <p:pRg st="1" end="1"/>
                                            </p:txEl>
                                          </p:spTgt>
                                        </p:tgtEl>
                                        <p:attrNameLst>
                                          <p:attrName>style.visibility</p:attrName>
                                        </p:attrNameLst>
                                      </p:cBhvr>
                                      <p:to>
                                        <p:strVal val="visible"/>
                                      </p:to>
                                    </p:set>
                                    <p:anim calcmode="lin" valueType="num">
                                      <p:cBhvr additive="base">
                                        <p:cTn id="20" dur="500" fill="hold"/>
                                        <p:tgtEl>
                                          <p:spTgt spid="7171">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1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2" fill="hold" grpId="0" nodeType="clickEffect">
                                  <p:stCondLst>
                                    <p:cond delay="0"/>
                                  </p:stCondLst>
                                  <p:childTnLst>
                                    <p:set>
                                      <p:cBhvr>
                                        <p:cTn id="25" dur="1" fill="hold">
                                          <p:stCondLst>
                                            <p:cond delay="0"/>
                                          </p:stCondLst>
                                        </p:cTn>
                                        <p:tgtEl>
                                          <p:spTgt spid="7171">
                                            <p:txEl>
                                              <p:pRg st="2" end="2"/>
                                            </p:txEl>
                                          </p:spTgt>
                                        </p:tgtEl>
                                        <p:attrNameLst>
                                          <p:attrName>style.visibility</p:attrName>
                                        </p:attrNameLst>
                                      </p:cBhvr>
                                      <p:to>
                                        <p:strVal val="visible"/>
                                      </p:to>
                                    </p:set>
                                    <p:anim calcmode="lin" valueType="num">
                                      <p:cBhvr additive="base">
                                        <p:cTn id="26" dur="500" fill="hold"/>
                                        <p:tgtEl>
                                          <p:spTgt spid="7171">
                                            <p:txEl>
                                              <p:pRg st="2" end="2"/>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71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7171">
                                            <p:txEl>
                                              <p:pRg st="3" end="3"/>
                                            </p:txEl>
                                          </p:spTgt>
                                        </p:tgtEl>
                                        <p:attrNameLst>
                                          <p:attrName>style.visibility</p:attrName>
                                        </p:attrNameLst>
                                      </p:cBhvr>
                                      <p:to>
                                        <p:strVal val="visible"/>
                                      </p:to>
                                    </p:set>
                                    <p:anim calcmode="lin" valueType="num">
                                      <p:cBhvr additive="base">
                                        <p:cTn id="32" dur="500" fill="hold"/>
                                        <p:tgtEl>
                                          <p:spTgt spid="7171">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71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7171">
                                            <p:txEl>
                                              <p:pRg st="4" end="4"/>
                                            </p:txEl>
                                          </p:spTgt>
                                        </p:tgtEl>
                                        <p:attrNameLst>
                                          <p:attrName>style.visibility</p:attrName>
                                        </p:attrNameLst>
                                      </p:cBhvr>
                                      <p:to>
                                        <p:strVal val="visible"/>
                                      </p:to>
                                    </p:set>
                                    <p:anim calcmode="lin" valueType="num">
                                      <p:cBhvr additive="base">
                                        <p:cTn id="38" dur="500" fill="hold"/>
                                        <p:tgtEl>
                                          <p:spTgt spid="7171">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717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533400" y="381000"/>
            <a:ext cx="7793038" cy="762000"/>
          </a:xfrm>
        </p:spPr>
        <p:txBody>
          <a:bodyPr>
            <a:normAutofit/>
          </a:bodyPr>
          <a:lstStyle/>
          <a:p>
            <a:pPr eaLnBrk="1" hangingPunct="1"/>
            <a:r>
              <a:rPr lang="en-US" smtClean="0"/>
              <a:t>Function Notation</a:t>
            </a:r>
          </a:p>
        </p:txBody>
      </p:sp>
      <p:sp>
        <p:nvSpPr>
          <p:cNvPr id="39942"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4" name="TextBox 3"/>
          <p:cNvSpPr txBox="1">
            <a:spLocks noChangeArrowheads="1"/>
          </p:cNvSpPr>
          <p:nvPr/>
        </p:nvSpPr>
        <p:spPr bwMode="auto">
          <a:xfrm>
            <a:off x="609600" y="1219200"/>
            <a:ext cx="5638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r>
              <a:rPr lang="en-US" sz="3200">
                <a:solidFill>
                  <a:srgbClr val="FF33CC"/>
                </a:solidFill>
                <a:latin typeface="Times New Roman" pitchFamily="18" charset="0"/>
                <a:cs typeface="Times New Roman" pitchFamily="18" charset="0"/>
              </a:rPr>
              <a:t>Given</a:t>
            </a:r>
            <a:r>
              <a:rPr lang="en-US" sz="3200" i="1">
                <a:solidFill>
                  <a:srgbClr val="FF33CC"/>
                </a:solidFill>
                <a:latin typeface="Times New Roman" pitchFamily="18" charset="0"/>
                <a:cs typeface="Times New Roman" pitchFamily="18" charset="0"/>
              </a:rPr>
              <a:t> g(x) = x</a:t>
            </a:r>
            <a:r>
              <a:rPr lang="en-US" sz="3200" baseline="30000">
                <a:solidFill>
                  <a:srgbClr val="FF33CC"/>
                </a:solidFill>
                <a:latin typeface="Times New Roman" pitchFamily="18" charset="0"/>
                <a:cs typeface="Times New Roman" pitchFamily="18" charset="0"/>
              </a:rPr>
              <a:t>2</a:t>
            </a:r>
            <a:r>
              <a:rPr lang="en-US" sz="3200">
                <a:solidFill>
                  <a:srgbClr val="FF33CC"/>
                </a:solidFill>
                <a:latin typeface="Times New Roman" pitchFamily="18" charset="0"/>
                <a:cs typeface="Times New Roman" pitchFamily="18" charset="0"/>
              </a:rPr>
              <a:t> – 3</a:t>
            </a:r>
            <a:r>
              <a:rPr lang="en-US" sz="3200" i="1">
                <a:solidFill>
                  <a:srgbClr val="FF33CC"/>
                </a:solidFill>
                <a:latin typeface="Times New Roman" pitchFamily="18" charset="0"/>
                <a:cs typeface="Times New Roman" pitchFamily="18" charset="0"/>
              </a:rPr>
              <a:t>, </a:t>
            </a:r>
            <a:r>
              <a:rPr lang="en-US" sz="3200">
                <a:solidFill>
                  <a:srgbClr val="FF33CC"/>
                </a:solidFill>
                <a:latin typeface="Times New Roman" pitchFamily="18" charset="0"/>
                <a:cs typeface="Times New Roman" pitchFamily="18" charset="0"/>
              </a:rPr>
              <a:t>find </a:t>
            </a:r>
            <a:r>
              <a:rPr lang="en-US" sz="3200" i="1">
                <a:solidFill>
                  <a:srgbClr val="FF33CC"/>
                </a:solidFill>
                <a:latin typeface="Times New Roman" pitchFamily="18" charset="0"/>
                <a:cs typeface="Times New Roman" pitchFamily="18" charset="0"/>
              </a:rPr>
              <a:t>g</a:t>
            </a:r>
            <a:r>
              <a:rPr lang="en-US" sz="3200">
                <a:solidFill>
                  <a:srgbClr val="FF33CC"/>
                </a:solidFill>
                <a:latin typeface="Times New Roman" pitchFamily="18" charset="0"/>
                <a:cs typeface="Times New Roman" pitchFamily="18" charset="0"/>
              </a:rPr>
              <a:t>(-2) </a:t>
            </a:r>
            <a:r>
              <a:rPr lang="en-US" sz="3200" i="1">
                <a:solidFill>
                  <a:srgbClr val="FF33CC"/>
                </a:solidFill>
                <a:latin typeface="Times New Roman" pitchFamily="18" charset="0"/>
                <a:cs typeface="Times New Roman" pitchFamily="18" charset="0"/>
              </a:rPr>
              <a:t>.</a:t>
            </a:r>
            <a:r>
              <a:rPr lang="en-US" sz="2400" i="1">
                <a:solidFill>
                  <a:srgbClr val="00B050"/>
                </a:solidFill>
                <a:latin typeface="Times New Roman" pitchFamily="18" charset="0"/>
                <a:cs typeface="Times New Roman" pitchFamily="18" charset="0"/>
              </a:rPr>
              <a:t> </a:t>
            </a:r>
            <a:endParaRPr lang="en-US" sz="2400">
              <a:solidFill>
                <a:srgbClr val="00B050"/>
              </a:solidFill>
              <a:latin typeface="Times New Roman" pitchFamily="18" charset="0"/>
              <a:cs typeface="Times New Roman" pitchFamily="18" charset="0"/>
            </a:endParaRPr>
          </a:p>
        </p:txBody>
      </p:sp>
      <p:sp>
        <p:nvSpPr>
          <p:cNvPr id="13" name="TextBox 12"/>
          <p:cNvSpPr txBox="1">
            <a:spLocks noChangeArrowheads="1"/>
          </p:cNvSpPr>
          <p:nvPr/>
        </p:nvSpPr>
        <p:spPr bwMode="auto">
          <a:xfrm>
            <a:off x="2095500" y="2187575"/>
            <a:ext cx="4000500" cy="191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r>
              <a:rPr lang="en-US" sz="3200" i="1">
                <a:solidFill>
                  <a:srgbClr val="00B050"/>
                </a:solidFill>
                <a:latin typeface="Times New Roman" pitchFamily="18" charset="0"/>
                <a:cs typeface="Times New Roman" pitchFamily="18" charset="0"/>
              </a:rPr>
              <a:t>g</a:t>
            </a:r>
            <a:r>
              <a:rPr lang="en-US" sz="3200">
                <a:solidFill>
                  <a:srgbClr val="00B050"/>
                </a:solidFill>
                <a:latin typeface="Times New Roman" pitchFamily="18" charset="0"/>
                <a:cs typeface="Times New Roman" pitchFamily="18" charset="0"/>
              </a:rPr>
              <a:t>(-2) = </a:t>
            </a:r>
            <a:r>
              <a:rPr lang="en-US" sz="3200" i="1">
                <a:solidFill>
                  <a:srgbClr val="00B050"/>
                </a:solidFill>
                <a:latin typeface="Times New Roman" pitchFamily="18" charset="0"/>
                <a:cs typeface="Times New Roman" pitchFamily="18" charset="0"/>
              </a:rPr>
              <a:t>x</a:t>
            </a:r>
            <a:r>
              <a:rPr lang="en-US" sz="3200" baseline="30000">
                <a:solidFill>
                  <a:srgbClr val="00B050"/>
                </a:solidFill>
                <a:latin typeface="Times New Roman" pitchFamily="18" charset="0"/>
                <a:cs typeface="Times New Roman" pitchFamily="18" charset="0"/>
              </a:rPr>
              <a:t>2</a:t>
            </a:r>
            <a:r>
              <a:rPr lang="en-US" sz="3200">
                <a:solidFill>
                  <a:srgbClr val="00B050"/>
                </a:solidFill>
                <a:latin typeface="Times New Roman" pitchFamily="18" charset="0"/>
                <a:cs typeface="Times New Roman" pitchFamily="18" charset="0"/>
              </a:rPr>
              <a:t> – 3</a:t>
            </a:r>
          </a:p>
          <a:p>
            <a:r>
              <a:rPr lang="en-US" sz="3200" i="1">
                <a:solidFill>
                  <a:srgbClr val="00B050"/>
                </a:solidFill>
                <a:latin typeface="Times New Roman" pitchFamily="18" charset="0"/>
                <a:cs typeface="Times New Roman" pitchFamily="18" charset="0"/>
              </a:rPr>
              <a:t>g</a:t>
            </a:r>
            <a:r>
              <a:rPr lang="en-US" sz="3200">
                <a:solidFill>
                  <a:srgbClr val="00B050"/>
                </a:solidFill>
                <a:latin typeface="Times New Roman" pitchFamily="18" charset="0"/>
                <a:cs typeface="Times New Roman" pitchFamily="18" charset="0"/>
              </a:rPr>
              <a:t>(-2) = (-2)</a:t>
            </a:r>
            <a:r>
              <a:rPr lang="en-US" sz="3200" baseline="30000">
                <a:solidFill>
                  <a:srgbClr val="00B050"/>
                </a:solidFill>
                <a:latin typeface="Times New Roman" pitchFamily="18" charset="0"/>
                <a:cs typeface="Times New Roman" pitchFamily="18" charset="0"/>
              </a:rPr>
              <a:t>2</a:t>
            </a:r>
            <a:r>
              <a:rPr lang="en-US" sz="3200">
                <a:solidFill>
                  <a:srgbClr val="00B050"/>
                </a:solidFill>
                <a:latin typeface="Times New Roman" pitchFamily="18" charset="0"/>
                <a:cs typeface="Times New Roman" pitchFamily="18" charset="0"/>
              </a:rPr>
              <a:t> – 3</a:t>
            </a:r>
          </a:p>
          <a:p>
            <a:r>
              <a:rPr lang="en-US" sz="3200" i="1">
                <a:solidFill>
                  <a:srgbClr val="00B050"/>
                </a:solidFill>
                <a:latin typeface="Times New Roman" pitchFamily="18" charset="0"/>
                <a:cs typeface="Times New Roman" pitchFamily="18" charset="0"/>
              </a:rPr>
              <a:t>g</a:t>
            </a:r>
            <a:r>
              <a:rPr lang="en-US" sz="3200">
                <a:solidFill>
                  <a:srgbClr val="00B050"/>
                </a:solidFill>
                <a:latin typeface="Times New Roman" pitchFamily="18" charset="0"/>
                <a:cs typeface="Times New Roman" pitchFamily="18" charset="0"/>
              </a:rPr>
              <a:t>(-2) = 1</a:t>
            </a:r>
          </a:p>
          <a:p>
            <a:endParaRPr lang="en-US" sz="2400"/>
          </a:p>
        </p:txBody>
      </p:sp>
    </p:spTree>
    <p:custDataLst>
      <p:tags r:id="rId1"/>
    </p:custDataLst>
    <p:extLst>
      <p:ext uri="{BB962C8B-B14F-4D97-AF65-F5344CB8AC3E}">
        <p14:creationId xmlns:p14="http://schemas.microsoft.com/office/powerpoint/2010/main" val="31477068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anim calcmode="discrete" valueType="clr">
                                      <p:cBhvr override="childStyle">
                                        <p:cTn id="7"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
                                        </p:tgtEl>
                                        <p:attrNameLst>
                                          <p:attrName>fillcolor</p:attrName>
                                        </p:attrNameLst>
                                      </p:cBhvr>
                                      <p:tavLst>
                                        <p:tav tm="0">
                                          <p:val>
                                            <p:clrVal>
                                              <a:schemeClr val="accent2"/>
                                            </p:clrVal>
                                          </p:val>
                                        </p:tav>
                                        <p:tav tm="50000">
                                          <p:val>
                                            <p:clrVal>
                                              <a:schemeClr val="hlink"/>
                                            </p:clrVal>
                                          </p:val>
                                        </p:tav>
                                      </p:tavLst>
                                    </p:anim>
                                    <p:set>
                                      <p:cBhvr>
                                        <p:cTn id="9" dur="80"/>
                                        <p:tgtEl>
                                          <p:spTgt spid="2"/>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p:cTn id="14"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4">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anim calcmode="lin" valueType="num">
                                      <p:cBhvr>
                                        <p:cTn id="21"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23" dur="500"/>
                                        <p:tgtEl>
                                          <p:spTgt spid="13">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nodeType="clickEffect">
                                  <p:stCondLst>
                                    <p:cond delay="0"/>
                                  </p:stCondLst>
                                  <p:childTnLst>
                                    <p:set>
                                      <p:cBhvr>
                                        <p:cTn id="27" dur="1" fill="hold">
                                          <p:stCondLst>
                                            <p:cond delay="0"/>
                                          </p:stCondLst>
                                        </p:cTn>
                                        <p:tgtEl>
                                          <p:spTgt spid="13">
                                            <p:txEl>
                                              <p:pRg st="1" end="1"/>
                                            </p:txEl>
                                          </p:spTgt>
                                        </p:tgtEl>
                                        <p:attrNameLst>
                                          <p:attrName>style.visibility</p:attrName>
                                        </p:attrNameLst>
                                      </p:cBhvr>
                                      <p:to>
                                        <p:strVal val="visible"/>
                                      </p:to>
                                    </p:set>
                                    <p:anim calcmode="lin" valueType="num">
                                      <p:cBhvr>
                                        <p:cTn id="28" dur="500" fill="hold"/>
                                        <p:tgtEl>
                                          <p:spTgt spid="13">
                                            <p:txEl>
                                              <p:pRg st="1" end="1"/>
                                            </p:txEl>
                                          </p:spTgt>
                                        </p:tgtEl>
                                        <p:attrNameLst>
                                          <p:attrName>ppt_w</p:attrName>
                                        </p:attrNameLst>
                                      </p:cBhvr>
                                      <p:tavLst>
                                        <p:tav tm="0">
                                          <p:val>
                                            <p:fltVal val="0"/>
                                          </p:val>
                                        </p:tav>
                                        <p:tav tm="100000">
                                          <p:val>
                                            <p:strVal val="#ppt_w"/>
                                          </p:val>
                                        </p:tav>
                                      </p:tavLst>
                                    </p:anim>
                                    <p:anim calcmode="lin" valueType="num">
                                      <p:cBhvr>
                                        <p:cTn id="29" dur="500" fill="hold"/>
                                        <p:tgtEl>
                                          <p:spTgt spid="13">
                                            <p:txEl>
                                              <p:pRg st="1" end="1"/>
                                            </p:txEl>
                                          </p:spTgt>
                                        </p:tgtEl>
                                        <p:attrNameLst>
                                          <p:attrName>ppt_h</p:attrName>
                                        </p:attrNameLst>
                                      </p:cBhvr>
                                      <p:tavLst>
                                        <p:tav tm="0">
                                          <p:val>
                                            <p:fltVal val="0"/>
                                          </p:val>
                                        </p:tav>
                                        <p:tav tm="100000">
                                          <p:val>
                                            <p:strVal val="#ppt_h"/>
                                          </p:val>
                                        </p:tav>
                                      </p:tavLst>
                                    </p:anim>
                                    <p:animEffect transition="in" filter="fade">
                                      <p:cBhvr>
                                        <p:cTn id="30" dur="500"/>
                                        <p:tgtEl>
                                          <p:spTgt spid="13">
                                            <p:txEl>
                                              <p:pRg st="1" end="1"/>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nodeType="clickEffect">
                                  <p:stCondLst>
                                    <p:cond delay="0"/>
                                  </p:stCondLst>
                                  <p:childTnLst>
                                    <p:set>
                                      <p:cBhvr>
                                        <p:cTn id="34" dur="1" fill="hold">
                                          <p:stCondLst>
                                            <p:cond delay="0"/>
                                          </p:stCondLst>
                                        </p:cTn>
                                        <p:tgtEl>
                                          <p:spTgt spid="13">
                                            <p:txEl>
                                              <p:pRg st="2" end="2"/>
                                            </p:txEl>
                                          </p:spTgt>
                                        </p:tgtEl>
                                        <p:attrNameLst>
                                          <p:attrName>style.visibility</p:attrName>
                                        </p:attrNameLst>
                                      </p:cBhvr>
                                      <p:to>
                                        <p:strVal val="visible"/>
                                      </p:to>
                                    </p:set>
                                    <p:anim calcmode="lin" valueType="num">
                                      <p:cBhvr>
                                        <p:cTn id="35" dur="500" fill="hold"/>
                                        <p:tgtEl>
                                          <p:spTgt spid="13">
                                            <p:txEl>
                                              <p:pRg st="2" end="2"/>
                                            </p:txEl>
                                          </p:spTgt>
                                        </p:tgtEl>
                                        <p:attrNameLst>
                                          <p:attrName>ppt_w</p:attrName>
                                        </p:attrNameLst>
                                      </p:cBhvr>
                                      <p:tavLst>
                                        <p:tav tm="0">
                                          <p:val>
                                            <p:fltVal val="0"/>
                                          </p:val>
                                        </p:tav>
                                        <p:tav tm="100000">
                                          <p:val>
                                            <p:strVal val="#ppt_w"/>
                                          </p:val>
                                        </p:tav>
                                      </p:tavLst>
                                    </p:anim>
                                    <p:anim calcmode="lin" valueType="num">
                                      <p:cBhvr>
                                        <p:cTn id="36" dur="500" fill="hold"/>
                                        <p:tgtEl>
                                          <p:spTgt spid="13">
                                            <p:txEl>
                                              <p:pRg st="2" end="2"/>
                                            </p:txEl>
                                          </p:spTgt>
                                        </p:tgtEl>
                                        <p:attrNameLst>
                                          <p:attrName>ppt_h</p:attrName>
                                        </p:attrNameLst>
                                      </p:cBhvr>
                                      <p:tavLst>
                                        <p:tav tm="0">
                                          <p:val>
                                            <p:fltVal val="0"/>
                                          </p:val>
                                        </p:tav>
                                        <p:tav tm="100000">
                                          <p:val>
                                            <p:strVal val="#ppt_h"/>
                                          </p:val>
                                        </p:tav>
                                      </p:tavLst>
                                    </p:anim>
                                    <p:animEffect transition="in" filter="fade">
                                      <p:cBhvr>
                                        <p:cTn id="37"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533400" y="0"/>
            <a:ext cx="7793038" cy="762000"/>
          </a:xfrm>
        </p:spPr>
        <p:txBody>
          <a:bodyPr>
            <a:normAutofit/>
          </a:bodyPr>
          <a:lstStyle/>
          <a:p>
            <a:pPr eaLnBrk="1" hangingPunct="1"/>
            <a:r>
              <a:rPr lang="en-US" smtClean="0"/>
              <a:t>Function Notation</a:t>
            </a:r>
          </a:p>
        </p:txBody>
      </p:sp>
      <p:sp>
        <p:nvSpPr>
          <p:cNvPr id="40966"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4" name="TextBox 3"/>
          <p:cNvSpPr txBox="1">
            <a:spLocks noChangeArrowheads="1"/>
          </p:cNvSpPr>
          <p:nvPr/>
        </p:nvSpPr>
        <p:spPr bwMode="auto">
          <a:xfrm>
            <a:off x="685800" y="939800"/>
            <a:ext cx="6934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r>
              <a:rPr lang="en-US" sz="2800">
                <a:solidFill>
                  <a:srgbClr val="00B050"/>
                </a:solidFill>
                <a:latin typeface="Times New Roman" pitchFamily="18" charset="0"/>
                <a:cs typeface="Times New Roman" pitchFamily="18" charset="0"/>
              </a:rPr>
              <a:t>Given</a:t>
            </a:r>
            <a:r>
              <a:rPr lang="en-US" sz="2800" i="1">
                <a:solidFill>
                  <a:srgbClr val="00B050"/>
                </a:solidFill>
                <a:latin typeface="Times New Roman" pitchFamily="18" charset="0"/>
                <a:cs typeface="Times New Roman" pitchFamily="18" charset="0"/>
              </a:rPr>
              <a:t> f(x) =              , </a:t>
            </a:r>
            <a:r>
              <a:rPr lang="en-US" sz="2800">
                <a:solidFill>
                  <a:srgbClr val="00B050"/>
                </a:solidFill>
                <a:latin typeface="Times New Roman" pitchFamily="18" charset="0"/>
                <a:cs typeface="Times New Roman" pitchFamily="18" charset="0"/>
              </a:rPr>
              <a:t>the following</a:t>
            </a:r>
            <a:r>
              <a:rPr lang="en-US" sz="2800" i="1">
                <a:solidFill>
                  <a:srgbClr val="00B050"/>
                </a:solidFill>
                <a:latin typeface="Times New Roman" pitchFamily="18" charset="0"/>
                <a:cs typeface="Times New Roman" pitchFamily="18" charset="0"/>
              </a:rPr>
              <a:t>. </a:t>
            </a:r>
            <a:endParaRPr lang="en-US" sz="2800">
              <a:solidFill>
                <a:srgbClr val="00B050"/>
              </a:solidFill>
              <a:latin typeface="Times New Roman" pitchFamily="18" charset="0"/>
              <a:cs typeface="Times New Roman" pitchFamily="18" charset="0"/>
            </a:endParaRPr>
          </a:p>
        </p:txBody>
      </p:sp>
      <p:sp>
        <p:nvSpPr>
          <p:cNvPr id="13" name="TextBox 12"/>
          <p:cNvSpPr txBox="1">
            <a:spLocks noChangeArrowheads="1"/>
          </p:cNvSpPr>
          <p:nvPr/>
        </p:nvSpPr>
        <p:spPr bwMode="auto">
          <a:xfrm>
            <a:off x="30163" y="2709863"/>
            <a:ext cx="25908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r>
              <a:rPr lang="en-US" sz="2400" i="1">
                <a:solidFill>
                  <a:srgbClr val="00B050"/>
                </a:solidFill>
                <a:latin typeface="Times New Roman" pitchFamily="18" charset="0"/>
                <a:cs typeface="Times New Roman" pitchFamily="18" charset="0"/>
              </a:rPr>
              <a:t>f</a:t>
            </a:r>
            <a:r>
              <a:rPr lang="en-US" sz="2400">
                <a:solidFill>
                  <a:srgbClr val="00B050"/>
                </a:solidFill>
                <a:latin typeface="Times New Roman" pitchFamily="18" charset="0"/>
                <a:cs typeface="Times New Roman" pitchFamily="18" charset="0"/>
              </a:rPr>
              <a:t>(3) = 2</a:t>
            </a:r>
            <a:r>
              <a:rPr lang="en-US" sz="2400" i="1">
                <a:solidFill>
                  <a:srgbClr val="00B050"/>
                </a:solidFill>
                <a:latin typeface="Times New Roman" pitchFamily="18" charset="0"/>
                <a:cs typeface="Times New Roman" pitchFamily="18" charset="0"/>
              </a:rPr>
              <a:t>x</a:t>
            </a:r>
            <a:r>
              <a:rPr lang="en-US" sz="2400" baseline="30000">
                <a:solidFill>
                  <a:srgbClr val="00B050"/>
                </a:solidFill>
                <a:latin typeface="Times New Roman" pitchFamily="18" charset="0"/>
                <a:cs typeface="Times New Roman" pitchFamily="18" charset="0"/>
              </a:rPr>
              <a:t>2</a:t>
            </a:r>
            <a:r>
              <a:rPr lang="en-US" sz="2400">
                <a:solidFill>
                  <a:srgbClr val="00B050"/>
                </a:solidFill>
                <a:latin typeface="Times New Roman" pitchFamily="18" charset="0"/>
                <a:cs typeface="Times New Roman" pitchFamily="18" charset="0"/>
              </a:rPr>
              <a:t> – 3</a:t>
            </a:r>
            <a:r>
              <a:rPr lang="en-US" sz="2400" i="1">
                <a:solidFill>
                  <a:srgbClr val="00B050"/>
                </a:solidFill>
                <a:latin typeface="Times New Roman" pitchFamily="18" charset="0"/>
                <a:cs typeface="Times New Roman" pitchFamily="18" charset="0"/>
              </a:rPr>
              <a:t>x</a:t>
            </a:r>
            <a:endParaRPr lang="en-US" sz="2400">
              <a:solidFill>
                <a:srgbClr val="00B050"/>
              </a:solidFill>
              <a:latin typeface="Times New Roman" pitchFamily="18" charset="0"/>
              <a:cs typeface="Times New Roman" pitchFamily="18" charset="0"/>
            </a:endParaRPr>
          </a:p>
          <a:p>
            <a:r>
              <a:rPr lang="en-US" sz="2400" i="1">
                <a:solidFill>
                  <a:srgbClr val="00B050"/>
                </a:solidFill>
                <a:latin typeface="Times New Roman" pitchFamily="18" charset="0"/>
                <a:cs typeface="Times New Roman" pitchFamily="18" charset="0"/>
              </a:rPr>
              <a:t>f</a:t>
            </a:r>
            <a:r>
              <a:rPr lang="en-US" sz="2400">
                <a:solidFill>
                  <a:srgbClr val="00B050"/>
                </a:solidFill>
                <a:latin typeface="Times New Roman" pitchFamily="18" charset="0"/>
                <a:cs typeface="Times New Roman" pitchFamily="18" charset="0"/>
              </a:rPr>
              <a:t>(3) = 2(3)</a:t>
            </a:r>
            <a:r>
              <a:rPr lang="en-US" sz="2400" baseline="30000">
                <a:solidFill>
                  <a:srgbClr val="00B050"/>
                </a:solidFill>
                <a:latin typeface="Times New Roman" pitchFamily="18" charset="0"/>
                <a:cs typeface="Times New Roman" pitchFamily="18" charset="0"/>
              </a:rPr>
              <a:t>2</a:t>
            </a:r>
            <a:r>
              <a:rPr lang="en-US" sz="2400">
                <a:solidFill>
                  <a:srgbClr val="00B050"/>
                </a:solidFill>
                <a:latin typeface="Times New Roman" pitchFamily="18" charset="0"/>
                <a:cs typeface="Times New Roman" pitchFamily="18" charset="0"/>
              </a:rPr>
              <a:t> – 3(3)</a:t>
            </a:r>
          </a:p>
          <a:p>
            <a:r>
              <a:rPr lang="en-US" sz="2400" i="1">
                <a:solidFill>
                  <a:srgbClr val="00B050"/>
                </a:solidFill>
                <a:latin typeface="Times New Roman" pitchFamily="18" charset="0"/>
                <a:cs typeface="Times New Roman" pitchFamily="18" charset="0"/>
              </a:rPr>
              <a:t>f</a:t>
            </a:r>
            <a:r>
              <a:rPr lang="en-US" sz="2400">
                <a:solidFill>
                  <a:srgbClr val="00B050"/>
                </a:solidFill>
                <a:latin typeface="Times New Roman" pitchFamily="18" charset="0"/>
                <a:cs typeface="Times New Roman" pitchFamily="18" charset="0"/>
              </a:rPr>
              <a:t>(3) = 2(9) - 9</a:t>
            </a:r>
            <a:endParaRPr lang="en-US" sz="2400" i="1">
              <a:solidFill>
                <a:srgbClr val="00B050"/>
              </a:solidFill>
              <a:latin typeface="Times New Roman" pitchFamily="18" charset="0"/>
              <a:cs typeface="Times New Roman" pitchFamily="18" charset="0"/>
            </a:endParaRPr>
          </a:p>
          <a:p>
            <a:r>
              <a:rPr lang="en-US" sz="2400" i="1">
                <a:solidFill>
                  <a:srgbClr val="00B050"/>
                </a:solidFill>
                <a:latin typeface="Times New Roman" pitchFamily="18" charset="0"/>
                <a:cs typeface="Times New Roman" pitchFamily="18" charset="0"/>
              </a:rPr>
              <a:t>f</a:t>
            </a:r>
            <a:r>
              <a:rPr lang="en-US" sz="2400">
                <a:solidFill>
                  <a:srgbClr val="00B050"/>
                </a:solidFill>
                <a:latin typeface="Times New Roman" pitchFamily="18" charset="0"/>
                <a:cs typeface="Times New Roman" pitchFamily="18" charset="0"/>
              </a:rPr>
              <a:t>(3) = 9</a:t>
            </a:r>
          </a:p>
          <a:p>
            <a:endParaRPr lang="en-US" sz="2400"/>
          </a:p>
        </p:txBody>
      </p:sp>
      <p:sp>
        <p:nvSpPr>
          <p:cNvPr id="3" name="TextBox 2"/>
          <p:cNvSpPr txBox="1">
            <a:spLocks noChangeArrowheads="1"/>
          </p:cNvSpPr>
          <p:nvPr/>
        </p:nvSpPr>
        <p:spPr bwMode="auto">
          <a:xfrm>
            <a:off x="495300" y="1846263"/>
            <a:ext cx="12573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r>
              <a:rPr lang="en-US" sz="2800" b="1">
                <a:solidFill>
                  <a:srgbClr val="00B050"/>
                </a:solidFill>
                <a:latin typeface="Times New Roman" pitchFamily="18" charset="0"/>
                <a:cs typeface="Times New Roman" pitchFamily="18" charset="0"/>
              </a:rPr>
              <a:t>a.   </a:t>
            </a:r>
            <a:r>
              <a:rPr lang="en-US" sz="2800" i="1">
                <a:solidFill>
                  <a:srgbClr val="00B050"/>
                </a:solidFill>
                <a:latin typeface="Times New Roman" pitchFamily="18" charset="0"/>
                <a:cs typeface="Times New Roman" pitchFamily="18" charset="0"/>
              </a:rPr>
              <a:t>f</a:t>
            </a:r>
            <a:r>
              <a:rPr lang="en-US" sz="2800">
                <a:solidFill>
                  <a:srgbClr val="00B050"/>
                </a:solidFill>
                <a:latin typeface="Times New Roman" pitchFamily="18" charset="0"/>
                <a:cs typeface="Times New Roman" pitchFamily="18" charset="0"/>
              </a:rPr>
              <a:t>(3)</a:t>
            </a:r>
            <a:endParaRPr lang="en-US" sz="2800"/>
          </a:p>
        </p:txBody>
      </p:sp>
      <p:sp>
        <p:nvSpPr>
          <p:cNvPr id="10" name="TextBox 9"/>
          <p:cNvSpPr txBox="1">
            <a:spLocks noChangeArrowheads="1"/>
          </p:cNvSpPr>
          <p:nvPr/>
        </p:nvSpPr>
        <p:spPr bwMode="auto">
          <a:xfrm>
            <a:off x="3314700" y="1846263"/>
            <a:ext cx="171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r>
              <a:rPr lang="en-US" sz="2800" b="1">
                <a:solidFill>
                  <a:srgbClr val="FF33CC"/>
                </a:solidFill>
                <a:latin typeface="Times New Roman" pitchFamily="18" charset="0"/>
                <a:cs typeface="Times New Roman" pitchFamily="18" charset="0"/>
              </a:rPr>
              <a:t>b.   </a:t>
            </a:r>
            <a:r>
              <a:rPr lang="en-US" sz="2800">
                <a:solidFill>
                  <a:srgbClr val="FF33CC"/>
                </a:solidFill>
                <a:latin typeface="Times New Roman" pitchFamily="18" charset="0"/>
                <a:cs typeface="Times New Roman" pitchFamily="18" charset="0"/>
              </a:rPr>
              <a:t>3</a:t>
            </a:r>
            <a:r>
              <a:rPr lang="en-US" sz="2800" i="1">
                <a:solidFill>
                  <a:srgbClr val="FF33CC"/>
                </a:solidFill>
                <a:latin typeface="Times New Roman" pitchFamily="18" charset="0"/>
                <a:cs typeface="Times New Roman" pitchFamily="18" charset="0"/>
              </a:rPr>
              <a:t>f</a:t>
            </a:r>
            <a:r>
              <a:rPr lang="en-US" sz="2800">
                <a:solidFill>
                  <a:srgbClr val="FF33CC"/>
                </a:solidFill>
                <a:latin typeface="Times New Roman" pitchFamily="18" charset="0"/>
                <a:cs typeface="Times New Roman" pitchFamily="18" charset="0"/>
              </a:rPr>
              <a:t>(</a:t>
            </a:r>
            <a:r>
              <a:rPr lang="en-US" sz="2800" i="1">
                <a:solidFill>
                  <a:srgbClr val="FF33CC"/>
                </a:solidFill>
                <a:latin typeface="Times New Roman" pitchFamily="18" charset="0"/>
                <a:cs typeface="Times New Roman" pitchFamily="18" charset="0"/>
              </a:rPr>
              <a:t>x</a:t>
            </a:r>
            <a:r>
              <a:rPr lang="en-US" sz="2800">
                <a:solidFill>
                  <a:srgbClr val="FF33CC"/>
                </a:solidFill>
                <a:latin typeface="Times New Roman" pitchFamily="18" charset="0"/>
                <a:cs typeface="Times New Roman" pitchFamily="18" charset="0"/>
              </a:rPr>
              <a:t>)</a:t>
            </a:r>
            <a:endParaRPr lang="en-US" sz="2800">
              <a:solidFill>
                <a:srgbClr val="FF33CC"/>
              </a:solidFill>
            </a:endParaRPr>
          </a:p>
        </p:txBody>
      </p:sp>
      <p:sp>
        <p:nvSpPr>
          <p:cNvPr id="11" name="TextBox 10"/>
          <p:cNvSpPr txBox="1">
            <a:spLocks noChangeArrowheads="1"/>
          </p:cNvSpPr>
          <p:nvPr/>
        </p:nvSpPr>
        <p:spPr bwMode="auto">
          <a:xfrm>
            <a:off x="6781800" y="1863725"/>
            <a:ext cx="144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r>
              <a:rPr lang="en-US" sz="2800" b="1">
                <a:solidFill>
                  <a:srgbClr val="0000FF"/>
                </a:solidFill>
                <a:latin typeface="Times New Roman" pitchFamily="18" charset="0"/>
                <a:cs typeface="Times New Roman" pitchFamily="18" charset="0"/>
              </a:rPr>
              <a:t>c.   </a:t>
            </a:r>
            <a:r>
              <a:rPr lang="en-US" sz="2800" i="1">
                <a:solidFill>
                  <a:srgbClr val="0000FF"/>
                </a:solidFill>
                <a:latin typeface="Times New Roman" pitchFamily="18" charset="0"/>
                <a:cs typeface="Times New Roman" pitchFamily="18" charset="0"/>
              </a:rPr>
              <a:t>f(</a:t>
            </a:r>
            <a:r>
              <a:rPr lang="en-US" sz="2800">
                <a:solidFill>
                  <a:srgbClr val="0000FF"/>
                </a:solidFill>
                <a:latin typeface="Times New Roman" pitchFamily="18" charset="0"/>
                <a:cs typeface="Times New Roman" pitchFamily="18" charset="0"/>
              </a:rPr>
              <a:t>3</a:t>
            </a:r>
            <a:r>
              <a:rPr lang="en-US" sz="2800" i="1">
                <a:solidFill>
                  <a:srgbClr val="0000FF"/>
                </a:solidFill>
                <a:latin typeface="Times New Roman" pitchFamily="18" charset="0"/>
                <a:cs typeface="Times New Roman" pitchFamily="18" charset="0"/>
              </a:rPr>
              <a:t>x)</a:t>
            </a:r>
            <a:endParaRPr lang="en-US" sz="2800">
              <a:solidFill>
                <a:srgbClr val="0000FF"/>
              </a:solidFill>
            </a:endParaRPr>
          </a:p>
        </p:txBody>
      </p:sp>
      <p:sp>
        <p:nvSpPr>
          <p:cNvPr id="12" name="TextBox 11"/>
          <p:cNvSpPr txBox="1">
            <a:spLocks noChangeArrowheads="1"/>
          </p:cNvSpPr>
          <p:nvPr/>
        </p:nvSpPr>
        <p:spPr bwMode="auto">
          <a:xfrm>
            <a:off x="2971800" y="2751138"/>
            <a:ext cx="2743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r>
              <a:rPr lang="en-US" sz="2400" i="1">
                <a:solidFill>
                  <a:srgbClr val="FF33CC"/>
                </a:solidFill>
                <a:latin typeface="Times New Roman" pitchFamily="18" charset="0"/>
                <a:cs typeface="Times New Roman" pitchFamily="18" charset="0"/>
              </a:rPr>
              <a:t>3f</a:t>
            </a:r>
            <a:r>
              <a:rPr lang="en-US" sz="2400">
                <a:solidFill>
                  <a:srgbClr val="FF33CC"/>
                </a:solidFill>
                <a:latin typeface="Times New Roman" pitchFamily="18" charset="0"/>
                <a:cs typeface="Times New Roman" pitchFamily="18" charset="0"/>
              </a:rPr>
              <a:t>(</a:t>
            </a:r>
            <a:r>
              <a:rPr lang="en-US" sz="2400" i="1">
                <a:solidFill>
                  <a:srgbClr val="FF33CC"/>
                </a:solidFill>
                <a:latin typeface="Times New Roman" pitchFamily="18" charset="0"/>
                <a:cs typeface="Times New Roman" pitchFamily="18" charset="0"/>
              </a:rPr>
              <a:t>x</a:t>
            </a:r>
            <a:r>
              <a:rPr lang="en-US" sz="2400">
                <a:solidFill>
                  <a:srgbClr val="FF33CC"/>
                </a:solidFill>
                <a:latin typeface="Times New Roman" pitchFamily="18" charset="0"/>
                <a:cs typeface="Times New Roman" pitchFamily="18" charset="0"/>
              </a:rPr>
              <a:t>) = 3(2</a:t>
            </a:r>
            <a:r>
              <a:rPr lang="en-US" sz="2400" i="1">
                <a:solidFill>
                  <a:srgbClr val="FF33CC"/>
                </a:solidFill>
                <a:latin typeface="Times New Roman" pitchFamily="18" charset="0"/>
                <a:cs typeface="Times New Roman" pitchFamily="18" charset="0"/>
              </a:rPr>
              <a:t>x</a:t>
            </a:r>
            <a:r>
              <a:rPr lang="en-US" sz="2400" baseline="30000">
                <a:solidFill>
                  <a:srgbClr val="FF33CC"/>
                </a:solidFill>
                <a:latin typeface="Times New Roman" pitchFamily="18" charset="0"/>
                <a:cs typeface="Times New Roman" pitchFamily="18" charset="0"/>
              </a:rPr>
              <a:t>2</a:t>
            </a:r>
            <a:r>
              <a:rPr lang="en-US" sz="2400">
                <a:solidFill>
                  <a:srgbClr val="FF33CC"/>
                </a:solidFill>
                <a:latin typeface="Times New Roman" pitchFamily="18" charset="0"/>
                <a:cs typeface="Times New Roman" pitchFamily="18" charset="0"/>
              </a:rPr>
              <a:t> – 3</a:t>
            </a:r>
            <a:r>
              <a:rPr lang="en-US" sz="2400" i="1">
                <a:solidFill>
                  <a:srgbClr val="FF33CC"/>
                </a:solidFill>
                <a:latin typeface="Times New Roman" pitchFamily="18" charset="0"/>
                <a:cs typeface="Times New Roman" pitchFamily="18" charset="0"/>
              </a:rPr>
              <a:t>x</a:t>
            </a:r>
            <a:r>
              <a:rPr lang="en-US" sz="2400">
                <a:solidFill>
                  <a:srgbClr val="FF33CC"/>
                </a:solidFill>
                <a:latin typeface="Times New Roman" pitchFamily="18" charset="0"/>
                <a:cs typeface="Times New Roman" pitchFamily="18" charset="0"/>
              </a:rPr>
              <a:t>)</a:t>
            </a:r>
          </a:p>
          <a:p>
            <a:r>
              <a:rPr lang="en-US" sz="2400" i="1">
                <a:solidFill>
                  <a:srgbClr val="FF33CC"/>
                </a:solidFill>
                <a:latin typeface="Times New Roman" pitchFamily="18" charset="0"/>
                <a:cs typeface="Times New Roman" pitchFamily="18" charset="0"/>
              </a:rPr>
              <a:t>3f</a:t>
            </a:r>
            <a:r>
              <a:rPr lang="en-US" sz="2400">
                <a:solidFill>
                  <a:srgbClr val="FF33CC"/>
                </a:solidFill>
                <a:latin typeface="Times New Roman" pitchFamily="18" charset="0"/>
                <a:cs typeface="Times New Roman" pitchFamily="18" charset="0"/>
              </a:rPr>
              <a:t>(</a:t>
            </a:r>
            <a:r>
              <a:rPr lang="en-US" sz="2400" i="1">
                <a:solidFill>
                  <a:srgbClr val="FF33CC"/>
                </a:solidFill>
                <a:latin typeface="Times New Roman" pitchFamily="18" charset="0"/>
                <a:cs typeface="Times New Roman" pitchFamily="18" charset="0"/>
              </a:rPr>
              <a:t>x</a:t>
            </a:r>
            <a:r>
              <a:rPr lang="en-US" sz="2400">
                <a:solidFill>
                  <a:srgbClr val="FF33CC"/>
                </a:solidFill>
                <a:latin typeface="Times New Roman" pitchFamily="18" charset="0"/>
                <a:cs typeface="Times New Roman" pitchFamily="18" charset="0"/>
              </a:rPr>
              <a:t>) = 6</a:t>
            </a:r>
            <a:r>
              <a:rPr lang="en-US" sz="2400" i="1">
                <a:solidFill>
                  <a:srgbClr val="FF33CC"/>
                </a:solidFill>
                <a:latin typeface="Times New Roman" pitchFamily="18" charset="0"/>
                <a:cs typeface="Times New Roman" pitchFamily="18" charset="0"/>
              </a:rPr>
              <a:t>x</a:t>
            </a:r>
            <a:r>
              <a:rPr lang="en-US" sz="2400" baseline="30000">
                <a:solidFill>
                  <a:srgbClr val="FF33CC"/>
                </a:solidFill>
                <a:latin typeface="Times New Roman" pitchFamily="18" charset="0"/>
                <a:cs typeface="Times New Roman" pitchFamily="18" charset="0"/>
              </a:rPr>
              <a:t>2</a:t>
            </a:r>
            <a:r>
              <a:rPr lang="en-US" sz="2400">
                <a:solidFill>
                  <a:srgbClr val="FF33CC"/>
                </a:solidFill>
                <a:latin typeface="Times New Roman" pitchFamily="18" charset="0"/>
                <a:cs typeface="Times New Roman" pitchFamily="18" charset="0"/>
              </a:rPr>
              <a:t> – </a:t>
            </a:r>
            <a:r>
              <a:rPr lang="en-US" sz="2400" i="1">
                <a:solidFill>
                  <a:srgbClr val="FF33CC"/>
                </a:solidFill>
                <a:latin typeface="Times New Roman" pitchFamily="18" charset="0"/>
                <a:cs typeface="Times New Roman" pitchFamily="18" charset="0"/>
              </a:rPr>
              <a:t>9x</a:t>
            </a:r>
          </a:p>
          <a:p>
            <a:endParaRPr lang="en-US" sz="2400"/>
          </a:p>
        </p:txBody>
      </p:sp>
      <p:sp>
        <p:nvSpPr>
          <p:cNvPr id="14" name="TextBox 13"/>
          <p:cNvSpPr txBox="1">
            <a:spLocks noChangeArrowheads="1"/>
          </p:cNvSpPr>
          <p:nvPr/>
        </p:nvSpPr>
        <p:spPr bwMode="auto">
          <a:xfrm>
            <a:off x="6019800" y="2705100"/>
            <a:ext cx="29718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r>
              <a:rPr lang="en-US" sz="2400" i="1">
                <a:solidFill>
                  <a:srgbClr val="0000FF"/>
                </a:solidFill>
                <a:latin typeface="Times New Roman" pitchFamily="18" charset="0"/>
                <a:cs typeface="Times New Roman" pitchFamily="18" charset="0"/>
              </a:rPr>
              <a:t>f</a:t>
            </a:r>
            <a:r>
              <a:rPr lang="en-US" sz="2400">
                <a:solidFill>
                  <a:srgbClr val="0000FF"/>
                </a:solidFill>
                <a:latin typeface="Times New Roman" pitchFamily="18" charset="0"/>
                <a:cs typeface="Times New Roman" pitchFamily="18" charset="0"/>
              </a:rPr>
              <a:t>(3</a:t>
            </a:r>
            <a:r>
              <a:rPr lang="en-US" sz="2400" i="1">
                <a:solidFill>
                  <a:srgbClr val="0000FF"/>
                </a:solidFill>
                <a:latin typeface="Times New Roman" pitchFamily="18" charset="0"/>
                <a:cs typeface="Times New Roman" pitchFamily="18" charset="0"/>
              </a:rPr>
              <a:t>x</a:t>
            </a:r>
            <a:r>
              <a:rPr lang="en-US" sz="2400">
                <a:solidFill>
                  <a:srgbClr val="0000FF"/>
                </a:solidFill>
                <a:latin typeface="Times New Roman" pitchFamily="18" charset="0"/>
                <a:cs typeface="Times New Roman" pitchFamily="18" charset="0"/>
              </a:rPr>
              <a:t>) = 2</a:t>
            </a:r>
            <a:r>
              <a:rPr lang="en-US" sz="2400" i="1">
                <a:solidFill>
                  <a:srgbClr val="0000FF"/>
                </a:solidFill>
                <a:latin typeface="Times New Roman" pitchFamily="18" charset="0"/>
                <a:cs typeface="Times New Roman" pitchFamily="18" charset="0"/>
              </a:rPr>
              <a:t>x</a:t>
            </a:r>
            <a:r>
              <a:rPr lang="en-US" sz="2400" baseline="30000">
                <a:solidFill>
                  <a:srgbClr val="0000FF"/>
                </a:solidFill>
                <a:latin typeface="Times New Roman" pitchFamily="18" charset="0"/>
                <a:cs typeface="Times New Roman" pitchFamily="18" charset="0"/>
              </a:rPr>
              <a:t>2</a:t>
            </a:r>
            <a:r>
              <a:rPr lang="en-US" sz="2400">
                <a:solidFill>
                  <a:srgbClr val="0000FF"/>
                </a:solidFill>
                <a:latin typeface="Times New Roman" pitchFamily="18" charset="0"/>
                <a:cs typeface="Times New Roman" pitchFamily="18" charset="0"/>
              </a:rPr>
              <a:t> – 3</a:t>
            </a:r>
            <a:r>
              <a:rPr lang="en-US" sz="2400" i="1">
                <a:solidFill>
                  <a:srgbClr val="0000FF"/>
                </a:solidFill>
                <a:latin typeface="Times New Roman" pitchFamily="18" charset="0"/>
                <a:cs typeface="Times New Roman" pitchFamily="18" charset="0"/>
              </a:rPr>
              <a:t>x</a:t>
            </a:r>
            <a:endParaRPr lang="en-US" sz="2400">
              <a:solidFill>
                <a:srgbClr val="0000FF"/>
              </a:solidFill>
              <a:latin typeface="Times New Roman" pitchFamily="18" charset="0"/>
              <a:cs typeface="Times New Roman" pitchFamily="18" charset="0"/>
            </a:endParaRPr>
          </a:p>
          <a:p>
            <a:r>
              <a:rPr lang="en-US" sz="2400" i="1">
                <a:solidFill>
                  <a:srgbClr val="0000FF"/>
                </a:solidFill>
                <a:latin typeface="Times New Roman" pitchFamily="18" charset="0"/>
                <a:cs typeface="Times New Roman" pitchFamily="18" charset="0"/>
              </a:rPr>
              <a:t>f</a:t>
            </a:r>
            <a:r>
              <a:rPr lang="en-US" sz="2400">
                <a:solidFill>
                  <a:srgbClr val="0000FF"/>
                </a:solidFill>
                <a:latin typeface="Times New Roman" pitchFamily="18" charset="0"/>
                <a:cs typeface="Times New Roman" pitchFamily="18" charset="0"/>
              </a:rPr>
              <a:t>(3</a:t>
            </a:r>
            <a:r>
              <a:rPr lang="en-US" sz="2400" i="1">
                <a:solidFill>
                  <a:srgbClr val="0000FF"/>
                </a:solidFill>
                <a:latin typeface="Times New Roman" pitchFamily="18" charset="0"/>
                <a:cs typeface="Times New Roman" pitchFamily="18" charset="0"/>
              </a:rPr>
              <a:t>x</a:t>
            </a:r>
            <a:r>
              <a:rPr lang="en-US" sz="2400">
                <a:solidFill>
                  <a:srgbClr val="0000FF"/>
                </a:solidFill>
                <a:latin typeface="Times New Roman" pitchFamily="18" charset="0"/>
                <a:cs typeface="Times New Roman" pitchFamily="18" charset="0"/>
              </a:rPr>
              <a:t>) = 2(3</a:t>
            </a:r>
            <a:r>
              <a:rPr lang="en-US" sz="2400" i="1">
                <a:solidFill>
                  <a:srgbClr val="0000FF"/>
                </a:solidFill>
                <a:latin typeface="Times New Roman" pitchFamily="18" charset="0"/>
                <a:cs typeface="Times New Roman" pitchFamily="18" charset="0"/>
              </a:rPr>
              <a:t>x</a:t>
            </a:r>
            <a:r>
              <a:rPr lang="en-US" sz="2400">
                <a:solidFill>
                  <a:srgbClr val="0000FF"/>
                </a:solidFill>
                <a:latin typeface="Times New Roman" pitchFamily="18" charset="0"/>
                <a:cs typeface="Times New Roman" pitchFamily="18" charset="0"/>
              </a:rPr>
              <a:t>)</a:t>
            </a:r>
            <a:r>
              <a:rPr lang="en-US" sz="2400" baseline="30000">
                <a:solidFill>
                  <a:srgbClr val="0000FF"/>
                </a:solidFill>
                <a:latin typeface="Times New Roman" pitchFamily="18" charset="0"/>
                <a:cs typeface="Times New Roman" pitchFamily="18" charset="0"/>
              </a:rPr>
              <a:t>2</a:t>
            </a:r>
            <a:r>
              <a:rPr lang="en-US" sz="2400">
                <a:solidFill>
                  <a:srgbClr val="0000FF"/>
                </a:solidFill>
                <a:latin typeface="Times New Roman" pitchFamily="18" charset="0"/>
                <a:cs typeface="Times New Roman" pitchFamily="18" charset="0"/>
              </a:rPr>
              <a:t> – 3(3</a:t>
            </a:r>
            <a:r>
              <a:rPr lang="en-US" sz="2400" i="1">
                <a:solidFill>
                  <a:srgbClr val="0000FF"/>
                </a:solidFill>
                <a:latin typeface="Times New Roman" pitchFamily="18" charset="0"/>
                <a:cs typeface="Times New Roman" pitchFamily="18" charset="0"/>
              </a:rPr>
              <a:t>x</a:t>
            </a:r>
            <a:r>
              <a:rPr lang="en-US" sz="2400">
                <a:solidFill>
                  <a:srgbClr val="0000FF"/>
                </a:solidFill>
                <a:latin typeface="Times New Roman" pitchFamily="18" charset="0"/>
                <a:cs typeface="Times New Roman" pitchFamily="18" charset="0"/>
              </a:rPr>
              <a:t>)</a:t>
            </a:r>
          </a:p>
          <a:p>
            <a:r>
              <a:rPr lang="en-US" sz="2400" i="1">
                <a:solidFill>
                  <a:srgbClr val="0000FF"/>
                </a:solidFill>
                <a:latin typeface="Times New Roman" pitchFamily="18" charset="0"/>
                <a:cs typeface="Times New Roman" pitchFamily="18" charset="0"/>
              </a:rPr>
              <a:t>f</a:t>
            </a:r>
            <a:r>
              <a:rPr lang="en-US" sz="2400">
                <a:solidFill>
                  <a:srgbClr val="0000FF"/>
                </a:solidFill>
                <a:latin typeface="Times New Roman" pitchFamily="18" charset="0"/>
                <a:cs typeface="Times New Roman" pitchFamily="18" charset="0"/>
              </a:rPr>
              <a:t>(3</a:t>
            </a:r>
            <a:r>
              <a:rPr lang="en-US" sz="2400" i="1">
                <a:solidFill>
                  <a:srgbClr val="0000FF"/>
                </a:solidFill>
                <a:latin typeface="Times New Roman" pitchFamily="18" charset="0"/>
                <a:cs typeface="Times New Roman" pitchFamily="18" charset="0"/>
              </a:rPr>
              <a:t>x</a:t>
            </a:r>
            <a:r>
              <a:rPr lang="en-US" sz="2400">
                <a:solidFill>
                  <a:srgbClr val="0000FF"/>
                </a:solidFill>
                <a:latin typeface="Times New Roman" pitchFamily="18" charset="0"/>
                <a:cs typeface="Times New Roman" pitchFamily="18" charset="0"/>
              </a:rPr>
              <a:t>) = 2(9</a:t>
            </a:r>
            <a:r>
              <a:rPr lang="en-US" sz="2400" i="1">
                <a:solidFill>
                  <a:srgbClr val="0000FF"/>
                </a:solidFill>
                <a:latin typeface="Times New Roman" pitchFamily="18" charset="0"/>
                <a:cs typeface="Times New Roman" pitchFamily="18" charset="0"/>
              </a:rPr>
              <a:t>x</a:t>
            </a:r>
            <a:r>
              <a:rPr lang="en-US" sz="2400" i="1" baseline="30000">
                <a:solidFill>
                  <a:srgbClr val="0000FF"/>
                </a:solidFill>
                <a:latin typeface="Times New Roman" pitchFamily="18" charset="0"/>
                <a:cs typeface="Times New Roman" pitchFamily="18" charset="0"/>
              </a:rPr>
              <a:t>2</a:t>
            </a:r>
            <a:r>
              <a:rPr lang="en-US" sz="2400">
                <a:solidFill>
                  <a:srgbClr val="0000FF"/>
                </a:solidFill>
                <a:latin typeface="Times New Roman" pitchFamily="18" charset="0"/>
                <a:cs typeface="Times New Roman" pitchFamily="18" charset="0"/>
              </a:rPr>
              <a:t>) – 3(3</a:t>
            </a:r>
            <a:r>
              <a:rPr lang="en-US" sz="2400" i="1">
                <a:solidFill>
                  <a:srgbClr val="0000FF"/>
                </a:solidFill>
                <a:latin typeface="Times New Roman" pitchFamily="18" charset="0"/>
                <a:cs typeface="Times New Roman" pitchFamily="18" charset="0"/>
              </a:rPr>
              <a:t>x</a:t>
            </a:r>
            <a:r>
              <a:rPr lang="en-US" sz="2400">
                <a:solidFill>
                  <a:srgbClr val="0000FF"/>
                </a:solidFill>
                <a:latin typeface="Times New Roman" pitchFamily="18" charset="0"/>
                <a:cs typeface="Times New Roman" pitchFamily="18" charset="0"/>
              </a:rPr>
              <a:t>)</a:t>
            </a:r>
          </a:p>
          <a:p>
            <a:r>
              <a:rPr lang="en-US" sz="2400" i="1">
                <a:solidFill>
                  <a:srgbClr val="0000FF"/>
                </a:solidFill>
                <a:latin typeface="Times New Roman" pitchFamily="18" charset="0"/>
                <a:cs typeface="Times New Roman" pitchFamily="18" charset="0"/>
              </a:rPr>
              <a:t>f</a:t>
            </a:r>
            <a:r>
              <a:rPr lang="en-US" sz="2400">
                <a:solidFill>
                  <a:srgbClr val="0000FF"/>
                </a:solidFill>
                <a:latin typeface="Times New Roman" pitchFamily="18" charset="0"/>
                <a:cs typeface="Times New Roman" pitchFamily="18" charset="0"/>
              </a:rPr>
              <a:t>(3</a:t>
            </a:r>
            <a:r>
              <a:rPr lang="en-US" sz="2400" i="1">
                <a:solidFill>
                  <a:srgbClr val="0000FF"/>
                </a:solidFill>
                <a:latin typeface="Times New Roman" pitchFamily="18" charset="0"/>
                <a:cs typeface="Times New Roman" pitchFamily="18" charset="0"/>
              </a:rPr>
              <a:t>x</a:t>
            </a:r>
            <a:r>
              <a:rPr lang="en-US" sz="2400">
                <a:solidFill>
                  <a:srgbClr val="0000FF"/>
                </a:solidFill>
                <a:latin typeface="Times New Roman" pitchFamily="18" charset="0"/>
                <a:cs typeface="Times New Roman" pitchFamily="18" charset="0"/>
              </a:rPr>
              <a:t>) = </a:t>
            </a:r>
            <a:r>
              <a:rPr lang="en-US" sz="2400" i="1">
                <a:solidFill>
                  <a:srgbClr val="0000FF"/>
                </a:solidFill>
                <a:latin typeface="Times New Roman" pitchFamily="18" charset="0"/>
                <a:cs typeface="Times New Roman" pitchFamily="18" charset="0"/>
              </a:rPr>
              <a:t>18x</a:t>
            </a:r>
            <a:r>
              <a:rPr lang="en-US" sz="2400" i="1" baseline="30000">
                <a:solidFill>
                  <a:srgbClr val="0000FF"/>
                </a:solidFill>
                <a:latin typeface="Times New Roman" pitchFamily="18" charset="0"/>
                <a:cs typeface="Times New Roman" pitchFamily="18" charset="0"/>
              </a:rPr>
              <a:t>2</a:t>
            </a:r>
            <a:r>
              <a:rPr lang="en-US" sz="2400">
                <a:solidFill>
                  <a:srgbClr val="0000FF"/>
                </a:solidFill>
                <a:latin typeface="Times New Roman" pitchFamily="18" charset="0"/>
                <a:cs typeface="Times New Roman" pitchFamily="18" charset="0"/>
              </a:rPr>
              <a:t> – 9</a:t>
            </a:r>
            <a:r>
              <a:rPr lang="en-US" sz="2400" i="1">
                <a:solidFill>
                  <a:srgbClr val="0000FF"/>
                </a:solidFill>
                <a:latin typeface="Times New Roman" pitchFamily="18" charset="0"/>
                <a:cs typeface="Times New Roman" pitchFamily="18" charset="0"/>
              </a:rPr>
              <a:t>x</a:t>
            </a:r>
            <a:endParaRPr lang="en-US" sz="2400">
              <a:solidFill>
                <a:srgbClr val="0000FF"/>
              </a:solidFill>
              <a:latin typeface="Times New Roman" pitchFamily="18" charset="0"/>
              <a:cs typeface="Times New Roman" pitchFamily="18" charset="0"/>
            </a:endParaRPr>
          </a:p>
          <a:p>
            <a:endParaRPr lang="en-US" sz="2400"/>
          </a:p>
        </p:txBody>
      </p:sp>
      <p:graphicFrame>
        <p:nvGraphicFramePr>
          <p:cNvPr id="37903" name="Object 15"/>
          <p:cNvGraphicFramePr>
            <a:graphicFrameLocks noChangeAspect="1"/>
          </p:cNvGraphicFramePr>
          <p:nvPr/>
        </p:nvGraphicFramePr>
        <p:xfrm>
          <a:off x="2743200" y="1066800"/>
          <a:ext cx="939800" cy="279400"/>
        </p:xfrm>
        <a:graphic>
          <a:graphicData uri="http://schemas.openxmlformats.org/presentationml/2006/ole">
            <mc:AlternateContent xmlns:mc="http://schemas.openxmlformats.org/markup-compatibility/2006">
              <mc:Choice xmlns:v="urn:schemas-microsoft-com:vml" Requires="v">
                <p:oleObj spid="_x0000_s9221" name="Equation" r:id="rId5" imgW="939800" imgH="279400" progId="Equation.DSMT4">
                  <p:embed/>
                </p:oleObj>
              </mc:Choice>
              <mc:Fallback>
                <p:oleObj name="Equation" r:id="rId5" imgW="939800" imgH="279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1066800"/>
                        <a:ext cx="9398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2"/>
    </p:custDataLst>
    <p:extLst>
      <p:ext uri="{BB962C8B-B14F-4D97-AF65-F5344CB8AC3E}">
        <p14:creationId xmlns:p14="http://schemas.microsoft.com/office/powerpoint/2010/main" val="5134481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anim calcmode="discrete" valueType="clr">
                                      <p:cBhvr override="childStyle">
                                        <p:cTn id="7"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
                                        </p:tgtEl>
                                        <p:attrNameLst>
                                          <p:attrName>fillcolor</p:attrName>
                                        </p:attrNameLst>
                                      </p:cBhvr>
                                      <p:tavLst>
                                        <p:tav tm="0">
                                          <p:val>
                                            <p:clrVal>
                                              <a:schemeClr val="accent2"/>
                                            </p:clrVal>
                                          </p:val>
                                        </p:tav>
                                        <p:tav tm="50000">
                                          <p:val>
                                            <p:clrVal>
                                              <a:schemeClr val="hlink"/>
                                            </p:clrVal>
                                          </p:val>
                                        </p:tav>
                                      </p:tavLst>
                                    </p:anim>
                                    <p:set>
                                      <p:cBhvr>
                                        <p:cTn id="9" dur="80"/>
                                        <p:tgtEl>
                                          <p:spTgt spid="2"/>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p:cTn id="14"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4">
                                            <p:txEl>
                                              <p:pRg st="0" end="0"/>
                                            </p:txEl>
                                          </p:spTgt>
                                        </p:tgtEl>
                                      </p:cBhvr>
                                    </p:animEffect>
                                  </p:childTnLst>
                                </p:cTn>
                              </p:par>
                              <p:par>
                                <p:cTn id="17" presetID="23" presetClass="entr" presetSubtype="16" fill="hold" nodeType="withEffect">
                                  <p:stCondLst>
                                    <p:cond delay="0"/>
                                  </p:stCondLst>
                                  <p:childTnLst>
                                    <p:set>
                                      <p:cBhvr>
                                        <p:cTn id="18" dur="1" fill="hold">
                                          <p:stCondLst>
                                            <p:cond delay="0"/>
                                          </p:stCondLst>
                                        </p:cTn>
                                        <p:tgtEl>
                                          <p:spTgt spid="37903"/>
                                        </p:tgtEl>
                                        <p:attrNameLst>
                                          <p:attrName>style.visibility</p:attrName>
                                        </p:attrNameLst>
                                      </p:cBhvr>
                                      <p:to>
                                        <p:strVal val="visible"/>
                                      </p:to>
                                    </p:set>
                                    <p:anim calcmode="lin" valueType="num">
                                      <p:cBhvr>
                                        <p:cTn id="19" dur="500" fill="hold"/>
                                        <p:tgtEl>
                                          <p:spTgt spid="37903"/>
                                        </p:tgtEl>
                                        <p:attrNameLst>
                                          <p:attrName>ppt_w</p:attrName>
                                        </p:attrNameLst>
                                      </p:cBhvr>
                                      <p:tavLst>
                                        <p:tav tm="0">
                                          <p:val>
                                            <p:fltVal val="0"/>
                                          </p:val>
                                        </p:tav>
                                        <p:tav tm="100000">
                                          <p:val>
                                            <p:strVal val="#ppt_w"/>
                                          </p:val>
                                        </p:tav>
                                      </p:tavLst>
                                    </p:anim>
                                    <p:anim calcmode="lin" valueType="num">
                                      <p:cBhvr>
                                        <p:cTn id="20" dur="500" fill="hold"/>
                                        <p:tgtEl>
                                          <p:spTgt spid="37903"/>
                                        </p:tgtEl>
                                        <p:attrNameLst>
                                          <p:attrName>ppt_h</p:attrName>
                                        </p:attrNameLst>
                                      </p:cBhvr>
                                      <p:tavLst>
                                        <p:tav tm="0">
                                          <p:val>
                                            <p:fltVal val="0"/>
                                          </p:val>
                                        </p:tav>
                                        <p:tav tm="100000">
                                          <p:val>
                                            <p:strVal val="#ppt_h"/>
                                          </p:val>
                                        </p:tav>
                                      </p:tavLst>
                                    </p:anim>
                                  </p:childTnLst>
                                </p:cTn>
                              </p:par>
                            </p:childTnLst>
                          </p:cTn>
                        </p:par>
                        <p:par>
                          <p:cTn id="21" fill="hold" nodeType="afterGroup">
                            <p:stCondLst>
                              <p:cond delay="500"/>
                            </p:stCondLst>
                            <p:childTnLst>
                              <p:par>
                                <p:cTn id="22" presetID="53" presetClass="entr" presetSubtype="16"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par>
                          <p:cTn id="27" fill="hold" nodeType="afterGroup">
                            <p:stCondLst>
                              <p:cond delay="1000"/>
                            </p:stCondLst>
                            <p:childTnLst>
                              <p:par>
                                <p:cTn id="28" presetID="53" presetClass="entr" presetSubtype="16"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p:cTn id="30" dur="500" fill="hold"/>
                                        <p:tgtEl>
                                          <p:spTgt spid="10"/>
                                        </p:tgtEl>
                                        <p:attrNameLst>
                                          <p:attrName>ppt_w</p:attrName>
                                        </p:attrNameLst>
                                      </p:cBhvr>
                                      <p:tavLst>
                                        <p:tav tm="0">
                                          <p:val>
                                            <p:fltVal val="0"/>
                                          </p:val>
                                        </p:tav>
                                        <p:tav tm="100000">
                                          <p:val>
                                            <p:strVal val="#ppt_w"/>
                                          </p:val>
                                        </p:tav>
                                      </p:tavLst>
                                    </p:anim>
                                    <p:anim calcmode="lin" valueType="num">
                                      <p:cBhvr>
                                        <p:cTn id="31" dur="500" fill="hold"/>
                                        <p:tgtEl>
                                          <p:spTgt spid="10"/>
                                        </p:tgtEl>
                                        <p:attrNameLst>
                                          <p:attrName>ppt_h</p:attrName>
                                        </p:attrNameLst>
                                      </p:cBhvr>
                                      <p:tavLst>
                                        <p:tav tm="0">
                                          <p:val>
                                            <p:fltVal val="0"/>
                                          </p:val>
                                        </p:tav>
                                        <p:tav tm="100000">
                                          <p:val>
                                            <p:strVal val="#ppt_h"/>
                                          </p:val>
                                        </p:tav>
                                      </p:tavLst>
                                    </p:anim>
                                    <p:animEffect transition="in" filter="fade">
                                      <p:cBhvr>
                                        <p:cTn id="32" dur="500"/>
                                        <p:tgtEl>
                                          <p:spTgt spid="10"/>
                                        </p:tgtEl>
                                      </p:cBhvr>
                                    </p:animEffect>
                                  </p:childTnLst>
                                </p:cTn>
                              </p:par>
                            </p:childTnLst>
                          </p:cTn>
                        </p:par>
                        <p:par>
                          <p:cTn id="33" fill="hold" nodeType="afterGroup">
                            <p:stCondLst>
                              <p:cond delay="1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3" presetClass="entr" presetSubtype="16" fill="hold" nodeType="clickEffect">
                                  <p:stCondLst>
                                    <p:cond delay="0"/>
                                  </p:stCondLst>
                                  <p:childTnLst>
                                    <p:set>
                                      <p:cBhvr>
                                        <p:cTn id="42" dur="1" fill="hold">
                                          <p:stCondLst>
                                            <p:cond delay="0"/>
                                          </p:stCondLst>
                                        </p:cTn>
                                        <p:tgtEl>
                                          <p:spTgt spid="13">
                                            <p:txEl>
                                              <p:pRg st="0" end="0"/>
                                            </p:txEl>
                                          </p:spTgt>
                                        </p:tgtEl>
                                        <p:attrNameLst>
                                          <p:attrName>style.visibility</p:attrName>
                                        </p:attrNameLst>
                                      </p:cBhvr>
                                      <p:to>
                                        <p:strVal val="visible"/>
                                      </p:to>
                                    </p:set>
                                    <p:anim calcmode="lin" valueType="num">
                                      <p:cBhvr>
                                        <p:cTn id="43"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44"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45" dur="500"/>
                                        <p:tgtEl>
                                          <p:spTgt spid="13">
                                            <p:txEl>
                                              <p:pRg st="0" end="0"/>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53" presetClass="entr" presetSubtype="16" fill="hold" nodeType="clickEffect">
                                  <p:stCondLst>
                                    <p:cond delay="0"/>
                                  </p:stCondLst>
                                  <p:childTnLst>
                                    <p:set>
                                      <p:cBhvr>
                                        <p:cTn id="49" dur="1" fill="hold">
                                          <p:stCondLst>
                                            <p:cond delay="0"/>
                                          </p:stCondLst>
                                        </p:cTn>
                                        <p:tgtEl>
                                          <p:spTgt spid="13">
                                            <p:txEl>
                                              <p:pRg st="1" end="1"/>
                                            </p:txEl>
                                          </p:spTgt>
                                        </p:tgtEl>
                                        <p:attrNameLst>
                                          <p:attrName>style.visibility</p:attrName>
                                        </p:attrNameLst>
                                      </p:cBhvr>
                                      <p:to>
                                        <p:strVal val="visible"/>
                                      </p:to>
                                    </p:set>
                                    <p:anim calcmode="lin" valueType="num">
                                      <p:cBhvr>
                                        <p:cTn id="50" dur="500" fill="hold"/>
                                        <p:tgtEl>
                                          <p:spTgt spid="13">
                                            <p:txEl>
                                              <p:pRg st="1" end="1"/>
                                            </p:txEl>
                                          </p:spTgt>
                                        </p:tgtEl>
                                        <p:attrNameLst>
                                          <p:attrName>ppt_w</p:attrName>
                                        </p:attrNameLst>
                                      </p:cBhvr>
                                      <p:tavLst>
                                        <p:tav tm="0">
                                          <p:val>
                                            <p:fltVal val="0"/>
                                          </p:val>
                                        </p:tav>
                                        <p:tav tm="100000">
                                          <p:val>
                                            <p:strVal val="#ppt_w"/>
                                          </p:val>
                                        </p:tav>
                                      </p:tavLst>
                                    </p:anim>
                                    <p:anim calcmode="lin" valueType="num">
                                      <p:cBhvr>
                                        <p:cTn id="51" dur="500" fill="hold"/>
                                        <p:tgtEl>
                                          <p:spTgt spid="13">
                                            <p:txEl>
                                              <p:pRg st="1" end="1"/>
                                            </p:txEl>
                                          </p:spTgt>
                                        </p:tgtEl>
                                        <p:attrNameLst>
                                          <p:attrName>ppt_h</p:attrName>
                                        </p:attrNameLst>
                                      </p:cBhvr>
                                      <p:tavLst>
                                        <p:tav tm="0">
                                          <p:val>
                                            <p:fltVal val="0"/>
                                          </p:val>
                                        </p:tav>
                                        <p:tav tm="100000">
                                          <p:val>
                                            <p:strVal val="#ppt_h"/>
                                          </p:val>
                                        </p:tav>
                                      </p:tavLst>
                                    </p:anim>
                                    <p:animEffect transition="in" filter="fade">
                                      <p:cBhvr>
                                        <p:cTn id="52" dur="500"/>
                                        <p:tgtEl>
                                          <p:spTgt spid="13">
                                            <p:txEl>
                                              <p:pRg st="1" end="1"/>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3" presetClass="entr" presetSubtype="16" fill="hold" nodeType="clickEffect">
                                  <p:stCondLst>
                                    <p:cond delay="0"/>
                                  </p:stCondLst>
                                  <p:childTnLst>
                                    <p:set>
                                      <p:cBhvr>
                                        <p:cTn id="56" dur="1" fill="hold">
                                          <p:stCondLst>
                                            <p:cond delay="0"/>
                                          </p:stCondLst>
                                        </p:cTn>
                                        <p:tgtEl>
                                          <p:spTgt spid="13">
                                            <p:txEl>
                                              <p:pRg st="2" end="2"/>
                                            </p:txEl>
                                          </p:spTgt>
                                        </p:tgtEl>
                                        <p:attrNameLst>
                                          <p:attrName>style.visibility</p:attrName>
                                        </p:attrNameLst>
                                      </p:cBhvr>
                                      <p:to>
                                        <p:strVal val="visible"/>
                                      </p:to>
                                    </p:set>
                                    <p:anim calcmode="lin" valueType="num">
                                      <p:cBhvr>
                                        <p:cTn id="57" dur="500" fill="hold"/>
                                        <p:tgtEl>
                                          <p:spTgt spid="13">
                                            <p:txEl>
                                              <p:pRg st="2" end="2"/>
                                            </p:txEl>
                                          </p:spTgt>
                                        </p:tgtEl>
                                        <p:attrNameLst>
                                          <p:attrName>ppt_w</p:attrName>
                                        </p:attrNameLst>
                                      </p:cBhvr>
                                      <p:tavLst>
                                        <p:tav tm="0">
                                          <p:val>
                                            <p:fltVal val="0"/>
                                          </p:val>
                                        </p:tav>
                                        <p:tav tm="100000">
                                          <p:val>
                                            <p:strVal val="#ppt_w"/>
                                          </p:val>
                                        </p:tav>
                                      </p:tavLst>
                                    </p:anim>
                                    <p:anim calcmode="lin" valueType="num">
                                      <p:cBhvr>
                                        <p:cTn id="58" dur="500" fill="hold"/>
                                        <p:tgtEl>
                                          <p:spTgt spid="13">
                                            <p:txEl>
                                              <p:pRg st="2" end="2"/>
                                            </p:txEl>
                                          </p:spTgt>
                                        </p:tgtEl>
                                        <p:attrNameLst>
                                          <p:attrName>ppt_h</p:attrName>
                                        </p:attrNameLst>
                                      </p:cBhvr>
                                      <p:tavLst>
                                        <p:tav tm="0">
                                          <p:val>
                                            <p:fltVal val="0"/>
                                          </p:val>
                                        </p:tav>
                                        <p:tav tm="100000">
                                          <p:val>
                                            <p:strVal val="#ppt_h"/>
                                          </p:val>
                                        </p:tav>
                                      </p:tavLst>
                                    </p:anim>
                                    <p:animEffect transition="in" filter="fade">
                                      <p:cBhvr>
                                        <p:cTn id="59" dur="500"/>
                                        <p:tgtEl>
                                          <p:spTgt spid="13">
                                            <p:txEl>
                                              <p:pRg st="2" end="2"/>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53" presetClass="entr" presetSubtype="16" fill="hold" nodeType="clickEffect">
                                  <p:stCondLst>
                                    <p:cond delay="0"/>
                                  </p:stCondLst>
                                  <p:childTnLst>
                                    <p:set>
                                      <p:cBhvr>
                                        <p:cTn id="63" dur="1" fill="hold">
                                          <p:stCondLst>
                                            <p:cond delay="0"/>
                                          </p:stCondLst>
                                        </p:cTn>
                                        <p:tgtEl>
                                          <p:spTgt spid="13">
                                            <p:txEl>
                                              <p:pRg st="3" end="3"/>
                                            </p:txEl>
                                          </p:spTgt>
                                        </p:tgtEl>
                                        <p:attrNameLst>
                                          <p:attrName>style.visibility</p:attrName>
                                        </p:attrNameLst>
                                      </p:cBhvr>
                                      <p:to>
                                        <p:strVal val="visible"/>
                                      </p:to>
                                    </p:set>
                                    <p:anim calcmode="lin" valueType="num">
                                      <p:cBhvr>
                                        <p:cTn id="64" dur="500" fill="hold"/>
                                        <p:tgtEl>
                                          <p:spTgt spid="13">
                                            <p:txEl>
                                              <p:pRg st="3" end="3"/>
                                            </p:txEl>
                                          </p:spTgt>
                                        </p:tgtEl>
                                        <p:attrNameLst>
                                          <p:attrName>ppt_w</p:attrName>
                                        </p:attrNameLst>
                                      </p:cBhvr>
                                      <p:tavLst>
                                        <p:tav tm="0">
                                          <p:val>
                                            <p:fltVal val="0"/>
                                          </p:val>
                                        </p:tav>
                                        <p:tav tm="100000">
                                          <p:val>
                                            <p:strVal val="#ppt_w"/>
                                          </p:val>
                                        </p:tav>
                                      </p:tavLst>
                                    </p:anim>
                                    <p:anim calcmode="lin" valueType="num">
                                      <p:cBhvr>
                                        <p:cTn id="65" dur="500" fill="hold"/>
                                        <p:tgtEl>
                                          <p:spTgt spid="13">
                                            <p:txEl>
                                              <p:pRg st="3" end="3"/>
                                            </p:txEl>
                                          </p:spTgt>
                                        </p:tgtEl>
                                        <p:attrNameLst>
                                          <p:attrName>ppt_h</p:attrName>
                                        </p:attrNameLst>
                                      </p:cBhvr>
                                      <p:tavLst>
                                        <p:tav tm="0">
                                          <p:val>
                                            <p:fltVal val="0"/>
                                          </p:val>
                                        </p:tav>
                                        <p:tav tm="100000">
                                          <p:val>
                                            <p:strVal val="#ppt_h"/>
                                          </p:val>
                                        </p:tav>
                                      </p:tavLst>
                                    </p:anim>
                                    <p:animEffect transition="in" filter="fade">
                                      <p:cBhvr>
                                        <p:cTn id="66" dur="500"/>
                                        <p:tgtEl>
                                          <p:spTgt spid="13">
                                            <p:txEl>
                                              <p:pRg st="3" end="3"/>
                                            </p:txEl>
                                          </p:spTgt>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53" presetClass="entr" presetSubtype="16" fill="hold" nodeType="clickEffect">
                                  <p:stCondLst>
                                    <p:cond delay="0"/>
                                  </p:stCondLst>
                                  <p:childTnLst>
                                    <p:set>
                                      <p:cBhvr>
                                        <p:cTn id="70" dur="1" fill="hold">
                                          <p:stCondLst>
                                            <p:cond delay="0"/>
                                          </p:stCondLst>
                                        </p:cTn>
                                        <p:tgtEl>
                                          <p:spTgt spid="12">
                                            <p:txEl>
                                              <p:pRg st="0" end="0"/>
                                            </p:txEl>
                                          </p:spTgt>
                                        </p:tgtEl>
                                        <p:attrNameLst>
                                          <p:attrName>style.visibility</p:attrName>
                                        </p:attrNameLst>
                                      </p:cBhvr>
                                      <p:to>
                                        <p:strVal val="visible"/>
                                      </p:to>
                                    </p:set>
                                    <p:anim calcmode="lin" valueType="num">
                                      <p:cBhvr>
                                        <p:cTn id="71"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72" dur="500" fill="hold"/>
                                        <p:tgtEl>
                                          <p:spTgt spid="12">
                                            <p:txEl>
                                              <p:pRg st="0" end="0"/>
                                            </p:txEl>
                                          </p:spTgt>
                                        </p:tgtEl>
                                        <p:attrNameLst>
                                          <p:attrName>ppt_h</p:attrName>
                                        </p:attrNameLst>
                                      </p:cBhvr>
                                      <p:tavLst>
                                        <p:tav tm="0">
                                          <p:val>
                                            <p:fltVal val="0"/>
                                          </p:val>
                                        </p:tav>
                                        <p:tav tm="100000">
                                          <p:val>
                                            <p:strVal val="#ppt_h"/>
                                          </p:val>
                                        </p:tav>
                                      </p:tavLst>
                                    </p:anim>
                                    <p:animEffect transition="in" filter="fade">
                                      <p:cBhvr>
                                        <p:cTn id="73" dur="500"/>
                                        <p:tgtEl>
                                          <p:spTgt spid="12">
                                            <p:txEl>
                                              <p:pRg st="0" end="0"/>
                                            </p:txEl>
                                          </p:spTgt>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53" presetClass="entr" presetSubtype="16" fill="hold" nodeType="clickEffect">
                                  <p:stCondLst>
                                    <p:cond delay="0"/>
                                  </p:stCondLst>
                                  <p:childTnLst>
                                    <p:set>
                                      <p:cBhvr>
                                        <p:cTn id="77" dur="1" fill="hold">
                                          <p:stCondLst>
                                            <p:cond delay="0"/>
                                          </p:stCondLst>
                                        </p:cTn>
                                        <p:tgtEl>
                                          <p:spTgt spid="12">
                                            <p:txEl>
                                              <p:pRg st="1" end="1"/>
                                            </p:txEl>
                                          </p:spTgt>
                                        </p:tgtEl>
                                        <p:attrNameLst>
                                          <p:attrName>style.visibility</p:attrName>
                                        </p:attrNameLst>
                                      </p:cBhvr>
                                      <p:to>
                                        <p:strVal val="visible"/>
                                      </p:to>
                                    </p:set>
                                    <p:anim calcmode="lin" valueType="num">
                                      <p:cBhvr>
                                        <p:cTn id="78" dur="500" fill="hold"/>
                                        <p:tgtEl>
                                          <p:spTgt spid="12">
                                            <p:txEl>
                                              <p:pRg st="1" end="1"/>
                                            </p:txEl>
                                          </p:spTgt>
                                        </p:tgtEl>
                                        <p:attrNameLst>
                                          <p:attrName>ppt_w</p:attrName>
                                        </p:attrNameLst>
                                      </p:cBhvr>
                                      <p:tavLst>
                                        <p:tav tm="0">
                                          <p:val>
                                            <p:fltVal val="0"/>
                                          </p:val>
                                        </p:tav>
                                        <p:tav tm="100000">
                                          <p:val>
                                            <p:strVal val="#ppt_w"/>
                                          </p:val>
                                        </p:tav>
                                      </p:tavLst>
                                    </p:anim>
                                    <p:anim calcmode="lin" valueType="num">
                                      <p:cBhvr>
                                        <p:cTn id="79" dur="500" fill="hold"/>
                                        <p:tgtEl>
                                          <p:spTgt spid="12">
                                            <p:txEl>
                                              <p:pRg st="1" end="1"/>
                                            </p:txEl>
                                          </p:spTgt>
                                        </p:tgtEl>
                                        <p:attrNameLst>
                                          <p:attrName>ppt_h</p:attrName>
                                        </p:attrNameLst>
                                      </p:cBhvr>
                                      <p:tavLst>
                                        <p:tav tm="0">
                                          <p:val>
                                            <p:fltVal val="0"/>
                                          </p:val>
                                        </p:tav>
                                        <p:tav tm="100000">
                                          <p:val>
                                            <p:strVal val="#ppt_h"/>
                                          </p:val>
                                        </p:tav>
                                      </p:tavLst>
                                    </p:anim>
                                    <p:animEffect transition="in" filter="fade">
                                      <p:cBhvr>
                                        <p:cTn id="80" dur="500"/>
                                        <p:tgtEl>
                                          <p:spTgt spid="12">
                                            <p:txEl>
                                              <p:pRg st="1" end="1"/>
                                            </p:txEl>
                                          </p:spTgt>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53" presetClass="entr" presetSubtype="16" fill="hold" nodeType="clickEffect">
                                  <p:stCondLst>
                                    <p:cond delay="0"/>
                                  </p:stCondLst>
                                  <p:childTnLst>
                                    <p:set>
                                      <p:cBhvr>
                                        <p:cTn id="84" dur="1" fill="hold">
                                          <p:stCondLst>
                                            <p:cond delay="0"/>
                                          </p:stCondLst>
                                        </p:cTn>
                                        <p:tgtEl>
                                          <p:spTgt spid="14">
                                            <p:txEl>
                                              <p:pRg st="0" end="0"/>
                                            </p:txEl>
                                          </p:spTgt>
                                        </p:tgtEl>
                                        <p:attrNameLst>
                                          <p:attrName>style.visibility</p:attrName>
                                        </p:attrNameLst>
                                      </p:cBhvr>
                                      <p:to>
                                        <p:strVal val="visible"/>
                                      </p:to>
                                    </p:set>
                                    <p:anim calcmode="lin" valueType="num">
                                      <p:cBhvr>
                                        <p:cTn id="85"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86"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87" dur="500"/>
                                        <p:tgtEl>
                                          <p:spTgt spid="14">
                                            <p:txEl>
                                              <p:pRg st="0" end="0"/>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53" presetClass="entr" presetSubtype="16" fill="hold" nodeType="clickEffect">
                                  <p:stCondLst>
                                    <p:cond delay="0"/>
                                  </p:stCondLst>
                                  <p:childTnLst>
                                    <p:set>
                                      <p:cBhvr>
                                        <p:cTn id="91" dur="1" fill="hold">
                                          <p:stCondLst>
                                            <p:cond delay="0"/>
                                          </p:stCondLst>
                                        </p:cTn>
                                        <p:tgtEl>
                                          <p:spTgt spid="14">
                                            <p:txEl>
                                              <p:pRg st="1" end="1"/>
                                            </p:txEl>
                                          </p:spTgt>
                                        </p:tgtEl>
                                        <p:attrNameLst>
                                          <p:attrName>style.visibility</p:attrName>
                                        </p:attrNameLst>
                                      </p:cBhvr>
                                      <p:to>
                                        <p:strVal val="visible"/>
                                      </p:to>
                                    </p:set>
                                    <p:anim calcmode="lin" valueType="num">
                                      <p:cBhvr>
                                        <p:cTn id="92" dur="500" fill="hold"/>
                                        <p:tgtEl>
                                          <p:spTgt spid="14">
                                            <p:txEl>
                                              <p:pRg st="1" end="1"/>
                                            </p:txEl>
                                          </p:spTgt>
                                        </p:tgtEl>
                                        <p:attrNameLst>
                                          <p:attrName>ppt_w</p:attrName>
                                        </p:attrNameLst>
                                      </p:cBhvr>
                                      <p:tavLst>
                                        <p:tav tm="0">
                                          <p:val>
                                            <p:fltVal val="0"/>
                                          </p:val>
                                        </p:tav>
                                        <p:tav tm="100000">
                                          <p:val>
                                            <p:strVal val="#ppt_w"/>
                                          </p:val>
                                        </p:tav>
                                      </p:tavLst>
                                    </p:anim>
                                    <p:anim calcmode="lin" valueType="num">
                                      <p:cBhvr>
                                        <p:cTn id="93" dur="500" fill="hold"/>
                                        <p:tgtEl>
                                          <p:spTgt spid="14">
                                            <p:txEl>
                                              <p:pRg st="1" end="1"/>
                                            </p:txEl>
                                          </p:spTgt>
                                        </p:tgtEl>
                                        <p:attrNameLst>
                                          <p:attrName>ppt_h</p:attrName>
                                        </p:attrNameLst>
                                      </p:cBhvr>
                                      <p:tavLst>
                                        <p:tav tm="0">
                                          <p:val>
                                            <p:fltVal val="0"/>
                                          </p:val>
                                        </p:tav>
                                        <p:tav tm="100000">
                                          <p:val>
                                            <p:strVal val="#ppt_h"/>
                                          </p:val>
                                        </p:tav>
                                      </p:tavLst>
                                    </p:anim>
                                    <p:animEffect transition="in" filter="fade">
                                      <p:cBhvr>
                                        <p:cTn id="94" dur="500"/>
                                        <p:tgtEl>
                                          <p:spTgt spid="14">
                                            <p:txEl>
                                              <p:pRg st="1" end="1"/>
                                            </p:txEl>
                                          </p:spTgt>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53" presetClass="entr" presetSubtype="16" fill="hold" nodeType="clickEffect">
                                  <p:stCondLst>
                                    <p:cond delay="0"/>
                                  </p:stCondLst>
                                  <p:childTnLst>
                                    <p:set>
                                      <p:cBhvr>
                                        <p:cTn id="98" dur="1" fill="hold">
                                          <p:stCondLst>
                                            <p:cond delay="0"/>
                                          </p:stCondLst>
                                        </p:cTn>
                                        <p:tgtEl>
                                          <p:spTgt spid="14">
                                            <p:txEl>
                                              <p:pRg st="2" end="2"/>
                                            </p:txEl>
                                          </p:spTgt>
                                        </p:tgtEl>
                                        <p:attrNameLst>
                                          <p:attrName>style.visibility</p:attrName>
                                        </p:attrNameLst>
                                      </p:cBhvr>
                                      <p:to>
                                        <p:strVal val="visible"/>
                                      </p:to>
                                    </p:set>
                                    <p:anim calcmode="lin" valueType="num">
                                      <p:cBhvr>
                                        <p:cTn id="99" dur="500" fill="hold"/>
                                        <p:tgtEl>
                                          <p:spTgt spid="14">
                                            <p:txEl>
                                              <p:pRg st="2" end="2"/>
                                            </p:txEl>
                                          </p:spTgt>
                                        </p:tgtEl>
                                        <p:attrNameLst>
                                          <p:attrName>ppt_w</p:attrName>
                                        </p:attrNameLst>
                                      </p:cBhvr>
                                      <p:tavLst>
                                        <p:tav tm="0">
                                          <p:val>
                                            <p:fltVal val="0"/>
                                          </p:val>
                                        </p:tav>
                                        <p:tav tm="100000">
                                          <p:val>
                                            <p:strVal val="#ppt_w"/>
                                          </p:val>
                                        </p:tav>
                                      </p:tavLst>
                                    </p:anim>
                                    <p:anim calcmode="lin" valueType="num">
                                      <p:cBhvr>
                                        <p:cTn id="100" dur="500" fill="hold"/>
                                        <p:tgtEl>
                                          <p:spTgt spid="14">
                                            <p:txEl>
                                              <p:pRg st="2" end="2"/>
                                            </p:txEl>
                                          </p:spTgt>
                                        </p:tgtEl>
                                        <p:attrNameLst>
                                          <p:attrName>ppt_h</p:attrName>
                                        </p:attrNameLst>
                                      </p:cBhvr>
                                      <p:tavLst>
                                        <p:tav tm="0">
                                          <p:val>
                                            <p:fltVal val="0"/>
                                          </p:val>
                                        </p:tav>
                                        <p:tav tm="100000">
                                          <p:val>
                                            <p:strVal val="#ppt_h"/>
                                          </p:val>
                                        </p:tav>
                                      </p:tavLst>
                                    </p:anim>
                                    <p:animEffect transition="in" filter="fade">
                                      <p:cBhvr>
                                        <p:cTn id="101" dur="500"/>
                                        <p:tgtEl>
                                          <p:spTgt spid="14">
                                            <p:txEl>
                                              <p:pRg st="2" end="2"/>
                                            </p:txEl>
                                          </p:spTgt>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53" presetClass="entr" presetSubtype="16" fill="hold" nodeType="clickEffect">
                                  <p:stCondLst>
                                    <p:cond delay="0"/>
                                  </p:stCondLst>
                                  <p:childTnLst>
                                    <p:set>
                                      <p:cBhvr>
                                        <p:cTn id="105" dur="1" fill="hold">
                                          <p:stCondLst>
                                            <p:cond delay="0"/>
                                          </p:stCondLst>
                                        </p:cTn>
                                        <p:tgtEl>
                                          <p:spTgt spid="14">
                                            <p:txEl>
                                              <p:pRg st="3" end="3"/>
                                            </p:txEl>
                                          </p:spTgt>
                                        </p:tgtEl>
                                        <p:attrNameLst>
                                          <p:attrName>style.visibility</p:attrName>
                                        </p:attrNameLst>
                                      </p:cBhvr>
                                      <p:to>
                                        <p:strVal val="visible"/>
                                      </p:to>
                                    </p:set>
                                    <p:anim calcmode="lin" valueType="num">
                                      <p:cBhvr>
                                        <p:cTn id="106" dur="500" fill="hold"/>
                                        <p:tgtEl>
                                          <p:spTgt spid="14">
                                            <p:txEl>
                                              <p:pRg st="3" end="3"/>
                                            </p:txEl>
                                          </p:spTgt>
                                        </p:tgtEl>
                                        <p:attrNameLst>
                                          <p:attrName>ppt_w</p:attrName>
                                        </p:attrNameLst>
                                      </p:cBhvr>
                                      <p:tavLst>
                                        <p:tav tm="0">
                                          <p:val>
                                            <p:fltVal val="0"/>
                                          </p:val>
                                        </p:tav>
                                        <p:tav tm="100000">
                                          <p:val>
                                            <p:strVal val="#ppt_w"/>
                                          </p:val>
                                        </p:tav>
                                      </p:tavLst>
                                    </p:anim>
                                    <p:anim calcmode="lin" valueType="num">
                                      <p:cBhvr>
                                        <p:cTn id="107" dur="500" fill="hold"/>
                                        <p:tgtEl>
                                          <p:spTgt spid="14">
                                            <p:txEl>
                                              <p:pRg st="3" end="3"/>
                                            </p:txEl>
                                          </p:spTgt>
                                        </p:tgtEl>
                                        <p:attrNameLst>
                                          <p:attrName>ppt_h</p:attrName>
                                        </p:attrNameLst>
                                      </p:cBhvr>
                                      <p:tavLst>
                                        <p:tav tm="0">
                                          <p:val>
                                            <p:fltVal val="0"/>
                                          </p:val>
                                        </p:tav>
                                        <p:tav tm="100000">
                                          <p:val>
                                            <p:strVal val="#ppt_h"/>
                                          </p:val>
                                        </p:tav>
                                      </p:tavLst>
                                    </p:anim>
                                    <p:animEffect transition="in" filter="fade">
                                      <p:cBhvr>
                                        <p:cTn id="108" dur="500"/>
                                        <p:tgtEl>
                                          <p:spTgt spid="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74663" y="304800"/>
            <a:ext cx="7793037" cy="685800"/>
          </a:xfrm>
        </p:spPr>
        <p:txBody>
          <a:bodyPr>
            <a:normAutofit fontScale="90000"/>
          </a:bodyPr>
          <a:lstStyle/>
          <a:p>
            <a:pPr eaLnBrk="1" hangingPunct="1"/>
            <a:r>
              <a:rPr lang="en-US" smtClean="0"/>
              <a:t>Example 1</a:t>
            </a:r>
          </a:p>
        </p:txBody>
      </p:sp>
      <p:sp>
        <p:nvSpPr>
          <p:cNvPr id="1536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15367" name="Object 4"/>
          <p:cNvGraphicFramePr>
            <a:graphicFrameLocks noChangeAspect="1"/>
          </p:cNvGraphicFramePr>
          <p:nvPr/>
        </p:nvGraphicFramePr>
        <p:xfrm>
          <a:off x="352425" y="2819400"/>
          <a:ext cx="8324850" cy="615950"/>
        </p:xfrm>
        <a:graphic>
          <a:graphicData uri="http://schemas.openxmlformats.org/presentationml/2006/ole">
            <mc:AlternateContent xmlns:mc="http://schemas.openxmlformats.org/markup-compatibility/2006">
              <mc:Choice xmlns:v="urn:schemas-microsoft-com:vml" Requires="v">
                <p:oleObj spid="_x0000_s1029" name="Equation" r:id="rId5" imgW="2705100" imgH="203200" progId="Equation.DSMT4">
                  <p:embed/>
                </p:oleObj>
              </mc:Choice>
              <mc:Fallback>
                <p:oleObj name="Equation" r:id="rId5" imgW="2705100" imgH="203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425" y="2819400"/>
                        <a:ext cx="83248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25" name="Text Box 33"/>
          <p:cNvSpPr txBox="1">
            <a:spLocks noChangeArrowheads="1"/>
          </p:cNvSpPr>
          <p:nvPr/>
        </p:nvSpPr>
        <p:spPr bwMode="auto">
          <a:xfrm>
            <a:off x="2265363" y="4270375"/>
            <a:ext cx="4583112"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pPr algn="ctr">
              <a:buFontTx/>
              <a:buChar char="•"/>
            </a:pPr>
            <a:r>
              <a:rPr lang="en-US" sz="3200"/>
              <a:t>What is the </a:t>
            </a:r>
            <a:r>
              <a:rPr lang="en-US" sz="3200" b="1"/>
              <a:t>domain</a:t>
            </a:r>
            <a:r>
              <a:rPr lang="en-US" sz="3200"/>
              <a:t>? </a:t>
            </a:r>
          </a:p>
          <a:p>
            <a:pPr algn="ctr"/>
            <a:r>
              <a:rPr lang="en-US" sz="3200" b="1">
                <a:solidFill>
                  <a:srgbClr val="FF33CC"/>
                </a:solidFill>
              </a:rPr>
              <a:t>{0, 1, 2, 3, 4, 5}</a:t>
            </a:r>
          </a:p>
          <a:p>
            <a:pPr algn="ctr"/>
            <a:r>
              <a:rPr lang="en-US" sz="3200"/>
              <a:t>What is the </a:t>
            </a:r>
            <a:r>
              <a:rPr lang="en-US" sz="3200" b="1"/>
              <a:t>range</a:t>
            </a:r>
            <a:r>
              <a:rPr lang="en-US" sz="3200"/>
              <a:t>?</a:t>
            </a:r>
          </a:p>
          <a:p>
            <a:pPr algn="ctr"/>
            <a:r>
              <a:rPr lang="en-US" sz="3200" b="1">
                <a:solidFill>
                  <a:srgbClr val="FF33CC"/>
                </a:solidFill>
              </a:rPr>
              <a:t>{-5, -4, -3, -2, -1, 0}</a:t>
            </a:r>
          </a:p>
        </p:txBody>
      </p:sp>
    </p:spTree>
    <p:custDataLst>
      <p:tags r:id="rId2"/>
    </p:custDataLst>
    <p:extLst>
      <p:ext uri="{BB962C8B-B14F-4D97-AF65-F5344CB8AC3E}">
        <p14:creationId xmlns:p14="http://schemas.microsoft.com/office/powerpoint/2010/main" val="22441483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8194"/>
                                        </p:tgtEl>
                                        <p:attrNameLst>
                                          <p:attrName>style.visibility</p:attrName>
                                        </p:attrNameLst>
                                      </p:cBhvr>
                                      <p:to>
                                        <p:strVal val="visible"/>
                                      </p:to>
                                    </p:set>
                                    <p:anim calcmode="discrete" valueType="clr">
                                      <p:cBhvr override="childStyle">
                                        <p:cTn id="7" dur="80"/>
                                        <p:tgtEl>
                                          <p:spTgt spid="819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8194"/>
                                        </p:tgtEl>
                                        <p:attrNameLst>
                                          <p:attrName>fillcolor</p:attrName>
                                        </p:attrNameLst>
                                      </p:cBhvr>
                                      <p:tavLst>
                                        <p:tav tm="0">
                                          <p:val>
                                            <p:clrVal>
                                              <a:schemeClr val="accent2"/>
                                            </p:clrVal>
                                          </p:val>
                                        </p:tav>
                                        <p:tav tm="50000">
                                          <p:val>
                                            <p:clrVal>
                                              <a:schemeClr val="hlink"/>
                                            </p:clrVal>
                                          </p:val>
                                        </p:tav>
                                      </p:tavLst>
                                    </p:anim>
                                    <p:set>
                                      <p:cBhvr>
                                        <p:cTn id="9" dur="80"/>
                                        <p:tgtEl>
                                          <p:spTgt spid="8194"/>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4" fill="hold" nodeType="clickEffect">
                                  <p:stCondLst>
                                    <p:cond delay="0"/>
                                  </p:stCondLst>
                                  <p:childTnLst>
                                    <p:set>
                                      <p:cBhvr>
                                        <p:cTn id="13" dur="1" fill="hold">
                                          <p:stCondLst>
                                            <p:cond delay="0"/>
                                          </p:stCondLst>
                                        </p:cTn>
                                        <p:tgtEl>
                                          <p:spTgt spid="8225">
                                            <p:txEl>
                                              <p:pRg st="0" end="0"/>
                                            </p:txEl>
                                          </p:spTgt>
                                        </p:tgtEl>
                                        <p:attrNameLst>
                                          <p:attrName>style.visibility</p:attrName>
                                        </p:attrNameLst>
                                      </p:cBhvr>
                                      <p:to>
                                        <p:strVal val="visible"/>
                                      </p:to>
                                    </p:set>
                                    <p:anim calcmode="lin" valueType="num">
                                      <p:cBhvr additive="base">
                                        <p:cTn id="14" dur="500" fill="hold"/>
                                        <p:tgtEl>
                                          <p:spTgt spid="822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8225">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8225">
                                            <p:txEl>
                                              <p:pRg st="2" end="2"/>
                                            </p:txEl>
                                          </p:spTgt>
                                        </p:tgtEl>
                                        <p:attrNameLst>
                                          <p:attrName>style.visibility</p:attrName>
                                        </p:attrNameLst>
                                      </p:cBhvr>
                                      <p:to>
                                        <p:strVal val="visible"/>
                                      </p:to>
                                    </p:set>
                                    <p:anim calcmode="lin" valueType="num">
                                      <p:cBhvr additive="base">
                                        <p:cTn id="18" dur="500" fill="hold"/>
                                        <p:tgtEl>
                                          <p:spTgt spid="8225">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822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8225">
                                            <p:txEl>
                                              <p:pRg st="1" end="1"/>
                                            </p:txEl>
                                          </p:spTgt>
                                        </p:tgtEl>
                                        <p:attrNameLst>
                                          <p:attrName>style.visibility</p:attrName>
                                        </p:attrNameLst>
                                      </p:cBhvr>
                                      <p:to>
                                        <p:strVal val="visible"/>
                                      </p:to>
                                    </p:set>
                                    <p:anim calcmode="lin" valueType="num">
                                      <p:cBhvr additive="base">
                                        <p:cTn id="24" dur="500" fill="hold"/>
                                        <p:tgtEl>
                                          <p:spTgt spid="8225">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22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8225">
                                            <p:txEl>
                                              <p:pRg st="3" end="3"/>
                                            </p:txEl>
                                          </p:spTgt>
                                        </p:tgtEl>
                                        <p:attrNameLst>
                                          <p:attrName>style.visibility</p:attrName>
                                        </p:attrNameLst>
                                      </p:cBhvr>
                                      <p:to>
                                        <p:strVal val="visible"/>
                                      </p:to>
                                    </p:set>
                                    <p:anim calcmode="lin" valueType="num">
                                      <p:cBhvr additive="base">
                                        <p:cTn id="30" dur="500" fill="hold"/>
                                        <p:tgtEl>
                                          <p:spTgt spid="8225">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822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914400" y="304800"/>
            <a:ext cx="7793038" cy="914400"/>
          </a:xfrm>
        </p:spPr>
        <p:txBody>
          <a:bodyPr/>
          <a:lstStyle/>
          <a:p>
            <a:pPr eaLnBrk="1" hangingPunct="1"/>
            <a:r>
              <a:rPr lang="en-US" smtClean="0"/>
              <a:t>Example 2</a:t>
            </a:r>
          </a:p>
        </p:txBody>
      </p:sp>
      <p:sp>
        <p:nvSpPr>
          <p:cNvPr id="16390"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9235" name="Text Box 19"/>
          <p:cNvSpPr txBox="1">
            <a:spLocks noChangeArrowheads="1"/>
          </p:cNvSpPr>
          <p:nvPr/>
        </p:nvSpPr>
        <p:spPr bwMode="auto">
          <a:xfrm>
            <a:off x="2262188" y="4332288"/>
            <a:ext cx="4583112"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pPr algn="ctr">
              <a:buFontTx/>
              <a:buChar char="•"/>
            </a:pPr>
            <a:r>
              <a:rPr lang="en-US" sz="3200"/>
              <a:t>What is the </a:t>
            </a:r>
            <a:r>
              <a:rPr lang="en-US" sz="3200" b="1"/>
              <a:t>domain</a:t>
            </a:r>
            <a:r>
              <a:rPr lang="en-US" sz="3200"/>
              <a:t>? </a:t>
            </a:r>
          </a:p>
          <a:p>
            <a:pPr algn="ctr"/>
            <a:r>
              <a:rPr lang="en-US" sz="3200" b="1">
                <a:solidFill>
                  <a:srgbClr val="FF33CC"/>
                </a:solidFill>
              </a:rPr>
              <a:t>{4, -5, 0, 9, -1}</a:t>
            </a:r>
          </a:p>
          <a:p>
            <a:pPr algn="ctr">
              <a:buFontTx/>
              <a:buChar char="•"/>
            </a:pPr>
            <a:r>
              <a:rPr lang="en-US" sz="3200"/>
              <a:t>What is the </a:t>
            </a:r>
            <a:r>
              <a:rPr lang="en-US" sz="3200" b="1"/>
              <a:t>range</a:t>
            </a:r>
            <a:r>
              <a:rPr lang="en-US" sz="3200"/>
              <a:t>?</a:t>
            </a:r>
          </a:p>
          <a:p>
            <a:pPr algn="ctr"/>
            <a:r>
              <a:rPr lang="en-US" sz="3200" b="1">
                <a:solidFill>
                  <a:srgbClr val="FF33CC"/>
                </a:solidFill>
              </a:rPr>
              <a:t>{-2, 7}</a:t>
            </a:r>
          </a:p>
        </p:txBody>
      </p:sp>
      <p:sp>
        <p:nvSpPr>
          <p:cNvPr id="9236" name="Rectangle 20"/>
          <p:cNvSpPr>
            <a:spLocks noChangeArrowheads="1"/>
          </p:cNvSpPr>
          <p:nvPr/>
        </p:nvSpPr>
        <p:spPr bwMode="auto">
          <a:xfrm>
            <a:off x="990600" y="2057400"/>
            <a:ext cx="7353300" cy="2133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9237" name="Text Box 21"/>
          <p:cNvSpPr txBox="1">
            <a:spLocks noChangeArrowheads="1"/>
          </p:cNvSpPr>
          <p:nvPr/>
        </p:nvSpPr>
        <p:spPr bwMode="auto">
          <a:xfrm>
            <a:off x="1103313" y="2362200"/>
            <a:ext cx="1030287" cy="5191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r>
              <a:rPr lang="en-US" sz="2800">
                <a:solidFill>
                  <a:schemeClr val="bg1"/>
                </a:solidFill>
                <a:latin typeface="Tahoma" pitchFamily="34" charset="0"/>
              </a:rPr>
              <a:t>Input</a:t>
            </a:r>
          </a:p>
        </p:txBody>
      </p:sp>
      <p:sp>
        <p:nvSpPr>
          <p:cNvPr id="9238" name="Oval 22"/>
          <p:cNvSpPr>
            <a:spLocks noChangeArrowheads="1"/>
          </p:cNvSpPr>
          <p:nvPr/>
        </p:nvSpPr>
        <p:spPr bwMode="auto">
          <a:xfrm>
            <a:off x="2514600" y="2209800"/>
            <a:ext cx="685800" cy="685800"/>
          </a:xfrm>
          <a:prstGeom prst="ellipse">
            <a:avLst/>
          </a:prstGeom>
          <a:solidFill>
            <a:schemeClr val="accent2"/>
          </a:solidFill>
          <a:ln w="9525">
            <a:solidFill>
              <a:schemeClr val="tx1"/>
            </a:solidFill>
            <a:round/>
            <a:headEnd/>
            <a:tailEnd/>
          </a:ln>
        </p:spPr>
        <p:txBody>
          <a:bodyPr wrap="none" anchor="ctr"/>
          <a:lstStyle/>
          <a:p>
            <a:pPr algn="ctr"/>
            <a:r>
              <a:rPr lang="en-US" sz="2800">
                <a:latin typeface="Tahoma" pitchFamily="34" charset="0"/>
              </a:rPr>
              <a:t>4</a:t>
            </a:r>
          </a:p>
        </p:txBody>
      </p:sp>
      <p:sp>
        <p:nvSpPr>
          <p:cNvPr id="9239" name="Oval 23"/>
          <p:cNvSpPr>
            <a:spLocks noChangeArrowheads="1"/>
          </p:cNvSpPr>
          <p:nvPr/>
        </p:nvSpPr>
        <p:spPr bwMode="auto">
          <a:xfrm>
            <a:off x="3733800" y="2209800"/>
            <a:ext cx="685800" cy="685800"/>
          </a:xfrm>
          <a:prstGeom prst="ellipse">
            <a:avLst/>
          </a:prstGeom>
          <a:solidFill>
            <a:schemeClr val="accent2"/>
          </a:solidFill>
          <a:ln w="9525">
            <a:solidFill>
              <a:schemeClr val="tx1"/>
            </a:solidFill>
            <a:round/>
            <a:headEnd/>
            <a:tailEnd/>
          </a:ln>
        </p:spPr>
        <p:txBody>
          <a:bodyPr wrap="none" anchor="ctr"/>
          <a:lstStyle/>
          <a:p>
            <a:pPr algn="ctr"/>
            <a:r>
              <a:rPr lang="en-US" sz="2800">
                <a:latin typeface="Tahoma" pitchFamily="34" charset="0"/>
              </a:rPr>
              <a:t>–5</a:t>
            </a:r>
          </a:p>
        </p:txBody>
      </p:sp>
      <p:sp>
        <p:nvSpPr>
          <p:cNvPr id="9240" name="Oval 24"/>
          <p:cNvSpPr>
            <a:spLocks noChangeArrowheads="1"/>
          </p:cNvSpPr>
          <p:nvPr/>
        </p:nvSpPr>
        <p:spPr bwMode="auto">
          <a:xfrm>
            <a:off x="5029200" y="2209800"/>
            <a:ext cx="685800" cy="685800"/>
          </a:xfrm>
          <a:prstGeom prst="ellipse">
            <a:avLst/>
          </a:prstGeom>
          <a:solidFill>
            <a:schemeClr val="accent2"/>
          </a:solidFill>
          <a:ln w="9525">
            <a:solidFill>
              <a:schemeClr val="tx1"/>
            </a:solidFill>
            <a:round/>
            <a:headEnd/>
            <a:tailEnd/>
          </a:ln>
        </p:spPr>
        <p:txBody>
          <a:bodyPr wrap="none" anchor="ctr"/>
          <a:lstStyle/>
          <a:p>
            <a:pPr algn="ctr"/>
            <a:r>
              <a:rPr lang="en-US" sz="2800">
                <a:latin typeface="Tahoma" pitchFamily="34" charset="0"/>
              </a:rPr>
              <a:t>0</a:t>
            </a:r>
          </a:p>
        </p:txBody>
      </p:sp>
      <p:sp>
        <p:nvSpPr>
          <p:cNvPr id="9241" name="Oval 25"/>
          <p:cNvSpPr>
            <a:spLocks noChangeArrowheads="1"/>
          </p:cNvSpPr>
          <p:nvPr/>
        </p:nvSpPr>
        <p:spPr bwMode="auto">
          <a:xfrm>
            <a:off x="6248400" y="2209800"/>
            <a:ext cx="685800" cy="685800"/>
          </a:xfrm>
          <a:prstGeom prst="ellipse">
            <a:avLst/>
          </a:prstGeom>
          <a:solidFill>
            <a:schemeClr val="accent2"/>
          </a:solidFill>
          <a:ln w="9525">
            <a:solidFill>
              <a:schemeClr val="tx1"/>
            </a:solidFill>
            <a:round/>
            <a:headEnd/>
            <a:tailEnd/>
          </a:ln>
        </p:spPr>
        <p:txBody>
          <a:bodyPr wrap="none" anchor="ctr"/>
          <a:lstStyle/>
          <a:p>
            <a:pPr algn="ctr"/>
            <a:r>
              <a:rPr lang="en-US" sz="2800">
                <a:latin typeface="Tahoma" pitchFamily="34" charset="0"/>
              </a:rPr>
              <a:t>9</a:t>
            </a:r>
          </a:p>
        </p:txBody>
      </p:sp>
      <p:sp>
        <p:nvSpPr>
          <p:cNvPr id="9243" name="Oval 27"/>
          <p:cNvSpPr>
            <a:spLocks noChangeArrowheads="1"/>
          </p:cNvSpPr>
          <p:nvPr/>
        </p:nvSpPr>
        <p:spPr bwMode="auto">
          <a:xfrm>
            <a:off x="7467600" y="2209800"/>
            <a:ext cx="685800" cy="685800"/>
          </a:xfrm>
          <a:prstGeom prst="ellipse">
            <a:avLst/>
          </a:prstGeom>
          <a:solidFill>
            <a:schemeClr val="accent2"/>
          </a:solidFill>
          <a:ln w="9525">
            <a:solidFill>
              <a:schemeClr val="tx1"/>
            </a:solidFill>
            <a:round/>
            <a:headEnd/>
            <a:tailEnd/>
          </a:ln>
        </p:spPr>
        <p:txBody>
          <a:bodyPr wrap="none" anchor="ctr"/>
          <a:lstStyle/>
          <a:p>
            <a:pPr algn="ctr"/>
            <a:r>
              <a:rPr lang="en-US" sz="2800">
                <a:latin typeface="Tahoma" pitchFamily="34" charset="0"/>
              </a:rPr>
              <a:t>–1</a:t>
            </a:r>
          </a:p>
        </p:txBody>
      </p:sp>
      <p:sp>
        <p:nvSpPr>
          <p:cNvPr id="9244" name="Oval 28"/>
          <p:cNvSpPr>
            <a:spLocks noChangeArrowheads="1"/>
          </p:cNvSpPr>
          <p:nvPr/>
        </p:nvSpPr>
        <p:spPr bwMode="auto">
          <a:xfrm>
            <a:off x="3733800" y="3276600"/>
            <a:ext cx="685800" cy="685800"/>
          </a:xfrm>
          <a:prstGeom prst="ellipse">
            <a:avLst/>
          </a:prstGeom>
          <a:solidFill>
            <a:schemeClr val="tx2"/>
          </a:solidFill>
          <a:ln w="9525">
            <a:solidFill>
              <a:schemeClr val="tx1"/>
            </a:solidFill>
            <a:round/>
            <a:headEnd/>
            <a:tailEnd/>
          </a:ln>
        </p:spPr>
        <p:txBody>
          <a:bodyPr wrap="none" anchor="ctr"/>
          <a:lstStyle/>
          <a:p>
            <a:pPr algn="ctr"/>
            <a:r>
              <a:rPr lang="en-US" sz="2800">
                <a:solidFill>
                  <a:schemeClr val="bg1"/>
                </a:solidFill>
                <a:latin typeface="Tahoma" pitchFamily="34" charset="0"/>
              </a:rPr>
              <a:t>–2</a:t>
            </a:r>
          </a:p>
        </p:txBody>
      </p:sp>
      <p:sp>
        <p:nvSpPr>
          <p:cNvPr id="9245" name="Oval 29"/>
          <p:cNvSpPr>
            <a:spLocks noChangeArrowheads="1"/>
          </p:cNvSpPr>
          <p:nvPr/>
        </p:nvSpPr>
        <p:spPr bwMode="auto">
          <a:xfrm>
            <a:off x="6248400" y="3276600"/>
            <a:ext cx="685800" cy="685800"/>
          </a:xfrm>
          <a:prstGeom prst="ellipse">
            <a:avLst/>
          </a:prstGeom>
          <a:solidFill>
            <a:schemeClr val="tx2"/>
          </a:solidFill>
          <a:ln w="9525">
            <a:solidFill>
              <a:schemeClr val="tx1"/>
            </a:solidFill>
            <a:round/>
            <a:headEnd/>
            <a:tailEnd/>
          </a:ln>
        </p:spPr>
        <p:txBody>
          <a:bodyPr wrap="none" anchor="ctr"/>
          <a:lstStyle/>
          <a:p>
            <a:pPr algn="ctr"/>
            <a:r>
              <a:rPr lang="en-US" sz="2800">
                <a:solidFill>
                  <a:schemeClr val="bg1"/>
                </a:solidFill>
                <a:latin typeface="Tahoma" pitchFamily="34" charset="0"/>
              </a:rPr>
              <a:t>7</a:t>
            </a:r>
          </a:p>
        </p:txBody>
      </p:sp>
      <p:sp>
        <p:nvSpPr>
          <p:cNvPr id="9247" name="Text Box 31"/>
          <p:cNvSpPr txBox="1">
            <a:spLocks noChangeArrowheads="1"/>
          </p:cNvSpPr>
          <p:nvPr/>
        </p:nvSpPr>
        <p:spPr bwMode="auto">
          <a:xfrm>
            <a:off x="1103313" y="3443288"/>
            <a:ext cx="1266825" cy="51911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r>
              <a:rPr lang="en-US" sz="2800">
                <a:solidFill>
                  <a:schemeClr val="bg1"/>
                </a:solidFill>
                <a:latin typeface="Tahoma" pitchFamily="34" charset="0"/>
              </a:rPr>
              <a:t>Output</a:t>
            </a:r>
          </a:p>
        </p:txBody>
      </p:sp>
      <p:sp>
        <p:nvSpPr>
          <p:cNvPr id="9260" name="AutoShape 44"/>
          <p:cNvSpPr>
            <a:spLocks noChangeArrowheads="1"/>
          </p:cNvSpPr>
          <p:nvPr/>
        </p:nvSpPr>
        <p:spPr bwMode="auto">
          <a:xfrm rot="-3247810">
            <a:off x="2938463" y="2851150"/>
            <a:ext cx="503237" cy="1122363"/>
          </a:xfrm>
          <a:prstGeom prst="curvedRightArrow">
            <a:avLst>
              <a:gd name="adj1" fmla="val 31369"/>
              <a:gd name="adj2" fmla="val 107570"/>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9261" name="AutoShape 45"/>
          <p:cNvSpPr>
            <a:spLocks noChangeArrowheads="1"/>
          </p:cNvSpPr>
          <p:nvPr/>
        </p:nvSpPr>
        <p:spPr bwMode="auto">
          <a:xfrm rot="14047810" flipV="1">
            <a:off x="7243763" y="2844800"/>
            <a:ext cx="503237" cy="1122363"/>
          </a:xfrm>
          <a:prstGeom prst="curvedRightArrow">
            <a:avLst>
              <a:gd name="adj1" fmla="val 31369"/>
              <a:gd name="adj2" fmla="val 107570"/>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9262" name="AutoShape 46"/>
          <p:cNvSpPr>
            <a:spLocks noChangeArrowheads="1"/>
          </p:cNvSpPr>
          <p:nvPr/>
        </p:nvSpPr>
        <p:spPr bwMode="auto">
          <a:xfrm rot="-3247810">
            <a:off x="5491163" y="2890837"/>
            <a:ext cx="503238" cy="1122363"/>
          </a:xfrm>
          <a:prstGeom prst="curvedRightArrow">
            <a:avLst>
              <a:gd name="adj1" fmla="val 31369"/>
              <a:gd name="adj2" fmla="val 107570"/>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9263" name="AutoShape 47"/>
          <p:cNvSpPr>
            <a:spLocks noChangeArrowheads="1"/>
          </p:cNvSpPr>
          <p:nvPr/>
        </p:nvSpPr>
        <p:spPr bwMode="auto">
          <a:xfrm rot="14047811" flipV="1">
            <a:off x="4648200" y="2844801"/>
            <a:ext cx="503237" cy="1122362"/>
          </a:xfrm>
          <a:prstGeom prst="curvedRightArrow">
            <a:avLst>
              <a:gd name="adj1" fmla="val 31369"/>
              <a:gd name="adj2" fmla="val 107570"/>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9265" name="AutoShape 49"/>
          <p:cNvSpPr>
            <a:spLocks noChangeArrowheads="1"/>
          </p:cNvSpPr>
          <p:nvPr/>
        </p:nvSpPr>
        <p:spPr bwMode="auto">
          <a:xfrm rot="10800000">
            <a:off x="3962400" y="2819400"/>
            <a:ext cx="228600" cy="6096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9266" name="AutoShape 50"/>
          <p:cNvSpPr>
            <a:spLocks noChangeArrowheads="1"/>
          </p:cNvSpPr>
          <p:nvPr/>
        </p:nvSpPr>
        <p:spPr bwMode="auto">
          <a:xfrm rot="10800000" flipH="1">
            <a:off x="6477000" y="2819400"/>
            <a:ext cx="228600" cy="6096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accent1"/>
          </a:solidFill>
          <a:ln w="9525">
            <a:solidFill>
              <a:schemeClr val="tx1"/>
            </a:solidFill>
            <a:miter lim="800000"/>
            <a:headEnd/>
            <a:tailEnd/>
          </a:ln>
        </p:spPr>
        <p:txBody>
          <a:bodyPr wrap="none" anchor="ctr"/>
          <a:lstStyle/>
          <a:p>
            <a:endParaRPr lang="en-US"/>
          </a:p>
        </p:txBody>
      </p:sp>
    </p:spTree>
    <p:custDataLst>
      <p:tags r:id="rId1"/>
    </p:custDataLst>
    <p:extLst>
      <p:ext uri="{BB962C8B-B14F-4D97-AF65-F5344CB8AC3E}">
        <p14:creationId xmlns:p14="http://schemas.microsoft.com/office/powerpoint/2010/main" val="12642656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9218"/>
                                        </p:tgtEl>
                                        <p:attrNameLst>
                                          <p:attrName>style.visibility</p:attrName>
                                        </p:attrNameLst>
                                      </p:cBhvr>
                                      <p:to>
                                        <p:strVal val="visible"/>
                                      </p:to>
                                    </p:set>
                                    <p:anim calcmode="discrete" valueType="clr">
                                      <p:cBhvr override="childStyle">
                                        <p:cTn id="7" dur="80"/>
                                        <p:tgtEl>
                                          <p:spTgt spid="9218"/>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9218"/>
                                        </p:tgtEl>
                                        <p:attrNameLst>
                                          <p:attrName>fillcolor</p:attrName>
                                        </p:attrNameLst>
                                      </p:cBhvr>
                                      <p:tavLst>
                                        <p:tav tm="0">
                                          <p:val>
                                            <p:clrVal>
                                              <a:schemeClr val="accent2"/>
                                            </p:clrVal>
                                          </p:val>
                                        </p:tav>
                                        <p:tav tm="50000">
                                          <p:val>
                                            <p:clrVal>
                                              <a:schemeClr val="hlink"/>
                                            </p:clrVal>
                                          </p:val>
                                        </p:tav>
                                      </p:tavLst>
                                    </p:anim>
                                    <p:set>
                                      <p:cBhvr>
                                        <p:cTn id="9" dur="80"/>
                                        <p:tgtEl>
                                          <p:spTgt spid="9218"/>
                                        </p:tgtEl>
                                        <p:attrNameLst>
                                          <p:attrName>fill.type</p:attrName>
                                        </p:attrNameLst>
                                      </p:cBhvr>
                                      <p:to>
                                        <p:strVal val="solid"/>
                                      </p:to>
                                    </p:set>
                                  </p:childTnLst>
                                </p:cTn>
                              </p:par>
                              <p:par>
                                <p:cTn id="10" presetID="23" presetClass="entr" presetSubtype="16" fill="hold" grpId="0" nodeType="withEffect">
                                  <p:stCondLst>
                                    <p:cond delay="0"/>
                                  </p:stCondLst>
                                  <p:childTnLst>
                                    <p:set>
                                      <p:cBhvr>
                                        <p:cTn id="11" dur="1" fill="hold">
                                          <p:stCondLst>
                                            <p:cond delay="0"/>
                                          </p:stCondLst>
                                        </p:cTn>
                                        <p:tgtEl>
                                          <p:spTgt spid="9237"/>
                                        </p:tgtEl>
                                        <p:attrNameLst>
                                          <p:attrName>style.visibility</p:attrName>
                                        </p:attrNameLst>
                                      </p:cBhvr>
                                      <p:to>
                                        <p:strVal val="visible"/>
                                      </p:to>
                                    </p:set>
                                    <p:anim calcmode="lin" valueType="num">
                                      <p:cBhvr>
                                        <p:cTn id="12" dur="500" fill="hold"/>
                                        <p:tgtEl>
                                          <p:spTgt spid="9237"/>
                                        </p:tgtEl>
                                        <p:attrNameLst>
                                          <p:attrName>ppt_w</p:attrName>
                                        </p:attrNameLst>
                                      </p:cBhvr>
                                      <p:tavLst>
                                        <p:tav tm="0">
                                          <p:val>
                                            <p:fltVal val="0"/>
                                          </p:val>
                                        </p:tav>
                                        <p:tav tm="100000">
                                          <p:val>
                                            <p:strVal val="#ppt_w"/>
                                          </p:val>
                                        </p:tav>
                                      </p:tavLst>
                                    </p:anim>
                                    <p:anim calcmode="lin" valueType="num">
                                      <p:cBhvr>
                                        <p:cTn id="13" dur="500" fill="hold"/>
                                        <p:tgtEl>
                                          <p:spTgt spid="9237"/>
                                        </p:tgtEl>
                                        <p:attrNameLst>
                                          <p:attrName>ppt_h</p:attrName>
                                        </p:attrNameLst>
                                      </p:cBhvr>
                                      <p:tavLst>
                                        <p:tav tm="0">
                                          <p:val>
                                            <p:fltVal val="0"/>
                                          </p:val>
                                        </p:tav>
                                        <p:tav tm="100000">
                                          <p:val>
                                            <p:strVal val="#ppt_h"/>
                                          </p:val>
                                        </p:tav>
                                      </p:tavLst>
                                    </p:anim>
                                  </p:childTnLst>
                                </p:cTn>
                              </p:par>
                              <p:par>
                                <p:cTn id="14" presetID="23" presetClass="entr" presetSubtype="16" fill="hold" grpId="0" nodeType="withEffect">
                                  <p:stCondLst>
                                    <p:cond delay="0"/>
                                  </p:stCondLst>
                                  <p:childTnLst>
                                    <p:set>
                                      <p:cBhvr>
                                        <p:cTn id="15" dur="1" fill="hold">
                                          <p:stCondLst>
                                            <p:cond delay="0"/>
                                          </p:stCondLst>
                                        </p:cTn>
                                        <p:tgtEl>
                                          <p:spTgt spid="9236"/>
                                        </p:tgtEl>
                                        <p:attrNameLst>
                                          <p:attrName>style.visibility</p:attrName>
                                        </p:attrNameLst>
                                      </p:cBhvr>
                                      <p:to>
                                        <p:strVal val="visible"/>
                                      </p:to>
                                    </p:set>
                                    <p:anim calcmode="lin" valueType="num">
                                      <p:cBhvr>
                                        <p:cTn id="16" dur="500" fill="hold"/>
                                        <p:tgtEl>
                                          <p:spTgt spid="9236"/>
                                        </p:tgtEl>
                                        <p:attrNameLst>
                                          <p:attrName>ppt_w</p:attrName>
                                        </p:attrNameLst>
                                      </p:cBhvr>
                                      <p:tavLst>
                                        <p:tav tm="0">
                                          <p:val>
                                            <p:fltVal val="0"/>
                                          </p:val>
                                        </p:tav>
                                        <p:tav tm="100000">
                                          <p:val>
                                            <p:strVal val="#ppt_w"/>
                                          </p:val>
                                        </p:tav>
                                      </p:tavLst>
                                    </p:anim>
                                    <p:anim calcmode="lin" valueType="num">
                                      <p:cBhvr>
                                        <p:cTn id="17" dur="500" fill="hold"/>
                                        <p:tgtEl>
                                          <p:spTgt spid="9236"/>
                                        </p:tgtEl>
                                        <p:attrNameLst>
                                          <p:attrName>ppt_h</p:attrName>
                                        </p:attrNameLst>
                                      </p:cBhvr>
                                      <p:tavLst>
                                        <p:tav tm="0">
                                          <p:val>
                                            <p:fltVal val="0"/>
                                          </p:val>
                                        </p:tav>
                                        <p:tav tm="100000">
                                          <p:val>
                                            <p:strVal val="#ppt_h"/>
                                          </p:val>
                                        </p:tav>
                                      </p:tavLst>
                                    </p:anim>
                                  </p:childTnLst>
                                </p:cTn>
                              </p:par>
                              <p:par>
                                <p:cTn id="18" presetID="23" presetClass="entr" presetSubtype="16" fill="hold" grpId="0" nodeType="withEffect">
                                  <p:stCondLst>
                                    <p:cond delay="0"/>
                                  </p:stCondLst>
                                  <p:childTnLst>
                                    <p:set>
                                      <p:cBhvr>
                                        <p:cTn id="19" dur="1" fill="hold">
                                          <p:stCondLst>
                                            <p:cond delay="0"/>
                                          </p:stCondLst>
                                        </p:cTn>
                                        <p:tgtEl>
                                          <p:spTgt spid="9247"/>
                                        </p:tgtEl>
                                        <p:attrNameLst>
                                          <p:attrName>style.visibility</p:attrName>
                                        </p:attrNameLst>
                                      </p:cBhvr>
                                      <p:to>
                                        <p:strVal val="visible"/>
                                      </p:to>
                                    </p:set>
                                    <p:anim calcmode="lin" valueType="num">
                                      <p:cBhvr>
                                        <p:cTn id="20" dur="500" fill="hold"/>
                                        <p:tgtEl>
                                          <p:spTgt spid="9247"/>
                                        </p:tgtEl>
                                        <p:attrNameLst>
                                          <p:attrName>ppt_w</p:attrName>
                                        </p:attrNameLst>
                                      </p:cBhvr>
                                      <p:tavLst>
                                        <p:tav tm="0">
                                          <p:val>
                                            <p:fltVal val="0"/>
                                          </p:val>
                                        </p:tav>
                                        <p:tav tm="100000">
                                          <p:val>
                                            <p:strVal val="#ppt_w"/>
                                          </p:val>
                                        </p:tav>
                                      </p:tavLst>
                                    </p:anim>
                                    <p:anim calcmode="lin" valueType="num">
                                      <p:cBhvr>
                                        <p:cTn id="21" dur="500" fill="hold"/>
                                        <p:tgtEl>
                                          <p:spTgt spid="9247"/>
                                        </p:tgtEl>
                                        <p:attrNameLst>
                                          <p:attrName>ppt_h</p:attrName>
                                        </p:attrNameLst>
                                      </p:cBhvr>
                                      <p:tavLst>
                                        <p:tav tm="0">
                                          <p:val>
                                            <p:fltVal val="0"/>
                                          </p:val>
                                        </p:tav>
                                        <p:tav tm="100000">
                                          <p:val>
                                            <p:strVal val="#ppt_h"/>
                                          </p:val>
                                        </p:tav>
                                      </p:tavLst>
                                    </p:anim>
                                  </p:childTnLst>
                                </p:cTn>
                              </p:par>
                            </p:childTnLst>
                          </p:cTn>
                        </p:par>
                        <p:par>
                          <p:cTn id="22" fill="hold" nodeType="afterGroup">
                            <p:stCondLst>
                              <p:cond delay="500"/>
                            </p:stCondLst>
                            <p:childTnLst>
                              <p:par>
                                <p:cTn id="23" presetID="51" presetClass="entr" presetSubtype="0" fill="hold" grpId="0" nodeType="afterEffect">
                                  <p:stCondLst>
                                    <p:cond delay="0"/>
                                  </p:stCondLst>
                                  <p:childTnLst>
                                    <p:set>
                                      <p:cBhvr>
                                        <p:cTn id="24" dur="1" fill="hold">
                                          <p:stCondLst>
                                            <p:cond delay="0"/>
                                          </p:stCondLst>
                                        </p:cTn>
                                        <p:tgtEl>
                                          <p:spTgt spid="9238"/>
                                        </p:tgtEl>
                                        <p:attrNameLst>
                                          <p:attrName>style.visibility</p:attrName>
                                        </p:attrNameLst>
                                      </p:cBhvr>
                                      <p:to>
                                        <p:strVal val="visible"/>
                                      </p:to>
                                    </p:set>
                                    <p:animEffect transition="in" filter="fade">
                                      <p:cBhvr>
                                        <p:cTn id="25" dur="385" decel="100000"/>
                                        <p:tgtEl>
                                          <p:spTgt spid="9238"/>
                                        </p:tgtEl>
                                      </p:cBhvr>
                                    </p:animEffect>
                                    <p:animScale>
                                      <p:cBhvr>
                                        <p:cTn id="26" dur="385" decel="100000"/>
                                        <p:tgtEl>
                                          <p:spTgt spid="9238"/>
                                        </p:tgtEl>
                                      </p:cBhvr>
                                      <p:from x="10000" y="10000"/>
                                      <p:to x="200000" y="450000"/>
                                    </p:animScale>
                                    <p:animScale>
                                      <p:cBhvr>
                                        <p:cTn id="27" dur="615" accel="100000" fill="hold">
                                          <p:stCondLst>
                                            <p:cond delay="385"/>
                                          </p:stCondLst>
                                        </p:cTn>
                                        <p:tgtEl>
                                          <p:spTgt spid="9238"/>
                                        </p:tgtEl>
                                      </p:cBhvr>
                                      <p:from x="200000" y="450000"/>
                                      <p:to x="100000" y="100000"/>
                                    </p:animScale>
                                    <p:set>
                                      <p:cBhvr>
                                        <p:cTn id="28" dur="385" fill="hold"/>
                                        <p:tgtEl>
                                          <p:spTgt spid="9238"/>
                                        </p:tgtEl>
                                        <p:attrNameLst>
                                          <p:attrName>ppt_x</p:attrName>
                                        </p:attrNameLst>
                                      </p:cBhvr>
                                      <p:to>
                                        <p:strVal val="(0.5)"/>
                                      </p:to>
                                    </p:set>
                                    <p:anim from="(0.5)" to="(#ppt_x)" calcmode="lin" valueType="num">
                                      <p:cBhvr>
                                        <p:cTn id="29" dur="615" accel="100000" fill="hold">
                                          <p:stCondLst>
                                            <p:cond delay="385"/>
                                          </p:stCondLst>
                                        </p:cTn>
                                        <p:tgtEl>
                                          <p:spTgt spid="9238"/>
                                        </p:tgtEl>
                                        <p:attrNameLst>
                                          <p:attrName>ppt_x</p:attrName>
                                        </p:attrNameLst>
                                      </p:cBhvr>
                                    </p:anim>
                                    <p:set>
                                      <p:cBhvr>
                                        <p:cTn id="30" dur="385" fill="hold"/>
                                        <p:tgtEl>
                                          <p:spTgt spid="9238"/>
                                        </p:tgtEl>
                                        <p:attrNameLst>
                                          <p:attrName>ppt_y</p:attrName>
                                        </p:attrNameLst>
                                      </p:cBhvr>
                                      <p:to>
                                        <p:strVal val="(#ppt_y+0.4)"/>
                                      </p:to>
                                    </p:set>
                                    <p:anim from="(#ppt_y+0.4)" to="(#ppt_y)" calcmode="lin" valueType="num">
                                      <p:cBhvr>
                                        <p:cTn id="31" dur="615" accel="100000" fill="hold">
                                          <p:stCondLst>
                                            <p:cond delay="385"/>
                                          </p:stCondLst>
                                        </p:cTn>
                                        <p:tgtEl>
                                          <p:spTgt spid="9238"/>
                                        </p:tgtEl>
                                        <p:attrNameLst>
                                          <p:attrName>ppt_y</p:attrName>
                                        </p:attrNameLst>
                                      </p:cBhvr>
                                    </p:anim>
                                  </p:childTnLst>
                                </p:cTn>
                              </p:par>
                              <p:par>
                                <p:cTn id="32" presetID="51" presetClass="entr" presetSubtype="0" fill="hold" grpId="0" nodeType="withEffect">
                                  <p:stCondLst>
                                    <p:cond delay="0"/>
                                  </p:stCondLst>
                                  <p:childTnLst>
                                    <p:set>
                                      <p:cBhvr>
                                        <p:cTn id="33" dur="1" fill="hold">
                                          <p:stCondLst>
                                            <p:cond delay="0"/>
                                          </p:stCondLst>
                                        </p:cTn>
                                        <p:tgtEl>
                                          <p:spTgt spid="9239"/>
                                        </p:tgtEl>
                                        <p:attrNameLst>
                                          <p:attrName>style.visibility</p:attrName>
                                        </p:attrNameLst>
                                      </p:cBhvr>
                                      <p:to>
                                        <p:strVal val="visible"/>
                                      </p:to>
                                    </p:set>
                                    <p:animEffect transition="in" filter="fade">
                                      <p:cBhvr>
                                        <p:cTn id="34" dur="385" decel="100000"/>
                                        <p:tgtEl>
                                          <p:spTgt spid="9239"/>
                                        </p:tgtEl>
                                      </p:cBhvr>
                                    </p:animEffect>
                                    <p:animScale>
                                      <p:cBhvr>
                                        <p:cTn id="35" dur="385" decel="100000"/>
                                        <p:tgtEl>
                                          <p:spTgt spid="9239"/>
                                        </p:tgtEl>
                                      </p:cBhvr>
                                      <p:from x="10000" y="10000"/>
                                      <p:to x="200000" y="450000"/>
                                    </p:animScale>
                                    <p:animScale>
                                      <p:cBhvr>
                                        <p:cTn id="36" dur="615" accel="100000" fill="hold">
                                          <p:stCondLst>
                                            <p:cond delay="385"/>
                                          </p:stCondLst>
                                        </p:cTn>
                                        <p:tgtEl>
                                          <p:spTgt spid="9239"/>
                                        </p:tgtEl>
                                      </p:cBhvr>
                                      <p:from x="200000" y="450000"/>
                                      <p:to x="100000" y="100000"/>
                                    </p:animScale>
                                    <p:set>
                                      <p:cBhvr>
                                        <p:cTn id="37" dur="385" fill="hold"/>
                                        <p:tgtEl>
                                          <p:spTgt spid="9239"/>
                                        </p:tgtEl>
                                        <p:attrNameLst>
                                          <p:attrName>ppt_x</p:attrName>
                                        </p:attrNameLst>
                                      </p:cBhvr>
                                      <p:to>
                                        <p:strVal val="(0.5)"/>
                                      </p:to>
                                    </p:set>
                                    <p:anim from="(0.5)" to="(#ppt_x)" calcmode="lin" valueType="num">
                                      <p:cBhvr>
                                        <p:cTn id="38" dur="615" accel="100000" fill="hold">
                                          <p:stCondLst>
                                            <p:cond delay="385"/>
                                          </p:stCondLst>
                                        </p:cTn>
                                        <p:tgtEl>
                                          <p:spTgt spid="9239"/>
                                        </p:tgtEl>
                                        <p:attrNameLst>
                                          <p:attrName>ppt_x</p:attrName>
                                        </p:attrNameLst>
                                      </p:cBhvr>
                                    </p:anim>
                                    <p:set>
                                      <p:cBhvr>
                                        <p:cTn id="39" dur="385" fill="hold"/>
                                        <p:tgtEl>
                                          <p:spTgt spid="9239"/>
                                        </p:tgtEl>
                                        <p:attrNameLst>
                                          <p:attrName>ppt_y</p:attrName>
                                        </p:attrNameLst>
                                      </p:cBhvr>
                                      <p:to>
                                        <p:strVal val="(#ppt_y+0.4)"/>
                                      </p:to>
                                    </p:set>
                                    <p:anim from="(#ppt_y+0.4)" to="(#ppt_y)" calcmode="lin" valueType="num">
                                      <p:cBhvr>
                                        <p:cTn id="40" dur="615" accel="100000" fill="hold">
                                          <p:stCondLst>
                                            <p:cond delay="385"/>
                                          </p:stCondLst>
                                        </p:cTn>
                                        <p:tgtEl>
                                          <p:spTgt spid="9239"/>
                                        </p:tgtEl>
                                        <p:attrNameLst>
                                          <p:attrName>ppt_y</p:attrName>
                                        </p:attrNameLst>
                                      </p:cBhvr>
                                    </p:anim>
                                  </p:childTnLst>
                                </p:cTn>
                              </p:par>
                              <p:par>
                                <p:cTn id="41" presetID="51" presetClass="entr" presetSubtype="0" fill="hold" grpId="0" nodeType="withEffect">
                                  <p:stCondLst>
                                    <p:cond delay="0"/>
                                  </p:stCondLst>
                                  <p:childTnLst>
                                    <p:set>
                                      <p:cBhvr>
                                        <p:cTn id="42" dur="1" fill="hold">
                                          <p:stCondLst>
                                            <p:cond delay="0"/>
                                          </p:stCondLst>
                                        </p:cTn>
                                        <p:tgtEl>
                                          <p:spTgt spid="9240"/>
                                        </p:tgtEl>
                                        <p:attrNameLst>
                                          <p:attrName>style.visibility</p:attrName>
                                        </p:attrNameLst>
                                      </p:cBhvr>
                                      <p:to>
                                        <p:strVal val="visible"/>
                                      </p:to>
                                    </p:set>
                                    <p:animEffect transition="in" filter="fade">
                                      <p:cBhvr>
                                        <p:cTn id="43" dur="385" decel="100000"/>
                                        <p:tgtEl>
                                          <p:spTgt spid="9240"/>
                                        </p:tgtEl>
                                      </p:cBhvr>
                                    </p:animEffect>
                                    <p:animScale>
                                      <p:cBhvr>
                                        <p:cTn id="44" dur="385" decel="100000"/>
                                        <p:tgtEl>
                                          <p:spTgt spid="9240"/>
                                        </p:tgtEl>
                                      </p:cBhvr>
                                      <p:from x="10000" y="10000"/>
                                      <p:to x="200000" y="450000"/>
                                    </p:animScale>
                                    <p:animScale>
                                      <p:cBhvr>
                                        <p:cTn id="45" dur="615" accel="100000" fill="hold">
                                          <p:stCondLst>
                                            <p:cond delay="385"/>
                                          </p:stCondLst>
                                        </p:cTn>
                                        <p:tgtEl>
                                          <p:spTgt spid="9240"/>
                                        </p:tgtEl>
                                      </p:cBhvr>
                                      <p:from x="200000" y="450000"/>
                                      <p:to x="100000" y="100000"/>
                                    </p:animScale>
                                    <p:set>
                                      <p:cBhvr>
                                        <p:cTn id="46" dur="385" fill="hold"/>
                                        <p:tgtEl>
                                          <p:spTgt spid="9240"/>
                                        </p:tgtEl>
                                        <p:attrNameLst>
                                          <p:attrName>ppt_x</p:attrName>
                                        </p:attrNameLst>
                                      </p:cBhvr>
                                      <p:to>
                                        <p:strVal val="(0.5)"/>
                                      </p:to>
                                    </p:set>
                                    <p:anim from="(0.5)" to="(#ppt_x)" calcmode="lin" valueType="num">
                                      <p:cBhvr>
                                        <p:cTn id="47" dur="615" accel="100000" fill="hold">
                                          <p:stCondLst>
                                            <p:cond delay="385"/>
                                          </p:stCondLst>
                                        </p:cTn>
                                        <p:tgtEl>
                                          <p:spTgt spid="9240"/>
                                        </p:tgtEl>
                                        <p:attrNameLst>
                                          <p:attrName>ppt_x</p:attrName>
                                        </p:attrNameLst>
                                      </p:cBhvr>
                                    </p:anim>
                                    <p:set>
                                      <p:cBhvr>
                                        <p:cTn id="48" dur="385" fill="hold"/>
                                        <p:tgtEl>
                                          <p:spTgt spid="9240"/>
                                        </p:tgtEl>
                                        <p:attrNameLst>
                                          <p:attrName>ppt_y</p:attrName>
                                        </p:attrNameLst>
                                      </p:cBhvr>
                                      <p:to>
                                        <p:strVal val="(#ppt_y+0.4)"/>
                                      </p:to>
                                    </p:set>
                                    <p:anim from="(#ppt_y+0.4)" to="(#ppt_y)" calcmode="lin" valueType="num">
                                      <p:cBhvr>
                                        <p:cTn id="49" dur="615" accel="100000" fill="hold">
                                          <p:stCondLst>
                                            <p:cond delay="385"/>
                                          </p:stCondLst>
                                        </p:cTn>
                                        <p:tgtEl>
                                          <p:spTgt spid="9240"/>
                                        </p:tgtEl>
                                        <p:attrNameLst>
                                          <p:attrName>ppt_y</p:attrName>
                                        </p:attrNameLst>
                                      </p:cBhvr>
                                    </p:anim>
                                  </p:childTnLst>
                                </p:cTn>
                              </p:par>
                              <p:par>
                                <p:cTn id="50" presetID="51" presetClass="entr" presetSubtype="0" fill="hold" grpId="0" nodeType="withEffect">
                                  <p:stCondLst>
                                    <p:cond delay="0"/>
                                  </p:stCondLst>
                                  <p:childTnLst>
                                    <p:set>
                                      <p:cBhvr>
                                        <p:cTn id="51" dur="1" fill="hold">
                                          <p:stCondLst>
                                            <p:cond delay="0"/>
                                          </p:stCondLst>
                                        </p:cTn>
                                        <p:tgtEl>
                                          <p:spTgt spid="9241"/>
                                        </p:tgtEl>
                                        <p:attrNameLst>
                                          <p:attrName>style.visibility</p:attrName>
                                        </p:attrNameLst>
                                      </p:cBhvr>
                                      <p:to>
                                        <p:strVal val="visible"/>
                                      </p:to>
                                    </p:set>
                                    <p:animEffect transition="in" filter="fade">
                                      <p:cBhvr>
                                        <p:cTn id="52" dur="385" decel="100000"/>
                                        <p:tgtEl>
                                          <p:spTgt spid="9241"/>
                                        </p:tgtEl>
                                      </p:cBhvr>
                                    </p:animEffect>
                                    <p:animScale>
                                      <p:cBhvr>
                                        <p:cTn id="53" dur="385" decel="100000"/>
                                        <p:tgtEl>
                                          <p:spTgt spid="9241"/>
                                        </p:tgtEl>
                                      </p:cBhvr>
                                      <p:from x="10000" y="10000"/>
                                      <p:to x="200000" y="450000"/>
                                    </p:animScale>
                                    <p:animScale>
                                      <p:cBhvr>
                                        <p:cTn id="54" dur="615" accel="100000" fill="hold">
                                          <p:stCondLst>
                                            <p:cond delay="385"/>
                                          </p:stCondLst>
                                        </p:cTn>
                                        <p:tgtEl>
                                          <p:spTgt spid="9241"/>
                                        </p:tgtEl>
                                      </p:cBhvr>
                                      <p:from x="200000" y="450000"/>
                                      <p:to x="100000" y="100000"/>
                                    </p:animScale>
                                    <p:set>
                                      <p:cBhvr>
                                        <p:cTn id="55" dur="385" fill="hold"/>
                                        <p:tgtEl>
                                          <p:spTgt spid="9241"/>
                                        </p:tgtEl>
                                        <p:attrNameLst>
                                          <p:attrName>ppt_x</p:attrName>
                                        </p:attrNameLst>
                                      </p:cBhvr>
                                      <p:to>
                                        <p:strVal val="(0.5)"/>
                                      </p:to>
                                    </p:set>
                                    <p:anim from="(0.5)" to="(#ppt_x)" calcmode="lin" valueType="num">
                                      <p:cBhvr>
                                        <p:cTn id="56" dur="615" accel="100000" fill="hold">
                                          <p:stCondLst>
                                            <p:cond delay="385"/>
                                          </p:stCondLst>
                                        </p:cTn>
                                        <p:tgtEl>
                                          <p:spTgt spid="9241"/>
                                        </p:tgtEl>
                                        <p:attrNameLst>
                                          <p:attrName>ppt_x</p:attrName>
                                        </p:attrNameLst>
                                      </p:cBhvr>
                                    </p:anim>
                                    <p:set>
                                      <p:cBhvr>
                                        <p:cTn id="57" dur="385" fill="hold"/>
                                        <p:tgtEl>
                                          <p:spTgt spid="9241"/>
                                        </p:tgtEl>
                                        <p:attrNameLst>
                                          <p:attrName>ppt_y</p:attrName>
                                        </p:attrNameLst>
                                      </p:cBhvr>
                                      <p:to>
                                        <p:strVal val="(#ppt_y+0.4)"/>
                                      </p:to>
                                    </p:set>
                                    <p:anim from="(#ppt_y+0.4)" to="(#ppt_y)" calcmode="lin" valueType="num">
                                      <p:cBhvr>
                                        <p:cTn id="58" dur="615" accel="100000" fill="hold">
                                          <p:stCondLst>
                                            <p:cond delay="385"/>
                                          </p:stCondLst>
                                        </p:cTn>
                                        <p:tgtEl>
                                          <p:spTgt spid="9241"/>
                                        </p:tgtEl>
                                        <p:attrNameLst>
                                          <p:attrName>ppt_y</p:attrName>
                                        </p:attrNameLst>
                                      </p:cBhvr>
                                    </p:anim>
                                  </p:childTnLst>
                                </p:cTn>
                              </p:par>
                              <p:par>
                                <p:cTn id="59" presetID="51" presetClass="entr" presetSubtype="0" fill="hold" grpId="0" nodeType="withEffect">
                                  <p:stCondLst>
                                    <p:cond delay="0"/>
                                  </p:stCondLst>
                                  <p:childTnLst>
                                    <p:set>
                                      <p:cBhvr>
                                        <p:cTn id="60" dur="1" fill="hold">
                                          <p:stCondLst>
                                            <p:cond delay="0"/>
                                          </p:stCondLst>
                                        </p:cTn>
                                        <p:tgtEl>
                                          <p:spTgt spid="9243"/>
                                        </p:tgtEl>
                                        <p:attrNameLst>
                                          <p:attrName>style.visibility</p:attrName>
                                        </p:attrNameLst>
                                      </p:cBhvr>
                                      <p:to>
                                        <p:strVal val="visible"/>
                                      </p:to>
                                    </p:set>
                                    <p:animEffect transition="in" filter="fade">
                                      <p:cBhvr>
                                        <p:cTn id="61" dur="385" decel="100000"/>
                                        <p:tgtEl>
                                          <p:spTgt spid="9243"/>
                                        </p:tgtEl>
                                      </p:cBhvr>
                                    </p:animEffect>
                                    <p:animScale>
                                      <p:cBhvr>
                                        <p:cTn id="62" dur="385" decel="100000"/>
                                        <p:tgtEl>
                                          <p:spTgt spid="9243"/>
                                        </p:tgtEl>
                                      </p:cBhvr>
                                      <p:from x="10000" y="10000"/>
                                      <p:to x="200000" y="450000"/>
                                    </p:animScale>
                                    <p:animScale>
                                      <p:cBhvr>
                                        <p:cTn id="63" dur="615" accel="100000" fill="hold">
                                          <p:stCondLst>
                                            <p:cond delay="385"/>
                                          </p:stCondLst>
                                        </p:cTn>
                                        <p:tgtEl>
                                          <p:spTgt spid="9243"/>
                                        </p:tgtEl>
                                      </p:cBhvr>
                                      <p:from x="200000" y="450000"/>
                                      <p:to x="100000" y="100000"/>
                                    </p:animScale>
                                    <p:set>
                                      <p:cBhvr>
                                        <p:cTn id="64" dur="385" fill="hold"/>
                                        <p:tgtEl>
                                          <p:spTgt spid="9243"/>
                                        </p:tgtEl>
                                        <p:attrNameLst>
                                          <p:attrName>ppt_x</p:attrName>
                                        </p:attrNameLst>
                                      </p:cBhvr>
                                      <p:to>
                                        <p:strVal val="(0.5)"/>
                                      </p:to>
                                    </p:set>
                                    <p:anim from="(0.5)" to="(#ppt_x)" calcmode="lin" valueType="num">
                                      <p:cBhvr>
                                        <p:cTn id="65" dur="615" accel="100000" fill="hold">
                                          <p:stCondLst>
                                            <p:cond delay="385"/>
                                          </p:stCondLst>
                                        </p:cTn>
                                        <p:tgtEl>
                                          <p:spTgt spid="9243"/>
                                        </p:tgtEl>
                                        <p:attrNameLst>
                                          <p:attrName>ppt_x</p:attrName>
                                        </p:attrNameLst>
                                      </p:cBhvr>
                                    </p:anim>
                                    <p:set>
                                      <p:cBhvr>
                                        <p:cTn id="66" dur="385" fill="hold"/>
                                        <p:tgtEl>
                                          <p:spTgt spid="9243"/>
                                        </p:tgtEl>
                                        <p:attrNameLst>
                                          <p:attrName>ppt_y</p:attrName>
                                        </p:attrNameLst>
                                      </p:cBhvr>
                                      <p:to>
                                        <p:strVal val="(#ppt_y+0.4)"/>
                                      </p:to>
                                    </p:set>
                                    <p:anim from="(#ppt_y+0.4)" to="(#ppt_y)" calcmode="lin" valueType="num">
                                      <p:cBhvr>
                                        <p:cTn id="67" dur="615" accel="100000" fill="hold">
                                          <p:stCondLst>
                                            <p:cond delay="385"/>
                                          </p:stCondLst>
                                        </p:cTn>
                                        <p:tgtEl>
                                          <p:spTgt spid="9243"/>
                                        </p:tgtEl>
                                        <p:attrNameLst>
                                          <p:attrName>ppt_y</p:attrName>
                                        </p:attrNameLst>
                                      </p:cBhvr>
                                    </p:anim>
                                  </p:childTnLst>
                                </p:cTn>
                              </p:par>
                              <p:par>
                                <p:cTn id="68" presetID="51" presetClass="entr" presetSubtype="0" fill="hold" grpId="0" nodeType="withEffect">
                                  <p:stCondLst>
                                    <p:cond delay="0"/>
                                  </p:stCondLst>
                                  <p:childTnLst>
                                    <p:set>
                                      <p:cBhvr>
                                        <p:cTn id="69" dur="1" fill="hold">
                                          <p:stCondLst>
                                            <p:cond delay="0"/>
                                          </p:stCondLst>
                                        </p:cTn>
                                        <p:tgtEl>
                                          <p:spTgt spid="9245"/>
                                        </p:tgtEl>
                                        <p:attrNameLst>
                                          <p:attrName>style.visibility</p:attrName>
                                        </p:attrNameLst>
                                      </p:cBhvr>
                                      <p:to>
                                        <p:strVal val="visible"/>
                                      </p:to>
                                    </p:set>
                                    <p:animEffect transition="in" filter="fade">
                                      <p:cBhvr>
                                        <p:cTn id="70" dur="385" decel="100000"/>
                                        <p:tgtEl>
                                          <p:spTgt spid="9245"/>
                                        </p:tgtEl>
                                      </p:cBhvr>
                                    </p:animEffect>
                                    <p:animScale>
                                      <p:cBhvr>
                                        <p:cTn id="71" dur="385" decel="100000"/>
                                        <p:tgtEl>
                                          <p:spTgt spid="9245"/>
                                        </p:tgtEl>
                                      </p:cBhvr>
                                      <p:from x="10000" y="10000"/>
                                      <p:to x="200000" y="450000"/>
                                    </p:animScale>
                                    <p:animScale>
                                      <p:cBhvr>
                                        <p:cTn id="72" dur="615" accel="100000" fill="hold">
                                          <p:stCondLst>
                                            <p:cond delay="385"/>
                                          </p:stCondLst>
                                        </p:cTn>
                                        <p:tgtEl>
                                          <p:spTgt spid="9245"/>
                                        </p:tgtEl>
                                      </p:cBhvr>
                                      <p:from x="200000" y="450000"/>
                                      <p:to x="100000" y="100000"/>
                                    </p:animScale>
                                    <p:set>
                                      <p:cBhvr>
                                        <p:cTn id="73" dur="385" fill="hold"/>
                                        <p:tgtEl>
                                          <p:spTgt spid="9245"/>
                                        </p:tgtEl>
                                        <p:attrNameLst>
                                          <p:attrName>ppt_x</p:attrName>
                                        </p:attrNameLst>
                                      </p:cBhvr>
                                      <p:to>
                                        <p:strVal val="(0.5)"/>
                                      </p:to>
                                    </p:set>
                                    <p:anim from="(0.5)" to="(#ppt_x)" calcmode="lin" valueType="num">
                                      <p:cBhvr>
                                        <p:cTn id="74" dur="615" accel="100000" fill="hold">
                                          <p:stCondLst>
                                            <p:cond delay="385"/>
                                          </p:stCondLst>
                                        </p:cTn>
                                        <p:tgtEl>
                                          <p:spTgt spid="9245"/>
                                        </p:tgtEl>
                                        <p:attrNameLst>
                                          <p:attrName>ppt_x</p:attrName>
                                        </p:attrNameLst>
                                      </p:cBhvr>
                                    </p:anim>
                                    <p:set>
                                      <p:cBhvr>
                                        <p:cTn id="75" dur="385" fill="hold"/>
                                        <p:tgtEl>
                                          <p:spTgt spid="9245"/>
                                        </p:tgtEl>
                                        <p:attrNameLst>
                                          <p:attrName>ppt_y</p:attrName>
                                        </p:attrNameLst>
                                      </p:cBhvr>
                                      <p:to>
                                        <p:strVal val="(#ppt_y+0.4)"/>
                                      </p:to>
                                    </p:set>
                                    <p:anim from="(#ppt_y+0.4)" to="(#ppt_y)" calcmode="lin" valueType="num">
                                      <p:cBhvr>
                                        <p:cTn id="76" dur="615" accel="100000" fill="hold">
                                          <p:stCondLst>
                                            <p:cond delay="385"/>
                                          </p:stCondLst>
                                        </p:cTn>
                                        <p:tgtEl>
                                          <p:spTgt spid="9245"/>
                                        </p:tgtEl>
                                        <p:attrNameLst>
                                          <p:attrName>ppt_y</p:attrName>
                                        </p:attrNameLst>
                                      </p:cBhvr>
                                    </p:anim>
                                  </p:childTnLst>
                                </p:cTn>
                              </p:par>
                              <p:par>
                                <p:cTn id="77" presetID="51" presetClass="entr" presetSubtype="0" fill="hold" grpId="0" nodeType="withEffect">
                                  <p:stCondLst>
                                    <p:cond delay="0"/>
                                  </p:stCondLst>
                                  <p:childTnLst>
                                    <p:set>
                                      <p:cBhvr>
                                        <p:cTn id="78" dur="1" fill="hold">
                                          <p:stCondLst>
                                            <p:cond delay="0"/>
                                          </p:stCondLst>
                                        </p:cTn>
                                        <p:tgtEl>
                                          <p:spTgt spid="9244"/>
                                        </p:tgtEl>
                                        <p:attrNameLst>
                                          <p:attrName>style.visibility</p:attrName>
                                        </p:attrNameLst>
                                      </p:cBhvr>
                                      <p:to>
                                        <p:strVal val="visible"/>
                                      </p:to>
                                    </p:set>
                                    <p:animEffect transition="in" filter="fade">
                                      <p:cBhvr>
                                        <p:cTn id="79" dur="385" decel="100000"/>
                                        <p:tgtEl>
                                          <p:spTgt spid="9244"/>
                                        </p:tgtEl>
                                      </p:cBhvr>
                                    </p:animEffect>
                                    <p:animScale>
                                      <p:cBhvr>
                                        <p:cTn id="80" dur="385" decel="100000"/>
                                        <p:tgtEl>
                                          <p:spTgt spid="9244"/>
                                        </p:tgtEl>
                                      </p:cBhvr>
                                      <p:from x="10000" y="10000"/>
                                      <p:to x="200000" y="450000"/>
                                    </p:animScale>
                                    <p:animScale>
                                      <p:cBhvr>
                                        <p:cTn id="81" dur="615" accel="100000" fill="hold">
                                          <p:stCondLst>
                                            <p:cond delay="385"/>
                                          </p:stCondLst>
                                        </p:cTn>
                                        <p:tgtEl>
                                          <p:spTgt spid="9244"/>
                                        </p:tgtEl>
                                      </p:cBhvr>
                                      <p:from x="200000" y="450000"/>
                                      <p:to x="100000" y="100000"/>
                                    </p:animScale>
                                    <p:set>
                                      <p:cBhvr>
                                        <p:cTn id="82" dur="385" fill="hold"/>
                                        <p:tgtEl>
                                          <p:spTgt spid="9244"/>
                                        </p:tgtEl>
                                        <p:attrNameLst>
                                          <p:attrName>ppt_x</p:attrName>
                                        </p:attrNameLst>
                                      </p:cBhvr>
                                      <p:to>
                                        <p:strVal val="(0.5)"/>
                                      </p:to>
                                    </p:set>
                                    <p:anim from="(0.5)" to="(#ppt_x)" calcmode="lin" valueType="num">
                                      <p:cBhvr>
                                        <p:cTn id="83" dur="615" accel="100000" fill="hold">
                                          <p:stCondLst>
                                            <p:cond delay="385"/>
                                          </p:stCondLst>
                                        </p:cTn>
                                        <p:tgtEl>
                                          <p:spTgt spid="9244"/>
                                        </p:tgtEl>
                                        <p:attrNameLst>
                                          <p:attrName>ppt_x</p:attrName>
                                        </p:attrNameLst>
                                      </p:cBhvr>
                                    </p:anim>
                                    <p:set>
                                      <p:cBhvr>
                                        <p:cTn id="84" dur="385" fill="hold"/>
                                        <p:tgtEl>
                                          <p:spTgt spid="9244"/>
                                        </p:tgtEl>
                                        <p:attrNameLst>
                                          <p:attrName>ppt_y</p:attrName>
                                        </p:attrNameLst>
                                      </p:cBhvr>
                                      <p:to>
                                        <p:strVal val="(#ppt_y+0.4)"/>
                                      </p:to>
                                    </p:set>
                                    <p:anim from="(#ppt_y+0.4)" to="(#ppt_y)" calcmode="lin" valueType="num">
                                      <p:cBhvr>
                                        <p:cTn id="85" dur="615" accel="100000" fill="hold">
                                          <p:stCondLst>
                                            <p:cond delay="385"/>
                                          </p:stCondLst>
                                        </p:cTn>
                                        <p:tgtEl>
                                          <p:spTgt spid="9244"/>
                                        </p:tgtEl>
                                        <p:attrNameLst>
                                          <p:attrName>ppt_y</p:attrName>
                                        </p:attrNameLst>
                                      </p:cBhvr>
                                    </p:anim>
                                  </p:childTnLst>
                                </p:cTn>
                              </p:par>
                            </p:childTnLst>
                          </p:cTn>
                        </p:par>
                        <p:par>
                          <p:cTn id="86" fill="hold" nodeType="afterGroup">
                            <p:stCondLst>
                              <p:cond delay="1500"/>
                            </p:stCondLst>
                            <p:childTnLst>
                              <p:par>
                                <p:cTn id="87" presetID="31" presetClass="entr" presetSubtype="0" fill="hold" grpId="0" nodeType="afterEffect">
                                  <p:stCondLst>
                                    <p:cond delay="0"/>
                                  </p:stCondLst>
                                  <p:iterate type="lt">
                                    <p:tmPct val="5000"/>
                                  </p:iterate>
                                  <p:childTnLst>
                                    <p:set>
                                      <p:cBhvr>
                                        <p:cTn id="88" dur="1" fill="hold">
                                          <p:stCondLst>
                                            <p:cond delay="0"/>
                                          </p:stCondLst>
                                        </p:cTn>
                                        <p:tgtEl>
                                          <p:spTgt spid="9260"/>
                                        </p:tgtEl>
                                        <p:attrNameLst>
                                          <p:attrName>style.visibility</p:attrName>
                                        </p:attrNameLst>
                                      </p:cBhvr>
                                      <p:to>
                                        <p:strVal val="visible"/>
                                      </p:to>
                                    </p:set>
                                    <p:anim calcmode="lin" valueType="num">
                                      <p:cBhvr>
                                        <p:cTn id="89" dur="500" fill="hold"/>
                                        <p:tgtEl>
                                          <p:spTgt spid="9260"/>
                                        </p:tgtEl>
                                        <p:attrNameLst>
                                          <p:attrName>ppt_w</p:attrName>
                                        </p:attrNameLst>
                                      </p:cBhvr>
                                      <p:tavLst>
                                        <p:tav tm="0">
                                          <p:val>
                                            <p:fltVal val="0"/>
                                          </p:val>
                                        </p:tav>
                                        <p:tav tm="100000">
                                          <p:val>
                                            <p:strVal val="#ppt_w"/>
                                          </p:val>
                                        </p:tav>
                                      </p:tavLst>
                                    </p:anim>
                                    <p:anim calcmode="lin" valueType="num">
                                      <p:cBhvr>
                                        <p:cTn id="90" dur="500" fill="hold"/>
                                        <p:tgtEl>
                                          <p:spTgt spid="9260"/>
                                        </p:tgtEl>
                                        <p:attrNameLst>
                                          <p:attrName>ppt_h</p:attrName>
                                        </p:attrNameLst>
                                      </p:cBhvr>
                                      <p:tavLst>
                                        <p:tav tm="0">
                                          <p:val>
                                            <p:fltVal val="0"/>
                                          </p:val>
                                        </p:tav>
                                        <p:tav tm="100000">
                                          <p:val>
                                            <p:strVal val="#ppt_h"/>
                                          </p:val>
                                        </p:tav>
                                      </p:tavLst>
                                    </p:anim>
                                    <p:anim calcmode="lin" valueType="num">
                                      <p:cBhvr>
                                        <p:cTn id="91" dur="500" fill="hold"/>
                                        <p:tgtEl>
                                          <p:spTgt spid="9260"/>
                                        </p:tgtEl>
                                        <p:attrNameLst>
                                          <p:attrName>style.rotation</p:attrName>
                                        </p:attrNameLst>
                                      </p:cBhvr>
                                      <p:tavLst>
                                        <p:tav tm="0">
                                          <p:val>
                                            <p:fltVal val="90"/>
                                          </p:val>
                                        </p:tav>
                                        <p:tav tm="100000">
                                          <p:val>
                                            <p:fltVal val="0"/>
                                          </p:val>
                                        </p:tav>
                                      </p:tavLst>
                                    </p:anim>
                                    <p:animEffect transition="in" filter="fade">
                                      <p:cBhvr>
                                        <p:cTn id="92" dur="500"/>
                                        <p:tgtEl>
                                          <p:spTgt spid="9260"/>
                                        </p:tgtEl>
                                      </p:cBhvr>
                                    </p:animEffect>
                                  </p:childTnLst>
                                </p:cTn>
                              </p:par>
                              <p:par>
                                <p:cTn id="93" presetID="31" presetClass="entr" presetSubtype="0" fill="hold" grpId="0" nodeType="withEffect">
                                  <p:stCondLst>
                                    <p:cond delay="0"/>
                                  </p:stCondLst>
                                  <p:iterate type="lt">
                                    <p:tmPct val="5000"/>
                                  </p:iterate>
                                  <p:childTnLst>
                                    <p:set>
                                      <p:cBhvr>
                                        <p:cTn id="94" dur="1" fill="hold">
                                          <p:stCondLst>
                                            <p:cond delay="0"/>
                                          </p:stCondLst>
                                        </p:cTn>
                                        <p:tgtEl>
                                          <p:spTgt spid="9261"/>
                                        </p:tgtEl>
                                        <p:attrNameLst>
                                          <p:attrName>style.visibility</p:attrName>
                                        </p:attrNameLst>
                                      </p:cBhvr>
                                      <p:to>
                                        <p:strVal val="visible"/>
                                      </p:to>
                                    </p:set>
                                    <p:anim calcmode="lin" valueType="num">
                                      <p:cBhvr>
                                        <p:cTn id="95" dur="500" fill="hold"/>
                                        <p:tgtEl>
                                          <p:spTgt spid="9261"/>
                                        </p:tgtEl>
                                        <p:attrNameLst>
                                          <p:attrName>ppt_w</p:attrName>
                                        </p:attrNameLst>
                                      </p:cBhvr>
                                      <p:tavLst>
                                        <p:tav tm="0">
                                          <p:val>
                                            <p:fltVal val="0"/>
                                          </p:val>
                                        </p:tav>
                                        <p:tav tm="100000">
                                          <p:val>
                                            <p:strVal val="#ppt_w"/>
                                          </p:val>
                                        </p:tav>
                                      </p:tavLst>
                                    </p:anim>
                                    <p:anim calcmode="lin" valueType="num">
                                      <p:cBhvr>
                                        <p:cTn id="96" dur="500" fill="hold"/>
                                        <p:tgtEl>
                                          <p:spTgt spid="9261"/>
                                        </p:tgtEl>
                                        <p:attrNameLst>
                                          <p:attrName>ppt_h</p:attrName>
                                        </p:attrNameLst>
                                      </p:cBhvr>
                                      <p:tavLst>
                                        <p:tav tm="0">
                                          <p:val>
                                            <p:fltVal val="0"/>
                                          </p:val>
                                        </p:tav>
                                        <p:tav tm="100000">
                                          <p:val>
                                            <p:strVal val="#ppt_h"/>
                                          </p:val>
                                        </p:tav>
                                      </p:tavLst>
                                    </p:anim>
                                    <p:anim calcmode="lin" valueType="num">
                                      <p:cBhvr>
                                        <p:cTn id="97" dur="500" fill="hold"/>
                                        <p:tgtEl>
                                          <p:spTgt spid="9261"/>
                                        </p:tgtEl>
                                        <p:attrNameLst>
                                          <p:attrName>style.rotation</p:attrName>
                                        </p:attrNameLst>
                                      </p:cBhvr>
                                      <p:tavLst>
                                        <p:tav tm="0">
                                          <p:val>
                                            <p:fltVal val="90"/>
                                          </p:val>
                                        </p:tav>
                                        <p:tav tm="100000">
                                          <p:val>
                                            <p:fltVal val="0"/>
                                          </p:val>
                                        </p:tav>
                                      </p:tavLst>
                                    </p:anim>
                                    <p:animEffect transition="in" filter="fade">
                                      <p:cBhvr>
                                        <p:cTn id="98" dur="500"/>
                                        <p:tgtEl>
                                          <p:spTgt spid="9261"/>
                                        </p:tgtEl>
                                      </p:cBhvr>
                                    </p:animEffect>
                                  </p:childTnLst>
                                </p:cTn>
                              </p:par>
                              <p:par>
                                <p:cTn id="99" presetID="31" presetClass="entr" presetSubtype="0" fill="hold" grpId="0" nodeType="withEffect">
                                  <p:stCondLst>
                                    <p:cond delay="0"/>
                                  </p:stCondLst>
                                  <p:iterate type="lt">
                                    <p:tmPct val="5000"/>
                                  </p:iterate>
                                  <p:childTnLst>
                                    <p:set>
                                      <p:cBhvr>
                                        <p:cTn id="100" dur="1" fill="hold">
                                          <p:stCondLst>
                                            <p:cond delay="0"/>
                                          </p:stCondLst>
                                        </p:cTn>
                                        <p:tgtEl>
                                          <p:spTgt spid="9262"/>
                                        </p:tgtEl>
                                        <p:attrNameLst>
                                          <p:attrName>style.visibility</p:attrName>
                                        </p:attrNameLst>
                                      </p:cBhvr>
                                      <p:to>
                                        <p:strVal val="visible"/>
                                      </p:to>
                                    </p:set>
                                    <p:anim calcmode="lin" valueType="num">
                                      <p:cBhvr>
                                        <p:cTn id="101" dur="500" fill="hold"/>
                                        <p:tgtEl>
                                          <p:spTgt spid="9262"/>
                                        </p:tgtEl>
                                        <p:attrNameLst>
                                          <p:attrName>ppt_w</p:attrName>
                                        </p:attrNameLst>
                                      </p:cBhvr>
                                      <p:tavLst>
                                        <p:tav tm="0">
                                          <p:val>
                                            <p:fltVal val="0"/>
                                          </p:val>
                                        </p:tav>
                                        <p:tav tm="100000">
                                          <p:val>
                                            <p:strVal val="#ppt_w"/>
                                          </p:val>
                                        </p:tav>
                                      </p:tavLst>
                                    </p:anim>
                                    <p:anim calcmode="lin" valueType="num">
                                      <p:cBhvr>
                                        <p:cTn id="102" dur="500" fill="hold"/>
                                        <p:tgtEl>
                                          <p:spTgt spid="9262"/>
                                        </p:tgtEl>
                                        <p:attrNameLst>
                                          <p:attrName>ppt_h</p:attrName>
                                        </p:attrNameLst>
                                      </p:cBhvr>
                                      <p:tavLst>
                                        <p:tav tm="0">
                                          <p:val>
                                            <p:fltVal val="0"/>
                                          </p:val>
                                        </p:tav>
                                        <p:tav tm="100000">
                                          <p:val>
                                            <p:strVal val="#ppt_h"/>
                                          </p:val>
                                        </p:tav>
                                      </p:tavLst>
                                    </p:anim>
                                    <p:anim calcmode="lin" valueType="num">
                                      <p:cBhvr>
                                        <p:cTn id="103" dur="500" fill="hold"/>
                                        <p:tgtEl>
                                          <p:spTgt spid="9262"/>
                                        </p:tgtEl>
                                        <p:attrNameLst>
                                          <p:attrName>style.rotation</p:attrName>
                                        </p:attrNameLst>
                                      </p:cBhvr>
                                      <p:tavLst>
                                        <p:tav tm="0">
                                          <p:val>
                                            <p:fltVal val="90"/>
                                          </p:val>
                                        </p:tav>
                                        <p:tav tm="100000">
                                          <p:val>
                                            <p:fltVal val="0"/>
                                          </p:val>
                                        </p:tav>
                                      </p:tavLst>
                                    </p:anim>
                                    <p:animEffect transition="in" filter="fade">
                                      <p:cBhvr>
                                        <p:cTn id="104" dur="500"/>
                                        <p:tgtEl>
                                          <p:spTgt spid="9262"/>
                                        </p:tgtEl>
                                      </p:cBhvr>
                                    </p:animEffect>
                                  </p:childTnLst>
                                </p:cTn>
                              </p:par>
                              <p:par>
                                <p:cTn id="105" presetID="31" presetClass="entr" presetSubtype="0" fill="hold" grpId="0" nodeType="withEffect">
                                  <p:stCondLst>
                                    <p:cond delay="0"/>
                                  </p:stCondLst>
                                  <p:iterate type="lt">
                                    <p:tmPct val="5000"/>
                                  </p:iterate>
                                  <p:childTnLst>
                                    <p:set>
                                      <p:cBhvr>
                                        <p:cTn id="106" dur="1" fill="hold">
                                          <p:stCondLst>
                                            <p:cond delay="0"/>
                                          </p:stCondLst>
                                        </p:cTn>
                                        <p:tgtEl>
                                          <p:spTgt spid="9263"/>
                                        </p:tgtEl>
                                        <p:attrNameLst>
                                          <p:attrName>style.visibility</p:attrName>
                                        </p:attrNameLst>
                                      </p:cBhvr>
                                      <p:to>
                                        <p:strVal val="visible"/>
                                      </p:to>
                                    </p:set>
                                    <p:anim calcmode="lin" valueType="num">
                                      <p:cBhvr>
                                        <p:cTn id="107" dur="500" fill="hold"/>
                                        <p:tgtEl>
                                          <p:spTgt spid="9263"/>
                                        </p:tgtEl>
                                        <p:attrNameLst>
                                          <p:attrName>ppt_w</p:attrName>
                                        </p:attrNameLst>
                                      </p:cBhvr>
                                      <p:tavLst>
                                        <p:tav tm="0">
                                          <p:val>
                                            <p:fltVal val="0"/>
                                          </p:val>
                                        </p:tav>
                                        <p:tav tm="100000">
                                          <p:val>
                                            <p:strVal val="#ppt_w"/>
                                          </p:val>
                                        </p:tav>
                                      </p:tavLst>
                                    </p:anim>
                                    <p:anim calcmode="lin" valueType="num">
                                      <p:cBhvr>
                                        <p:cTn id="108" dur="500" fill="hold"/>
                                        <p:tgtEl>
                                          <p:spTgt spid="9263"/>
                                        </p:tgtEl>
                                        <p:attrNameLst>
                                          <p:attrName>ppt_h</p:attrName>
                                        </p:attrNameLst>
                                      </p:cBhvr>
                                      <p:tavLst>
                                        <p:tav tm="0">
                                          <p:val>
                                            <p:fltVal val="0"/>
                                          </p:val>
                                        </p:tav>
                                        <p:tav tm="100000">
                                          <p:val>
                                            <p:strVal val="#ppt_h"/>
                                          </p:val>
                                        </p:tav>
                                      </p:tavLst>
                                    </p:anim>
                                    <p:anim calcmode="lin" valueType="num">
                                      <p:cBhvr>
                                        <p:cTn id="109" dur="500" fill="hold"/>
                                        <p:tgtEl>
                                          <p:spTgt spid="9263"/>
                                        </p:tgtEl>
                                        <p:attrNameLst>
                                          <p:attrName>style.rotation</p:attrName>
                                        </p:attrNameLst>
                                      </p:cBhvr>
                                      <p:tavLst>
                                        <p:tav tm="0">
                                          <p:val>
                                            <p:fltVal val="90"/>
                                          </p:val>
                                        </p:tav>
                                        <p:tav tm="100000">
                                          <p:val>
                                            <p:fltVal val="0"/>
                                          </p:val>
                                        </p:tav>
                                      </p:tavLst>
                                    </p:anim>
                                    <p:animEffect transition="in" filter="fade">
                                      <p:cBhvr>
                                        <p:cTn id="110" dur="500"/>
                                        <p:tgtEl>
                                          <p:spTgt spid="9263"/>
                                        </p:tgtEl>
                                      </p:cBhvr>
                                    </p:animEffect>
                                  </p:childTnLst>
                                </p:cTn>
                              </p:par>
                              <p:par>
                                <p:cTn id="111" presetID="31" presetClass="entr" presetSubtype="0" fill="hold" grpId="0" nodeType="withEffect">
                                  <p:stCondLst>
                                    <p:cond delay="0"/>
                                  </p:stCondLst>
                                  <p:iterate type="lt">
                                    <p:tmPct val="5000"/>
                                  </p:iterate>
                                  <p:childTnLst>
                                    <p:set>
                                      <p:cBhvr>
                                        <p:cTn id="112" dur="1" fill="hold">
                                          <p:stCondLst>
                                            <p:cond delay="0"/>
                                          </p:stCondLst>
                                        </p:cTn>
                                        <p:tgtEl>
                                          <p:spTgt spid="9265"/>
                                        </p:tgtEl>
                                        <p:attrNameLst>
                                          <p:attrName>style.visibility</p:attrName>
                                        </p:attrNameLst>
                                      </p:cBhvr>
                                      <p:to>
                                        <p:strVal val="visible"/>
                                      </p:to>
                                    </p:set>
                                    <p:anim calcmode="lin" valueType="num">
                                      <p:cBhvr>
                                        <p:cTn id="113" dur="500" fill="hold"/>
                                        <p:tgtEl>
                                          <p:spTgt spid="9265"/>
                                        </p:tgtEl>
                                        <p:attrNameLst>
                                          <p:attrName>ppt_w</p:attrName>
                                        </p:attrNameLst>
                                      </p:cBhvr>
                                      <p:tavLst>
                                        <p:tav tm="0">
                                          <p:val>
                                            <p:fltVal val="0"/>
                                          </p:val>
                                        </p:tav>
                                        <p:tav tm="100000">
                                          <p:val>
                                            <p:strVal val="#ppt_w"/>
                                          </p:val>
                                        </p:tav>
                                      </p:tavLst>
                                    </p:anim>
                                    <p:anim calcmode="lin" valueType="num">
                                      <p:cBhvr>
                                        <p:cTn id="114" dur="500" fill="hold"/>
                                        <p:tgtEl>
                                          <p:spTgt spid="9265"/>
                                        </p:tgtEl>
                                        <p:attrNameLst>
                                          <p:attrName>ppt_h</p:attrName>
                                        </p:attrNameLst>
                                      </p:cBhvr>
                                      <p:tavLst>
                                        <p:tav tm="0">
                                          <p:val>
                                            <p:fltVal val="0"/>
                                          </p:val>
                                        </p:tav>
                                        <p:tav tm="100000">
                                          <p:val>
                                            <p:strVal val="#ppt_h"/>
                                          </p:val>
                                        </p:tav>
                                      </p:tavLst>
                                    </p:anim>
                                    <p:anim calcmode="lin" valueType="num">
                                      <p:cBhvr>
                                        <p:cTn id="115" dur="500" fill="hold"/>
                                        <p:tgtEl>
                                          <p:spTgt spid="9265"/>
                                        </p:tgtEl>
                                        <p:attrNameLst>
                                          <p:attrName>style.rotation</p:attrName>
                                        </p:attrNameLst>
                                      </p:cBhvr>
                                      <p:tavLst>
                                        <p:tav tm="0">
                                          <p:val>
                                            <p:fltVal val="90"/>
                                          </p:val>
                                        </p:tav>
                                        <p:tav tm="100000">
                                          <p:val>
                                            <p:fltVal val="0"/>
                                          </p:val>
                                        </p:tav>
                                      </p:tavLst>
                                    </p:anim>
                                    <p:animEffect transition="in" filter="fade">
                                      <p:cBhvr>
                                        <p:cTn id="116" dur="500"/>
                                        <p:tgtEl>
                                          <p:spTgt spid="9265"/>
                                        </p:tgtEl>
                                      </p:cBhvr>
                                    </p:animEffect>
                                  </p:childTnLst>
                                </p:cTn>
                              </p:par>
                              <p:par>
                                <p:cTn id="117" presetID="31" presetClass="entr" presetSubtype="0" fill="hold" grpId="0" nodeType="withEffect">
                                  <p:stCondLst>
                                    <p:cond delay="0"/>
                                  </p:stCondLst>
                                  <p:iterate type="lt">
                                    <p:tmPct val="5000"/>
                                  </p:iterate>
                                  <p:childTnLst>
                                    <p:set>
                                      <p:cBhvr>
                                        <p:cTn id="118" dur="1" fill="hold">
                                          <p:stCondLst>
                                            <p:cond delay="0"/>
                                          </p:stCondLst>
                                        </p:cTn>
                                        <p:tgtEl>
                                          <p:spTgt spid="9266"/>
                                        </p:tgtEl>
                                        <p:attrNameLst>
                                          <p:attrName>style.visibility</p:attrName>
                                        </p:attrNameLst>
                                      </p:cBhvr>
                                      <p:to>
                                        <p:strVal val="visible"/>
                                      </p:to>
                                    </p:set>
                                    <p:anim calcmode="lin" valueType="num">
                                      <p:cBhvr>
                                        <p:cTn id="119" dur="500" fill="hold"/>
                                        <p:tgtEl>
                                          <p:spTgt spid="9266"/>
                                        </p:tgtEl>
                                        <p:attrNameLst>
                                          <p:attrName>ppt_w</p:attrName>
                                        </p:attrNameLst>
                                      </p:cBhvr>
                                      <p:tavLst>
                                        <p:tav tm="0">
                                          <p:val>
                                            <p:fltVal val="0"/>
                                          </p:val>
                                        </p:tav>
                                        <p:tav tm="100000">
                                          <p:val>
                                            <p:strVal val="#ppt_w"/>
                                          </p:val>
                                        </p:tav>
                                      </p:tavLst>
                                    </p:anim>
                                    <p:anim calcmode="lin" valueType="num">
                                      <p:cBhvr>
                                        <p:cTn id="120" dur="500" fill="hold"/>
                                        <p:tgtEl>
                                          <p:spTgt spid="9266"/>
                                        </p:tgtEl>
                                        <p:attrNameLst>
                                          <p:attrName>ppt_h</p:attrName>
                                        </p:attrNameLst>
                                      </p:cBhvr>
                                      <p:tavLst>
                                        <p:tav tm="0">
                                          <p:val>
                                            <p:fltVal val="0"/>
                                          </p:val>
                                        </p:tav>
                                        <p:tav tm="100000">
                                          <p:val>
                                            <p:strVal val="#ppt_h"/>
                                          </p:val>
                                        </p:tav>
                                      </p:tavLst>
                                    </p:anim>
                                    <p:anim calcmode="lin" valueType="num">
                                      <p:cBhvr>
                                        <p:cTn id="121" dur="500" fill="hold"/>
                                        <p:tgtEl>
                                          <p:spTgt spid="9266"/>
                                        </p:tgtEl>
                                        <p:attrNameLst>
                                          <p:attrName>style.rotation</p:attrName>
                                        </p:attrNameLst>
                                      </p:cBhvr>
                                      <p:tavLst>
                                        <p:tav tm="0">
                                          <p:val>
                                            <p:fltVal val="90"/>
                                          </p:val>
                                        </p:tav>
                                        <p:tav tm="100000">
                                          <p:val>
                                            <p:fltVal val="0"/>
                                          </p:val>
                                        </p:tav>
                                      </p:tavLst>
                                    </p:anim>
                                    <p:animEffect transition="in" filter="fade">
                                      <p:cBhvr>
                                        <p:cTn id="122" dur="500"/>
                                        <p:tgtEl>
                                          <p:spTgt spid="9266"/>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4" fill="hold" nodeType="clickEffect">
                                  <p:stCondLst>
                                    <p:cond delay="0"/>
                                  </p:stCondLst>
                                  <p:childTnLst>
                                    <p:set>
                                      <p:cBhvr>
                                        <p:cTn id="126" dur="1" fill="hold">
                                          <p:stCondLst>
                                            <p:cond delay="0"/>
                                          </p:stCondLst>
                                        </p:cTn>
                                        <p:tgtEl>
                                          <p:spTgt spid="9235">
                                            <p:txEl>
                                              <p:pRg st="0" end="0"/>
                                            </p:txEl>
                                          </p:spTgt>
                                        </p:tgtEl>
                                        <p:attrNameLst>
                                          <p:attrName>style.visibility</p:attrName>
                                        </p:attrNameLst>
                                      </p:cBhvr>
                                      <p:to>
                                        <p:strVal val="visible"/>
                                      </p:to>
                                    </p:set>
                                    <p:anim calcmode="lin" valueType="num">
                                      <p:cBhvr additive="base">
                                        <p:cTn id="127" dur="500" fill="hold"/>
                                        <p:tgtEl>
                                          <p:spTgt spid="9235">
                                            <p:txEl>
                                              <p:pRg st="0" end="0"/>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9235">
                                            <p:txEl>
                                              <p:pRg st="0" end="0"/>
                                            </p:txEl>
                                          </p:spTgt>
                                        </p:tgtEl>
                                        <p:attrNameLst>
                                          <p:attrName>ppt_y</p:attrName>
                                        </p:attrNameLst>
                                      </p:cBhvr>
                                      <p:tavLst>
                                        <p:tav tm="0">
                                          <p:val>
                                            <p:strVal val="1+#ppt_h/2"/>
                                          </p:val>
                                        </p:tav>
                                        <p:tav tm="100000">
                                          <p:val>
                                            <p:strVal val="#ppt_y"/>
                                          </p:val>
                                        </p:tav>
                                      </p:tavLst>
                                    </p:anim>
                                  </p:childTnLst>
                                </p:cTn>
                              </p:par>
                              <p:par>
                                <p:cTn id="129" presetID="2" presetClass="entr" presetSubtype="4" fill="hold" nodeType="withEffect">
                                  <p:stCondLst>
                                    <p:cond delay="0"/>
                                  </p:stCondLst>
                                  <p:childTnLst>
                                    <p:set>
                                      <p:cBhvr>
                                        <p:cTn id="130" dur="1" fill="hold">
                                          <p:stCondLst>
                                            <p:cond delay="0"/>
                                          </p:stCondLst>
                                        </p:cTn>
                                        <p:tgtEl>
                                          <p:spTgt spid="9235">
                                            <p:txEl>
                                              <p:pRg st="2" end="2"/>
                                            </p:txEl>
                                          </p:spTgt>
                                        </p:tgtEl>
                                        <p:attrNameLst>
                                          <p:attrName>style.visibility</p:attrName>
                                        </p:attrNameLst>
                                      </p:cBhvr>
                                      <p:to>
                                        <p:strVal val="visible"/>
                                      </p:to>
                                    </p:set>
                                    <p:anim calcmode="lin" valueType="num">
                                      <p:cBhvr additive="base">
                                        <p:cTn id="131" dur="500" fill="hold"/>
                                        <p:tgtEl>
                                          <p:spTgt spid="9235">
                                            <p:txEl>
                                              <p:pRg st="2" end="2"/>
                                            </p:txEl>
                                          </p:spTgt>
                                        </p:tgtEl>
                                        <p:attrNameLst>
                                          <p:attrName>ppt_x</p:attrName>
                                        </p:attrNameLst>
                                      </p:cBhvr>
                                      <p:tavLst>
                                        <p:tav tm="0">
                                          <p:val>
                                            <p:strVal val="#ppt_x"/>
                                          </p:val>
                                        </p:tav>
                                        <p:tav tm="100000">
                                          <p:val>
                                            <p:strVal val="#ppt_x"/>
                                          </p:val>
                                        </p:tav>
                                      </p:tavLst>
                                    </p:anim>
                                    <p:anim calcmode="lin" valueType="num">
                                      <p:cBhvr additive="base">
                                        <p:cTn id="132" dur="500" fill="hold"/>
                                        <p:tgtEl>
                                          <p:spTgt spid="92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 presetClass="entr" presetSubtype="4" fill="hold" nodeType="clickEffect">
                                  <p:stCondLst>
                                    <p:cond delay="0"/>
                                  </p:stCondLst>
                                  <p:childTnLst>
                                    <p:set>
                                      <p:cBhvr>
                                        <p:cTn id="136" dur="1" fill="hold">
                                          <p:stCondLst>
                                            <p:cond delay="0"/>
                                          </p:stCondLst>
                                        </p:cTn>
                                        <p:tgtEl>
                                          <p:spTgt spid="9235">
                                            <p:txEl>
                                              <p:pRg st="1" end="1"/>
                                            </p:txEl>
                                          </p:spTgt>
                                        </p:tgtEl>
                                        <p:attrNameLst>
                                          <p:attrName>style.visibility</p:attrName>
                                        </p:attrNameLst>
                                      </p:cBhvr>
                                      <p:to>
                                        <p:strVal val="visible"/>
                                      </p:to>
                                    </p:set>
                                    <p:anim calcmode="lin" valueType="num">
                                      <p:cBhvr additive="base">
                                        <p:cTn id="137" dur="500" fill="hold"/>
                                        <p:tgtEl>
                                          <p:spTgt spid="9235">
                                            <p:txEl>
                                              <p:pRg st="1" end="1"/>
                                            </p:txEl>
                                          </p:spTgt>
                                        </p:tgtEl>
                                        <p:attrNameLst>
                                          <p:attrName>ppt_x</p:attrName>
                                        </p:attrNameLst>
                                      </p:cBhvr>
                                      <p:tavLst>
                                        <p:tav tm="0">
                                          <p:val>
                                            <p:strVal val="#ppt_x"/>
                                          </p:val>
                                        </p:tav>
                                        <p:tav tm="100000">
                                          <p:val>
                                            <p:strVal val="#ppt_x"/>
                                          </p:val>
                                        </p:tav>
                                      </p:tavLst>
                                    </p:anim>
                                    <p:anim calcmode="lin" valueType="num">
                                      <p:cBhvr additive="base">
                                        <p:cTn id="138" dur="500" fill="hold"/>
                                        <p:tgtEl>
                                          <p:spTgt spid="92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9" fill="hold" nodeType="clickPar">
                      <p:stCondLst>
                        <p:cond delay="indefinite"/>
                      </p:stCondLst>
                      <p:childTnLst>
                        <p:par>
                          <p:cTn id="140" fill="hold" nodeType="withGroup">
                            <p:stCondLst>
                              <p:cond delay="0"/>
                            </p:stCondLst>
                            <p:childTnLst>
                              <p:par>
                                <p:cTn id="141" presetID="2" presetClass="entr" presetSubtype="4" fill="hold" nodeType="clickEffect">
                                  <p:stCondLst>
                                    <p:cond delay="0"/>
                                  </p:stCondLst>
                                  <p:childTnLst>
                                    <p:set>
                                      <p:cBhvr>
                                        <p:cTn id="142" dur="1" fill="hold">
                                          <p:stCondLst>
                                            <p:cond delay="0"/>
                                          </p:stCondLst>
                                        </p:cTn>
                                        <p:tgtEl>
                                          <p:spTgt spid="9235">
                                            <p:txEl>
                                              <p:pRg st="3" end="3"/>
                                            </p:txEl>
                                          </p:spTgt>
                                        </p:tgtEl>
                                        <p:attrNameLst>
                                          <p:attrName>style.visibility</p:attrName>
                                        </p:attrNameLst>
                                      </p:cBhvr>
                                      <p:to>
                                        <p:strVal val="visible"/>
                                      </p:to>
                                    </p:set>
                                    <p:anim calcmode="lin" valueType="num">
                                      <p:cBhvr additive="base">
                                        <p:cTn id="143" dur="500" fill="hold"/>
                                        <p:tgtEl>
                                          <p:spTgt spid="9235">
                                            <p:txEl>
                                              <p:pRg st="3" end="3"/>
                                            </p:txEl>
                                          </p:spTgt>
                                        </p:tgtEl>
                                        <p:attrNameLst>
                                          <p:attrName>ppt_x</p:attrName>
                                        </p:attrNameLst>
                                      </p:cBhvr>
                                      <p:tavLst>
                                        <p:tav tm="0">
                                          <p:val>
                                            <p:strVal val="#ppt_x"/>
                                          </p:val>
                                        </p:tav>
                                        <p:tav tm="100000">
                                          <p:val>
                                            <p:strVal val="#ppt_x"/>
                                          </p:val>
                                        </p:tav>
                                      </p:tavLst>
                                    </p:anim>
                                    <p:anim calcmode="lin" valueType="num">
                                      <p:cBhvr additive="base">
                                        <p:cTn id="144" dur="500" fill="hold"/>
                                        <p:tgtEl>
                                          <p:spTgt spid="923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9236" grpId="0" animBg="1"/>
      <p:bldP spid="9237" grpId="0" animBg="1"/>
      <p:bldP spid="9238" grpId="0" animBg="1"/>
      <p:bldP spid="9239" grpId="0" animBg="1"/>
      <p:bldP spid="9240" grpId="0" animBg="1"/>
      <p:bldP spid="9241" grpId="0" animBg="1"/>
      <p:bldP spid="9243" grpId="0" animBg="1"/>
      <p:bldP spid="9244" grpId="0" animBg="1"/>
      <p:bldP spid="9245" grpId="0" animBg="1"/>
      <p:bldP spid="9247" grpId="0" animBg="1"/>
      <p:bldP spid="9260" grpId="0" animBg="1"/>
      <p:bldP spid="9261" grpId="0" animBg="1"/>
      <p:bldP spid="9262" grpId="0" animBg="1"/>
      <p:bldP spid="9263" grpId="0" animBg="1"/>
      <p:bldP spid="9265" grpId="0" animBg="1"/>
      <p:bldP spid="9266"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1350963" y="304800"/>
            <a:ext cx="7793037" cy="685800"/>
          </a:xfrm>
        </p:spPr>
        <p:txBody>
          <a:bodyPr/>
          <a:lstStyle/>
          <a:p>
            <a:pPr eaLnBrk="1" hangingPunct="1"/>
            <a:r>
              <a:rPr lang="en-US" sz="3600" smtClean="0"/>
              <a:t>Is a relation a function?</a:t>
            </a:r>
          </a:p>
        </p:txBody>
      </p:sp>
      <p:sp>
        <p:nvSpPr>
          <p:cNvPr id="17414"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0259" name="Text Box 19"/>
          <p:cNvSpPr txBox="1">
            <a:spLocks noChangeArrowheads="1"/>
          </p:cNvSpPr>
          <p:nvPr/>
        </p:nvSpPr>
        <p:spPr bwMode="auto">
          <a:xfrm>
            <a:off x="381000" y="1295400"/>
            <a:ext cx="83820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pPr algn="ctr"/>
            <a:r>
              <a:rPr lang="en-US" sz="5000">
                <a:solidFill>
                  <a:srgbClr val="FF33CC"/>
                </a:solidFill>
              </a:rPr>
              <a:t>What is a </a:t>
            </a:r>
            <a:r>
              <a:rPr lang="en-US" sz="5000" b="1">
                <a:solidFill>
                  <a:srgbClr val="FF33CC"/>
                </a:solidFill>
              </a:rPr>
              <a:t>function</a:t>
            </a:r>
            <a:r>
              <a:rPr lang="en-US" sz="5000">
                <a:solidFill>
                  <a:srgbClr val="FF33CC"/>
                </a:solidFill>
              </a:rPr>
              <a:t>?</a:t>
            </a:r>
          </a:p>
        </p:txBody>
      </p:sp>
      <p:sp>
        <p:nvSpPr>
          <p:cNvPr id="2" name="Text Box 19"/>
          <p:cNvSpPr txBox="1">
            <a:spLocks noChangeArrowheads="1"/>
          </p:cNvSpPr>
          <p:nvPr/>
        </p:nvSpPr>
        <p:spPr bwMode="auto">
          <a:xfrm>
            <a:off x="304800" y="2438400"/>
            <a:ext cx="8382000" cy="265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pPr algn="ctr"/>
            <a:r>
              <a:rPr lang="en-US" sz="4200"/>
              <a:t>According to the textbook, </a:t>
            </a:r>
            <a:r>
              <a:rPr lang="en-US" sz="4200" b="1"/>
              <a:t>“</a:t>
            </a:r>
            <a:r>
              <a:rPr lang="en-US" sz="4200" b="1">
                <a:solidFill>
                  <a:srgbClr val="009900"/>
                </a:solidFill>
              </a:rPr>
              <a:t>a</a:t>
            </a:r>
            <a:r>
              <a:rPr lang="en-US" sz="4200" b="1"/>
              <a:t> </a:t>
            </a:r>
            <a:r>
              <a:rPr lang="en-US" sz="4200" b="1">
                <a:solidFill>
                  <a:srgbClr val="009900"/>
                </a:solidFill>
              </a:rPr>
              <a:t>function</a:t>
            </a:r>
            <a:r>
              <a:rPr lang="en-US" sz="4200" b="1"/>
              <a:t> </a:t>
            </a:r>
            <a:r>
              <a:rPr lang="en-US" sz="4200" b="1">
                <a:solidFill>
                  <a:srgbClr val="009900"/>
                </a:solidFill>
              </a:rPr>
              <a:t>is</a:t>
            </a:r>
            <a:r>
              <a:rPr lang="en-US" sz="4200" b="1"/>
              <a:t>…a relation in which every input is paired with exactly one output”</a:t>
            </a:r>
          </a:p>
        </p:txBody>
      </p:sp>
    </p:spTree>
    <p:custDataLst>
      <p:tags r:id="rId1"/>
    </p:custDataLst>
    <p:extLst>
      <p:ext uri="{BB962C8B-B14F-4D97-AF65-F5344CB8AC3E}">
        <p14:creationId xmlns:p14="http://schemas.microsoft.com/office/powerpoint/2010/main" val="39247863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mph" presetSubtype="0" fill="hold" grpId="1" nodeType="withEffect">
                                  <p:stCondLst>
                                    <p:cond delay="0"/>
                                  </p:stCondLst>
                                  <p:iterate type="lt">
                                    <p:tmPct val="0"/>
                                  </p:iterate>
                                  <p:childTnLst>
                                    <p:animClr clrSpc="rgb" dir="cw">
                                      <p:cBhvr override="childStyle">
                                        <p:cTn id="6" dur="250" autoRev="1" fill="hold"/>
                                        <p:tgtEl>
                                          <p:spTgt spid="10242"/>
                                        </p:tgtEl>
                                        <p:attrNameLst>
                                          <p:attrName>style.color</p:attrName>
                                        </p:attrNameLst>
                                      </p:cBhvr>
                                      <p:to>
                                        <a:schemeClr val="accent2"/>
                                      </p:to>
                                    </p:animClr>
                                    <p:animClr clrSpc="rgb" dir="cw">
                                      <p:cBhvr>
                                        <p:cTn id="7" dur="250" autoRev="1" fill="hold"/>
                                        <p:tgtEl>
                                          <p:spTgt spid="10242"/>
                                        </p:tgtEl>
                                        <p:attrNameLst>
                                          <p:attrName>fillcolor</p:attrName>
                                        </p:attrNameLst>
                                      </p:cBhvr>
                                      <p:to>
                                        <a:schemeClr val="accent2"/>
                                      </p:to>
                                    </p:animClr>
                                    <p:set>
                                      <p:cBhvr>
                                        <p:cTn id="8" dur="250" autoRev="1" fill="hold"/>
                                        <p:tgtEl>
                                          <p:spTgt spid="10242"/>
                                        </p:tgtEl>
                                        <p:attrNameLst>
                                          <p:attrName>fill.type</p:attrName>
                                        </p:attrNameLst>
                                      </p:cBhvr>
                                      <p:to>
                                        <p:strVal val="solid"/>
                                      </p:to>
                                    </p:set>
                                    <p:set>
                                      <p:cBhvr>
                                        <p:cTn id="9" dur="250" autoRev="1" fill="hold"/>
                                        <p:tgtEl>
                                          <p:spTgt spid="10242"/>
                                        </p:tgtEl>
                                        <p:attrNameLst>
                                          <p:attrName>fill.on</p:attrName>
                                        </p:attrNameLst>
                                      </p:cBhvr>
                                      <p:to>
                                        <p:strVal val="true"/>
                                      </p:to>
                                    </p:set>
                                  </p:childTnLst>
                                </p:cTn>
                              </p:par>
                            </p:childTnLst>
                          </p:cTn>
                        </p:par>
                        <p:par>
                          <p:cTn id="10" fill="hold" nodeType="afterGroup">
                            <p:stCondLst>
                              <p:cond delay="500"/>
                            </p:stCondLst>
                            <p:childTnLst>
                              <p:par>
                                <p:cTn id="11" presetID="27" presetClass="entr" presetSubtype="0" fill="hold" grpId="0" nodeType="afterEffect">
                                  <p:stCondLst>
                                    <p:cond delay="0"/>
                                  </p:stCondLst>
                                  <p:iterate type="lt">
                                    <p:tmPct val="50000"/>
                                  </p:iterate>
                                  <p:childTnLst>
                                    <p:set>
                                      <p:cBhvr>
                                        <p:cTn id="12" dur="1" fill="hold">
                                          <p:stCondLst>
                                            <p:cond delay="0"/>
                                          </p:stCondLst>
                                        </p:cTn>
                                        <p:tgtEl>
                                          <p:spTgt spid="10242"/>
                                        </p:tgtEl>
                                        <p:attrNameLst>
                                          <p:attrName>style.visibility</p:attrName>
                                        </p:attrNameLst>
                                      </p:cBhvr>
                                      <p:to>
                                        <p:strVal val="visible"/>
                                      </p:to>
                                    </p:set>
                                    <p:anim calcmode="discrete" valueType="clr">
                                      <p:cBhvr override="childStyle">
                                        <p:cTn id="13" dur="80"/>
                                        <p:tgtEl>
                                          <p:spTgt spid="10242"/>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10242"/>
                                        </p:tgtEl>
                                        <p:attrNameLst>
                                          <p:attrName>fillcolor</p:attrName>
                                        </p:attrNameLst>
                                      </p:cBhvr>
                                      <p:tavLst>
                                        <p:tav tm="0">
                                          <p:val>
                                            <p:clrVal>
                                              <a:schemeClr val="accent2"/>
                                            </p:clrVal>
                                          </p:val>
                                        </p:tav>
                                        <p:tav tm="50000">
                                          <p:val>
                                            <p:clrVal>
                                              <a:schemeClr val="hlink"/>
                                            </p:clrVal>
                                          </p:val>
                                        </p:tav>
                                      </p:tavLst>
                                    </p:anim>
                                    <p:set>
                                      <p:cBhvr>
                                        <p:cTn id="15" dur="80"/>
                                        <p:tgtEl>
                                          <p:spTgt spid="10242"/>
                                        </p:tgtEl>
                                        <p:attrNameLst>
                                          <p:attrName>fill.type</p:attrName>
                                        </p:attrNameLst>
                                      </p:cBhvr>
                                      <p:to>
                                        <p:strVal val="solid"/>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nodeType="clickEffect">
                                  <p:stCondLst>
                                    <p:cond delay="0"/>
                                  </p:stCondLst>
                                  <p:childTnLst>
                                    <p:set>
                                      <p:cBhvr>
                                        <p:cTn id="19" dur="1" fill="hold">
                                          <p:stCondLst>
                                            <p:cond delay="0"/>
                                          </p:stCondLst>
                                        </p:cTn>
                                        <p:tgtEl>
                                          <p:spTgt spid="10259">
                                            <p:txEl>
                                              <p:pRg st="0" end="0"/>
                                            </p:txEl>
                                          </p:spTgt>
                                        </p:tgtEl>
                                        <p:attrNameLst>
                                          <p:attrName>style.visibility</p:attrName>
                                        </p:attrNameLst>
                                      </p:cBhvr>
                                      <p:to>
                                        <p:strVal val="visible"/>
                                      </p:to>
                                    </p:set>
                                    <p:anim calcmode="lin" valueType="num">
                                      <p:cBhvr additive="base">
                                        <p:cTn id="20" dur="500" fill="hold"/>
                                        <p:tgtEl>
                                          <p:spTgt spid="10259">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02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nodeType="clickEffect">
                                  <p:stCondLst>
                                    <p:cond delay="0"/>
                                  </p:stCondLst>
                                  <p:childTnLst>
                                    <p:set>
                                      <p:cBhvr>
                                        <p:cTn id="25" dur="1" fill="hold">
                                          <p:stCondLst>
                                            <p:cond delay="0"/>
                                          </p:stCondLst>
                                        </p:cTn>
                                        <p:tgtEl>
                                          <p:spTgt spid="2">
                                            <p:txEl>
                                              <p:pRg st="0" end="0"/>
                                            </p:txEl>
                                          </p:spTgt>
                                        </p:tgtEl>
                                        <p:attrNameLst>
                                          <p:attrName>style.visibility</p:attrName>
                                        </p:attrNameLst>
                                      </p:cBhvr>
                                      <p:to>
                                        <p:strVal val="visible"/>
                                      </p:to>
                                    </p:set>
                                    <p:anim calcmode="lin" valueType="num">
                                      <p:cBhvr additive="base">
                                        <p:cTn id="26"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024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p:cNvSpPr>
            <a:spLocks noGrp="1" noChangeArrowheads="1"/>
          </p:cNvSpPr>
          <p:nvPr>
            <p:ph type="title"/>
          </p:nvPr>
        </p:nvSpPr>
        <p:spPr>
          <a:xfrm>
            <a:off x="674688" y="228600"/>
            <a:ext cx="7793037" cy="685800"/>
          </a:xfrm>
        </p:spPr>
        <p:txBody>
          <a:bodyPr>
            <a:normAutofit fontScale="90000"/>
          </a:bodyPr>
          <a:lstStyle/>
          <a:p>
            <a:pPr eaLnBrk="1" hangingPunct="1"/>
            <a:r>
              <a:rPr lang="en-US" smtClean="0"/>
              <a:t>Is a relation a function?</a:t>
            </a:r>
          </a:p>
        </p:txBody>
      </p:sp>
      <p:sp>
        <p:nvSpPr>
          <p:cNvPr id="18438"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0259" name="Text Box 19"/>
          <p:cNvSpPr txBox="1">
            <a:spLocks noChangeArrowheads="1"/>
          </p:cNvSpPr>
          <p:nvPr/>
        </p:nvSpPr>
        <p:spPr bwMode="auto">
          <a:xfrm>
            <a:off x="76200" y="1066800"/>
            <a:ext cx="8991600" cy="430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pPr>
              <a:buFontTx/>
              <a:buChar char="•"/>
            </a:pPr>
            <a:r>
              <a:rPr lang="en-US" sz="2600"/>
              <a:t>Focus on the </a:t>
            </a:r>
            <a:r>
              <a:rPr lang="en-US" sz="2600" b="1" i="1"/>
              <a:t>x</a:t>
            </a:r>
            <a:r>
              <a:rPr lang="en-US" sz="2600" b="1"/>
              <a:t>-coordinates</a:t>
            </a:r>
            <a:r>
              <a:rPr lang="en-US" sz="2600"/>
              <a:t>, when given a relation</a:t>
            </a:r>
          </a:p>
          <a:p>
            <a:endParaRPr lang="en-US" sz="2600"/>
          </a:p>
          <a:p>
            <a:r>
              <a:rPr lang="en-US" sz="2400"/>
              <a:t>If the set of ordered pairs have </a:t>
            </a:r>
            <a:r>
              <a:rPr lang="en-US" sz="2400" b="1"/>
              <a:t>different </a:t>
            </a:r>
            <a:r>
              <a:rPr lang="en-US" sz="2400" b="1" i="1"/>
              <a:t>x</a:t>
            </a:r>
            <a:r>
              <a:rPr lang="en-US" sz="2400" b="1"/>
              <a:t>-coordinates</a:t>
            </a:r>
            <a:r>
              <a:rPr lang="en-US" sz="2400"/>
              <a:t>, </a:t>
            </a:r>
          </a:p>
          <a:p>
            <a:r>
              <a:rPr lang="en-US" sz="2400">
                <a:solidFill>
                  <a:srgbClr val="FF33CC"/>
                </a:solidFill>
              </a:rPr>
              <a:t>              it </a:t>
            </a:r>
            <a:r>
              <a:rPr lang="en-US" sz="2400" b="1">
                <a:solidFill>
                  <a:srgbClr val="FF33CC"/>
                </a:solidFill>
              </a:rPr>
              <a:t>IS A</a:t>
            </a:r>
            <a:r>
              <a:rPr lang="en-US" sz="2400">
                <a:solidFill>
                  <a:srgbClr val="FF33CC"/>
                </a:solidFill>
              </a:rPr>
              <a:t> function</a:t>
            </a:r>
          </a:p>
          <a:p>
            <a:endParaRPr lang="en-US" sz="2400"/>
          </a:p>
          <a:p>
            <a:r>
              <a:rPr lang="en-US" sz="2400"/>
              <a:t>If the set of ordered pairs have </a:t>
            </a:r>
            <a:r>
              <a:rPr lang="en-US" sz="2400" b="1"/>
              <a:t>same</a:t>
            </a:r>
            <a:r>
              <a:rPr lang="en-US" sz="2400"/>
              <a:t> </a:t>
            </a:r>
            <a:r>
              <a:rPr lang="en-US" sz="2400" b="1" i="1"/>
              <a:t>x</a:t>
            </a:r>
            <a:r>
              <a:rPr lang="en-US" sz="2400" b="1"/>
              <a:t>-coordinates</a:t>
            </a:r>
            <a:r>
              <a:rPr lang="en-US" sz="2400"/>
              <a:t>,</a:t>
            </a:r>
          </a:p>
          <a:p>
            <a:r>
              <a:rPr lang="en-US" sz="2400"/>
              <a:t>              </a:t>
            </a:r>
            <a:r>
              <a:rPr lang="en-US" sz="2400">
                <a:solidFill>
                  <a:srgbClr val="FF33CC"/>
                </a:solidFill>
              </a:rPr>
              <a:t>it is </a:t>
            </a:r>
            <a:r>
              <a:rPr lang="en-US" sz="2400" b="1" u="sng">
                <a:solidFill>
                  <a:srgbClr val="FF33CC"/>
                </a:solidFill>
              </a:rPr>
              <a:t>NOT</a:t>
            </a:r>
            <a:r>
              <a:rPr lang="en-US" sz="2400">
                <a:solidFill>
                  <a:srgbClr val="FF33CC"/>
                </a:solidFill>
              </a:rPr>
              <a:t> a function</a:t>
            </a:r>
          </a:p>
          <a:p>
            <a:endParaRPr lang="en-US" sz="2400"/>
          </a:p>
          <a:p>
            <a:pPr>
              <a:buFontTx/>
              <a:buChar char="•"/>
            </a:pPr>
            <a:r>
              <a:rPr lang="en-US" sz="2600" b="1"/>
              <a:t>Y-coordinates</a:t>
            </a:r>
            <a:r>
              <a:rPr lang="en-US" sz="2600"/>
              <a:t> have no bearing in determining functions</a:t>
            </a:r>
          </a:p>
          <a:p>
            <a:endParaRPr lang="en-US" sz="2600"/>
          </a:p>
        </p:txBody>
      </p:sp>
    </p:spTree>
    <p:custDataLst>
      <p:tags r:id="rId1"/>
    </p:custDataLst>
    <p:extLst>
      <p:ext uri="{BB962C8B-B14F-4D97-AF65-F5344CB8AC3E}">
        <p14:creationId xmlns:p14="http://schemas.microsoft.com/office/powerpoint/2010/main" val="4898705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259">
                                            <p:txEl>
                                              <p:pRg st="0" end="0"/>
                                            </p:txEl>
                                          </p:spTgt>
                                        </p:tgtEl>
                                        <p:attrNameLst>
                                          <p:attrName>style.visibility</p:attrName>
                                        </p:attrNameLst>
                                      </p:cBhvr>
                                      <p:to>
                                        <p:strVal val="visible"/>
                                      </p:to>
                                    </p:set>
                                    <p:anim calcmode="lin" valueType="num">
                                      <p:cBhvr additive="base">
                                        <p:cTn id="7" dur="500" fill="hold"/>
                                        <p:tgtEl>
                                          <p:spTgt spid="102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259">
                                            <p:txEl>
                                              <p:pRg st="2" end="2"/>
                                            </p:txEl>
                                          </p:spTgt>
                                        </p:tgtEl>
                                        <p:attrNameLst>
                                          <p:attrName>style.visibility</p:attrName>
                                        </p:attrNameLst>
                                      </p:cBhvr>
                                      <p:to>
                                        <p:strVal val="visible"/>
                                      </p:to>
                                    </p:set>
                                    <p:anim calcmode="lin" valueType="num">
                                      <p:cBhvr additive="base">
                                        <p:cTn id="13" dur="500" fill="hold"/>
                                        <p:tgtEl>
                                          <p:spTgt spid="1025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0259">
                                            <p:txEl>
                                              <p:pRg st="3" end="3"/>
                                            </p:txEl>
                                          </p:spTgt>
                                        </p:tgtEl>
                                        <p:attrNameLst>
                                          <p:attrName>style.visibility</p:attrName>
                                        </p:attrNameLst>
                                      </p:cBhvr>
                                      <p:to>
                                        <p:strVal val="visible"/>
                                      </p:to>
                                    </p:set>
                                    <p:anim calcmode="lin" valueType="num">
                                      <p:cBhvr additive="base">
                                        <p:cTn id="19" dur="500" fill="hold"/>
                                        <p:tgtEl>
                                          <p:spTgt spid="1025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0259">
                                            <p:txEl>
                                              <p:pRg st="5" end="5"/>
                                            </p:txEl>
                                          </p:spTgt>
                                        </p:tgtEl>
                                        <p:attrNameLst>
                                          <p:attrName>style.visibility</p:attrName>
                                        </p:attrNameLst>
                                      </p:cBhvr>
                                      <p:to>
                                        <p:strVal val="visible"/>
                                      </p:to>
                                    </p:set>
                                    <p:anim calcmode="lin" valueType="num">
                                      <p:cBhvr additive="base">
                                        <p:cTn id="25" dur="500" fill="hold"/>
                                        <p:tgtEl>
                                          <p:spTgt spid="1025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0259">
                                            <p:txEl>
                                              <p:pRg st="6" end="6"/>
                                            </p:txEl>
                                          </p:spTgt>
                                        </p:tgtEl>
                                        <p:attrNameLst>
                                          <p:attrName>style.visibility</p:attrName>
                                        </p:attrNameLst>
                                      </p:cBhvr>
                                      <p:to>
                                        <p:strVal val="visible"/>
                                      </p:to>
                                    </p:set>
                                    <p:anim calcmode="lin" valueType="num">
                                      <p:cBhvr additive="base">
                                        <p:cTn id="31" dur="500" fill="hold"/>
                                        <p:tgtEl>
                                          <p:spTgt spid="1025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25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0259">
                                            <p:txEl>
                                              <p:pRg st="8" end="8"/>
                                            </p:txEl>
                                          </p:spTgt>
                                        </p:tgtEl>
                                        <p:attrNameLst>
                                          <p:attrName>style.visibility</p:attrName>
                                        </p:attrNameLst>
                                      </p:cBhvr>
                                      <p:to>
                                        <p:strVal val="visible"/>
                                      </p:to>
                                    </p:set>
                                    <p:anim calcmode="lin" valueType="num">
                                      <p:cBhvr additive="base">
                                        <p:cTn id="37" dur="500" fill="hold"/>
                                        <p:tgtEl>
                                          <p:spTgt spid="10259">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25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TPQuestion"/>
          <p:cNvSpPr>
            <a:spLocks noGrp="1" noChangeArrowheads="1"/>
          </p:cNvSpPr>
          <p:nvPr>
            <p:ph type="title"/>
          </p:nvPr>
        </p:nvSpPr>
        <p:spPr>
          <a:xfrm>
            <a:off x="838200" y="228600"/>
            <a:ext cx="7793038" cy="762000"/>
          </a:xfrm>
        </p:spPr>
        <p:txBody>
          <a:bodyPr>
            <a:normAutofit/>
          </a:bodyPr>
          <a:lstStyle/>
          <a:p>
            <a:pPr eaLnBrk="1" hangingPunct="1"/>
            <a:r>
              <a:rPr lang="en-US" smtClean="0"/>
              <a:t>Example 3</a:t>
            </a:r>
          </a:p>
        </p:txBody>
      </p:sp>
      <p:sp>
        <p:nvSpPr>
          <p:cNvPr id="2056" name="TPAnswers"/>
          <p:cNvSpPr>
            <a:spLocks noGrp="1" noChangeArrowheads="1"/>
          </p:cNvSpPr>
          <p:nvPr>
            <p:ph idx="1"/>
            <p:custDataLst>
              <p:tags r:id="rId3"/>
            </p:custDataLst>
          </p:nvPr>
        </p:nvSpPr>
        <p:spPr>
          <a:xfrm>
            <a:off x="2286000" y="4038600"/>
            <a:ext cx="4114800" cy="1219200"/>
          </a:xfrm>
        </p:spPr>
        <p:txBody>
          <a:bodyPr/>
          <a:lstStyle/>
          <a:p>
            <a:pPr marL="609600" indent="-609600" algn="ctr" eaLnBrk="1" hangingPunct="1">
              <a:buFont typeface="Wingdings" pitchFamily="2" charset="2"/>
              <a:buNone/>
            </a:pPr>
            <a:r>
              <a:rPr lang="en-US" sz="5400" b="1" smtClean="0">
                <a:solidFill>
                  <a:srgbClr val="FF33CC"/>
                </a:solidFill>
              </a:rPr>
              <a:t>YES</a:t>
            </a:r>
          </a:p>
        </p:txBody>
      </p:sp>
      <p:graphicFrame>
        <p:nvGraphicFramePr>
          <p:cNvPr id="19463" name="Object 5"/>
          <p:cNvGraphicFramePr>
            <a:graphicFrameLocks noChangeAspect="1"/>
          </p:cNvGraphicFramePr>
          <p:nvPr/>
        </p:nvGraphicFramePr>
        <p:xfrm>
          <a:off x="457200" y="1371600"/>
          <a:ext cx="8324850" cy="615950"/>
        </p:xfrm>
        <a:graphic>
          <a:graphicData uri="http://schemas.openxmlformats.org/presentationml/2006/ole">
            <mc:AlternateContent xmlns:mc="http://schemas.openxmlformats.org/markup-compatibility/2006">
              <mc:Choice xmlns:v="urn:schemas-microsoft-com:vml" Requires="v">
                <p:oleObj spid="_x0000_s2053" name="Equation" r:id="rId7" imgW="2705100" imgH="203200" progId="Equation.DSMT4">
                  <p:embed/>
                </p:oleObj>
              </mc:Choice>
              <mc:Fallback>
                <p:oleObj name="Equation" r:id="rId7" imgW="2705100" imgH="203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1371600"/>
                        <a:ext cx="83248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2" name="Text Box 6"/>
          <p:cNvSpPr txBox="1">
            <a:spLocks noChangeArrowheads="1"/>
          </p:cNvSpPr>
          <p:nvPr/>
        </p:nvSpPr>
        <p:spPr bwMode="auto">
          <a:xfrm>
            <a:off x="533400" y="2667000"/>
            <a:ext cx="7543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defRPr>
            </a:lvl1pPr>
            <a:lvl2pPr>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pPr>
              <a:buFontTx/>
              <a:buChar char="•"/>
            </a:pPr>
            <a:r>
              <a:rPr lang="en-US" sz="2800" b="1" i="1">
                <a:solidFill>
                  <a:srgbClr val="009900"/>
                </a:solidFill>
              </a:rPr>
              <a:t>Is this a function?</a:t>
            </a:r>
          </a:p>
          <a:p>
            <a:pPr lvl="1">
              <a:buFontTx/>
              <a:buChar char="•"/>
            </a:pPr>
            <a:r>
              <a:rPr lang="en-US" sz="2800" b="1" i="1"/>
              <a:t>Hint:  </a:t>
            </a:r>
            <a:r>
              <a:rPr lang="en-US" sz="2800" i="1"/>
              <a:t>Look only at the</a:t>
            </a:r>
            <a:r>
              <a:rPr lang="en-US" sz="2800" b="1" i="1"/>
              <a:t> x-coordinates</a:t>
            </a:r>
          </a:p>
        </p:txBody>
      </p:sp>
      <p:grpSp>
        <p:nvGrpSpPr>
          <p:cNvPr id="19465" name="Countdown" hidden="1"/>
          <p:cNvGrpSpPr>
            <a:grpSpLocks/>
          </p:cNvGrpSpPr>
          <p:nvPr>
            <p:custDataLst>
              <p:tags r:id="rId4"/>
            </p:custDataLst>
          </p:nvPr>
        </p:nvGrpSpPr>
        <p:grpSpPr bwMode="auto">
          <a:xfrm>
            <a:off x="7543800" y="228600"/>
            <a:ext cx="1270000" cy="635000"/>
            <a:chOff x="7683500" y="5842000"/>
            <a:chExt cx="1270000" cy="635000"/>
          </a:xfrm>
        </p:grpSpPr>
        <p:sp>
          <p:nvSpPr>
            <p:cNvPr id="19466" name="CDCube" hidden="1"/>
            <p:cNvSpPr>
              <a:spLocks noChangeArrowheads="1"/>
            </p:cNvSpPr>
            <p:nvPr/>
          </p:nvSpPr>
          <p:spPr bwMode="auto">
            <a:xfrm>
              <a:off x="7683500" y="5842000"/>
              <a:ext cx="1270000" cy="635000"/>
            </a:xfrm>
            <a:prstGeom prst="cube">
              <a:avLst>
                <a:gd name="adj" fmla="val 25000"/>
              </a:avLst>
            </a:prstGeom>
            <a:solidFill>
              <a:srgbClr val="333333"/>
            </a:solidFill>
            <a:ln w="9525" algn="ctr">
              <a:solidFill>
                <a:schemeClr val="tx1"/>
              </a:solidFill>
              <a:round/>
              <a:headEnd/>
              <a:tailEnd/>
            </a:ln>
          </p:spPr>
          <p:txBody>
            <a:bodyPr/>
            <a:lstStyle/>
            <a:p>
              <a:endParaRPr lang="en-US"/>
            </a:p>
          </p:txBody>
        </p:sp>
        <p:sp>
          <p:nvSpPr>
            <p:cNvPr id="19467" name="CDText" hidden="1"/>
            <p:cNvSpPr txBox="1">
              <a:spLocks noChangeArrowheads="1"/>
            </p:cNvSpPr>
            <p:nvPr/>
          </p:nvSpPr>
          <p:spPr bwMode="auto">
            <a:xfrm>
              <a:off x="7785100" y="6045200"/>
              <a:ext cx="889000" cy="381000"/>
            </a:xfrm>
            <a:prstGeom prst="rect">
              <a:avLst/>
            </a:prstGeom>
            <a:solidFill>
              <a:srgbClr val="800000">
                <a:alpha val="50195"/>
              </a:srgbClr>
            </a:solidFill>
            <a:ln w="9525">
              <a:solidFill>
                <a:srgbClr val="000000"/>
              </a:solidFill>
              <a:miter lim="800000"/>
              <a:headEnd/>
              <a:tailEnd/>
            </a:ln>
          </p:spPr>
          <p:txBody>
            <a:bodyPr anchor="ctr" anchorCtr="1"/>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pPr algn="ctr"/>
              <a:r>
                <a:rPr lang="en-US" sz="2400" b="1">
                  <a:solidFill>
                    <a:srgbClr val="FF0000"/>
                  </a:solidFill>
                  <a:latin typeface="Tahoma" pitchFamily="34" charset="0"/>
                </a:rPr>
                <a:t>:00</a:t>
              </a:r>
            </a:p>
          </p:txBody>
        </p:sp>
        <p:cxnSp>
          <p:nvCxnSpPr>
            <p:cNvPr id="19468" name="CDLine" hidden="1"/>
            <p:cNvCxnSpPr>
              <a:cxnSpLocks noChangeShapeType="1"/>
            </p:cNvCxnSpPr>
            <p:nvPr/>
          </p:nvCxnSpPr>
          <p:spPr bwMode="auto">
            <a:xfrm>
              <a:off x="8001000" y="5943600"/>
              <a:ext cx="508000"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grpSp>
    </p:spTree>
    <p:custDataLst>
      <p:tags r:id="rId2"/>
    </p:custDataLst>
    <p:extLst>
      <p:ext uri="{BB962C8B-B14F-4D97-AF65-F5344CB8AC3E}">
        <p14:creationId xmlns:p14="http://schemas.microsoft.com/office/powerpoint/2010/main" val="12910588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0182"/>
                                        </p:tgtEl>
                                        <p:attrNameLst>
                                          <p:attrName>style.visibility</p:attrName>
                                        </p:attrNameLst>
                                      </p:cBhvr>
                                      <p:to>
                                        <p:strVal val="visible"/>
                                      </p:to>
                                    </p:set>
                                    <p:anim calcmode="lin" valueType="num">
                                      <p:cBhvr additive="base">
                                        <p:cTn id="7" dur="500" fill="hold"/>
                                        <p:tgtEl>
                                          <p:spTgt spid="50182"/>
                                        </p:tgtEl>
                                        <p:attrNameLst>
                                          <p:attrName>ppt_x</p:attrName>
                                        </p:attrNameLst>
                                      </p:cBhvr>
                                      <p:tavLst>
                                        <p:tav tm="0">
                                          <p:val>
                                            <p:strVal val="#ppt_x"/>
                                          </p:val>
                                        </p:tav>
                                        <p:tav tm="100000">
                                          <p:val>
                                            <p:strVal val="#ppt_x"/>
                                          </p:val>
                                        </p:tav>
                                      </p:tavLst>
                                    </p:anim>
                                    <p:anim calcmode="lin" valueType="num">
                                      <p:cBhvr additive="base">
                                        <p:cTn id="8" dur="500" fill="hold"/>
                                        <p:tgtEl>
                                          <p:spTgt spid="5018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056">
                                            <p:txEl>
                                              <p:pRg st="0" end="0"/>
                                            </p:txEl>
                                          </p:spTgt>
                                        </p:tgtEl>
                                        <p:attrNameLst>
                                          <p:attrName>style.visibility</p:attrName>
                                        </p:attrNameLst>
                                      </p:cBhvr>
                                      <p:to>
                                        <p:strVal val="visible"/>
                                      </p:to>
                                    </p:set>
                                    <p:anim calcmode="lin" valueType="num">
                                      <p:cBhvr>
                                        <p:cTn id="13" dur="500" fill="hold"/>
                                        <p:tgtEl>
                                          <p:spTgt spid="2056">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2056">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6" grpId="0" build="p"/>
      <p:bldP spid="5018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TPQuestion"/>
          <p:cNvSpPr>
            <a:spLocks noGrp="1" noChangeArrowheads="1"/>
          </p:cNvSpPr>
          <p:nvPr>
            <p:ph type="title"/>
          </p:nvPr>
        </p:nvSpPr>
        <p:spPr>
          <a:xfrm>
            <a:off x="762000" y="381000"/>
            <a:ext cx="7793038" cy="762000"/>
          </a:xfrm>
        </p:spPr>
        <p:txBody>
          <a:bodyPr>
            <a:normAutofit/>
          </a:bodyPr>
          <a:lstStyle/>
          <a:p>
            <a:pPr eaLnBrk="1" hangingPunct="1"/>
            <a:r>
              <a:rPr lang="en-US" smtClean="0"/>
              <a:t>Example 4</a:t>
            </a:r>
          </a:p>
        </p:txBody>
      </p:sp>
      <p:graphicFrame>
        <p:nvGraphicFramePr>
          <p:cNvPr id="20486" name="Object 5"/>
          <p:cNvGraphicFramePr>
            <a:graphicFrameLocks noChangeAspect="1"/>
          </p:cNvGraphicFramePr>
          <p:nvPr/>
        </p:nvGraphicFramePr>
        <p:xfrm>
          <a:off x="381000" y="1447800"/>
          <a:ext cx="8482013" cy="615950"/>
        </p:xfrm>
        <a:graphic>
          <a:graphicData uri="http://schemas.openxmlformats.org/presentationml/2006/ole">
            <mc:AlternateContent xmlns:mc="http://schemas.openxmlformats.org/markup-compatibility/2006">
              <mc:Choice xmlns:v="urn:schemas-microsoft-com:vml" Requires="v">
                <p:oleObj spid="_x0000_s3077" name="Equation" r:id="rId7" imgW="2755900" imgH="203200" progId="Equation.DSMT4">
                  <p:embed/>
                </p:oleObj>
              </mc:Choice>
              <mc:Fallback>
                <p:oleObj name="Equation" r:id="rId7" imgW="2755900" imgH="203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 y="1447800"/>
                        <a:ext cx="848201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7" name="Text Box 6"/>
          <p:cNvSpPr txBox="1">
            <a:spLocks noChangeArrowheads="1"/>
          </p:cNvSpPr>
          <p:nvPr/>
        </p:nvSpPr>
        <p:spPr bwMode="auto">
          <a:xfrm>
            <a:off x="381000" y="2438400"/>
            <a:ext cx="8305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defRPr>
            </a:lvl1pPr>
            <a:lvl2pPr>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pPr>
              <a:buFontTx/>
              <a:buChar char="•"/>
            </a:pPr>
            <a:r>
              <a:rPr lang="en-US" sz="2800" b="1" i="1">
                <a:solidFill>
                  <a:srgbClr val="009900"/>
                </a:solidFill>
              </a:rPr>
              <a:t>Is this a function?</a:t>
            </a:r>
          </a:p>
          <a:p>
            <a:pPr lvl="1">
              <a:buFontTx/>
              <a:buChar char="•"/>
            </a:pPr>
            <a:r>
              <a:rPr lang="en-US" sz="2800" b="1" i="1"/>
              <a:t>Hint:  </a:t>
            </a:r>
            <a:r>
              <a:rPr lang="en-US" sz="2800" i="1"/>
              <a:t>Look only at the</a:t>
            </a:r>
            <a:r>
              <a:rPr lang="en-US" sz="2800" b="1" i="1"/>
              <a:t> x-coordinates</a:t>
            </a:r>
          </a:p>
        </p:txBody>
      </p:sp>
      <p:grpSp>
        <p:nvGrpSpPr>
          <p:cNvPr id="2" name="Countdown" hidden="1"/>
          <p:cNvGrpSpPr>
            <a:grpSpLocks/>
          </p:cNvGrpSpPr>
          <p:nvPr>
            <p:custDataLst>
              <p:tags r:id="rId3"/>
            </p:custDataLst>
          </p:nvPr>
        </p:nvGrpSpPr>
        <p:grpSpPr bwMode="auto">
          <a:xfrm>
            <a:off x="7543800" y="228600"/>
            <a:ext cx="1270000" cy="635000"/>
            <a:chOff x="7683500" y="5842000"/>
            <a:chExt cx="1270000" cy="635000"/>
          </a:xfrm>
        </p:grpSpPr>
        <p:sp>
          <p:nvSpPr>
            <p:cNvPr id="20490" name="CDCube" hidden="1"/>
            <p:cNvSpPr>
              <a:spLocks noChangeArrowheads="1"/>
            </p:cNvSpPr>
            <p:nvPr/>
          </p:nvSpPr>
          <p:spPr bwMode="auto">
            <a:xfrm>
              <a:off x="7683500" y="5842000"/>
              <a:ext cx="1270000" cy="635000"/>
            </a:xfrm>
            <a:prstGeom prst="cube">
              <a:avLst>
                <a:gd name="adj" fmla="val 25000"/>
              </a:avLst>
            </a:prstGeom>
            <a:solidFill>
              <a:srgbClr val="333333"/>
            </a:solidFill>
            <a:ln w="9525" algn="ctr">
              <a:solidFill>
                <a:schemeClr val="tx1"/>
              </a:solidFill>
              <a:round/>
              <a:headEnd/>
              <a:tailEnd/>
            </a:ln>
          </p:spPr>
          <p:txBody>
            <a:bodyPr/>
            <a:lstStyle/>
            <a:p>
              <a:endParaRPr lang="en-US"/>
            </a:p>
          </p:txBody>
        </p:sp>
        <p:sp>
          <p:nvSpPr>
            <p:cNvPr id="20491" name="CDText" hidden="1"/>
            <p:cNvSpPr txBox="1">
              <a:spLocks noChangeArrowheads="1"/>
            </p:cNvSpPr>
            <p:nvPr/>
          </p:nvSpPr>
          <p:spPr bwMode="auto">
            <a:xfrm>
              <a:off x="7785100" y="6045200"/>
              <a:ext cx="889000" cy="381000"/>
            </a:xfrm>
            <a:prstGeom prst="rect">
              <a:avLst/>
            </a:prstGeom>
            <a:solidFill>
              <a:srgbClr val="800000">
                <a:alpha val="50195"/>
              </a:srgbClr>
            </a:solidFill>
            <a:ln w="9525">
              <a:solidFill>
                <a:srgbClr val="000000"/>
              </a:solidFill>
              <a:miter lim="800000"/>
              <a:headEnd/>
              <a:tailEnd/>
            </a:ln>
          </p:spPr>
          <p:txBody>
            <a:bodyPr anchor="ctr" anchorCtr="1"/>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pPr algn="ctr"/>
              <a:r>
                <a:rPr lang="en-US" sz="2400" b="1">
                  <a:solidFill>
                    <a:srgbClr val="FF0000"/>
                  </a:solidFill>
                  <a:latin typeface="Tahoma" pitchFamily="34" charset="0"/>
                </a:rPr>
                <a:t>:40</a:t>
              </a:r>
            </a:p>
          </p:txBody>
        </p:sp>
        <p:cxnSp>
          <p:nvCxnSpPr>
            <p:cNvPr id="20492" name="CDLine" hidden="1"/>
            <p:cNvCxnSpPr>
              <a:cxnSpLocks noChangeShapeType="1"/>
            </p:cNvCxnSpPr>
            <p:nvPr/>
          </p:nvCxnSpPr>
          <p:spPr bwMode="auto">
            <a:xfrm>
              <a:off x="8001000" y="5943600"/>
              <a:ext cx="508000"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grpSp>
      <p:sp>
        <p:nvSpPr>
          <p:cNvPr id="17" name="TPAnswers"/>
          <p:cNvSpPr txBox="1">
            <a:spLocks noChangeArrowheads="1"/>
          </p:cNvSpPr>
          <p:nvPr>
            <p:custDataLst>
              <p:tags r:id="rId4"/>
            </p:custDataLst>
          </p:nvPr>
        </p:nvSpPr>
        <p:spPr bwMode="auto">
          <a:xfrm>
            <a:off x="2590800" y="3886200"/>
            <a:ext cx="4114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pPr algn="ctr" eaLnBrk="1" hangingPunct="1">
              <a:spcBef>
                <a:spcPct val="20000"/>
              </a:spcBef>
              <a:buClr>
                <a:schemeClr val="folHlink"/>
              </a:buClr>
              <a:buSzPct val="60000"/>
              <a:buFont typeface="Wingdings" pitchFamily="2" charset="2"/>
              <a:buNone/>
            </a:pPr>
            <a:r>
              <a:rPr lang="en-US" sz="5400" b="1">
                <a:solidFill>
                  <a:srgbClr val="FF33CC"/>
                </a:solidFill>
              </a:rPr>
              <a:t>NO</a:t>
            </a:r>
          </a:p>
        </p:txBody>
      </p:sp>
    </p:spTree>
    <p:custDataLst>
      <p:tags r:id="rId2"/>
    </p:custDataLst>
    <p:extLst>
      <p:ext uri="{BB962C8B-B14F-4D97-AF65-F5344CB8AC3E}">
        <p14:creationId xmlns:p14="http://schemas.microsoft.com/office/powerpoint/2010/main" val="3683990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3" presetClass="entr" presetSubtype="16" fill="hold" grpId="0" nodeType="click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cBhvr>
                                        <p:cTn id="11"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17">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0" name="TPQuestion"/>
          <p:cNvSpPr>
            <a:spLocks noGrp="1" noChangeArrowheads="1"/>
          </p:cNvSpPr>
          <p:nvPr>
            <p:ph type="title"/>
          </p:nvPr>
        </p:nvSpPr>
        <p:spPr>
          <a:xfrm>
            <a:off x="381000" y="381000"/>
            <a:ext cx="7793038" cy="762000"/>
          </a:xfrm>
        </p:spPr>
        <p:txBody>
          <a:bodyPr>
            <a:normAutofit/>
          </a:bodyPr>
          <a:lstStyle/>
          <a:p>
            <a:pPr eaLnBrk="1" hangingPunct="1"/>
            <a:r>
              <a:rPr lang="en-US" smtClean="0"/>
              <a:t>Example 5</a:t>
            </a:r>
          </a:p>
        </p:txBody>
      </p:sp>
      <p:sp>
        <p:nvSpPr>
          <p:cNvPr id="21509" name="TPAnswers"/>
          <p:cNvSpPr>
            <a:spLocks noGrp="1" noChangeArrowheads="1"/>
          </p:cNvSpPr>
          <p:nvPr>
            <p:ph idx="1"/>
            <p:custDataLst>
              <p:tags r:id="rId2"/>
            </p:custDataLst>
          </p:nvPr>
        </p:nvSpPr>
        <p:spPr>
          <a:xfrm>
            <a:off x="457200" y="2057400"/>
            <a:ext cx="8534400" cy="3657600"/>
          </a:xfrm>
        </p:spPr>
        <p:txBody>
          <a:bodyPr/>
          <a:lstStyle/>
          <a:p>
            <a:pPr marL="609600" indent="-609600" eaLnBrk="1" hangingPunct="1">
              <a:buFont typeface="Wingdings" pitchFamily="2" charset="2"/>
              <a:buNone/>
            </a:pPr>
            <a:r>
              <a:rPr lang="en-US" smtClean="0"/>
              <a:t>	Choice One		    Choice Two</a:t>
            </a:r>
          </a:p>
        </p:txBody>
      </p:sp>
      <p:grpSp>
        <p:nvGrpSpPr>
          <p:cNvPr id="21511" name="Group 27"/>
          <p:cNvGrpSpPr>
            <a:grpSpLocks/>
          </p:cNvGrpSpPr>
          <p:nvPr/>
        </p:nvGrpSpPr>
        <p:grpSpPr bwMode="auto">
          <a:xfrm>
            <a:off x="1066800" y="2590800"/>
            <a:ext cx="2667000" cy="1531938"/>
            <a:chOff x="672" y="1632"/>
            <a:chExt cx="1680" cy="965"/>
          </a:xfrm>
        </p:grpSpPr>
        <p:sp>
          <p:nvSpPr>
            <p:cNvPr id="21528" name="Oval 7"/>
            <p:cNvSpPr>
              <a:spLocks noChangeArrowheads="1"/>
            </p:cNvSpPr>
            <p:nvPr/>
          </p:nvSpPr>
          <p:spPr bwMode="auto">
            <a:xfrm>
              <a:off x="672" y="1632"/>
              <a:ext cx="564" cy="934"/>
            </a:xfrm>
            <a:prstGeom prst="ellipse">
              <a:avLst/>
            </a:prstGeom>
            <a:solidFill>
              <a:schemeClr val="bg1"/>
            </a:solidFill>
            <a:ln w="12700">
              <a:solidFill>
                <a:schemeClr val="tx1"/>
              </a:solidFill>
              <a:round/>
              <a:headEnd/>
              <a:tailEnd/>
            </a:ln>
          </p:spPr>
          <p:txBody>
            <a:bodyPr wrap="none" anchor="ctr"/>
            <a:lstStyle/>
            <a:p>
              <a:endParaRPr lang="en-US"/>
            </a:p>
          </p:txBody>
        </p:sp>
        <p:sp>
          <p:nvSpPr>
            <p:cNvPr id="21529" name="Oval 8"/>
            <p:cNvSpPr>
              <a:spLocks noChangeArrowheads="1"/>
            </p:cNvSpPr>
            <p:nvPr/>
          </p:nvSpPr>
          <p:spPr bwMode="auto">
            <a:xfrm>
              <a:off x="1774" y="1632"/>
              <a:ext cx="578" cy="965"/>
            </a:xfrm>
            <a:prstGeom prst="ellipse">
              <a:avLst/>
            </a:prstGeom>
            <a:solidFill>
              <a:schemeClr val="bg1"/>
            </a:solidFill>
            <a:ln w="12700">
              <a:solidFill>
                <a:schemeClr val="tx1"/>
              </a:solidFill>
              <a:round/>
              <a:headEnd/>
              <a:tailEnd/>
            </a:ln>
          </p:spPr>
          <p:txBody>
            <a:bodyPr wrap="none" anchor="ctr"/>
            <a:lstStyle/>
            <a:p>
              <a:endParaRPr lang="en-US"/>
            </a:p>
          </p:txBody>
        </p:sp>
        <p:sp>
          <p:nvSpPr>
            <p:cNvPr id="21530" name="Line 9"/>
            <p:cNvSpPr>
              <a:spLocks noChangeShapeType="1"/>
            </p:cNvSpPr>
            <p:nvPr/>
          </p:nvSpPr>
          <p:spPr bwMode="auto">
            <a:xfrm>
              <a:off x="1104" y="1872"/>
              <a:ext cx="808"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31" name="Line 10"/>
            <p:cNvSpPr>
              <a:spLocks noChangeShapeType="1"/>
            </p:cNvSpPr>
            <p:nvPr/>
          </p:nvSpPr>
          <p:spPr bwMode="auto">
            <a:xfrm>
              <a:off x="1086" y="2059"/>
              <a:ext cx="845"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32" name="Line 11"/>
            <p:cNvSpPr>
              <a:spLocks noChangeShapeType="1"/>
            </p:cNvSpPr>
            <p:nvPr/>
          </p:nvSpPr>
          <p:spPr bwMode="auto">
            <a:xfrm flipV="1">
              <a:off x="1086" y="2095"/>
              <a:ext cx="845" cy="251"/>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33" name="Text Box 12"/>
            <p:cNvSpPr txBox="1">
              <a:spLocks noChangeArrowheads="1"/>
            </p:cNvSpPr>
            <p:nvPr/>
          </p:nvSpPr>
          <p:spPr bwMode="auto">
            <a:xfrm>
              <a:off x="837" y="1746"/>
              <a:ext cx="224"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r>
                <a:rPr lang="en-US" sz="2400" b="1"/>
                <a:t>3</a:t>
              </a:r>
            </a:p>
            <a:p>
              <a:r>
                <a:rPr lang="en-US" sz="2400" b="1"/>
                <a:t>1</a:t>
              </a:r>
            </a:p>
            <a:p>
              <a:r>
                <a:rPr lang="en-US" sz="2400" b="1"/>
                <a:t>0</a:t>
              </a:r>
            </a:p>
          </p:txBody>
        </p:sp>
        <p:sp>
          <p:nvSpPr>
            <p:cNvPr id="21534" name="Text Box 13"/>
            <p:cNvSpPr txBox="1">
              <a:spLocks noChangeArrowheads="1"/>
            </p:cNvSpPr>
            <p:nvPr/>
          </p:nvSpPr>
          <p:spPr bwMode="auto">
            <a:xfrm>
              <a:off x="1908" y="1700"/>
              <a:ext cx="320"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r>
                <a:rPr lang="en-US" sz="2400" b="1"/>
                <a:t>–1</a:t>
              </a:r>
            </a:p>
            <a:p>
              <a:r>
                <a:rPr lang="en-US" sz="2400" b="1"/>
                <a:t>2</a:t>
              </a:r>
            </a:p>
            <a:p>
              <a:r>
                <a:rPr lang="en-US" sz="2400" b="1"/>
                <a:t>3</a:t>
              </a:r>
            </a:p>
          </p:txBody>
        </p:sp>
      </p:grpSp>
      <p:grpSp>
        <p:nvGrpSpPr>
          <p:cNvPr id="21512" name="Group 24"/>
          <p:cNvGrpSpPr>
            <a:grpSpLocks/>
          </p:cNvGrpSpPr>
          <p:nvPr/>
        </p:nvGrpSpPr>
        <p:grpSpPr bwMode="auto">
          <a:xfrm>
            <a:off x="5410200" y="2628900"/>
            <a:ext cx="2590800" cy="1600200"/>
            <a:chOff x="720" y="2976"/>
            <a:chExt cx="1632" cy="1008"/>
          </a:xfrm>
        </p:grpSpPr>
        <p:grpSp>
          <p:nvGrpSpPr>
            <p:cNvPr id="21519" name="Group 15"/>
            <p:cNvGrpSpPr>
              <a:grpSpLocks/>
            </p:cNvGrpSpPr>
            <p:nvPr/>
          </p:nvGrpSpPr>
          <p:grpSpPr bwMode="auto">
            <a:xfrm>
              <a:off x="720" y="2976"/>
              <a:ext cx="1632" cy="1008"/>
              <a:chOff x="2880" y="2116"/>
              <a:chExt cx="2160" cy="1480"/>
            </a:xfrm>
          </p:grpSpPr>
          <p:sp>
            <p:nvSpPr>
              <p:cNvPr id="21522" name="Oval 16"/>
              <p:cNvSpPr>
                <a:spLocks noChangeArrowheads="1"/>
              </p:cNvSpPr>
              <p:nvPr/>
            </p:nvSpPr>
            <p:spPr bwMode="auto">
              <a:xfrm>
                <a:off x="2880" y="2116"/>
                <a:ext cx="1000" cy="1432"/>
              </a:xfrm>
              <a:prstGeom prst="ellipse">
                <a:avLst/>
              </a:prstGeom>
              <a:solidFill>
                <a:schemeClr val="bg1"/>
              </a:solidFill>
              <a:ln w="12700">
                <a:solidFill>
                  <a:schemeClr val="tx1"/>
                </a:solidFill>
                <a:round/>
                <a:headEnd/>
                <a:tailEnd/>
              </a:ln>
            </p:spPr>
            <p:txBody>
              <a:bodyPr wrap="none" anchor="ctr"/>
              <a:lstStyle/>
              <a:p>
                <a:endParaRPr lang="en-US"/>
              </a:p>
            </p:txBody>
          </p:sp>
          <p:sp>
            <p:nvSpPr>
              <p:cNvPr id="21523" name="Oval 17"/>
              <p:cNvSpPr>
                <a:spLocks noChangeArrowheads="1"/>
              </p:cNvSpPr>
              <p:nvPr/>
            </p:nvSpPr>
            <p:spPr bwMode="auto">
              <a:xfrm>
                <a:off x="4272" y="2116"/>
                <a:ext cx="768" cy="1480"/>
              </a:xfrm>
              <a:prstGeom prst="ellipse">
                <a:avLst/>
              </a:prstGeom>
              <a:solidFill>
                <a:schemeClr val="bg1"/>
              </a:solidFill>
              <a:ln w="12700">
                <a:solidFill>
                  <a:schemeClr val="tx1"/>
                </a:solidFill>
                <a:round/>
                <a:headEnd/>
                <a:tailEnd/>
              </a:ln>
            </p:spPr>
            <p:txBody>
              <a:bodyPr wrap="none" anchor="ctr"/>
              <a:lstStyle/>
              <a:p>
                <a:endParaRPr lang="en-US"/>
              </a:p>
            </p:txBody>
          </p:sp>
          <p:sp>
            <p:nvSpPr>
              <p:cNvPr id="21524" name="Line 18"/>
              <p:cNvSpPr>
                <a:spLocks noChangeShapeType="1"/>
              </p:cNvSpPr>
              <p:nvPr/>
            </p:nvSpPr>
            <p:spPr bwMode="auto">
              <a:xfrm>
                <a:off x="3504" y="2304"/>
                <a:ext cx="10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5" name="Line 19"/>
              <p:cNvSpPr>
                <a:spLocks noChangeShapeType="1"/>
              </p:cNvSpPr>
              <p:nvPr/>
            </p:nvSpPr>
            <p:spPr bwMode="auto">
              <a:xfrm>
                <a:off x="3552" y="2688"/>
                <a:ext cx="952"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6" name="Line 20"/>
              <p:cNvSpPr>
                <a:spLocks noChangeShapeType="1"/>
              </p:cNvSpPr>
              <p:nvPr/>
            </p:nvSpPr>
            <p:spPr bwMode="auto">
              <a:xfrm>
                <a:off x="3552" y="2692"/>
                <a:ext cx="904" cy="328"/>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7" name="Line 21"/>
              <p:cNvSpPr>
                <a:spLocks noChangeShapeType="1"/>
              </p:cNvSpPr>
              <p:nvPr/>
            </p:nvSpPr>
            <p:spPr bwMode="auto">
              <a:xfrm>
                <a:off x="3456" y="3076"/>
                <a:ext cx="1096" cy="28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1520" name="Text Box 22"/>
            <p:cNvSpPr txBox="1">
              <a:spLocks noChangeArrowheads="1"/>
            </p:cNvSpPr>
            <p:nvPr/>
          </p:nvSpPr>
          <p:spPr bwMode="auto">
            <a:xfrm>
              <a:off x="910" y="2996"/>
              <a:ext cx="320"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r>
                <a:rPr lang="en-US" sz="2400" b="1"/>
                <a:t>2</a:t>
              </a:r>
            </a:p>
            <a:p>
              <a:r>
                <a:rPr lang="en-US" sz="2400" b="1"/>
                <a:t>–1</a:t>
              </a:r>
            </a:p>
            <a:p>
              <a:r>
                <a:rPr lang="en-US" sz="2400" b="1"/>
                <a:t>3</a:t>
              </a:r>
            </a:p>
          </p:txBody>
        </p:sp>
        <p:sp>
          <p:nvSpPr>
            <p:cNvPr id="21521" name="Text Box 23"/>
            <p:cNvSpPr txBox="1">
              <a:spLocks noChangeArrowheads="1"/>
            </p:cNvSpPr>
            <p:nvPr/>
          </p:nvSpPr>
          <p:spPr bwMode="auto">
            <a:xfrm>
              <a:off x="1936" y="2976"/>
              <a:ext cx="320"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r>
                <a:rPr lang="en-US" sz="2400" b="1"/>
                <a:t>2</a:t>
              </a:r>
            </a:p>
            <a:p>
              <a:r>
                <a:rPr lang="en-US" sz="2400" b="1"/>
                <a:t>3</a:t>
              </a:r>
            </a:p>
            <a:p>
              <a:r>
                <a:rPr lang="en-US" sz="2400" b="1"/>
                <a:t>–2</a:t>
              </a:r>
            </a:p>
            <a:p>
              <a:r>
                <a:rPr lang="en-US" sz="2400" b="1"/>
                <a:t>0</a:t>
              </a:r>
            </a:p>
          </p:txBody>
        </p:sp>
      </p:grpSp>
      <p:sp>
        <p:nvSpPr>
          <p:cNvPr id="21513" name="Rectangle 25"/>
          <p:cNvSpPr>
            <a:spLocks noChangeArrowheads="1"/>
          </p:cNvSpPr>
          <p:nvPr/>
        </p:nvSpPr>
        <p:spPr bwMode="auto">
          <a:xfrm>
            <a:off x="1447800" y="1219200"/>
            <a:ext cx="68119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b="1" i="1">
                <a:solidFill>
                  <a:srgbClr val="FF33CC"/>
                </a:solidFill>
              </a:rPr>
              <a:t>Which mapping represents a function?</a:t>
            </a:r>
            <a:endParaRPr lang="en-US" sz="2800" b="1"/>
          </a:p>
        </p:txBody>
      </p:sp>
      <p:grpSp>
        <p:nvGrpSpPr>
          <p:cNvPr id="5" name="Countdown" hidden="1"/>
          <p:cNvGrpSpPr>
            <a:grpSpLocks/>
          </p:cNvGrpSpPr>
          <p:nvPr>
            <p:custDataLst>
              <p:tags r:id="rId3"/>
            </p:custDataLst>
          </p:nvPr>
        </p:nvGrpSpPr>
        <p:grpSpPr bwMode="auto">
          <a:xfrm>
            <a:off x="7696200" y="228600"/>
            <a:ext cx="1270000" cy="635000"/>
            <a:chOff x="7683500" y="5842000"/>
            <a:chExt cx="1270000" cy="635000"/>
          </a:xfrm>
        </p:grpSpPr>
        <p:sp>
          <p:nvSpPr>
            <p:cNvPr id="21516" name="CDCube" hidden="1"/>
            <p:cNvSpPr>
              <a:spLocks noChangeArrowheads="1"/>
            </p:cNvSpPr>
            <p:nvPr/>
          </p:nvSpPr>
          <p:spPr bwMode="auto">
            <a:xfrm>
              <a:off x="7683500" y="5842000"/>
              <a:ext cx="1270000" cy="635000"/>
            </a:xfrm>
            <a:prstGeom prst="cube">
              <a:avLst>
                <a:gd name="adj" fmla="val 25000"/>
              </a:avLst>
            </a:prstGeom>
            <a:solidFill>
              <a:srgbClr val="333333"/>
            </a:solidFill>
            <a:ln w="9525" algn="ctr">
              <a:solidFill>
                <a:schemeClr val="tx1"/>
              </a:solidFill>
              <a:round/>
              <a:headEnd/>
              <a:tailEnd/>
            </a:ln>
          </p:spPr>
          <p:txBody>
            <a:bodyPr/>
            <a:lstStyle/>
            <a:p>
              <a:endParaRPr lang="en-US"/>
            </a:p>
          </p:txBody>
        </p:sp>
        <p:sp>
          <p:nvSpPr>
            <p:cNvPr id="21517" name="CDText" hidden="1"/>
            <p:cNvSpPr txBox="1">
              <a:spLocks noChangeArrowheads="1"/>
            </p:cNvSpPr>
            <p:nvPr/>
          </p:nvSpPr>
          <p:spPr bwMode="auto">
            <a:xfrm>
              <a:off x="7785100" y="6045200"/>
              <a:ext cx="889000" cy="381000"/>
            </a:xfrm>
            <a:prstGeom prst="rect">
              <a:avLst/>
            </a:prstGeom>
            <a:solidFill>
              <a:srgbClr val="800000">
                <a:alpha val="50195"/>
              </a:srgbClr>
            </a:solidFill>
            <a:ln w="9525">
              <a:solidFill>
                <a:srgbClr val="000000"/>
              </a:solidFill>
              <a:miter lim="800000"/>
              <a:headEnd/>
              <a:tailEnd/>
            </a:ln>
          </p:spPr>
          <p:txBody>
            <a:bodyPr anchor="ctr" anchorCtr="1"/>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pPr algn="ctr"/>
              <a:r>
                <a:rPr lang="en-US" sz="2400" b="1">
                  <a:solidFill>
                    <a:srgbClr val="FF0000"/>
                  </a:solidFill>
                  <a:latin typeface="Tahoma" pitchFamily="34" charset="0"/>
                </a:rPr>
                <a:t>:40</a:t>
              </a:r>
            </a:p>
          </p:txBody>
        </p:sp>
        <p:cxnSp>
          <p:nvCxnSpPr>
            <p:cNvPr id="21518" name="CDLine" hidden="1"/>
            <p:cNvCxnSpPr>
              <a:cxnSpLocks noChangeShapeType="1"/>
            </p:cNvCxnSpPr>
            <p:nvPr/>
          </p:nvCxnSpPr>
          <p:spPr bwMode="auto">
            <a:xfrm>
              <a:off x="8001000" y="5943600"/>
              <a:ext cx="508000"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grpSp>
      <p:sp>
        <p:nvSpPr>
          <p:cNvPr id="33" name="TPAnswers"/>
          <p:cNvSpPr txBox="1">
            <a:spLocks noChangeArrowheads="1"/>
          </p:cNvSpPr>
          <p:nvPr>
            <p:custDataLst>
              <p:tags r:id="rId4"/>
            </p:custDataLst>
          </p:nvPr>
        </p:nvSpPr>
        <p:spPr bwMode="auto">
          <a:xfrm>
            <a:off x="2362200" y="4800600"/>
            <a:ext cx="4114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pPr algn="ctr" eaLnBrk="1" hangingPunct="1">
              <a:spcBef>
                <a:spcPct val="20000"/>
              </a:spcBef>
              <a:buClr>
                <a:schemeClr val="folHlink"/>
              </a:buClr>
              <a:buSzPct val="60000"/>
              <a:buFont typeface="Wingdings" pitchFamily="2" charset="2"/>
              <a:buNone/>
            </a:pPr>
            <a:r>
              <a:rPr lang="en-US" sz="5400" b="1">
                <a:solidFill>
                  <a:srgbClr val="009900"/>
                </a:solidFill>
              </a:rPr>
              <a:t>Choice 1</a:t>
            </a:r>
          </a:p>
        </p:txBody>
      </p:sp>
    </p:spTree>
    <p:custDataLst>
      <p:tags r:id="rId1"/>
    </p:custDataLst>
    <p:extLst>
      <p:ext uri="{BB962C8B-B14F-4D97-AF65-F5344CB8AC3E}">
        <p14:creationId xmlns:p14="http://schemas.microsoft.com/office/powerpoint/2010/main" val="42297814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3" presetClass="entr" presetSubtype="16" fill="hold" grpId="0" nodeType="clickEffect">
                                  <p:stCondLst>
                                    <p:cond delay="0"/>
                                  </p:stCondLst>
                                  <p:childTnLst>
                                    <p:set>
                                      <p:cBhvr>
                                        <p:cTn id="10" dur="1" fill="hold">
                                          <p:stCondLst>
                                            <p:cond delay="0"/>
                                          </p:stCondLst>
                                        </p:cTn>
                                        <p:tgtEl>
                                          <p:spTgt spid="33">
                                            <p:txEl>
                                              <p:pRg st="0" end="0"/>
                                            </p:txEl>
                                          </p:spTgt>
                                        </p:tgtEl>
                                        <p:attrNameLst>
                                          <p:attrName>style.visibility</p:attrName>
                                        </p:attrNameLst>
                                      </p:cBhvr>
                                      <p:to>
                                        <p:strVal val="visible"/>
                                      </p:to>
                                    </p:set>
                                    <p:anim calcmode="lin" valueType="num">
                                      <p:cBhvr>
                                        <p:cTn id="11" dur="5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33">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DELIMITERS" val="3.1"/>
</p:tagLst>
</file>

<file path=ppt/tags/tag10.xml><?xml version="1.0" encoding="utf-8"?>
<p:tagLst xmlns:a="http://schemas.openxmlformats.org/drawingml/2006/main" xmlns:r="http://schemas.openxmlformats.org/officeDocument/2006/relationships" xmlns:p="http://schemas.openxmlformats.org/presentationml/2006/main">
  <p:tag name="SLIDEGUID" val="EF6207610A3645C4AF3B86701D2A5B05"/>
  <p:tag name="SLIDEID" val="EF6207610A3645C4AF3B86701D2A5B05"/>
  <p:tag name="SLIDEORDER" val="1"/>
  <p:tag name="SLIDETYPE" val="Q"/>
  <p:tag name="DEMOGRAPHIC" val="False"/>
  <p:tag name="TEAMASSIGN" val="False"/>
  <p:tag name="SPEEDSCORING" val="False"/>
  <p:tag name="CORRECTPOINTVALUE" val="100"/>
  <p:tag name="INCORRECTPOINTVALUE" val="0"/>
  <p:tag name="ZEROBASED" val="False"/>
  <p:tag name="QUESTIONALIAS" val="Do you agree?"/>
  <p:tag name="ANSWERSALIAS" val="Yes|smicln|No"/>
  <p:tag name="DELIMITERS" val="3.1"/>
  <p:tag name="VALUEFORMAT" val="0%"/>
  <p:tag name="VALUES" val="Incorrect|smicln|Correct"/>
  <p:tag name="COUNTDOWNSECONDS" val="40"/>
  <p:tag name="RESPONSESGATHERED" val="True"/>
  <p:tag name="TOTALRESPONSES" val="4"/>
  <p:tag name="RESPONSECOUNT" val="4"/>
  <p:tag name="SLICED" val="False"/>
  <p:tag name="RESPONSES" val="-;-;-;-;-;-;-;-;-;-;1;2;2;2;"/>
  <p:tag name="CHARTSTRINGSTD" val="1 3"/>
  <p:tag name="CHARTSTRINGREV" val="3 1"/>
  <p:tag name="CHARTSTRINGSTDPER" val="0.25 0.75"/>
  <p:tag name="CHARTSTRINGREVPER" val="0.75 0.25"/>
</p:tagLst>
</file>

<file path=ppt/tags/tag11.xml><?xml version="1.0" encoding="utf-8"?>
<p:tagLst xmlns:a="http://schemas.openxmlformats.org/drawingml/2006/main" xmlns:r="http://schemas.openxmlformats.org/officeDocument/2006/relationships" xmlns:p="http://schemas.openxmlformats.org/presentationml/2006/main">
  <p:tag name="CDTYPE" val="Style_Clock"/>
  <p:tag name="STYLE" val="2"/>
  <p:tag name="CDTIMELEFT" val="40"/>
</p:tagLst>
</file>

<file path=ppt/tags/tag12.xml><?xml version="1.0" encoding="utf-8"?>
<p:tagLst xmlns:a="http://schemas.openxmlformats.org/drawingml/2006/main" xmlns:r="http://schemas.openxmlformats.org/officeDocument/2006/relationships" xmlns:p="http://schemas.openxmlformats.org/presentationml/2006/main">
  <p:tag name="OLDNUMANSWERS" val="2"/>
  <p:tag name="TEXTLENGTH" val="6"/>
  <p:tag name="FONTSIZE" val="32"/>
  <p:tag name="BULLETTYPE" val="ppBulletArabicPeriod"/>
  <p:tag name="ANSWERTEXT" val="Yes&#10;No"/>
</p:tagLst>
</file>

<file path=ppt/tags/tag13.xml><?xml version="1.0" encoding="utf-8"?>
<p:tagLst xmlns:a="http://schemas.openxmlformats.org/drawingml/2006/main" xmlns:r="http://schemas.openxmlformats.org/officeDocument/2006/relationships" xmlns:p="http://schemas.openxmlformats.org/presentationml/2006/main">
  <p:tag name="SLIDEGUID" val="A32CE2D4322E408194D4D1C3A751A97B"/>
  <p:tag name="SLIDEID" val="A32CE2D4322E408194D4D1C3A751A97B"/>
  <p:tag name="SLIDEORDER" val="1"/>
  <p:tag name="SLIDETYPE" val="Q"/>
  <p:tag name="DEMOGRAPHIC" val="False"/>
  <p:tag name="TEAMASSIGN" val="False"/>
  <p:tag name="SPEEDSCORING" val="False"/>
  <p:tag name="CORRECTPOINTVALUE" val="100"/>
  <p:tag name="INCORRECTPOINTVALUE" val="0"/>
  <p:tag name="ZEROBASED" val="False"/>
  <p:tag name="DELIMITERS" val="3.1"/>
  <p:tag name="VALUEFORMAT" val="0%"/>
  <p:tag name="QUESTIONALIAS" val="Please make your selection..."/>
  <p:tag name="ANSWERSALIAS" val="Choice One .                                                                .                                       .                              .|smicln|Choice Two"/>
  <p:tag name="VALUES" val="Correct|smicln|Incorrect"/>
  <p:tag name="TOTALRESPONSES" val="6"/>
  <p:tag name="RESPONSECOUNT" val="6"/>
  <p:tag name="SLICED" val="False"/>
  <p:tag name="RESPONSES" val="-;2;-;-;1;-;1;1;-;-;-;-;-;-;-;-;2;-;2;"/>
  <p:tag name="CHARTSTRINGSTD" val="3 3"/>
  <p:tag name="CHARTSTRINGREV" val="3 3"/>
  <p:tag name="CHARTSTRINGSTDPER" val="0.5 0.5"/>
  <p:tag name="CHARTSTRINGREVPER" val="0.5 0.5"/>
  <p:tag name="RESPONSESGATHERED" val="False"/>
  <p:tag name="COUNTDOWNSECONDS" val="40"/>
</p:tagLst>
</file>

<file path=ppt/tags/tag14.xml><?xml version="1.0" encoding="utf-8"?>
<p:tagLst xmlns:a="http://schemas.openxmlformats.org/drawingml/2006/main" xmlns:r="http://schemas.openxmlformats.org/officeDocument/2006/relationships" xmlns:p="http://schemas.openxmlformats.org/presentationml/2006/main">
  <p:tag name="OLDNUMANSWERS" val="2"/>
  <p:tag name="TEXTLENGTH" val="159"/>
  <p:tag name="FONTSIZE" val="32"/>
  <p:tag name="BULLETTYPE" val="ppBulletArabicPeriod"/>
  <p:tag name="ANSWERTEXT" val="Choice One .                                                                .                                       .                              .&#10;Choice Two"/>
</p:tagLst>
</file>

<file path=ppt/tags/tag15.xml><?xml version="1.0" encoding="utf-8"?>
<p:tagLst xmlns:a="http://schemas.openxmlformats.org/drawingml/2006/main" xmlns:r="http://schemas.openxmlformats.org/officeDocument/2006/relationships" xmlns:p="http://schemas.openxmlformats.org/presentationml/2006/main">
  <p:tag name="CDTYPE" val="Style_Clock"/>
  <p:tag name="STYLE" val="2"/>
  <p:tag name="CDTIMELEFT" val="40"/>
</p:tagLst>
</file>

<file path=ppt/tags/tag16.xml><?xml version="1.0" encoding="utf-8"?>
<p:tagLst xmlns:a="http://schemas.openxmlformats.org/drawingml/2006/main" xmlns:r="http://schemas.openxmlformats.org/officeDocument/2006/relationships" xmlns:p="http://schemas.openxmlformats.org/presentationml/2006/main">
  <p:tag name="OLDNUMANSWERS" val="2"/>
  <p:tag name="TEXTLENGTH" val="6"/>
  <p:tag name="FONTSIZE" val="32"/>
  <p:tag name="BULLETTYPE" val="ppBulletArabicPeriod"/>
  <p:tag name="ANSWERTEXT" val="Yes&#10;No"/>
</p:tagLst>
</file>

<file path=ppt/tags/tag17.xml><?xml version="1.0" encoding="utf-8"?>
<p:tagLst xmlns:a="http://schemas.openxmlformats.org/drawingml/2006/main" xmlns:r="http://schemas.openxmlformats.org/officeDocument/2006/relationships" xmlns:p="http://schemas.openxmlformats.org/presentationml/2006/main">
  <p:tag name="SLIDEID" val="A32CE2D4322E408194D4D1C3A751A97B"/>
  <p:tag name="SLIDETYPE" val="Q"/>
  <p:tag name="DEMOGRAPHIC" val="False"/>
  <p:tag name="TEAMASSIGN" val="False"/>
  <p:tag name="SPEEDSCORING" val="False"/>
  <p:tag name="CORRECTPOINTVALUE" val="100"/>
  <p:tag name="INCORRECTPOINTVALUE" val="0"/>
  <p:tag name="ZEROBASED" val="False"/>
  <p:tag name="DELIMITERS" val="3.1"/>
  <p:tag name="VALUEFORMAT" val="0%"/>
  <p:tag name="SLIDEORDER" val="2"/>
  <p:tag name="SLIDEGUID" val="0B1AD349D89442BB8D51331BC06CF7A4"/>
  <p:tag name="QUESTIONALIAS" val="Example 6"/>
  <p:tag name="ANSWERSALIAS" val="Choice One .                                                                .                                       .                              .                                                 |smicln|Choice Two"/>
  <p:tag name="VALUES" val="Incorrect|smicln|Correct"/>
  <p:tag name="TOTALRESPONSES" val="1"/>
  <p:tag name="RESPONSECOUNT" val="1"/>
  <p:tag name="SLICED" val="False"/>
  <p:tag name="RESPONSES" val="-;-;-;-;-;-;-;-;-;-;-;-;-;-;1;"/>
  <p:tag name="CHARTSTRINGSTD" val="1 0"/>
  <p:tag name="CHARTSTRINGREV" val="0 1"/>
  <p:tag name="CHARTSTRINGSTDPER" val="1 0"/>
  <p:tag name="CHARTSTRINGREVPER" val="0 1"/>
  <p:tag name="COUNTDOWNSECONDS" val="40"/>
  <p:tag name="RESPONSESGATHERED" val="False"/>
</p:tagLst>
</file>

<file path=ppt/tags/tag18.xml><?xml version="1.0" encoding="utf-8"?>
<p:tagLst xmlns:a="http://schemas.openxmlformats.org/drawingml/2006/main" xmlns:r="http://schemas.openxmlformats.org/officeDocument/2006/relationships" xmlns:p="http://schemas.openxmlformats.org/presentationml/2006/main">
  <p:tag name="OLDNUMANSWERS" val="2"/>
  <p:tag name="TEXTLENGTH" val="208"/>
  <p:tag name="FONTSIZE" val="32"/>
  <p:tag name="BULLETTYPE" val="ppBulletArabicPeriod"/>
  <p:tag name="ANSWERTEXT" val="Choice One .                                                                .                                       .                              .                                                 &#10;Choice Two"/>
</p:tagLst>
</file>

<file path=ppt/tags/tag19.xml><?xml version="1.0" encoding="utf-8"?>
<p:tagLst xmlns:a="http://schemas.openxmlformats.org/drawingml/2006/main" xmlns:r="http://schemas.openxmlformats.org/officeDocument/2006/relationships" xmlns:p="http://schemas.openxmlformats.org/presentationml/2006/main">
  <p:tag name="SLIDEID" val="A32CE2D4322E408194D4D1C3A751A97B"/>
  <p:tag name="SLIDETYPE" val="Q"/>
  <p:tag name="DEMOGRAPHIC" val="False"/>
  <p:tag name="TEAMASSIGN" val="False"/>
  <p:tag name="SPEEDSCORING" val="False"/>
  <p:tag name="CORRECTPOINTVALUE" val="100"/>
  <p:tag name="INCORRECTPOINTVALUE" val="0"/>
  <p:tag name="ZEROBASED" val="False"/>
  <p:tag name="DELIMITERS" val="3.1"/>
  <p:tag name="VALUEFORMAT" val="0%"/>
  <p:tag name="SLIDEORDER" val="3"/>
  <p:tag name="SLIDEGUID" val="446B107D2B2A4A0EA3726C346141D75D"/>
  <p:tag name="QUESTIONALIAS" val="Example 7"/>
  <p:tag name="ANSWERSALIAS" val="From the items in a store to their prices on a certain date|smicln|From types of fruits to their colors"/>
  <p:tag name="VALUES" val="Correct|smicln|Incorrect"/>
  <p:tag name="COUNTDOWNSECONDS" val="40"/>
  <p:tag name="TOTALRESPONSES" val="2"/>
  <p:tag name="RESPONSECOUNT" val="2"/>
  <p:tag name="SLICED" val="False"/>
  <p:tag name="RESPONSES" val="-;-;-;-;-;-;2;-;-;-;-;-;-;-;-;1;-;-;-;-;-;-;"/>
  <p:tag name="CHARTSTRINGSTD" val="1 1"/>
  <p:tag name="CHARTSTRINGREV" val="1 1"/>
  <p:tag name="CHARTSTRINGSTDPER" val="0.5 0.5"/>
  <p:tag name="CHARTSTRINGREVPER" val="0.5 0.5"/>
  <p:tag name="RESPONSESGATHERED" val="False"/>
</p:tagLst>
</file>

<file path=ppt/tags/tag2.xml><?xml version="1.0" encoding="utf-8"?>
<p:tagLst xmlns:a="http://schemas.openxmlformats.org/drawingml/2006/main" xmlns:r="http://schemas.openxmlformats.org/officeDocument/2006/relationships" xmlns:p="http://schemas.openxmlformats.org/presentationml/2006/main">
  <p:tag name="DELIMITERS" val="3.1"/>
</p:tagLst>
</file>

<file path=ppt/tags/tag20.xml><?xml version="1.0" encoding="utf-8"?>
<p:tagLst xmlns:a="http://schemas.openxmlformats.org/drawingml/2006/main" xmlns:r="http://schemas.openxmlformats.org/officeDocument/2006/relationships" xmlns:p="http://schemas.openxmlformats.org/presentationml/2006/main">
  <p:tag name="OLDNUMANSWERS" val="2"/>
  <p:tag name="TEXTLENGTH" val="96"/>
  <p:tag name="FONTSIZE" val="28"/>
  <p:tag name="BULLETTYPE" val="ppBulletArabicPeriod"/>
  <p:tag name="ANSWERTEXT" val="From the items in a store to their prices on a certain date&#10;From types of fruits to their colors"/>
</p:tagLst>
</file>

<file path=ppt/tags/tag21.xml><?xml version="1.0" encoding="utf-8"?>
<p:tagLst xmlns:a="http://schemas.openxmlformats.org/drawingml/2006/main" xmlns:r="http://schemas.openxmlformats.org/officeDocument/2006/relationships" xmlns:p="http://schemas.openxmlformats.org/presentationml/2006/main">
  <p:tag name="CORSHAPE" val="True"/>
  <p:tag name="SHAPETYPE" val="6"/>
</p:tagLst>
</file>

<file path=ppt/tags/tag2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xml><?xml version="1.0" encoding="utf-8"?>
<p:tagLst xmlns:a="http://schemas.openxmlformats.org/drawingml/2006/main" xmlns:r="http://schemas.openxmlformats.org/officeDocument/2006/relationships" xmlns:p="http://schemas.openxmlformats.org/presentationml/2006/main">
  <p:tag name="DELIMITERS" val="3.1"/>
</p:tagLst>
</file>

<file path=ppt/tags/tag4.xml><?xml version="1.0" encoding="utf-8"?>
<p:tagLst xmlns:a="http://schemas.openxmlformats.org/drawingml/2006/main" xmlns:r="http://schemas.openxmlformats.org/officeDocument/2006/relationships" xmlns:p="http://schemas.openxmlformats.org/presentationml/2006/main">
  <p:tag name="DELIMITERS" val="3.1"/>
</p:tagLst>
</file>

<file path=ppt/tags/tag5.xml><?xml version="1.0" encoding="utf-8"?>
<p:tagLst xmlns:a="http://schemas.openxmlformats.org/drawingml/2006/main" xmlns:r="http://schemas.openxmlformats.org/officeDocument/2006/relationships" xmlns:p="http://schemas.openxmlformats.org/presentationml/2006/main">
  <p:tag name="DELIMITERS" val="3.1"/>
</p:tagLst>
</file>

<file path=ppt/tags/tag6.xml><?xml version="1.0" encoding="utf-8"?>
<p:tagLst xmlns:a="http://schemas.openxmlformats.org/drawingml/2006/main" xmlns:r="http://schemas.openxmlformats.org/officeDocument/2006/relationships" xmlns:p="http://schemas.openxmlformats.org/presentationml/2006/main">
  <p:tag name="DELIMITERS" val="3.1"/>
</p:tagLst>
</file>

<file path=ppt/tags/tag7.xml><?xml version="1.0" encoding="utf-8"?>
<p:tagLst xmlns:a="http://schemas.openxmlformats.org/drawingml/2006/main" xmlns:r="http://schemas.openxmlformats.org/officeDocument/2006/relationships" xmlns:p="http://schemas.openxmlformats.org/presentationml/2006/main">
  <p:tag name="SLIDEID" val="EF6207610A3645C4AF3B86701D2A5B05"/>
  <p:tag name="SLIDETYPE" val="Q"/>
  <p:tag name="DEMOGRAPHIC" val="False"/>
  <p:tag name="TEAMASSIGN" val="False"/>
  <p:tag name="SPEEDSCORING" val="False"/>
  <p:tag name="CORRECTPOINTVALUE" val="100"/>
  <p:tag name="INCORRECTPOINTVALUE" val="0"/>
  <p:tag name="ZEROBASED" val="False"/>
  <p:tag name="DELIMITERS" val="3.1"/>
  <p:tag name="VALUEFORMAT" val="0%"/>
  <p:tag name="SLIDEORDER" val="2"/>
  <p:tag name="SLIDEGUID" val="7B2EFE332CB344EA9062CAEE74A7268D"/>
  <p:tag name="VALUES" val="Correct|smicln|Incorrect"/>
  <p:tag name="COUNTDOWNSECONDS" val="40"/>
  <p:tag name="ANSWERSALIAS" val="Yes|smicln|No"/>
  <p:tag name="QUESTIONALIAS" val="Do you agree?"/>
  <p:tag name="RESPONSESGATHERED" val="True"/>
  <p:tag name="TOTALRESPONSES" val="6"/>
  <p:tag name="RESPONSECOUNT" val="6"/>
  <p:tag name="SLICED" val="False"/>
  <p:tag name="RESPONSES" val="2;2;1;2;1;2;"/>
  <p:tag name="CHARTSTRINGSTD" val="2 4"/>
  <p:tag name="CHARTSTRINGREV" val="4 2"/>
  <p:tag name="CHARTSTRINGSTDPER" val="0.333333333333333 0.666666666666667"/>
  <p:tag name="CHARTSTRINGREVPER" val="0.666666666666667 0.333333333333333"/>
</p:tagLst>
</file>

<file path=ppt/tags/tag8.xml><?xml version="1.0" encoding="utf-8"?>
<p:tagLst xmlns:a="http://schemas.openxmlformats.org/drawingml/2006/main" xmlns:r="http://schemas.openxmlformats.org/officeDocument/2006/relationships" xmlns:p="http://schemas.openxmlformats.org/presentationml/2006/main">
  <p:tag name="OLDNUMANSWERS" val="2"/>
  <p:tag name="TEXTLENGTH" val="6"/>
  <p:tag name="FONTSIZE" val="32"/>
  <p:tag name="BULLETTYPE" val="ppBulletArabicPeriod"/>
  <p:tag name="ANSWERTEXT" val="Yes&#10;No"/>
</p:tagLst>
</file>

<file path=ppt/tags/tag9.xml><?xml version="1.0" encoding="utf-8"?>
<p:tagLst xmlns:a="http://schemas.openxmlformats.org/drawingml/2006/main" xmlns:r="http://schemas.openxmlformats.org/officeDocument/2006/relationships" xmlns:p="http://schemas.openxmlformats.org/presentationml/2006/main">
  <p:tag name="CDTYPE" val="Style_Clock"/>
  <p:tag name="STYLE" val="2"/>
  <p:tag name="CDTIMELEFT" val="4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6270</TotalTime>
  <Words>729</Words>
  <Application>Microsoft Office PowerPoint</Application>
  <PresentationFormat>On-screen Show (4:3)</PresentationFormat>
  <Paragraphs>138</Paragraphs>
  <Slides>21</Slides>
  <Notes>17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Office Theme</vt:lpstr>
      <vt:lpstr>Equation</vt:lpstr>
      <vt:lpstr>Relations and Functions</vt:lpstr>
      <vt:lpstr>Review</vt:lpstr>
      <vt:lpstr>Example 1</vt:lpstr>
      <vt:lpstr>Example 2</vt:lpstr>
      <vt:lpstr>Is a relation a function?</vt:lpstr>
      <vt:lpstr>Is a relation a function?</vt:lpstr>
      <vt:lpstr>Example 3</vt:lpstr>
      <vt:lpstr>Example 4</vt:lpstr>
      <vt:lpstr>Example 5</vt:lpstr>
      <vt:lpstr>Example 6</vt:lpstr>
      <vt:lpstr>Example 7</vt:lpstr>
      <vt:lpstr>Vertical Line Test</vt:lpstr>
      <vt:lpstr>Vertical Line Test</vt:lpstr>
      <vt:lpstr>Vertical Line Test</vt:lpstr>
      <vt:lpstr>PowerPoint Presentation</vt:lpstr>
      <vt:lpstr>PowerPoint Presentation</vt:lpstr>
      <vt:lpstr>PowerPoint Presentation</vt:lpstr>
      <vt:lpstr>PowerPoint Presentation</vt:lpstr>
      <vt:lpstr>Function Notation</vt:lpstr>
      <vt:lpstr>Function Notation</vt:lpstr>
      <vt:lpstr>Function Notation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User</dc:creator>
  <cp:lastModifiedBy>DELL</cp:lastModifiedBy>
  <cp:revision>19</cp:revision>
  <dcterms:created xsi:type="dcterms:W3CDTF">2019-07-28T05:01:21Z</dcterms:created>
  <dcterms:modified xsi:type="dcterms:W3CDTF">2019-08-25T15:44:21Z</dcterms:modified>
</cp:coreProperties>
</file>