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2A3D8-001A-4507-9EEA-3FB9C1D6B833}" type="datetimeFigureOut">
              <a:rPr lang="en-US" smtClean="0"/>
              <a:t>23/08/2019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854A0-1B9B-4297-96BB-0C72F567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9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6A9-314B-43D4-8D0B-E8A9F12D34F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6A9-314B-43D4-8D0B-E8A9F12D34F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6A9-314B-43D4-8D0B-E8A9F12D34F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96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447800"/>
            <a:ext cx="7162800" cy="45148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6A9-314B-43D4-8D0B-E8A9F12D34F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6A9-314B-43D4-8D0B-E8A9F12D34F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6A9-314B-43D4-8D0B-E8A9F12D34F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6A9-314B-43D4-8D0B-E8A9F12D34F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6A9-314B-43D4-8D0B-E8A9F12D34F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6A9-314B-43D4-8D0B-E8A9F12D34F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6A9-314B-43D4-8D0B-E8A9F12D34F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6A9-314B-43D4-8D0B-E8A9F12D34F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C2286A9-314B-43D4-8D0B-E8A9F12D34FE}" type="datetimeFigureOut">
              <a:rPr lang="en-IN" smtClean="0"/>
              <a:t>23-08-2019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1 : Logic and Calculus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1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Predicate calculus sentences </a:t>
            </a:r>
            <a:r>
              <a:rPr lang="en-US" b="0"/>
              <a:t>(cont’d)</a:t>
            </a:r>
            <a:endParaRPr lang="en-US"/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If X is a variable and s is a sentence, then so are</a:t>
            </a:r>
          </a:p>
          <a:p>
            <a:r>
              <a:rPr lang="en-US"/>
              <a:t>6. </a:t>
            </a:r>
            <a:r>
              <a:rPr lang="en-US">
                <a:sym typeface="Symbol" pitchFamily="18" charset="2"/>
              </a:rPr>
              <a:t>X s.</a:t>
            </a:r>
          </a:p>
          <a:p>
            <a:r>
              <a:rPr lang="en-US">
                <a:sym typeface="Symbol" pitchFamily="18" charset="2"/>
              </a:rPr>
              <a:t>7. X s.</a:t>
            </a: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Remember that logic sentences evaluate to true or false, therefore only such objects are atomic sentences. Functions are </a:t>
            </a:r>
            <a:r>
              <a:rPr lang="en-US" u="sng">
                <a:sym typeface="Symbol" pitchFamily="18" charset="2"/>
              </a:rPr>
              <a:t>not</a:t>
            </a:r>
            <a:r>
              <a:rPr lang="en-US">
                <a:sym typeface="Symbol" pitchFamily="18" charset="2"/>
              </a:rPr>
              <a:t> atomic sentences.</a:t>
            </a:r>
          </a:p>
        </p:txBody>
      </p:sp>
    </p:spTree>
    <p:extLst>
      <p:ext uri="{BB962C8B-B14F-4D97-AF65-F5344CB8AC3E}">
        <p14:creationId xmlns:p14="http://schemas.microsoft.com/office/powerpoint/2010/main" val="23699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First-order predicate calculus</a:t>
            </a:r>
          </a:p>
        </p:txBody>
      </p:sp>
      <p:sp>
        <p:nvSpPr>
          <p:cNvPr id="24678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/>
              <a:t>First-order predicate calculus</a:t>
            </a:r>
            <a:r>
              <a:rPr lang="en-US"/>
              <a:t> allows quantified variables to refer to objects in the domain of discourse and not to predicates or functions.</a:t>
            </a:r>
          </a:p>
          <a:p>
            <a:r>
              <a:rPr lang="en-US">
                <a:sym typeface="Symbol" pitchFamily="18" charset="2"/>
              </a:rPr>
              <a:t>John likes to eat everything.</a:t>
            </a:r>
          </a:p>
          <a:p>
            <a:r>
              <a:rPr lang="en-US">
                <a:sym typeface="Symbol" pitchFamily="18" charset="2"/>
              </a:rPr>
              <a:t>  X food(X)  likes (john,X)</a:t>
            </a:r>
          </a:p>
          <a:p>
            <a:r>
              <a:rPr lang="en-US">
                <a:sym typeface="Symbol" pitchFamily="18" charset="2"/>
              </a:rPr>
              <a:t>John likes at least one dish Jane likes.</a:t>
            </a:r>
          </a:p>
          <a:p>
            <a:r>
              <a:rPr lang="en-US">
                <a:sym typeface="Symbol" pitchFamily="18" charset="2"/>
              </a:rPr>
              <a:t>  F food(F)   likes (jane, F)  likes (john, F) </a:t>
            </a:r>
          </a:p>
          <a:p>
            <a:r>
              <a:rPr lang="en-US">
                <a:sym typeface="Symbol" pitchFamily="18" charset="2"/>
              </a:rPr>
              <a:t>John “does” everything Jane does.</a:t>
            </a:r>
          </a:p>
          <a:p>
            <a:r>
              <a:rPr lang="en-US">
                <a:sym typeface="Symbol" pitchFamily="18" charset="2"/>
              </a:rPr>
              <a:t>  P P(Jane)  P(john)    </a:t>
            </a:r>
            <a:r>
              <a:rPr lang="en-US">
                <a:solidFill>
                  <a:srgbClr val="0000FF"/>
                </a:solidFill>
                <a:sym typeface="Symbol" pitchFamily="18" charset="2"/>
              </a:rPr>
              <a:t>This is </a:t>
            </a:r>
            <a:r>
              <a:rPr lang="en-US" u="sng">
                <a:solidFill>
                  <a:srgbClr val="0000FF"/>
                </a:solidFill>
                <a:sym typeface="Symbol" pitchFamily="18" charset="2"/>
              </a:rPr>
              <a:t>not</a:t>
            </a:r>
            <a:r>
              <a:rPr lang="en-US">
                <a:solidFill>
                  <a:srgbClr val="0000FF"/>
                </a:solidFill>
                <a:sym typeface="Symbol" pitchFamily="18" charset="2"/>
              </a:rPr>
              <a:t> first-order</a:t>
            </a:r>
            <a:r>
              <a:rPr lang="en-US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190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of quantifiers matters</a:t>
            </a:r>
          </a:p>
        </p:txBody>
      </p:sp>
      <p:sp>
        <p:nvSpPr>
          <p:cNvPr id="248855" name="Rectangle 2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Everybody likes some food.</a:t>
            </a:r>
          </a:p>
          <a:p>
            <a:r>
              <a:rPr lang="en-US">
                <a:sym typeface="Symbol" pitchFamily="18" charset="2"/>
              </a:rPr>
              <a:t>  </a:t>
            </a:r>
          </a:p>
          <a:p>
            <a:r>
              <a:rPr lang="en-US">
                <a:sym typeface="Symbol" pitchFamily="18" charset="2"/>
              </a:rPr>
              <a:t>There is a food that everyone likes.</a:t>
            </a:r>
          </a:p>
          <a:p>
            <a:r>
              <a:rPr lang="en-US">
                <a:sym typeface="Symbol" pitchFamily="18" charset="2"/>
              </a:rPr>
              <a:t>  </a:t>
            </a:r>
          </a:p>
          <a:p>
            <a:r>
              <a:rPr lang="en-US">
                <a:sym typeface="Symbol" pitchFamily="18" charset="2"/>
              </a:rPr>
              <a:t>Whenever someone likes at least one spicy dish, they’re happy.</a:t>
            </a:r>
          </a:p>
          <a:p>
            <a:r>
              <a:rPr lang="en-US">
                <a:sym typeface="Symbol" pitchFamily="18" charset="2"/>
              </a:rPr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7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of quantifiers matters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ym typeface="Symbol" pitchFamily="18" charset="2"/>
              </a:rPr>
              <a:t>Everybody likes some food.</a:t>
            </a:r>
          </a:p>
          <a:p>
            <a:r>
              <a:rPr lang="en-US">
                <a:sym typeface="Symbol" pitchFamily="18" charset="2"/>
              </a:rPr>
              <a:t>  X F food(F)   likes (X,F)</a:t>
            </a:r>
          </a:p>
          <a:p>
            <a:r>
              <a:rPr lang="en-US">
                <a:sym typeface="Symbol" pitchFamily="18" charset="2"/>
              </a:rPr>
              <a:t>There is a food that everyone likes.</a:t>
            </a:r>
          </a:p>
          <a:p>
            <a:r>
              <a:rPr lang="en-US">
                <a:sym typeface="Symbol" pitchFamily="18" charset="2"/>
              </a:rPr>
              <a:t>  F X food(F)   likes (X,F)</a:t>
            </a:r>
          </a:p>
          <a:p>
            <a:r>
              <a:rPr lang="en-US">
                <a:sym typeface="Symbol" pitchFamily="18" charset="2"/>
              </a:rPr>
              <a:t>Whenever someone eats a spicy dish, they’re happy.</a:t>
            </a:r>
          </a:p>
          <a:p>
            <a:r>
              <a:rPr lang="en-US">
                <a:sym typeface="Symbol" pitchFamily="18" charset="2"/>
              </a:rPr>
              <a:t> X F food(F)  spicy(F)  eats (X,F) </a:t>
            </a:r>
          </a:p>
          <a:p>
            <a:r>
              <a:rPr lang="en-US">
                <a:sym typeface="Symbol" pitchFamily="18" charset="2"/>
              </a:rPr>
              <a:t>    happy(X)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That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5896412" cy="80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8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756084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9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logic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symbols of propositional calculus </a:t>
            </a:r>
            <a:r>
              <a:rPr lang="en-US" dirty="0" smtClean="0"/>
              <a:t>are the </a:t>
            </a:r>
            <a:r>
              <a:rPr lang="en-US" dirty="0"/>
              <a:t>propositional </a:t>
            </a:r>
            <a:r>
              <a:rPr lang="en-US" dirty="0" smtClean="0"/>
              <a:t>symbols:</a:t>
            </a:r>
          </a:p>
          <a:p>
            <a:pPr lvl="1"/>
            <a:r>
              <a:rPr lang="en-US" dirty="0" smtClean="0"/>
              <a:t>P</a:t>
            </a:r>
            <a:r>
              <a:rPr lang="en-US" dirty="0"/>
              <a:t>, Q, R, S, …</a:t>
            </a:r>
          </a:p>
          <a:p>
            <a:r>
              <a:rPr lang="en-US" dirty="0"/>
              <a:t>the truth </a:t>
            </a:r>
            <a:r>
              <a:rPr lang="en-US" dirty="0" smtClean="0"/>
              <a:t>symbols:</a:t>
            </a:r>
          </a:p>
          <a:p>
            <a:pPr lvl="1"/>
            <a:r>
              <a:rPr lang="en-US" dirty="0" smtClean="0"/>
              <a:t>true</a:t>
            </a:r>
            <a:r>
              <a:rPr lang="en-US" dirty="0"/>
              <a:t>, false</a:t>
            </a:r>
          </a:p>
          <a:p>
            <a:r>
              <a:rPr lang="en-US" dirty="0"/>
              <a:t>and connectives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>
                <a:sym typeface="Symbol" pitchFamily="18" charset="2"/>
              </a:rPr>
              <a:t>, , , , 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Propositional Calculus Sentences</a:t>
            </a:r>
          </a:p>
        </p:txBody>
      </p:sp>
      <p:sp>
        <p:nvSpPr>
          <p:cNvPr id="22425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Every propositional symbol and truth symbol is a </a:t>
            </a:r>
            <a:r>
              <a:rPr lang="en-US" i="1">
                <a:solidFill>
                  <a:srgbClr val="0000FF"/>
                </a:solidFill>
              </a:rPr>
              <a:t>sentence</a:t>
            </a:r>
            <a:r>
              <a:rPr lang="en-US"/>
              <a:t>.</a:t>
            </a:r>
          </a:p>
          <a:p>
            <a:r>
              <a:rPr lang="en-US"/>
              <a:t>	Examples: true, P, Q, R.</a:t>
            </a:r>
          </a:p>
          <a:p>
            <a:r>
              <a:rPr lang="en-US"/>
              <a:t>The </a:t>
            </a:r>
            <a:r>
              <a:rPr lang="en-US" i="1">
                <a:solidFill>
                  <a:srgbClr val="0000FF"/>
                </a:solidFill>
              </a:rPr>
              <a:t>negation</a:t>
            </a:r>
            <a:r>
              <a:rPr lang="en-US"/>
              <a:t> of a sentence is a sentence.</a:t>
            </a:r>
          </a:p>
          <a:p>
            <a:r>
              <a:rPr lang="en-US"/>
              <a:t>	Examples: </a:t>
            </a:r>
            <a:r>
              <a:rPr lang="en-US">
                <a:sym typeface="Symbol" pitchFamily="18" charset="2"/>
              </a:rPr>
              <a:t>P,  false.</a:t>
            </a:r>
          </a:p>
          <a:p>
            <a:r>
              <a:rPr lang="en-US">
                <a:sym typeface="Symbol" pitchFamily="18" charset="2"/>
              </a:rPr>
              <a:t>The </a:t>
            </a:r>
            <a:r>
              <a:rPr lang="en-US" i="1">
                <a:solidFill>
                  <a:srgbClr val="0000FF"/>
                </a:solidFill>
                <a:sym typeface="Symbol" pitchFamily="18" charset="2"/>
              </a:rPr>
              <a:t>conjunction</a:t>
            </a:r>
            <a:r>
              <a:rPr lang="en-US">
                <a:sym typeface="Symbol" pitchFamily="18" charset="2"/>
              </a:rPr>
              <a:t>, or </a:t>
            </a:r>
            <a:r>
              <a:rPr lang="en-US" i="1">
                <a:solidFill>
                  <a:srgbClr val="0000FF"/>
                </a:solidFill>
                <a:sym typeface="Symbol" pitchFamily="18" charset="2"/>
              </a:rPr>
              <a:t>and</a:t>
            </a:r>
            <a:r>
              <a:rPr lang="en-US">
                <a:sym typeface="Symbol" pitchFamily="18" charset="2"/>
              </a:rPr>
              <a:t>, of two sentences is a sentence.</a:t>
            </a:r>
          </a:p>
          <a:p>
            <a:r>
              <a:rPr lang="en-US">
                <a:sym typeface="Symbol" pitchFamily="18" charset="2"/>
              </a:rPr>
              <a:t>	Example: P  P</a:t>
            </a:r>
          </a:p>
          <a:p>
            <a:endParaRPr 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80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5" name="Rectangle 102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Propositional Calculus Sentences </a:t>
            </a:r>
            <a:r>
              <a:rPr lang="en-US" b="0"/>
              <a:t>(cont’d)</a:t>
            </a:r>
            <a:endParaRPr lang="en-US"/>
          </a:p>
        </p:txBody>
      </p:sp>
      <p:sp>
        <p:nvSpPr>
          <p:cNvPr id="225286" name="Rectangle 103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ym typeface="Symbol" pitchFamily="18" charset="2"/>
              </a:rPr>
              <a:t>The </a:t>
            </a:r>
            <a:r>
              <a:rPr lang="en-US" i="1">
                <a:solidFill>
                  <a:srgbClr val="0000FF"/>
                </a:solidFill>
                <a:sym typeface="Symbol" pitchFamily="18" charset="2"/>
              </a:rPr>
              <a:t>disjunction</a:t>
            </a:r>
            <a:r>
              <a:rPr lang="en-US">
                <a:sym typeface="Symbol" pitchFamily="18" charset="2"/>
              </a:rPr>
              <a:t>, or </a:t>
            </a:r>
            <a:r>
              <a:rPr lang="en-US" i="1">
                <a:solidFill>
                  <a:srgbClr val="0000FF"/>
                </a:solidFill>
                <a:sym typeface="Symbol" pitchFamily="18" charset="2"/>
              </a:rPr>
              <a:t>or</a:t>
            </a:r>
            <a:r>
              <a:rPr lang="en-US">
                <a:sym typeface="Symbol" pitchFamily="18" charset="2"/>
              </a:rPr>
              <a:t>, of two sentences is a sentence.</a:t>
            </a:r>
          </a:p>
          <a:p>
            <a:r>
              <a:rPr lang="en-US">
                <a:sym typeface="Symbol" pitchFamily="18" charset="2"/>
              </a:rPr>
              <a:t>	Example: P  P</a:t>
            </a:r>
          </a:p>
          <a:p>
            <a:r>
              <a:rPr lang="en-US">
                <a:sym typeface="Symbol" pitchFamily="18" charset="2"/>
              </a:rPr>
              <a:t>The </a:t>
            </a:r>
            <a:r>
              <a:rPr lang="en-US" i="1">
                <a:solidFill>
                  <a:srgbClr val="0000FF"/>
                </a:solidFill>
                <a:sym typeface="Symbol" pitchFamily="18" charset="2"/>
              </a:rPr>
              <a:t>implication</a:t>
            </a:r>
            <a:r>
              <a:rPr lang="en-US">
                <a:sym typeface="Symbol" pitchFamily="18" charset="2"/>
              </a:rPr>
              <a:t> of one sentence from another is a sentence.</a:t>
            </a:r>
          </a:p>
          <a:p>
            <a:r>
              <a:rPr lang="en-US">
                <a:sym typeface="Symbol" pitchFamily="18" charset="2"/>
              </a:rPr>
              <a:t>	Example: P  Q</a:t>
            </a:r>
          </a:p>
          <a:p>
            <a:r>
              <a:rPr lang="en-US">
                <a:sym typeface="Symbol" pitchFamily="18" charset="2"/>
              </a:rPr>
              <a:t>The </a:t>
            </a:r>
            <a:r>
              <a:rPr lang="en-US" i="1">
                <a:solidFill>
                  <a:srgbClr val="0000FF"/>
                </a:solidFill>
                <a:sym typeface="Symbol" pitchFamily="18" charset="2"/>
              </a:rPr>
              <a:t>equivalence</a:t>
            </a:r>
            <a:r>
              <a:rPr lang="en-US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of two sentences is a sentence.</a:t>
            </a:r>
          </a:p>
          <a:p>
            <a:r>
              <a:rPr lang="en-US">
                <a:sym typeface="Symbol" pitchFamily="18" charset="2"/>
              </a:rPr>
              <a:t>	Example: P  Q  R</a:t>
            </a:r>
          </a:p>
          <a:p>
            <a:r>
              <a:rPr lang="en-US">
                <a:sym typeface="Symbol" pitchFamily="18" charset="2"/>
              </a:rPr>
              <a:t>Legal sentences are also called well-formed formulas or </a:t>
            </a:r>
            <a:r>
              <a:rPr lang="en-US" i="1">
                <a:solidFill>
                  <a:srgbClr val="0000FF"/>
                </a:solidFill>
                <a:sym typeface="Symbol" pitchFamily="18" charset="2"/>
              </a:rPr>
              <a:t>WFF</a:t>
            </a:r>
            <a:r>
              <a:rPr lang="en-US">
                <a:sym typeface="Symbol" pitchFamily="18" charset="2"/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305195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For propositional expressions P, Q, 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856984" cy="3980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631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Truth </a:t>
            </a:r>
            <a:r>
              <a:rPr lang="en-US" dirty="0"/>
              <a:t>table for the operator </a:t>
            </a:r>
            <a:r>
              <a:rPr lang="en-US" dirty="0">
                <a:sym typeface="Symbol" pitchFamily="18" charset="2"/>
              </a:rPr>
              <a:t></a:t>
            </a:r>
            <a:endParaRPr lang="en-US" dirty="0"/>
          </a:p>
        </p:txBody>
      </p:sp>
      <p:graphicFrame>
        <p:nvGraphicFramePr>
          <p:cNvPr id="16794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798763" y="1985963"/>
          <a:ext cx="3525837" cy="311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4" imgW="4360119" imgH="3857382" progId="Word.Document.8">
                  <p:embed/>
                </p:oleObj>
              </mc:Choice>
              <mc:Fallback>
                <p:oleObj name="Document" r:id="rId4" imgW="4360119" imgH="38573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1985963"/>
                        <a:ext cx="3525837" cy="311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808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276872"/>
            <a:ext cx="8799513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99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Truth </a:t>
            </a:r>
            <a:r>
              <a:rPr lang="en-US" dirty="0"/>
              <a:t>table demonstrating the equivalence of </a:t>
            </a:r>
            <a:r>
              <a:rPr lang="en-US" dirty="0">
                <a:sym typeface="Symbol" pitchFamily="18" charset="2"/>
              </a:rPr>
              <a:t>PQ and PQ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29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Prove using a truth table</a:t>
            </a:r>
          </a:p>
        </p:txBody>
      </p:sp>
      <p:graphicFrame>
        <p:nvGraphicFramePr>
          <p:cNvPr id="194563" name="Object 1027"/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451496253"/>
              </p:ext>
            </p:extLst>
          </p:nvPr>
        </p:nvGraphicFramePr>
        <p:xfrm>
          <a:off x="1095375" y="1295400"/>
          <a:ext cx="6850063" cy="551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3" imgW="6874616" imgH="5538609" progId="Word.Document.8">
                  <p:embed/>
                </p:oleObj>
              </mc:Choice>
              <mc:Fallback>
                <p:oleObj name="Document" r:id="rId3" imgW="6874616" imgH="55386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1295400"/>
                        <a:ext cx="6850063" cy="551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5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Predicate calculus sentences</a:t>
            </a:r>
          </a:p>
        </p:txBody>
      </p:sp>
      <p:sp>
        <p:nvSpPr>
          <p:cNvPr id="178180" name="Rectangle 102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atomic sentence is a sentence.</a:t>
            </a:r>
          </a:p>
          <a:p>
            <a:r>
              <a:rPr lang="en-US" dirty="0" smtClean="0"/>
              <a:t>If </a:t>
            </a:r>
            <a:r>
              <a:rPr lang="en-US" dirty="0"/>
              <a:t>s is a sentence, then so is its negation, </a:t>
            </a:r>
            <a:r>
              <a:rPr lang="en-US" dirty="0">
                <a:sym typeface="Symbol" pitchFamily="18" charset="2"/>
              </a:rPr>
              <a:t>s.</a:t>
            </a:r>
          </a:p>
          <a:p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/>
              <a:t>s</a:t>
            </a:r>
            <a:r>
              <a:rPr lang="en-US" baseline="-25000" dirty="0"/>
              <a:t>1 </a:t>
            </a:r>
            <a:r>
              <a:rPr lang="en-US" dirty="0"/>
              <a:t>and s</a:t>
            </a:r>
            <a:r>
              <a:rPr lang="en-US" baseline="-25000" dirty="0"/>
              <a:t>2 </a:t>
            </a:r>
            <a:r>
              <a:rPr lang="en-US" dirty="0"/>
              <a:t>are sentences, then so is </a:t>
            </a:r>
            <a:r>
              <a:rPr lang="en-US" dirty="0" smtClean="0"/>
              <a:t>their</a:t>
            </a:r>
          </a:p>
          <a:p>
            <a:pPr lvl="1"/>
            <a:r>
              <a:rPr lang="en-US" dirty="0" smtClean="0">
                <a:sym typeface="Symbol" pitchFamily="18" charset="2"/>
              </a:rPr>
              <a:t>Conjunction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>
                <a:sym typeface="Symbol" pitchFamily="18" charset="2"/>
              </a:rPr>
              <a:t>  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ym typeface="Symbol" pitchFamily="18" charset="2"/>
              </a:rPr>
              <a:t>Disjunction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>
                <a:sym typeface="Symbol" pitchFamily="18" charset="2"/>
              </a:rPr>
              <a:t>  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.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lvl="1"/>
            <a:r>
              <a:rPr lang="en-US" dirty="0" smtClean="0">
                <a:sym typeface="Symbol" pitchFamily="18" charset="2"/>
              </a:rPr>
              <a:t>Implication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>
                <a:sym typeface="Symbol" pitchFamily="18" charset="2"/>
              </a:rPr>
              <a:t>  </a:t>
            </a:r>
            <a:r>
              <a:rPr lang="en-US" dirty="0"/>
              <a:t>s</a:t>
            </a:r>
            <a:r>
              <a:rPr lang="en-US" baseline="-25000" dirty="0"/>
              <a:t>2 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Equivalence</a:t>
            </a:r>
            <a:r>
              <a:rPr lang="en-US" dirty="0"/>
              <a:t>, s</a:t>
            </a:r>
            <a:r>
              <a:rPr lang="en-US" baseline="-25000" dirty="0"/>
              <a:t>1</a:t>
            </a:r>
            <a:r>
              <a:rPr lang="en-US" dirty="0">
                <a:sym typeface="Symbol" pitchFamily="18" charset="2"/>
              </a:rPr>
              <a:t>  </a:t>
            </a:r>
            <a:r>
              <a:rPr lang="en-US" dirty="0"/>
              <a:t>s</a:t>
            </a:r>
            <a:r>
              <a:rPr lang="en-US" baseline="-25000" dirty="0"/>
              <a:t>2 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453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6216</TotalTime>
  <Words>422</Words>
  <Application>Microsoft Office PowerPoint</Application>
  <PresentationFormat>On-screen Show (4:3)</PresentationFormat>
  <Paragraphs>66</Paragraphs>
  <Slides>15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Adjacency</vt:lpstr>
      <vt:lpstr>Document</vt:lpstr>
      <vt:lpstr>UNIT 1 : Logic and Calculus</vt:lpstr>
      <vt:lpstr>Propositional logic</vt:lpstr>
      <vt:lpstr>Propositional Calculus Sentences</vt:lpstr>
      <vt:lpstr>Propositional Calculus Sentences (cont’d)</vt:lpstr>
      <vt:lpstr>For propositional expressions P, Q, R</vt:lpstr>
      <vt:lpstr>Truth table for the operator </vt:lpstr>
      <vt:lpstr>Truth table demonstrating the equivalence of PQ and PQ</vt:lpstr>
      <vt:lpstr>Prove using a truth table</vt:lpstr>
      <vt:lpstr>Predicate calculus sentences</vt:lpstr>
      <vt:lpstr>Predicate calculus sentences (cont’d)</vt:lpstr>
      <vt:lpstr>First-order predicate calculus</vt:lpstr>
      <vt:lpstr>Order of quantifiers matters</vt:lpstr>
      <vt:lpstr>Order of quantifiers matters</vt:lpstr>
      <vt:lpstr>Prove That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User</dc:creator>
  <cp:lastModifiedBy>DELL</cp:lastModifiedBy>
  <cp:revision>22</cp:revision>
  <dcterms:created xsi:type="dcterms:W3CDTF">2019-07-28T05:01:21Z</dcterms:created>
  <dcterms:modified xsi:type="dcterms:W3CDTF">2019-08-25T15:44:07Z</dcterms:modified>
</cp:coreProperties>
</file>