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7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6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C2286A9-314B-43D4-8D0B-E8A9F12D34FE}" type="datetimeFigureOut">
              <a:rPr lang="en-IN" smtClean="0"/>
              <a:t>17-08-2019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E87B41-B200-4DC1-97D9-803C75E30EF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 : Set theory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15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Universal Set, Empty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All sets under investigation in any application of set theory are assumed to belong to some fixed large set called the universal set which we denote by U unless otherwise stated or implied.</a:t>
            </a:r>
          </a:p>
          <a:p>
            <a:r>
              <a:rPr lang="en-IN" dirty="0" smtClean="0"/>
              <a:t>Given a universal set U and a property P, there may not be any elements of U which have property P. For example, the following set has no elements: S = {x | x is a positive integer, x2 = 3} Such a set with no elements is called the empty set or null set and is denoted by ∅ There is only one empty set. </a:t>
            </a:r>
          </a:p>
          <a:p>
            <a:r>
              <a:rPr lang="en-IN" dirty="0" smtClean="0"/>
              <a:t>That is, if S and T are both empty, then S = T , since they have exactly the same elements, namely, none. </a:t>
            </a:r>
          </a:p>
          <a:p>
            <a:r>
              <a:rPr lang="en-IN" dirty="0" smtClean="0"/>
              <a:t>The empty set ∅ is also regarded as a subset of every other set. Thus we have the following simple result which we state formally.</a:t>
            </a:r>
          </a:p>
          <a:p>
            <a:r>
              <a:rPr lang="en-IN" dirty="0" smtClean="0"/>
              <a:t>For any set A, we have ∅ ⊆ A ⊆ 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56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Disjoint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Two sets A and B are said to be disjoint if they have no elements in common.</a:t>
            </a:r>
          </a:p>
          <a:p>
            <a:r>
              <a:rPr lang="en-IN" dirty="0" smtClean="0"/>
              <a:t>For example, suppose A = {1, 2}, B = {4, 5, 6}, and C = {5, 6, 7, 8} Then A and B are disjoint, and A and C are disjoint. </a:t>
            </a:r>
          </a:p>
          <a:p>
            <a:r>
              <a:rPr lang="en-IN" dirty="0" smtClean="0"/>
              <a:t>But B and C are not disjoint since B and C have elements in common, e.g., 5 and 6. </a:t>
            </a:r>
          </a:p>
          <a:p>
            <a:r>
              <a:rPr lang="en-IN" dirty="0" smtClean="0"/>
              <a:t>We note that if A and B are disjoint, then neither is a subset of the other (unless one is the empty set).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9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VENN DIAGRAMS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700808"/>
            <a:ext cx="813510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66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S1: All my tin objects are saucepans. </a:t>
            </a:r>
          </a:p>
          <a:p>
            <a:r>
              <a:rPr lang="en-IN" dirty="0" smtClean="0"/>
              <a:t>S2: I find all your presents very useful. </a:t>
            </a:r>
          </a:p>
          <a:p>
            <a:r>
              <a:rPr lang="en-IN" dirty="0" smtClean="0"/>
              <a:t>S3: None of my saucepans is of the slightest use.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S : Your presents to me are not made of tin.</a:t>
            </a:r>
            <a:br>
              <a:rPr lang="en-IN" sz="3600" dirty="0" smtClean="0"/>
            </a:br>
            <a:endParaRPr lang="en-IN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2132856"/>
            <a:ext cx="8064896" cy="267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81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Union and Intersection</a:t>
            </a:r>
          </a:p>
          <a:p>
            <a:pPr lvl="1"/>
            <a:r>
              <a:rPr lang="en-IN" dirty="0" smtClean="0"/>
              <a:t>A ∪ B = {x | x ∈ A or x ∈ B}</a:t>
            </a:r>
          </a:p>
          <a:p>
            <a:pPr lvl="1"/>
            <a:r>
              <a:rPr lang="en-IN" dirty="0" smtClean="0"/>
              <a:t>A ∩ B = {x | x ∈ A and x ∈ B}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7776864" cy="245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309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A = {1, 2, 3, 4}, </a:t>
            </a:r>
          </a:p>
          <a:p>
            <a:r>
              <a:rPr lang="en-IN" dirty="0" smtClean="0"/>
              <a:t>B = {3, 4, 5, 6, 7}, </a:t>
            </a:r>
          </a:p>
          <a:p>
            <a:r>
              <a:rPr lang="en-IN" dirty="0" smtClean="0"/>
              <a:t>C = {2, 3, 8, 9}. </a:t>
            </a:r>
          </a:p>
          <a:p>
            <a:r>
              <a:rPr lang="en-IN" dirty="0" smtClean="0"/>
              <a:t>Then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72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∪ B = {1, 2, 3, 4, 5, 6, 7}, </a:t>
            </a:r>
          </a:p>
          <a:p>
            <a:r>
              <a:rPr lang="en-IN" dirty="0" smtClean="0"/>
              <a:t>A ∪ C = {1, 2, 3, 4, 8, 9}, </a:t>
            </a:r>
          </a:p>
          <a:p>
            <a:r>
              <a:rPr lang="en-IN" dirty="0" smtClean="0"/>
              <a:t>B ∪ C = {2, 3, 4, 5, 6, 7, 8, 9}, </a:t>
            </a:r>
          </a:p>
          <a:p>
            <a:r>
              <a:rPr lang="en-IN" dirty="0" smtClean="0"/>
              <a:t>A ∩ B = {3, 4}, </a:t>
            </a:r>
          </a:p>
          <a:p>
            <a:r>
              <a:rPr lang="en-IN" dirty="0" smtClean="0"/>
              <a:t>A ∩ C = {2, 3}, </a:t>
            </a:r>
          </a:p>
          <a:p>
            <a:r>
              <a:rPr lang="en-IN" dirty="0" smtClean="0"/>
              <a:t>B ∩ C = {3}.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95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U be the set of students at a university, and let M denote the set of male students and let F denote the set of female students. The U is the disjoint union of M of F;</a:t>
            </a:r>
          </a:p>
          <a:p>
            <a:pPr lvl="1"/>
            <a:r>
              <a:rPr lang="en-IN" dirty="0" smtClean="0"/>
              <a:t>U = M ∪ F and M ∩ F = ∅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521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Complements, Differences, Symmetric Differences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absolute complement or, simply, complement of a set A, denoted by AC, is the set of elements which belong to U but which do not belong to A. </a:t>
            </a:r>
          </a:p>
          <a:p>
            <a:r>
              <a:rPr lang="en-IN" dirty="0" smtClean="0"/>
              <a:t>That is, AC = {x | x ∈ </a:t>
            </a:r>
            <a:r>
              <a:rPr lang="en-IN" dirty="0" err="1" smtClean="0"/>
              <a:t>U,x</a:t>
            </a:r>
            <a:r>
              <a:rPr lang="en-IN" dirty="0" smtClean="0"/>
              <a:t> /∈ A}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2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SETS AND ELEMENTS, SUBSETS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set may be viewed as any well-defined collection of objects, called the </a:t>
            </a:r>
            <a:r>
              <a:rPr lang="en-IN" b="1" i="1" dirty="0" smtClean="0"/>
              <a:t>elements or members </a:t>
            </a:r>
            <a:r>
              <a:rPr lang="en-IN" dirty="0" smtClean="0"/>
              <a:t>of the set.</a:t>
            </a:r>
          </a:p>
          <a:p>
            <a:r>
              <a:rPr lang="en-IN" dirty="0" smtClean="0"/>
              <a:t>One usually uses capital letters, A, B, X, Y, . . . , to denote sets, and lowercase letters, a, b, x, y, . . ., to denote elements of sets.</a:t>
            </a:r>
          </a:p>
          <a:p>
            <a:r>
              <a:rPr lang="en-IN" dirty="0" smtClean="0"/>
              <a:t>Synonyms for “set” are “class,” “collection,” and “family.”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72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Venn Diagram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720080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97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relative complement of a set B with respect to a set A or, simply, the difference of A and B, denoted by A\B, is the set of elements which belong to A but which do not belong to B;</a:t>
            </a:r>
          </a:p>
          <a:p>
            <a:r>
              <a:rPr lang="en-IN" dirty="0" smtClean="0"/>
              <a:t> that is A\B = {x | x ∈ A, x /∈ B} </a:t>
            </a:r>
          </a:p>
          <a:p>
            <a:r>
              <a:rPr lang="en-IN" dirty="0" smtClean="0"/>
              <a:t>The set A\B is read “A minus B.” Many texts denote A\B by A − B or A ∼ 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1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symmetric difference of sets A and B, denoted by A ⊕ B, consists of those elements which belong to A or B but not to both. </a:t>
            </a:r>
          </a:p>
          <a:p>
            <a:r>
              <a:rPr lang="en-IN" dirty="0" smtClean="0"/>
              <a:t>That is, A ⊕ B = (A ∪ B)\(A ∩ B) or A ⊕ B = (A\B) ∪ (B\A)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670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Suppose U = N = {1, 2, 3,...} is the universal set. </a:t>
            </a:r>
          </a:p>
          <a:p>
            <a:r>
              <a:rPr lang="en-IN" dirty="0" smtClean="0"/>
              <a:t>Let A = {1, 2, 3, 4}, B = {3, 4, 5, 6, 7}, C = {2, 3, 8, 9}, E = {2, 4, 6,...}</a:t>
            </a:r>
          </a:p>
          <a:p>
            <a:r>
              <a:rPr lang="en-IN" dirty="0" smtClean="0"/>
              <a:t>(Here E is the set of even integers.) Then: AC = {5, 6, 7,...}, BC = {1, 2, 8, 9, 10,...}, EC = {1, 3, 5, 7,...}</a:t>
            </a:r>
          </a:p>
          <a:p>
            <a:r>
              <a:rPr lang="en-IN" dirty="0" smtClean="0"/>
              <a:t>That is, EC is the set of odd positive integers. </a:t>
            </a:r>
          </a:p>
          <a:p>
            <a:r>
              <a:rPr lang="en-IN" dirty="0" smtClean="0"/>
              <a:t>Also: A\B = {1, 2}, A\C = {1, 4}, B\C = {4, 5, 6, 7}, A\E = {1, 3}, B\A = {5, 6, 7}, C\A = {8, 9}, C\B = {2, 8, 9}, E\A = {6, 8, 10, 12,...}.</a:t>
            </a:r>
          </a:p>
          <a:p>
            <a:r>
              <a:rPr lang="en-IN" dirty="0" smtClean="0"/>
              <a:t> Furthermore: A ⊕ B = (A\B) ∪ (B\A) = {1, 2, 5, 6, 7}, B ⊕ C = {2, 4, 5, 6, 7, 8, 9}, A ⊕ C = (A\C) ∪ (B\C) = {1, 4, 8, 9}, A ⊕ E = {1, 3, 6, 8, 10,...}.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38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ALGEBRA OF SETS, DUALITY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484784"/>
            <a:ext cx="792088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232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DeMorgan’s</a:t>
            </a:r>
            <a:r>
              <a:rPr lang="en-IN" dirty="0" smtClean="0"/>
              <a:t>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(A ∪ B)C = {x | x /∈ (A or B)}={x | x /∈ A and x /∈ B} = AC ∩ BC </a:t>
            </a:r>
          </a:p>
          <a:p>
            <a:r>
              <a:rPr lang="en-IN" dirty="0" smtClean="0"/>
              <a:t>Here we use the equivalent (</a:t>
            </a:r>
            <a:r>
              <a:rPr lang="en-IN" dirty="0" err="1" smtClean="0"/>
              <a:t>DeMorgan’s</a:t>
            </a:r>
            <a:r>
              <a:rPr lang="en-IN" dirty="0" smtClean="0"/>
              <a:t>) logical law:</a:t>
            </a:r>
          </a:p>
          <a:p>
            <a:pPr lvl="2"/>
            <a:r>
              <a:rPr lang="en-IN" dirty="0" smtClean="0"/>
              <a:t> ¬(p ∨ q) = ¬p ∧ ¬q </a:t>
            </a:r>
          </a:p>
          <a:p>
            <a:r>
              <a:rPr lang="en-IN" dirty="0" smtClean="0"/>
              <a:t>where ¬ means “not,” ∨ means “or,” and ∧ means “and.”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869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E is an equation of set algebra.</a:t>
            </a:r>
          </a:p>
          <a:p>
            <a:r>
              <a:rPr lang="en-IN" dirty="0" smtClean="0"/>
              <a:t> The dual E∗ of E is the equation obtained by replacing each occurrence of ∪, ∩, U and ∅ in E by ∩, ∪, ∅, and U, respectively. </a:t>
            </a:r>
          </a:p>
          <a:p>
            <a:r>
              <a:rPr lang="en-IN" dirty="0" smtClean="0"/>
              <a:t>For example, the dual of (U ∩ A) ∪ (B ∩ A) = A is (∅ ∪ A) ∩ (B ∪ A) =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34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FINITE SETS, COUNTING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Sets can be finite or infinite. A set S is said to be finite if S is empty or if S contains exactly m elements where m is a positive integer; otherwise S is infinite.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613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(a) The set A of the letters of the English alphabet and the set D of the days of the week are finite sets. </a:t>
            </a:r>
          </a:p>
          <a:p>
            <a:pPr lvl="1"/>
            <a:r>
              <a:rPr lang="en-IN" dirty="0" smtClean="0"/>
              <a:t>Specifically, A has 26 elements and D has 7 elements. </a:t>
            </a:r>
          </a:p>
          <a:p>
            <a:r>
              <a:rPr lang="en-IN" dirty="0" smtClean="0"/>
              <a:t>(b) Let E be the set of even positive integers, and let I be the unit interval, that is, E = {2, 4, 6,...} and I = [0, 1]={x | 0 ≤ x ≤ 1} </a:t>
            </a:r>
          </a:p>
          <a:p>
            <a:pPr lvl="1"/>
            <a:r>
              <a:rPr lang="en-IN" dirty="0" smtClean="0"/>
              <a:t>Then both E and I are infinite. </a:t>
            </a:r>
          </a:p>
          <a:p>
            <a:r>
              <a:rPr lang="en-IN" dirty="0" smtClean="0"/>
              <a:t>A set S is countable if S is finite or if the elements of S can be arranged as a sequence, in which case S is said to be </a:t>
            </a:r>
            <a:r>
              <a:rPr lang="en-IN" dirty="0" err="1" smtClean="0"/>
              <a:t>countably</a:t>
            </a:r>
            <a:r>
              <a:rPr lang="en-IN" dirty="0" smtClean="0"/>
              <a:t> infinite; </a:t>
            </a:r>
          </a:p>
          <a:p>
            <a:r>
              <a:rPr lang="en-IN" dirty="0" smtClean="0"/>
              <a:t>otherwise S is said to be uncountable.</a:t>
            </a:r>
          </a:p>
          <a:p>
            <a:r>
              <a:rPr lang="en-IN" dirty="0" smtClean="0"/>
              <a:t>The above set E of even integers is </a:t>
            </a:r>
            <a:r>
              <a:rPr lang="en-IN" dirty="0" err="1" smtClean="0"/>
              <a:t>countably</a:t>
            </a:r>
            <a:r>
              <a:rPr lang="en-IN" dirty="0" smtClean="0"/>
              <a:t> infinite, whereas one can prove that the unit interval I = [0, 1] is uncountable.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109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Counting Elements in Finite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notation n(S) or |S| will denote the number of elements in a set S. (Some texts use #(S) or card(S) instead of n(S).) </a:t>
            </a:r>
          </a:p>
          <a:p>
            <a:r>
              <a:rPr lang="en-IN" dirty="0" smtClean="0"/>
              <a:t>Thus n(A) = 26, where A is the letters in the English alphabet, and n(D) = 7, where D is the days of the week.</a:t>
            </a:r>
          </a:p>
          <a:p>
            <a:r>
              <a:rPr lang="en-IN" dirty="0" smtClean="0"/>
              <a:t> Also n(∅) = 0 since the empty set has no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85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Membership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Membership in a set is denoted as follows: a ∈ S denotes that a belongs to a set S a, b ∈ S denotes that a and b belong to a set S Here ∈ is the symbol meaning “is an element of.” We use ∈ to mean “is not an element of.”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026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CLASSES OF SETS, POWER SETS, PARTITIONS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Given a set S, we might wish to talk about some of its subsets. </a:t>
            </a:r>
          </a:p>
          <a:p>
            <a:r>
              <a:rPr lang="en-IN" dirty="0" smtClean="0"/>
              <a:t>Thus we would be considering a set of sets. Whenever such a situation occurs, to avoid confusion, we will speak of a class of sets or collection of sets rather than a set of sets. </a:t>
            </a:r>
          </a:p>
          <a:p>
            <a:r>
              <a:rPr lang="en-IN" dirty="0" smtClean="0"/>
              <a:t>If we wish to consider some of the sets in a given class of sets, then we speak of subclass or </a:t>
            </a:r>
            <a:r>
              <a:rPr lang="en-IN" dirty="0" err="1" smtClean="0"/>
              <a:t>subcollection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51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S = {1, 2, 3, 4}.</a:t>
            </a:r>
          </a:p>
          <a:p>
            <a:r>
              <a:rPr lang="en-IN" dirty="0" smtClean="0"/>
              <a:t>(a Let A be the class of subsets of S which contain exactly three elements of S. Then </a:t>
            </a:r>
          </a:p>
          <a:p>
            <a:r>
              <a:rPr lang="en-IN" dirty="0" smtClean="0"/>
              <a:t>A = [{1, 2, 3},{1, 2, 4},{1, 3, 4},{2, 3, 4}]</a:t>
            </a:r>
          </a:p>
          <a:p>
            <a:r>
              <a:rPr lang="en-IN" dirty="0" smtClean="0"/>
              <a:t>That is, the elements of A are the sets {1, 2, 3}, {1, 2, 4}, {1, 3, 4}, and {2, 3, 4}.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831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B be the class of subsets of S, each which contains 2 and two other elements of S. Then</a:t>
            </a:r>
          </a:p>
          <a:p>
            <a:r>
              <a:rPr lang="en-IN" dirty="0" smtClean="0"/>
              <a:t>B = [{1, 2, 3},{1, 2, 4},{2, 3, 4}]</a:t>
            </a:r>
          </a:p>
          <a:p>
            <a:r>
              <a:rPr lang="en-IN" dirty="0" smtClean="0"/>
              <a:t>The elements of B are the sets {1, 2, 3}, {1, 2, 4}, and {2, 3, 4}. Thus B is a subclass of A, since every element of B is also an element of A. (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874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For a given set S , we may speak of the class of all subsets of S. </a:t>
            </a:r>
          </a:p>
          <a:p>
            <a:r>
              <a:rPr lang="en-IN" dirty="0" smtClean="0"/>
              <a:t>This class is called the power set of S , and will be denoted by P(S). If S is finite, then so is P(S). </a:t>
            </a:r>
          </a:p>
          <a:p>
            <a:r>
              <a:rPr lang="en-IN" dirty="0" smtClean="0"/>
              <a:t>In fact, the number of elements in P(S) is 2 raised to the power n(S).</a:t>
            </a:r>
          </a:p>
          <a:p>
            <a:r>
              <a:rPr lang="en-IN" dirty="0" smtClean="0"/>
              <a:t>That is, n(P (S)) = 2n(S)</a:t>
            </a:r>
          </a:p>
          <a:p>
            <a:r>
              <a:rPr lang="en-IN" dirty="0" smtClean="0"/>
              <a:t>(For this reason, the power set of S is sometimes denoted by 2S.)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076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S = {1, 2, 3}.</a:t>
            </a:r>
          </a:p>
          <a:p>
            <a:r>
              <a:rPr lang="en-IN" dirty="0" smtClean="0"/>
              <a:t>Then P (S) = [∅,{1},{2},{3},{1, 2},{1, 3},{2, 3}, S]</a:t>
            </a:r>
          </a:p>
          <a:p>
            <a:r>
              <a:rPr lang="en-IN" dirty="0" smtClean="0"/>
              <a:t>Note that the empty set ∅ belongs to P(S) since ∅ is a subset of S. Similarly, S belongs to P(S). </a:t>
            </a:r>
          </a:p>
          <a:p>
            <a:r>
              <a:rPr lang="en-IN" dirty="0" smtClean="0"/>
              <a:t>As expected from the above remark, P(S) has 2^3 = 8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111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Let S be a nonempty set. A partition of S is a subdivision of S into non-overlapping, nonempty subsets. </a:t>
            </a:r>
          </a:p>
          <a:p>
            <a:r>
              <a:rPr lang="en-IN" dirty="0" smtClean="0"/>
              <a:t>Precisely, a partition of S is a collection {Ai} of nonempty subsets of S such that:</a:t>
            </a:r>
          </a:p>
          <a:p>
            <a:pPr lvl="1"/>
            <a:r>
              <a:rPr lang="en-IN" dirty="0" smtClean="0"/>
              <a:t>(i) Each a in S belongs to one of the Ai. </a:t>
            </a:r>
          </a:p>
          <a:p>
            <a:pPr lvl="1"/>
            <a:r>
              <a:rPr lang="en-IN" dirty="0" smtClean="0"/>
              <a:t>(ii) The sets of {Ai} are mutually disjoint; that is, if</a:t>
            </a:r>
          </a:p>
          <a:p>
            <a:r>
              <a:rPr lang="en-IN" dirty="0" err="1" smtClean="0"/>
              <a:t>Aj</a:t>
            </a:r>
            <a:r>
              <a:rPr lang="en-IN" dirty="0" smtClean="0"/>
              <a:t> = </a:t>
            </a:r>
            <a:r>
              <a:rPr lang="en-IN" dirty="0" err="1" smtClean="0"/>
              <a:t>Ak</a:t>
            </a:r>
            <a:r>
              <a:rPr lang="en-IN" dirty="0" smtClean="0"/>
              <a:t> then </a:t>
            </a:r>
            <a:r>
              <a:rPr lang="en-IN" dirty="0" err="1" smtClean="0"/>
              <a:t>Aj</a:t>
            </a:r>
            <a:r>
              <a:rPr lang="en-IN" dirty="0" smtClean="0"/>
              <a:t> ∩ </a:t>
            </a:r>
            <a:r>
              <a:rPr lang="en-IN" dirty="0" err="1" smtClean="0"/>
              <a:t>Ak</a:t>
            </a:r>
            <a:r>
              <a:rPr lang="en-IN" dirty="0" smtClean="0"/>
              <a:t> = ∅</a:t>
            </a:r>
          </a:p>
        </p:txBody>
      </p:sp>
    </p:spTree>
    <p:extLst>
      <p:ext uri="{BB962C8B-B14F-4D97-AF65-F5344CB8AC3E}">
        <p14:creationId xmlns:p14="http://schemas.microsoft.com/office/powerpoint/2010/main" val="3825582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The subsets in a partition are called cells. Figure is a Venn diagram of a partition of the rectangular set S of points into five cells, A1, A2, A3, A4, A5.</a:t>
            </a:r>
            <a:endParaRPr lang="en-IN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348880"/>
            <a:ext cx="6480720" cy="322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940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Consider the following collections of subsets of S = {1, 2, . . ., 8, 9}:</a:t>
            </a:r>
          </a:p>
          <a:p>
            <a:r>
              <a:rPr lang="en-IN" dirty="0" smtClean="0"/>
              <a:t>(i) [{1, 3, 5}, {2, 6}, {4, 8, 9}]</a:t>
            </a:r>
          </a:p>
          <a:p>
            <a:r>
              <a:rPr lang="en-IN" dirty="0" smtClean="0"/>
              <a:t>(ii) [{1, 3, 5}, {2, 4, 6, 8}, {5, 7, 9}]</a:t>
            </a:r>
          </a:p>
          <a:p>
            <a:r>
              <a:rPr lang="en-IN" dirty="0" smtClean="0"/>
              <a:t>(iii) [{1, 3, 5}, {2, 4, 6, 8}, {7, 9}]</a:t>
            </a:r>
          </a:p>
          <a:p>
            <a:r>
              <a:rPr lang="en-IN" dirty="0" smtClean="0"/>
              <a:t>Then (i) is not a partition of S since 7 in S does not belong to any of the subsets. </a:t>
            </a:r>
          </a:p>
          <a:p>
            <a:r>
              <a:rPr lang="en-IN" dirty="0" smtClean="0"/>
              <a:t>Furthermore, (ii) is not a partition of S since {1, 3, 5} and {5, 7, 9} are not disjoint. </a:t>
            </a:r>
          </a:p>
          <a:p>
            <a:r>
              <a:rPr lang="en-IN" dirty="0" smtClean="0"/>
              <a:t>On the other hand, (iii) is a partition of 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8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Specifying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essentially two ways to specify a particular set.</a:t>
            </a:r>
          </a:p>
          <a:p>
            <a:r>
              <a:rPr lang="en-IN" dirty="0" smtClean="0"/>
              <a:t>One way, if possible, is to list its members separated by commas and contained in braces { }.</a:t>
            </a:r>
          </a:p>
          <a:p>
            <a:r>
              <a:rPr lang="pt-BR" dirty="0" smtClean="0"/>
              <a:t>A = {1, 3, 5, 7, 9}</a:t>
            </a:r>
          </a:p>
          <a:p>
            <a:r>
              <a:rPr lang="en-IN" dirty="0" smtClean="0"/>
              <a:t>That is, A consists of the numbers 1, 3, 5, 7, 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1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second way is to state those properties which characterized the elements in the set.</a:t>
            </a:r>
          </a:p>
          <a:p>
            <a:r>
              <a:rPr lang="en-IN" dirty="0" smtClean="0"/>
              <a:t>B = {x | x is an even integer, x &gt; 0}</a:t>
            </a:r>
          </a:p>
          <a:p>
            <a:r>
              <a:rPr lang="en-IN" dirty="0" smtClean="0"/>
              <a:t>The second set, which reads: </a:t>
            </a:r>
          </a:p>
          <a:p>
            <a:r>
              <a:rPr lang="en-IN" dirty="0" smtClean="0"/>
              <a:t>B is the set of x such that x is an even integer and x is greater than 0,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2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(a) A = {x | x is an odd positive integer, x &lt; 10}.</a:t>
            </a:r>
          </a:p>
          <a:p>
            <a:r>
              <a:rPr lang="en-IN" dirty="0" smtClean="0"/>
              <a:t>(b) B = {2, 4, 6,...} </a:t>
            </a:r>
          </a:p>
          <a:p>
            <a:pPr lvl="1"/>
            <a:r>
              <a:rPr lang="en-IN" dirty="0" smtClean="0"/>
              <a:t>Observe that 8 ∈ B, but 3 ∈/ B.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 smtClean="0"/>
              <a:t>(c) Let E = {x | x2 − 3x + 2 = 0}, </a:t>
            </a:r>
          </a:p>
          <a:p>
            <a:pPr marL="742950" lvl="2" indent="-342900"/>
            <a:r>
              <a:rPr lang="en-IN" dirty="0" smtClean="0"/>
              <a:t>F = {2, 1} and G = {1, 2, 2, 1}. </a:t>
            </a:r>
          </a:p>
          <a:p>
            <a:pPr marL="1200150" lvl="3" indent="-342900"/>
            <a:r>
              <a:rPr lang="en-IN" dirty="0" smtClean="0"/>
              <a:t>Then E = F = G</a:t>
            </a:r>
          </a:p>
        </p:txBody>
      </p:sp>
    </p:spTree>
    <p:extLst>
      <p:ext uri="{BB962C8B-B14F-4D97-AF65-F5344CB8AC3E}">
        <p14:creationId xmlns:p14="http://schemas.microsoft.com/office/powerpoint/2010/main" val="21956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Suppose every element in a set A is also an element of a set B, that is, suppose a ∈ A implies a ∈ B.</a:t>
            </a:r>
          </a:p>
          <a:p>
            <a:r>
              <a:rPr lang="en-IN" dirty="0" smtClean="0"/>
              <a:t>Then A is called a subset of B. </a:t>
            </a:r>
          </a:p>
          <a:p>
            <a:r>
              <a:rPr lang="en-IN" dirty="0" smtClean="0"/>
              <a:t>We also say that A is contained in B or that B contains A. </a:t>
            </a:r>
          </a:p>
          <a:p>
            <a:r>
              <a:rPr lang="en-IN" dirty="0" smtClean="0"/>
              <a:t>This relationship is written A ⊆ B or B ⊇ A Two sets are equal if they both have the same elements or, equivalently, if each is contained in the other.</a:t>
            </a:r>
          </a:p>
          <a:p>
            <a:r>
              <a:rPr lang="en-IN" dirty="0" smtClean="0"/>
              <a:t>That is: A = B if and only if A ⊆ B and B ⊆ A If A is not a subset of B, that is, if at least one element of A does not belong to B, we write A ⊆ 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3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= {1, 3, 4, 7, 8, 9}, B = {1, 2, 3, 4, 5}, C = {1, 3}</a:t>
            </a:r>
          </a:p>
          <a:p>
            <a:r>
              <a:rPr lang="en-IN" dirty="0" smtClean="0"/>
              <a:t>Then C ⊆ A and C ⊆ B since 1 and 3, the elements of C, are also members of A and B.</a:t>
            </a:r>
          </a:p>
          <a:p>
            <a:r>
              <a:rPr lang="en-IN" dirty="0" smtClean="0"/>
              <a:t>But B ⊆ A since some of the elements of B, e.g., 2 and 5, do not belong to A. </a:t>
            </a:r>
          </a:p>
          <a:p>
            <a:r>
              <a:rPr lang="en-IN" dirty="0" smtClean="0"/>
              <a:t>Similarly, A ⊆ 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50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symbols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Some sets will occur very often in the text, and so we use special symbols for them.</a:t>
            </a:r>
          </a:p>
          <a:p>
            <a:r>
              <a:rPr lang="en-IN" dirty="0" smtClean="0"/>
              <a:t>Some such symbols are: </a:t>
            </a:r>
          </a:p>
          <a:p>
            <a:pPr lvl="1"/>
            <a:r>
              <a:rPr lang="en-IN" dirty="0" smtClean="0"/>
              <a:t>N = the set of natural numbers or positive integers: 1, 2, 3,... </a:t>
            </a:r>
          </a:p>
          <a:p>
            <a:pPr lvl="1"/>
            <a:r>
              <a:rPr lang="en-IN" dirty="0" smtClean="0"/>
              <a:t>Z = the set of all integers: ..., −2, −1, 0, 1, 2,... </a:t>
            </a:r>
          </a:p>
          <a:p>
            <a:pPr lvl="1"/>
            <a:r>
              <a:rPr lang="en-IN" dirty="0" smtClean="0"/>
              <a:t>Q = the set of rational numbers </a:t>
            </a:r>
          </a:p>
          <a:p>
            <a:pPr lvl="1"/>
            <a:r>
              <a:rPr lang="en-IN" dirty="0" smtClean="0"/>
              <a:t>R = the set of real numbers C = the set of complex numbers</a:t>
            </a:r>
          </a:p>
          <a:p>
            <a:r>
              <a:rPr lang="en-IN" dirty="0" smtClean="0"/>
              <a:t>Observe that N ⊆ Z ⊆ Q ⊆ R ⊆ 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10712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145</TotalTime>
  <Words>2890</Words>
  <Application>Microsoft Office PowerPoint</Application>
  <PresentationFormat>On-screen Show (4:3)</PresentationFormat>
  <Paragraphs>157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Technic</vt:lpstr>
      <vt:lpstr>UNIT 1 : Set theory </vt:lpstr>
      <vt:lpstr>SETS AND ELEMENTS, SUBSETS</vt:lpstr>
      <vt:lpstr>Membership</vt:lpstr>
      <vt:lpstr>Specifying Sets</vt:lpstr>
      <vt:lpstr>PowerPoint Presentation</vt:lpstr>
      <vt:lpstr>EXAMPLE</vt:lpstr>
      <vt:lpstr>Subsets</vt:lpstr>
      <vt:lpstr>EXAMPLE </vt:lpstr>
      <vt:lpstr>Special symbols</vt:lpstr>
      <vt:lpstr>Universal Set, Empty Set</vt:lpstr>
      <vt:lpstr>Disjoint Sets</vt:lpstr>
      <vt:lpstr>VENN DIAGRAMS</vt:lpstr>
      <vt:lpstr>EXAMPLE</vt:lpstr>
      <vt:lpstr>S : Your presents to me are not made of tin. </vt:lpstr>
      <vt:lpstr>SET OPERATIONS</vt:lpstr>
      <vt:lpstr>EXAMPLE</vt:lpstr>
      <vt:lpstr>Solution</vt:lpstr>
      <vt:lpstr>EXAMPLE </vt:lpstr>
      <vt:lpstr>Complements, Differences, Symmetric Differences</vt:lpstr>
      <vt:lpstr>Venn Diagram</vt:lpstr>
      <vt:lpstr>PowerPoint Presentation</vt:lpstr>
      <vt:lpstr>PowerPoint Presentation</vt:lpstr>
      <vt:lpstr>EXAMPLE </vt:lpstr>
      <vt:lpstr>ALGEBRA OF SETS, DUALITY</vt:lpstr>
      <vt:lpstr>DeMorgan’s Law</vt:lpstr>
      <vt:lpstr>Duality</vt:lpstr>
      <vt:lpstr>FINITE SETS, COUNTING PRINCIPLE</vt:lpstr>
      <vt:lpstr>EXAMPLE</vt:lpstr>
      <vt:lpstr>Counting Elements in Finite Sets</vt:lpstr>
      <vt:lpstr>CLASSES OF SETS, POWER SETS, PARTITIONS</vt:lpstr>
      <vt:lpstr>EXAMPLE</vt:lpstr>
      <vt:lpstr>EXAMPLE</vt:lpstr>
      <vt:lpstr>Power Sets</vt:lpstr>
      <vt:lpstr>EXAMPLE</vt:lpstr>
      <vt:lpstr>Partitions</vt:lpstr>
      <vt:lpstr>The subsets in a partition are called cells. Figure is a Venn diagram of a partition of the rectangular set S of points into five cells, A1, A2, A3, A4, A5.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User</dc:creator>
  <cp:lastModifiedBy>DELL</cp:lastModifiedBy>
  <cp:revision>10</cp:revision>
  <dcterms:created xsi:type="dcterms:W3CDTF">2019-07-28T05:01:21Z</dcterms:created>
  <dcterms:modified xsi:type="dcterms:W3CDTF">2019-08-17T06:45:39Z</dcterms:modified>
</cp:coreProperties>
</file>