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0" r:id="rId21"/>
    <p:sldId id="277" r:id="rId22"/>
    <p:sldId id="278" r:id="rId23"/>
    <p:sldId id="279" r:id="rId24"/>
    <p:sldId id="281" r:id="rId25"/>
    <p:sldId id="282" r:id="rId26"/>
    <p:sldId id="283" r:id="rId27"/>
    <p:sldId id="292" r:id="rId28"/>
    <p:sldId id="29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D31CC-F6E8-4037-B06B-24BB76C8B1B0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72659-2BC9-463A-BB5C-2ADD4A2F75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72659-2BC9-463A-BB5C-2ADD4A2F75D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72659-2BC9-463A-BB5C-2ADD4A2F75D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8ECA2-5312-48BC-BD03-61613A3CD1E1}" type="datetimeFigureOut">
              <a:rPr lang="en-US" smtClean="0"/>
              <a:pPr/>
              <a:t>14-Oct-21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64AA-393F-4BBC-BE71-A8F28F201B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Probability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8305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9663" y="2171700"/>
            <a:ext cx="6510337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7827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The probability that </a:t>
            </a:r>
            <a:r>
              <a:rPr lang="en-US" sz="2800" b="1" i="1" dirty="0"/>
              <a:t>A hits a target is </a:t>
            </a:r>
            <a:r>
              <a:rPr lang="en-US" sz="2800" b="1" i="1" dirty="0" smtClean="0"/>
              <a:t>1/4</a:t>
            </a:r>
            <a:r>
              <a:rPr lang="en-US" sz="2800" b="1" dirty="0" smtClean="0"/>
              <a:t>, </a:t>
            </a:r>
            <a:r>
              <a:rPr lang="en-US" sz="2800" b="1" dirty="0"/>
              <a:t>and the probability that </a:t>
            </a:r>
            <a:r>
              <a:rPr lang="en-US" sz="2800" b="1" i="1" dirty="0"/>
              <a:t>B hits the target is </a:t>
            </a:r>
            <a:r>
              <a:rPr lang="en-US" sz="2800" b="1" i="1" dirty="0" smtClean="0"/>
              <a:t>2/5</a:t>
            </a:r>
            <a:r>
              <a:rPr lang="en-US" sz="2800" b="1" dirty="0" smtClean="0"/>
              <a:t>. Both shoot </a:t>
            </a:r>
            <a:r>
              <a:rPr lang="en-US" sz="2800" b="1" dirty="0"/>
              <a:t>at the target. Find the probability that at least one of them hits the target, i.e., that </a:t>
            </a:r>
            <a:r>
              <a:rPr lang="en-US" sz="2800" b="1" i="1" dirty="0"/>
              <a:t>A or B (or both) hit </a:t>
            </a:r>
            <a:r>
              <a:rPr lang="en-US" sz="2800" b="1" i="1" dirty="0" smtClean="0"/>
              <a:t>the </a:t>
            </a:r>
            <a:r>
              <a:rPr lang="en-US" sz="2800" b="1" dirty="0" smtClean="0"/>
              <a:t>target</a:t>
            </a:r>
            <a:r>
              <a:rPr lang="en-US" sz="2800" b="1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/>
          </a:bodyPr>
          <a:lstStyle/>
          <a:p>
            <a:r>
              <a:rPr lang="en-US" sz="2400" dirty="0"/>
              <a:t>We are given that </a:t>
            </a:r>
            <a:r>
              <a:rPr lang="en-US" sz="2400" i="1" dirty="0"/>
              <a:t>P(A) = </a:t>
            </a:r>
            <a:r>
              <a:rPr lang="en-US" sz="2400" i="1" dirty="0" smtClean="0"/>
              <a:t>1/2 </a:t>
            </a:r>
            <a:r>
              <a:rPr lang="en-US" sz="2400" dirty="0" smtClean="0"/>
              <a:t>and </a:t>
            </a:r>
            <a:r>
              <a:rPr lang="en-US" sz="2400" i="1" dirty="0"/>
              <a:t>P(B) = </a:t>
            </a:r>
            <a:r>
              <a:rPr lang="en-US" sz="2400" i="1" dirty="0" smtClean="0"/>
              <a:t>2/5</a:t>
            </a:r>
            <a:r>
              <a:rPr lang="en-US" sz="2400" dirty="0" smtClean="0"/>
              <a:t>, </a:t>
            </a:r>
            <a:r>
              <a:rPr lang="en-US" sz="2400" dirty="0"/>
              <a:t>and we seek </a:t>
            </a:r>
            <a:r>
              <a:rPr lang="en-US" sz="2400" i="1" dirty="0"/>
              <a:t>P(A∪ B). Furthermore, the probability that A </a:t>
            </a:r>
            <a:r>
              <a:rPr lang="en-US" sz="2400" i="1" dirty="0" smtClean="0"/>
              <a:t>or B </a:t>
            </a:r>
            <a:r>
              <a:rPr lang="en-US" sz="2400" i="1" dirty="0"/>
              <a:t>hits the target is not influenced by what the other does; that is, the event that A hits the target is </a:t>
            </a:r>
            <a:r>
              <a:rPr lang="en-US" sz="2400" i="1" dirty="0" smtClean="0"/>
              <a:t>independent </a:t>
            </a:r>
            <a:r>
              <a:rPr lang="en-US" sz="2400" dirty="0" smtClean="0"/>
              <a:t>of </a:t>
            </a:r>
            <a:r>
              <a:rPr lang="en-US" sz="2400" dirty="0"/>
              <a:t>the event that </a:t>
            </a:r>
            <a:r>
              <a:rPr lang="en-US" sz="2400" i="1" dirty="0"/>
              <a:t>B hits the target, that is, P(A ∩ B) = P(A)P (B). Thus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257800"/>
            <a:ext cx="856969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66232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card is drawn from an ordinary deck of 52 cards. </a:t>
            </a:r>
            <a:r>
              <a:rPr lang="en-US" dirty="0" smtClean="0"/>
              <a:t>Find </a:t>
            </a:r>
            <a:r>
              <a:rPr lang="en-US" dirty="0"/>
              <a:t>the probability </a:t>
            </a:r>
            <a:r>
              <a:rPr lang="en-US" i="1" dirty="0"/>
              <a:t>p that </a:t>
            </a:r>
            <a:r>
              <a:rPr lang="en-US" i="1" dirty="0" smtClean="0"/>
              <a:t>the </a:t>
            </a:r>
            <a:r>
              <a:rPr lang="en-US" dirty="0" smtClean="0"/>
              <a:t>card </a:t>
            </a:r>
            <a:r>
              <a:rPr lang="en-US" dirty="0"/>
              <a:t>is a:</a:t>
            </a:r>
          </a:p>
          <a:p>
            <a:r>
              <a:rPr lang="en-US" dirty="0"/>
              <a:t>(</a:t>
            </a:r>
            <a:r>
              <a:rPr lang="en-US" i="1" dirty="0"/>
              <a:t>a) face card ( jack, queen or king</a:t>
            </a:r>
            <a:r>
              <a:rPr lang="en-US" i="1" dirty="0" smtClean="0"/>
              <a:t>);</a:t>
            </a:r>
            <a:endParaRPr lang="en-US" i="1" dirty="0"/>
          </a:p>
          <a:p>
            <a:r>
              <a:rPr lang="en-US" dirty="0"/>
              <a:t>(</a:t>
            </a:r>
            <a:r>
              <a:rPr lang="en-US" i="1" dirty="0"/>
              <a:t>b) heart; </a:t>
            </a:r>
            <a:endParaRPr lang="en-US" i="1" dirty="0" smtClean="0"/>
          </a:p>
          <a:p>
            <a:r>
              <a:rPr lang="en-US" i="1" dirty="0" smtClean="0"/>
              <a:t>(c) face card and a heart;</a:t>
            </a:r>
            <a:endParaRPr lang="en-US" i="1" dirty="0"/>
          </a:p>
          <a:p>
            <a:r>
              <a:rPr lang="en-US" i="1" dirty="0" smtClean="0"/>
              <a:t>(</a:t>
            </a:r>
            <a:r>
              <a:rPr lang="en-US" i="1" dirty="0"/>
              <a:t>d) face card or a heart.</a:t>
            </a:r>
          </a:p>
          <a:p>
            <a:r>
              <a:rPr lang="en-US" dirty="0"/>
              <a:t>Here </a:t>
            </a:r>
            <a:r>
              <a:rPr lang="en-US" i="1" dirty="0"/>
              <a:t>n(S) = 52.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776111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0"/>
            <a:ext cx="818685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" y="304800"/>
            <a:ext cx="860298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" y="304800"/>
            <a:ext cx="860298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133600"/>
            <a:ext cx="799646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90202"/>
            <a:ext cx="8153400" cy="4787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>Suppose a student is selected at random from 100 students where 30 are taking mathematics, 20 are taking chemistry, and 10 are taking mathematics and chemistry. Find the probability </a:t>
            </a:r>
            <a:r>
              <a:rPr lang="en-US" sz="2000" i="1" dirty="0" smtClean="0"/>
              <a:t>p that the student is </a:t>
            </a:r>
            <a:r>
              <a:rPr lang="en-US" sz="2000" dirty="0" smtClean="0"/>
              <a:t>taking mathematics or chemistry.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Statistical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inference is the process of </a:t>
            </a:r>
            <a:r>
              <a:rPr lang="en-US" dirty="0" smtClean="0">
                <a:solidFill>
                  <a:srgbClr val="FF0000"/>
                </a:solidFill>
              </a:rPr>
              <a:t>extracting information</a:t>
            </a:r>
            <a:r>
              <a:rPr lang="en-US" dirty="0" smtClean="0"/>
              <a:t> about an </a:t>
            </a:r>
            <a:r>
              <a:rPr lang="en-US" dirty="0" smtClean="0">
                <a:solidFill>
                  <a:srgbClr val="FF0000"/>
                </a:solidFill>
              </a:rPr>
              <a:t>unknown </a:t>
            </a:r>
            <a:r>
              <a:rPr lang="en-US" dirty="0" smtClean="0"/>
              <a:t>variable or an unknown model </a:t>
            </a:r>
            <a:r>
              <a:rPr lang="en-US" dirty="0" smtClean="0">
                <a:solidFill>
                  <a:srgbClr val="FF0000"/>
                </a:solidFill>
              </a:rPr>
              <a:t>from available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Two main approaches 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Bayesian statistical inference </a:t>
            </a:r>
          </a:p>
          <a:p>
            <a:pPr lvl="1"/>
            <a:r>
              <a:rPr lang="en-US" dirty="0" err="1" smtClean="0">
                <a:solidFill>
                  <a:srgbClr val="7030A0"/>
                </a:solidFill>
              </a:rPr>
              <a:t>Frequentist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statistical inference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frequentist</a:t>
            </a:r>
            <a:r>
              <a:rPr lang="en-US" dirty="0"/>
              <a:t> inference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30" y="1348582"/>
            <a:ext cx="7472570" cy="4747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bayesian</a:t>
            </a:r>
            <a:r>
              <a:rPr lang="en-US" dirty="0"/>
              <a:t> inference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177131"/>
            <a:ext cx="67056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381000"/>
            <a:ext cx="7619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There are 52 cards in the pack, 26 of them are red and 26 are black. </a:t>
            </a:r>
            <a:r>
              <a:rPr lang="en-US" sz="2800" i="1" dirty="0"/>
              <a:t>What is the probability of the card being a 4 given that we know the card is red?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P(B|A) = P(red|4) = 1/2</a:t>
            </a:r>
          </a:p>
          <a:p>
            <a:r>
              <a:rPr lang="en-US" dirty="0"/>
              <a:t>P(A) = P(4) = 4/52 = 1/13</a:t>
            </a:r>
          </a:p>
          <a:p>
            <a:r>
              <a:rPr lang="en-US" dirty="0"/>
              <a:t>P(B) = P(red) = 1/2</a:t>
            </a:r>
          </a:p>
          <a:p>
            <a:r>
              <a:rPr lang="en-US" dirty="0" smtClean="0"/>
              <a:t>ANS: </a:t>
            </a:r>
            <a:r>
              <a:rPr lang="en-US" dirty="0"/>
              <a:t>1/13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probability of a certain medical test being positive is 90%, if a patient has disease D. 1% of the population have the disease, and the test records a false positive 5% of the time. If you receive a positive test, what is your probability of having D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P(+|D)=0.9, P(D)=0.01, P(+|no D)=0.05, we want P(D|+)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Substituting in the numbers : P(D|+) = 0.15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667000"/>
            <a:ext cx="8001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factory there are two </a:t>
            </a:r>
            <a:r>
              <a:rPr lang="en-US" dirty="0" smtClean="0"/>
              <a:t>machine manufacturing </a:t>
            </a:r>
            <a:r>
              <a:rPr lang="en-US" dirty="0"/>
              <a:t>bolts. The first machine manufactures </a:t>
            </a:r>
            <a:r>
              <a:rPr lang="en-US" b="1" dirty="0" smtClean="0"/>
              <a:t>75% </a:t>
            </a:r>
            <a:r>
              <a:rPr lang="en-US" dirty="0" smtClean="0"/>
              <a:t>of </a:t>
            </a:r>
            <a:r>
              <a:rPr lang="en-US" dirty="0"/>
              <a:t>the bolts and the second machine manufactures the remaining </a:t>
            </a:r>
            <a:r>
              <a:rPr lang="en-US" b="1" dirty="0"/>
              <a:t>25%. From the first machine </a:t>
            </a:r>
            <a:r>
              <a:rPr lang="en-US" b="1" dirty="0" smtClean="0"/>
              <a:t>5% </a:t>
            </a:r>
            <a:r>
              <a:rPr lang="en-US" dirty="0" smtClean="0"/>
              <a:t>of </a:t>
            </a:r>
            <a:r>
              <a:rPr lang="en-US" dirty="0"/>
              <a:t>the bolts are defective and from the second machine </a:t>
            </a:r>
            <a:r>
              <a:rPr lang="en-US" b="1" dirty="0"/>
              <a:t>8% of the bolts are defective. A bolt is </a:t>
            </a:r>
            <a:r>
              <a:rPr lang="en-US" b="1" dirty="0" smtClean="0"/>
              <a:t>selected </a:t>
            </a:r>
            <a:r>
              <a:rPr lang="en-US" dirty="0" smtClean="0"/>
              <a:t>at </a:t>
            </a:r>
            <a:r>
              <a:rPr lang="en-US" dirty="0"/>
              <a:t>random, what is the probability the bolt came from the first machine, given that it is defective?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20996"/>
            <a:ext cx="8229600" cy="308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ice cream vendor sells three flavors: </a:t>
            </a:r>
            <a:r>
              <a:rPr lang="en-US" dirty="0" smtClean="0"/>
              <a:t>chocolate, strawberry</a:t>
            </a:r>
            <a:r>
              <a:rPr lang="en-US" dirty="0"/>
              <a:t>, and vanilla. Forty five percent of the </a:t>
            </a:r>
            <a:r>
              <a:rPr lang="en-US" dirty="0" smtClean="0"/>
              <a:t>sales are </a:t>
            </a:r>
            <a:r>
              <a:rPr lang="en-US" dirty="0"/>
              <a:t>chocolate, while 30% are strawberry, with the </a:t>
            </a:r>
            <a:r>
              <a:rPr lang="en-US" dirty="0" smtClean="0"/>
              <a:t>rest vanilla </a:t>
            </a:r>
            <a:r>
              <a:rPr lang="en-US" dirty="0"/>
              <a:t>flavored. Sales are by the cone or the cup. </a:t>
            </a:r>
            <a:r>
              <a:rPr lang="en-US" dirty="0" smtClean="0"/>
              <a:t>The percentages </a:t>
            </a:r>
            <a:r>
              <a:rPr lang="en-US" dirty="0"/>
              <a:t>of cones sales for </a:t>
            </a:r>
            <a:r>
              <a:rPr lang="en-US" dirty="0" smtClean="0"/>
              <a:t>chocolate, strawberry</a:t>
            </a:r>
            <a:r>
              <a:rPr lang="en-US" dirty="0"/>
              <a:t>, and vanilla, are 75%, 60%, and 40</a:t>
            </a:r>
            <a:r>
              <a:rPr lang="en-US" dirty="0" smtClean="0"/>
              <a:t>%, respectively</a:t>
            </a:r>
            <a:r>
              <a:rPr lang="en-US" dirty="0"/>
              <a:t>. For a randomly selected sale, define </a:t>
            </a:r>
            <a:r>
              <a:rPr lang="en-US" dirty="0" smtClean="0"/>
              <a:t>the  	following </a:t>
            </a:r>
            <a:r>
              <a:rPr lang="en-US" dirty="0"/>
              <a:t>events:</a:t>
            </a:r>
          </a:p>
          <a:p>
            <a:r>
              <a:rPr lang="en-US" dirty="0"/>
              <a:t>A1 = chocolate chosen</a:t>
            </a:r>
          </a:p>
          <a:p>
            <a:r>
              <a:rPr lang="en-US" dirty="0"/>
              <a:t>A2 = strawberry chosen</a:t>
            </a:r>
          </a:p>
          <a:p>
            <a:r>
              <a:rPr lang="en-US" dirty="0"/>
              <a:t>A3 = vanilla chosen</a:t>
            </a:r>
          </a:p>
          <a:p>
            <a:r>
              <a:rPr lang="en-US" i="1" dirty="0"/>
              <a:t>B = ice cream on a cone</a:t>
            </a:r>
          </a:p>
          <a:p>
            <a:r>
              <a:rPr lang="en-US" dirty="0"/>
              <a:t>BC = ice cream in a cup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/>
              <a:t>Suppose a student is selected at random from 100 students where 30 are taking mathematics, 20 are taking chemistry, and 10 are taking mathematics and chemistry. Find the probability </a:t>
            </a:r>
            <a:r>
              <a:rPr lang="en-US" sz="1800" i="1" dirty="0" smtClean="0"/>
              <a:t>p that the student is </a:t>
            </a:r>
            <a:r>
              <a:rPr lang="en-US" sz="1800" dirty="0" smtClean="0"/>
              <a:t>taking mathematics or chemistry.</a:t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8077200" cy="262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probability that the ice cream was sold on</a:t>
            </a:r>
          </a:p>
          <a:p>
            <a:r>
              <a:rPr lang="en-US" dirty="0"/>
              <a:t>a cone and was</a:t>
            </a:r>
          </a:p>
          <a:p>
            <a:r>
              <a:rPr lang="en-US" dirty="0"/>
              <a:t>a) chocolate flavor</a:t>
            </a:r>
          </a:p>
          <a:p>
            <a:r>
              <a:rPr lang="en-US" dirty="0"/>
              <a:t>b) strawberry flavor</a:t>
            </a:r>
          </a:p>
          <a:p>
            <a:r>
              <a:rPr lang="en-US" dirty="0"/>
              <a:t>c) vanilla flavor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ANSWERS:</a:t>
            </a:r>
          </a:p>
          <a:p>
            <a:r>
              <a:rPr lang="en-US" dirty="0"/>
              <a:t>a) P(</a:t>
            </a:r>
            <a:r>
              <a:rPr lang="en-US" i="1" dirty="0"/>
              <a:t>B and A1) = P(B/A1).P(A1) = (0.75)(0.45) =0.3375</a:t>
            </a:r>
          </a:p>
          <a:p>
            <a:r>
              <a:rPr lang="en-US" dirty="0"/>
              <a:t>b) P(</a:t>
            </a:r>
            <a:r>
              <a:rPr lang="en-US" i="1" dirty="0"/>
              <a:t>B and A2) = P(B/A2).P(A2) = (0.60)(0.30) = 0.18</a:t>
            </a:r>
          </a:p>
          <a:p>
            <a:r>
              <a:rPr lang="en-US" dirty="0"/>
              <a:t>c) P(</a:t>
            </a:r>
            <a:r>
              <a:rPr lang="en-US" i="1" dirty="0"/>
              <a:t>B and A3) = P(B/A3).P(A3) = (0.40)(0.25) = 0.10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the probability that the ice cream was </a:t>
            </a:r>
            <a:r>
              <a:rPr lang="en-US" dirty="0" smtClean="0"/>
              <a:t>sold in </a:t>
            </a:r>
            <a:r>
              <a:rPr lang="en-US" dirty="0"/>
              <a:t>a cup and was chocolate flavor</a:t>
            </a:r>
          </a:p>
          <a:p>
            <a:r>
              <a:rPr lang="en-US" b="1" dirty="0"/>
              <a:t>ANSWERS:</a:t>
            </a:r>
          </a:p>
          <a:p>
            <a:r>
              <a:rPr lang="en-US" dirty="0"/>
              <a:t>P(BC and A1) = P(BC /A1).P(A1) = (0.25)(0.45) </a:t>
            </a:r>
            <a:r>
              <a:rPr lang="en-US" dirty="0" smtClean="0"/>
              <a:t>= 0.1125</a:t>
            </a:r>
            <a:endParaRPr lang="en-US" dirty="0"/>
          </a:p>
          <a:p>
            <a:r>
              <a:rPr lang="en-US" dirty="0" smtClean="0"/>
              <a:t>Find </a:t>
            </a:r>
            <a:r>
              <a:rPr lang="en-US" dirty="0"/>
              <a:t>the probability that the ice cream was </a:t>
            </a:r>
            <a:r>
              <a:rPr lang="en-US" dirty="0" smtClean="0"/>
              <a:t>sold on </a:t>
            </a:r>
            <a:r>
              <a:rPr lang="en-US" dirty="0"/>
              <a:t>a cone.</a:t>
            </a:r>
          </a:p>
          <a:p>
            <a:r>
              <a:rPr lang="en-US" b="1" dirty="0"/>
              <a:t>ANSWER:</a:t>
            </a:r>
          </a:p>
          <a:p>
            <a:r>
              <a:rPr lang="en-US" dirty="0"/>
              <a:t>P(B) = P(</a:t>
            </a:r>
            <a:r>
              <a:rPr lang="en-US" i="1" dirty="0"/>
              <a:t>B and A1) + P(B and A2) + P(B and A3) </a:t>
            </a:r>
            <a:r>
              <a:rPr lang="en-US" i="1" dirty="0" smtClean="0"/>
              <a:t>= </a:t>
            </a:r>
            <a:r>
              <a:rPr lang="en-US" dirty="0" smtClean="0"/>
              <a:t>0.3375 </a:t>
            </a:r>
            <a:r>
              <a:rPr lang="en-US" dirty="0"/>
              <a:t>+ 0.18 + 0.10 = 0.6175</a:t>
            </a:r>
          </a:p>
          <a:p>
            <a:r>
              <a:rPr lang="en-US" dirty="0" smtClean="0"/>
              <a:t> </a:t>
            </a:r>
            <a:r>
              <a:rPr lang="en-US" dirty="0"/>
              <a:t>Find the probability that the ice cream was </a:t>
            </a:r>
            <a:r>
              <a:rPr lang="en-US" dirty="0" smtClean="0"/>
              <a:t>sold in </a:t>
            </a:r>
            <a:r>
              <a:rPr lang="en-US" dirty="0"/>
              <a:t>a cup.</a:t>
            </a:r>
          </a:p>
          <a:p>
            <a:r>
              <a:rPr lang="en-US" b="1" dirty="0"/>
              <a:t>ANSWER:</a:t>
            </a:r>
          </a:p>
          <a:p>
            <a:r>
              <a:rPr lang="en-US" dirty="0"/>
              <a:t>P(BC ) = 1 – P(</a:t>
            </a:r>
            <a:r>
              <a:rPr lang="en-US" i="1" dirty="0"/>
              <a:t>B) = 1 – 0.6175 = 0.3825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the probability that the ice cream </a:t>
            </a:r>
            <a:r>
              <a:rPr lang="en-US" dirty="0" smtClean="0"/>
              <a:t>was chocolate </a:t>
            </a:r>
            <a:r>
              <a:rPr lang="en-US" dirty="0"/>
              <a:t>flavor, given that it was sold on a cone</a:t>
            </a:r>
          </a:p>
          <a:p>
            <a:r>
              <a:rPr lang="en-US" b="1" dirty="0"/>
              <a:t>ANSWER:</a:t>
            </a:r>
          </a:p>
          <a:p>
            <a:r>
              <a:rPr lang="en-US" dirty="0"/>
              <a:t>P(A1 /</a:t>
            </a:r>
            <a:r>
              <a:rPr lang="en-US" i="1" dirty="0"/>
              <a:t>B) = P(A1 and B) / P(B) = 0.3375 / 0.6175 =</a:t>
            </a:r>
          </a:p>
          <a:p>
            <a:r>
              <a:rPr lang="en-US" dirty="0"/>
              <a:t>0.5466</a:t>
            </a:r>
          </a:p>
          <a:p>
            <a:r>
              <a:rPr lang="en-US" dirty="0" smtClean="0"/>
              <a:t>Find </a:t>
            </a:r>
            <a:r>
              <a:rPr lang="en-US" dirty="0"/>
              <a:t>the probability that the ice cream </a:t>
            </a:r>
            <a:r>
              <a:rPr lang="en-US" dirty="0" smtClean="0"/>
              <a:t>was chocolate </a:t>
            </a:r>
            <a:r>
              <a:rPr lang="en-US" dirty="0"/>
              <a:t>flavor, given that it was sold in a cup</a:t>
            </a:r>
          </a:p>
          <a:p>
            <a:r>
              <a:rPr lang="en-US" b="1" dirty="0"/>
              <a:t>ANSWER:</a:t>
            </a:r>
          </a:p>
          <a:p>
            <a:r>
              <a:rPr lang="en-US" dirty="0"/>
              <a:t>P(A1 /BC ) = P(A1 and BC ) / P(BC)</a:t>
            </a:r>
          </a:p>
          <a:p>
            <a:r>
              <a:rPr lang="en-US" dirty="0"/>
              <a:t>= 0.1125 / 0.3825 = 0.2941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</a:t>
            </a:r>
            <a:r>
              <a:rPr lang="en-US" i="1" dirty="0"/>
              <a:t>E is an event in a sample space S with P(E) &gt; 0. </a:t>
            </a:r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/>
              <a:t>probability that an event A occurs once </a:t>
            </a:r>
            <a:r>
              <a:rPr lang="en-US" i="1" dirty="0" smtClean="0"/>
              <a:t>E </a:t>
            </a:r>
            <a:r>
              <a:rPr lang="en-US" dirty="0" smtClean="0"/>
              <a:t>has </a:t>
            </a:r>
            <a:r>
              <a:rPr lang="en-US" dirty="0"/>
              <a:t>occurred or, specifically, the </a:t>
            </a:r>
            <a:r>
              <a:rPr lang="en-US" i="1" dirty="0"/>
              <a:t>conditional probability of A given E. </a:t>
            </a:r>
            <a:endParaRPr lang="en-US" i="1" dirty="0" smtClean="0"/>
          </a:p>
          <a:p>
            <a:r>
              <a:rPr lang="en-US" i="1" dirty="0"/>
              <a:t>W</a:t>
            </a:r>
            <a:r>
              <a:rPr lang="en-US" i="1" dirty="0" smtClean="0"/>
              <a:t>ritten </a:t>
            </a:r>
            <a:r>
              <a:rPr lang="en-US" i="1" dirty="0"/>
              <a:t>P(A|E), is defined as follows</a:t>
            </a:r>
            <a:r>
              <a:rPr lang="en-US" i="1" dirty="0" smtClean="0"/>
              <a:t>: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912" y="4724400"/>
            <a:ext cx="5366288" cy="1657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382000" cy="2705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362200"/>
            <a:ext cx="6105524" cy="174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1" dirty="0" smtClean="0"/>
              <a:t>A lot </a:t>
            </a:r>
            <a:r>
              <a:rPr lang="en-US" sz="2400" b="1" dirty="0"/>
              <a:t>contains 12 items of which 4 are defective. Three items are drawn at random from the </a:t>
            </a:r>
            <a:r>
              <a:rPr lang="en-US" sz="2400" b="1" dirty="0" smtClean="0"/>
              <a:t>lot one </a:t>
            </a:r>
            <a:r>
              <a:rPr lang="en-US" sz="2400" b="1" dirty="0"/>
              <a:t>after the other. Find the probability </a:t>
            </a:r>
            <a:r>
              <a:rPr lang="en-US" sz="2400" b="1" i="1" dirty="0"/>
              <a:t>p that all three are </a:t>
            </a:r>
            <a:r>
              <a:rPr lang="en-US" sz="2400" b="1" i="1" dirty="0" smtClean="0"/>
              <a:t>non-defective</a:t>
            </a:r>
            <a:r>
              <a:rPr lang="en-US" sz="2400" b="1" i="1" dirty="0"/>
              <a:t>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probability that the first item is </a:t>
            </a:r>
            <a:r>
              <a:rPr lang="en-US" sz="2400" dirty="0" smtClean="0"/>
              <a:t>non-defective </a:t>
            </a:r>
            <a:r>
              <a:rPr lang="en-US" sz="2400" dirty="0"/>
              <a:t>is </a:t>
            </a:r>
            <a:r>
              <a:rPr lang="en-US" sz="2400" b="1" dirty="0" smtClean="0"/>
              <a:t>8/12</a:t>
            </a:r>
            <a:r>
              <a:rPr lang="en-US" sz="2400" dirty="0" smtClean="0"/>
              <a:t> </a:t>
            </a:r>
            <a:r>
              <a:rPr lang="en-US" sz="2400" dirty="0"/>
              <a:t>since 8 of 12 items are </a:t>
            </a:r>
            <a:r>
              <a:rPr lang="en-US" sz="2400" dirty="0" smtClean="0"/>
              <a:t>non-defective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first item </a:t>
            </a:r>
            <a:r>
              <a:rPr lang="en-US" sz="2400" dirty="0" smtClean="0"/>
              <a:t>is </a:t>
            </a:r>
            <a:r>
              <a:rPr lang="en-US" sz="2400" dirty="0" smtClean="0"/>
              <a:t>non-defective</a:t>
            </a:r>
            <a:r>
              <a:rPr lang="en-US" sz="2400" dirty="0"/>
              <a:t>, then the probability that the next item is </a:t>
            </a:r>
            <a:r>
              <a:rPr lang="en-US" sz="2400" dirty="0" smtClean="0"/>
              <a:t>non-defective </a:t>
            </a:r>
            <a:r>
              <a:rPr lang="en-US" sz="2400" dirty="0"/>
              <a:t>is </a:t>
            </a:r>
            <a:r>
              <a:rPr lang="en-US" sz="2400" b="1" dirty="0" smtClean="0"/>
              <a:t>7/11</a:t>
            </a:r>
            <a:r>
              <a:rPr lang="en-US" sz="2400" dirty="0" smtClean="0"/>
              <a:t> </a:t>
            </a:r>
            <a:r>
              <a:rPr lang="en-US" sz="2400" dirty="0"/>
              <a:t>since only 7 of the remaining 11 </a:t>
            </a:r>
            <a:r>
              <a:rPr lang="en-US" sz="2400" dirty="0" smtClean="0"/>
              <a:t>items are </a:t>
            </a:r>
            <a:r>
              <a:rPr lang="en-US" sz="2400" dirty="0" smtClean="0"/>
              <a:t>non-defective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first 2 items are </a:t>
            </a:r>
            <a:r>
              <a:rPr lang="en-US" sz="2400" dirty="0" smtClean="0"/>
              <a:t>non-defective</a:t>
            </a:r>
            <a:r>
              <a:rPr lang="en-US" sz="2400" dirty="0"/>
              <a:t>, then the probability that the last item is </a:t>
            </a:r>
            <a:r>
              <a:rPr lang="en-US" sz="2400" dirty="0" smtClean="0"/>
              <a:t>non-defective </a:t>
            </a:r>
            <a:r>
              <a:rPr lang="en-US" sz="2400" dirty="0"/>
              <a:t>is </a:t>
            </a:r>
            <a:r>
              <a:rPr lang="en-US" sz="2400" b="1" dirty="0" smtClean="0"/>
              <a:t>6/10</a:t>
            </a:r>
            <a:r>
              <a:rPr lang="en-US" sz="2400" dirty="0" smtClean="0"/>
              <a:t> since </a:t>
            </a:r>
            <a:r>
              <a:rPr lang="en-US" sz="2400" dirty="0"/>
              <a:t>only 6 of the remaining 10 items are now </a:t>
            </a:r>
            <a:r>
              <a:rPr lang="en-US" sz="2400" dirty="0" smtClean="0"/>
              <a:t>non-defective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Thus </a:t>
            </a:r>
            <a:r>
              <a:rPr lang="en-US" sz="2400" dirty="0"/>
              <a:t>by the multiplication theorem</a:t>
            </a:r>
            <a:r>
              <a:rPr lang="en-US" sz="2400" dirty="0" smtClean="0"/>
              <a:t>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943599"/>
            <a:ext cx="4343400" cy="86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Events </a:t>
            </a:r>
            <a:r>
              <a:rPr lang="en-US" i="1" dirty="0"/>
              <a:t>A and B in a probability space S are said to be independent if the occurrence of one of them does </a:t>
            </a:r>
            <a:r>
              <a:rPr lang="en-US" i="1" dirty="0" smtClean="0"/>
              <a:t>not </a:t>
            </a:r>
            <a:r>
              <a:rPr lang="en-US" dirty="0" smtClean="0"/>
              <a:t>influence </a:t>
            </a:r>
            <a:r>
              <a:rPr lang="en-US" dirty="0"/>
              <a:t>the occurrence of the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specifically, </a:t>
            </a:r>
            <a:r>
              <a:rPr lang="en-US" i="1" dirty="0"/>
              <a:t>B is independent of A if P(B) is the same as P(B|A).</a:t>
            </a:r>
          </a:p>
          <a:p>
            <a:r>
              <a:rPr lang="en-US" dirty="0"/>
              <a:t>Now substituting </a:t>
            </a:r>
            <a:r>
              <a:rPr lang="en-US" i="1" dirty="0"/>
              <a:t>P(B) for P(B|A) in the Multiplication Theorem P(A ∩ B) = P(A)P (B|A) yields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562600"/>
            <a:ext cx="537051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10962</TotalTime>
  <Words>1106</Words>
  <Application>Microsoft Office PowerPoint</Application>
  <PresentationFormat>On-screen Show (4:3)</PresentationFormat>
  <Paragraphs>79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UNIT 3</vt:lpstr>
      <vt:lpstr>Suppose a student is selected at random from 100 students where 30 are taking mathematics, 20 are taking chemistry, and 10 are taking mathematics and chemistry. Find the probability p that the student is taking mathematics or chemistry. </vt:lpstr>
      <vt:lpstr>Suppose a student is selected at random from 100 students where 30 are taking mathematics, 20 are taking chemistry, and 10 are taking mathematics and chemistry. Find the probability p that the student is taking mathematics or chemistry. </vt:lpstr>
      <vt:lpstr>CONDITIONAL PROBABILITY</vt:lpstr>
      <vt:lpstr>Slide 5</vt:lpstr>
      <vt:lpstr>Slide 6</vt:lpstr>
      <vt:lpstr>Slide 7</vt:lpstr>
      <vt:lpstr>A lot contains 12 items of which 4 are defective. Three items are drawn at random from the lot one after the other. Find the probability p that all three are non-defective.</vt:lpstr>
      <vt:lpstr>INDEPENDENT EVENTS</vt:lpstr>
      <vt:lpstr>Slide 10</vt:lpstr>
      <vt:lpstr>Slide 11</vt:lpstr>
      <vt:lpstr>The probability that A hits a target is 1/4, and the probability that B hits the target is 2/5. Both shoot at the target. Find the probability that at least one of them hits the target, i.e., that A or B (or both) hit the target.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Statistical inference</vt:lpstr>
      <vt:lpstr>frequentist inference</vt:lpstr>
      <vt:lpstr>bayesian inference</vt:lpstr>
      <vt:lpstr>Slide 23</vt:lpstr>
      <vt:lpstr>There are 52 cards in the pack, 26 of them are red and 26 are black. What is the probability of the card being a 4 given that we know the card is red?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HP</cp:lastModifiedBy>
  <cp:revision>7</cp:revision>
  <dcterms:created xsi:type="dcterms:W3CDTF">2019-09-09T16:28:33Z</dcterms:created>
  <dcterms:modified xsi:type="dcterms:W3CDTF">2021-10-14T04:22:05Z</dcterms:modified>
</cp:coreProperties>
</file>