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7151-38C8-4CC1-9934-A42B14862AFF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7151-38C8-4CC1-9934-A42B14862AFF}" type="datetimeFigureOut">
              <a:rPr lang="en-US" smtClean="0"/>
              <a:t>14/09/2019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859E-5118-4359-976A-80764C4975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dirty="0" smtClean="0">
                <a:latin typeface="Times New Roman" pitchFamily="18" charset="0"/>
              </a:rPr>
              <a:t>If you know something about X, this knowledge helps you predict something about Y.  (Sound familiar?…sound like conditional probabilities?)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>
                <a:solidFill>
                  <a:schemeClr val="tx1"/>
                </a:solidFill>
              </a:rPr>
              <a:t>Expected value of y at a given level of </a:t>
            </a:r>
            <a:r>
              <a:rPr lang="en-US" i="1" baseline="0" dirty="0" smtClean="0">
                <a:solidFill>
                  <a:schemeClr val="tx1"/>
                </a:solidFill>
              </a:rPr>
              <a:t>x</a:t>
            </a:r>
            <a:r>
              <a:rPr lang="en-US" baseline="0" dirty="0" smtClean="0">
                <a:solidFill>
                  <a:schemeClr val="tx1"/>
                </a:solidFill>
              </a:rPr>
              <a:t>=</a:t>
            </a:r>
          </a:p>
          <a:p>
            <a:r>
              <a:rPr lang="en-US" dirty="0" smtClean="0"/>
              <a:t>where</a:t>
            </a:r>
            <a:endParaRPr lang="en-US" baseline="0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/>
              <a:t>E xi</a:t>
            </a:r>
            <a:r>
              <a:rPr lang="en-US" dirty="0" smtClean="0"/>
              <a:t>: represents the</a:t>
            </a:r>
            <a:r>
              <a:rPr lang="en-US" dirty="0"/>
              <a:t> </a:t>
            </a:r>
            <a:r>
              <a:rPr lang="en-US" b="1" dirty="0"/>
              <a:t>predicted response value</a:t>
            </a:r>
            <a:r>
              <a:rPr lang="en-US" dirty="0"/>
              <a:t> for </a:t>
            </a:r>
            <a:r>
              <a:rPr lang="en-US" dirty="0" err="1"/>
              <a:t>ith</a:t>
            </a:r>
            <a:r>
              <a:rPr lang="en-US" dirty="0"/>
              <a:t> observation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Alpha &amp; Beta </a:t>
            </a:r>
            <a:r>
              <a:rPr lang="en-US" dirty="0" smtClean="0"/>
              <a:t>are </a:t>
            </a:r>
            <a:r>
              <a:rPr lang="en-US" dirty="0"/>
              <a:t>regression coefficients and represent </a:t>
            </a:r>
            <a:r>
              <a:rPr lang="en-US" b="1" dirty="0"/>
              <a:t>y-intercept</a:t>
            </a:r>
            <a:r>
              <a:rPr lang="en-US" dirty="0"/>
              <a:t> and </a:t>
            </a:r>
            <a:r>
              <a:rPr lang="en-US" b="1" dirty="0"/>
              <a:t>slope</a:t>
            </a:r>
            <a:r>
              <a:rPr lang="en-US" dirty="0"/>
              <a:t> of regression line respectively.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81000" y="5029200"/>
          <a:ext cx="8247063" cy="1592263"/>
        </p:xfrm>
        <a:graphic>
          <a:graphicData uri="http://schemas.openxmlformats.org/presentationml/2006/ole">
            <p:oleObj spid="_x0000_s4099" name="Equation" r:id="rId3" imgW="1180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value for an individual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956310" cy="34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(or the fine 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Linear regression assumes that…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1. The relationship between X and Y is linear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2. Y is distributed normally at each value of 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3. The variance of Y at every value of X is the same (homogeneity of variances)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4. The observations are independent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077200" cy="648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82000" cy="342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/>
              <a:t>1. Trend lines:</a:t>
            </a:r>
            <a:r>
              <a:rPr lang="en-US" dirty="0"/>
              <a:t> A trend line represents the variation in some quantitative data with passage of time (like GDP, oil prices, etc.). </a:t>
            </a:r>
            <a:endParaRPr lang="en-US" dirty="0" smtClean="0"/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b="1" dirty="0"/>
              <a:t>2. Economics:</a:t>
            </a:r>
            <a:r>
              <a:rPr lang="en-US" dirty="0"/>
              <a:t> Linear regression is the predominant empirical tool in economics. For example, it is used to predict consumption spending, fixed investment spending, inventory investment, purchases of a country’s exports, spending on imports, the demand to hold liquid assets, labor demand, and labor supply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3</a:t>
            </a:r>
            <a:r>
              <a:rPr lang="en-US" b="1" dirty="0"/>
              <a:t>. Finance:</a:t>
            </a:r>
            <a:r>
              <a:rPr lang="en-US" dirty="0"/>
              <a:t> Capital price asset model uses linear regression to analyze and quantify the systematic risks of an </a:t>
            </a:r>
            <a:r>
              <a:rPr lang="en-US" dirty="0" smtClean="0"/>
              <a:t>investment.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4</a:t>
            </a:r>
            <a:r>
              <a:rPr lang="en-US" b="1" dirty="0"/>
              <a:t>. Biology:</a:t>
            </a:r>
            <a:r>
              <a:rPr lang="en-US" dirty="0"/>
              <a:t> Linear regression is used to model causal relationships between parameters in biological systems.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consider the modeling between the dependent and one independent variable. </a:t>
            </a:r>
          </a:p>
          <a:p>
            <a:r>
              <a:rPr lang="en-US" dirty="0" smtClean="0"/>
              <a:t>When there is </a:t>
            </a:r>
            <a:r>
              <a:rPr lang="en-US" b="1" dirty="0" smtClean="0"/>
              <a:t>only one </a:t>
            </a:r>
            <a:r>
              <a:rPr lang="en-US" dirty="0" smtClean="0"/>
              <a:t>independent variable in the linear regression model, the model is generally termed as simple </a:t>
            </a:r>
            <a:r>
              <a:rPr lang="en-US" b="1" dirty="0" smtClean="0"/>
              <a:t>linear regression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 When there are </a:t>
            </a:r>
            <a:r>
              <a:rPr lang="en-US" b="1" dirty="0" smtClean="0"/>
              <a:t>more than one </a:t>
            </a:r>
            <a:r>
              <a:rPr lang="en-US" dirty="0" smtClean="0"/>
              <a:t>independent variables in the model, then the linear model is termed as the </a:t>
            </a:r>
            <a:r>
              <a:rPr lang="en-US" b="1" dirty="0" smtClean="0"/>
              <a:t>multiple linear regression </a:t>
            </a:r>
            <a:r>
              <a:rPr lang="en-US" dirty="0" smtClean="0"/>
              <a:t>model.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03225" y="666750"/>
            <a:ext cx="7772400" cy="11049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Regression Modeling Steps</a:t>
            </a: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12825" y="207645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Define problem or question</a:t>
            </a:r>
          </a:p>
          <a:p>
            <a:pPr>
              <a:lnSpc>
                <a:spcPct val="90000"/>
              </a:lnSpc>
            </a:pPr>
            <a:r>
              <a:rPr lang="en-US" dirty="0"/>
              <a:t>Specify model</a:t>
            </a:r>
          </a:p>
          <a:p>
            <a:pPr>
              <a:lnSpc>
                <a:spcPct val="90000"/>
              </a:lnSpc>
            </a:pPr>
            <a:r>
              <a:rPr lang="en-US" dirty="0"/>
              <a:t>Collect data</a:t>
            </a:r>
          </a:p>
          <a:p>
            <a:pPr>
              <a:lnSpc>
                <a:spcPct val="90000"/>
              </a:lnSpc>
            </a:pPr>
            <a:r>
              <a:rPr lang="en-US" dirty="0"/>
              <a:t>Do descriptive data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Estimate unknown parameters</a:t>
            </a:r>
          </a:p>
          <a:p>
            <a:pPr>
              <a:lnSpc>
                <a:spcPct val="90000"/>
              </a:lnSpc>
            </a:pPr>
            <a:r>
              <a:rPr lang="en-US" dirty="0"/>
              <a:t>Evaluate model</a:t>
            </a:r>
          </a:p>
          <a:p>
            <a:pPr>
              <a:lnSpc>
                <a:spcPct val="90000"/>
              </a:lnSpc>
            </a:pPr>
            <a:r>
              <a:rPr lang="en-US" dirty="0"/>
              <a:t>Use model for prediction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03225" y="66675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5400" b="1"/>
              <a:t>Goal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12825" y="207645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sz="4000" b="1" dirty="0"/>
              <a:t>Develop a statistical model that can predict the values of a </a:t>
            </a:r>
            <a:r>
              <a:rPr lang="en-US" sz="4000" b="1" i="1" dirty="0">
                <a:solidFill>
                  <a:schemeClr val="tx2"/>
                </a:solidFill>
              </a:rPr>
              <a:t>dependent</a:t>
            </a:r>
            <a:r>
              <a:rPr lang="en-US" sz="4000" b="1" dirty="0"/>
              <a:t> (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response</a:t>
            </a:r>
            <a:r>
              <a:rPr lang="en-US" sz="4000" b="1" dirty="0"/>
              <a:t>) variable based upon the values of the </a:t>
            </a:r>
            <a:r>
              <a:rPr lang="en-US" sz="4000" b="1" i="1" dirty="0">
                <a:solidFill>
                  <a:schemeClr val="tx2"/>
                </a:solidFill>
              </a:rPr>
              <a:t>independent</a:t>
            </a:r>
            <a:r>
              <a:rPr lang="en-US" sz="4000" b="1" dirty="0"/>
              <a:t> (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explanatory</a:t>
            </a:r>
            <a:r>
              <a:rPr lang="en-US" sz="4000" b="1" dirty="0"/>
              <a:t>) variables.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42900" y="666750"/>
            <a:ext cx="8458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5400" b="1"/>
              <a:t>Simple Regression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952500" y="2609850"/>
            <a:ext cx="77279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sz="3800" b="1">
                <a:solidFill>
                  <a:schemeClr val="tx2"/>
                </a:solidFill>
              </a:rPr>
              <a:t>A statistical model that utilizes  </a:t>
            </a:r>
            <a:r>
              <a:rPr lang="en-US" sz="3800" b="1" u="sng"/>
              <a:t>one</a:t>
            </a:r>
            <a:r>
              <a:rPr lang="en-US" sz="3800" b="1">
                <a:solidFill>
                  <a:schemeClr val="tx2"/>
                </a:solidFill>
              </a:rPr>
              <a:t> </a:t>
            </a:r>
            <a:r>
              <a:rPr lang="en-US" sz="3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</a:t>
            </a:r>
            <a:r>
              <a:rPr lang="en-US" sz="3800" b="1" i="1">
                <a:solidFill>
                  <a:schemeClr val="tx2"/>
                </a:solidFill>
              </a:rPr>
              <a:t>independent </a:t>
            </a:r>
            <a:r>
              <a:rPr lang="en-US" sz="3800" b="1">
                <a:solidFill>
                  <a:schemeClr val="tx2"/>
                </a:solidFill>
              </a:rPr>
              <a:t>variable “X” to predict the </a:t>
            </a:r>
            <a:r>
              <a:rPr lang="en-US" sz="3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sz="3800" b="1">
                <a:solidFill>
                  <a:schemeClr val="hlink"/>
                </a:solidFill>
              </a:rPr>
              <a:t> </a:t>
            </a:r>
            <a:r>
              <a:rPr lang="en-US" sz="3800" b="1" i="1">
                <a:solidFill>
                  <a:schemeClr val="tx2"/>
                </a:solidFill>
              </a:rPr>
              <a:t>dependent</a:t>
            </a:r>
            <a:r>
              <a:rPr lang="en-US" sz="3800" b="1">
                <a:solidFill>
                  <a:schemeClr val="tx2"/>
                </a:solidFill>
              </a:rPr>
              <a:t>         variable “Y.”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95300" y="47625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5400" b="1"/>
              <a:t>Multiple Regression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800100" y="188595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3900"/>
              <a:t>	</a:t>
            </a:r>
            <a:r>
              <a:rPr lang="en-US" sz="3800" b="1">
                <a:solidFill>
                  <a:schemeClr val="tx2"/>
                </a:solidFill>
              </a:rPr>
              <a:t>A statistical model that utilizes </a:t>
            </a:r>
            <a:r>
              <a:rPr lang="en-US" sz="3800" b="1" u="sng"/>
              <a:t>two or more</a:t>
            </a:r>
            <a:r>
              <a:rPr lang="en-US" sz="3800" b="1">
                <a:solidFill>
                  <a:srgbClr val="F35B1B"/>
                </a:solidFill>
              </a:rPr>
              <a:t> </a:t>
            </a:r>
            <a:r>
              <a:rPr lang="en-US" sz="3800" b="1">
                <a:solidFill>
                  <a:schemeClr val="tx2"/>
                </a:solidFill>
              </a:rPr>
              <a:t> </a:t>
            </a:r>
            <a:r>
              <a:rPr lang="en-US" sz="3800" b="1" i="1">
                <a:solidFill>
                  <a:schemeClr val="tx2"/>
                </a:solidFill>
              </a:rPr>
              <a:t>quantitative</a:t>
            </a:r>
            <a:r>
              <a:rPr lang="en-US" sz="3800" b="1">
                <a:solidFill>
                  <a:schemeClr val="tx2"/>
                </a:solidFill>
              </a:rPr>
              <a:t> and </a:t>
            </a:r>
            <a:r>
              <a:rPr lang="en-US" sz="3800" b="1" i="1">
                <a:solidFill>
                  <a:schemeClr val="tx2"/>
                </a:solidFill>
              </a:rPr>
              <a:t>qualitative</a:t>
            </a:r>
            <a:r>
              <a:rPr lang="en-US" sz="3800" b="1">
                <a:solidFill>
                  <a:schemeClr val="tx2"/>
                </a:solidFill>
              </a:rPr>
              <a:t> explanatory variables (x</a:t>
            </a:r>
            <a:r>
              <a:rPr lang="en-US" sz="3800" b="1" baseline="-25000">
                <a:solidFill>
                  <a:schemeClr val="tx2"/>
                </a:solidFill>
              </a:rPr>
              <a:t>1</a:t>
            </a:r>
            <a:r>
              <a:rPr lang="en-US" sz="3800" b="1">
                <a:solidFill>
                  <a:schemeClr val="tx2"/>
                </a:solidFill>
              </a:rPr>
              <a:t>,..., x</a:t>
            </a:r>
            <a:r>
              <a:rPr lang="en-US" sz="3800" b="1" baseline="-25000">
                <a:solidFill>
                  <a:schemeClr val="tx2"/>
                </a:solidFill>
              </a:rPr>
              <a:t>p</a:t>
            </a:r>
            <a:r>
              <a:rPr lang="en-US" sz="3800" b="1">
                <a:solidFill>
                  <a:schemeClr val="tx2"/>
                </a:solidFill>
              </a:rPr>
              <a:t>) to predict a </a:t>
            </a:r>
            <a:r>
              <a:rPr lang="en-US" sz="3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sz="3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800" b="1">
                <a:solidFill>
                  <a:schemeClr val="tx2"/>
                </a:solidFill>
              </a:rPr>
              <a:t>dependent variable Y.</a:t>
            </a:r>
          </a:p>
          <a:p>
            <a:pPr>
              <a:buFont typeface="Monotype Sorts" pitchFamily="2" charset="2"/>
              <a:buNone/>
            </a:pPr>
            <a:r>
              <a:rPr lang="en-US" sz="2600" b="1" i="1">
                <a:solidFill>
                  <a:schemeClr val="tx2"/>
                </a:solidFill>
              </a:rPr>
              <a:t>         Caution</a:t>
            </a:r>
            <a:r>
              <a:rPr lang="en-US" sz="2600" b="1">
                <a:solidFill>
                  <a:schemeClr val="tx2"/>
                </a:solidFill>
              </a:rPr>
              <a:t>: have at least two or more quantitative           explanatory variables  (rule of thumb)</a:t>
            </a:r>
            <a:endParaRPr lang="en-US" sz="3800" b="1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77215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baseline="0" dirty="0" smtClean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b="0" i="1" baseline="0" dirty="0" smtClean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X</a:t>
            </a:r>
            <a:r>
              <a:rPr lang="en-US" b="0" baseline="0" dirty="0" smtClean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) and the other the dependent (=outcome) variable </a:t>
            </a:r>
            <a:r>
              <a:rPr lang="en-US" b="0" i="1" baseline="0" dirty="0" smtClean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Y</a:t>
            </a:r>
            <a:r>
              <a:rPr lang="en-US" b="0" baseline="0" dirty="0" smtClean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.</a:t>
            </a:r>
            <a:r>
              <a:rPr lang="en-US" b="0" baseline="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69925" y="4500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/>
              <a:t>What is “Linear”?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701675" y="225345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Remember this:</a:t>
            </a:r>
          </a:p>
          <a:p>
            <a:r>
              <a:rPr lang="en-US" i="1"/>
              <a:t>Y=mX+B?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479237" y="3131343"/>
            <a:ext cx="3024" cy="3276600"/>
            <a:chOff x="1776" y="1824"/>
            <a:chExt cx="3024" cy="2064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noFill/>
                </a14:hiddenFill>
              </a:ext>
              <a:ext uri="{AF507438-7753-43E0-B8FC-AC1667EBCBE1}">
                <a14:hiddenEffects xmlns:a14="http://schemas.microsoft.com/office/drawing/2010/main" xmlns:lc="http://schemas.openxmlformats.org/drawingml/2006/lockedCanvas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noFill/>
                </a14:hiddenFill>
              </a:ext>
              <a:ext uri="{AF507438-7753-43E0-B8FC-AC1667EBCBE1}">
                <a14:hiddenEffects xmlns:a14="http://schemas.microsoft.com/office/drawing/2010/main" xmlns:lc="http://schemas.openxmlformats.org/drawingml/2006/lockedCanvas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noFill/>
                </a14:hiddenFill>
              </a:ext>
              <a:ext uri="{AF507438-7753-43E0-B8FC-AC1667EBCBE1}">
                <a14:hiddenEffects xmlns:a14="http://schemas.microsoft.com/office/drawing/2010/main" xmlns:lc="http://schemas.openxmlformats.org/drawingml/2006/lockedCanvas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 baseline="-25000">
                  <a:solidFill>
                    <a:schemeClr val="hlink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429000"/>
            <a:ext cx="5562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Slope?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0" baseline="0" dirty="0" smtClean="0">
                <a:solidFill>
                  <a:schemeClr val="tx1"/>
                </a:solidFill>
              </a:rPr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b="0" baseline="0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b="0" baseline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282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linear regression model</vt:lpstr>
      <vt:lpstr>linear regression model</vt:lpstr>
      <vt:lpstr>Slide 3</vt:lpstr>
      <vt:lpstr>Slide 4</vt:lpstr>
      <vt:lpstr>Slide 5</vt:lpstr>
      <vt:lpstr>Slide 6</vt:lpstr>
      <vt:lpstr>Linear regression</vt:lpstr>
      <vt:lpstr>Slide 8</vt:lpstr>
      <vt:lpstr>What’s Slope?</vt:lpstr>
      <vt:lpstr>Prediction</vt:lpstr>
      <vt:lpstr>Regression equation</vt:lpstr>
      <vt:lpstr>Predicted value for an individual</vt:lpstr>
      <vt:lpstr>Assumptions (or the fine print)</vt:lpstr>
      <vt:lpstr>Slide 14</vt:lpstr>
      <vt:lpstr>Slide 15</vt:lpstr>
      <vt:lpstr>Applications: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2019-09-14T09:42:33Z</dcterms:created>
  <dcterms:modified xsi:type="dcterms:W3CDTF">2019-09-17T06:33:19Z</dcterms:modified>
</cp:coreProperties>
</file>