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92" r:id="rId24"/>
    <p:sldId id="290" r:id="rId25"/>
    <p:sldId id="291" r:id="rId26"/>
    <p:sldId id="293" r:id="rId27"/>
    <p:sldId id="294" r:id="rId28"/>
    <p:sldId id="295" r:id="rId29"/>
    <p:sldId id="296" r:id="rId30"/>
    <p:sldId id="297" r:id="rId31"/>
    <p:sldId id="282" r:id="rId32"/>
    <p:sldId id="310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47B5-43AD-4F5B-A5C9-9B6504AF383C}" type="datetimeFigureOut">
              <a:rPr lang="en-US" smtClean="0"/>
              <a:pPr/>
              <a:t>01/10/2019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667C-EA04-4D6D-85FC-DEF098846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UNIT 4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Isomorphic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Graphs </a:t>
            </a:r>
            <a:r>
              <a:rPr lang="en-US" sz="2800" i="1" dirty="0"/>
              <a:t>G(V,E) and G(V </a:t>
            </a:r>
            <a:r>
              <a:rPr lang="en-US" sz="2800" i="1" dirty="0" smtClean="0"/>
              <a:t>∗,E</a:t>
            </a:r>
            <a:r>
              <a:rPr lang="en-US" sz="2800" dirty="0" smtClean="0"/>
              <a:t>∗</a:t>
            </a:r>
            <a:r>
              <a:rPr lang="en-US" sz="2800" i="1" dirty="0" smtClean="0"/>
              <a:t>) </a:t>
            </a:r>
            <a:r>
              <a:rPr lang="en-US" sz="2800" i="1" dirty="0"/>
              <a:t>are said to be isomorphic if there exists a one-to-one </a:t>
            </a:r>
            <a:r>
              <a:rPr lang="en-US" sz="2800" i="1" dirty="0" smtClean="0"/>
              <a:t>correspondence f </a:t>
            </a:r>
            <a:r>
              <a:rPr lang="en-US" sz="2800" i="1" dirty="0"/>
              <a:t>: V → </a:t>
            </a:r>
            <a:r>
              <a:rPr lang="en-US" sz="2800" i="1" dirty="0" smtClean="0"/>
              <a:t>V</a:t>
            </a:r>
            <a:r>
              <a:rPr lang="en-US" sz="2800" dirty="0" smtClean="0"/>
              <a:t>∗ </a:t>
            </a:r>
            <a:r>
              <a:rPr lang="en-US" sz="2800" dirty="0"/>
              <a:t>such that {</a:t>
            </a:r>
            <a:r>
              <a:rPr lang="en-US" sz="2800" i="1" dirty="0"/>
              <a:t>u, v} is an edge of G if and only if {f (u), f (v)} is an edge of </a:t>
            </a:r>
            <a:r>
              <a:rPr lang="en-US" sz="2800" i="1" dirty="0" smtClean="0"/>
              <a:t>G</a:t>
            </a:r>
            <a:r>
              <a:rPr lang="en-US" sz="2800" dirty="0" smtClean="0"/>
              <a:t>∗.</a:t>
            </a:r>
          </a:p>
          <a:p>
            <a:pPr algn="just"/>
            <a:r>
              <a:rPr lang="en-US" sz="2800" dirty="0"/>
              <a:t>We note that </a:t>
            </a:r>
            <a:r>
              <a:rPr lang="en-US" sz="2800" i="1" dirty="0"/>
              <a:t>A and R are isomorphic graphs. Also, F and T are isomorphic graphs, </a:t>
            </a:r>
            <a:r>
              <a:rPr lang="en-US" sz="2800" i="1" dirty="0" smtClean="0"/>
              <a:t>K </a:t>
            </a:r>
            <a:r>
              <a:rPr lang="en-US" sz="2800" dirty="0" smtClean="0"/>
              <a:t>and </a:t>
            </a:r>
            <a:r>
              <a:rPr lang="en-US" sz="2800" i="1" dirty="0"/>
              <a:t>X are isomorphic graphs and M, S, V , and Z are isomorphic graphs.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33950"/>
            <a:ext cx="91440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Homeomorphic</a:t>
            </a:r>
            <a:r>
              <a:rPr lang="en-US" b="1" dirty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any </a:t>
            </a:r>
            <a:r>
              <a:rPr lang="en-US" dirty="0" smtClean="0"/>
              <a:t>graph </a:t>
            </a:r>
            <a:r>
              <a:rPr lang="en-US" i="1" dirty="0" smtClean="0"/>
              <a:t>G</a:t>
            </a:r>
            <a:r>
              <a:rPr lang="en-US" i="1" dirty="0"/>
              <a:t>, we can obtain a new graph by dividing an edge </a:t>
            </a:r>
            <a:r>
              <a:rPr lang="en-US" i="1" dirty="0" smtClean="0"/>
              <a:t>of G with </a:t>
            </a:r>
            <a:r>
              <a:rPr lang="en-US" i="1" dirty="0"/>
              <a:t>additional vertices. </a:t>
            </a:r>
            <a:endParaRPr lang="en-US" i="1" dirty="0" smtClean="0"/>
          </a:p>
          <a:p>
            <a:r>
              <a:rPr lang="en-US" i="1" dirty="0" smtClean="0"/>
              <a:t>Two graphs G </a:t>
            </a:r>
            <a:r>
              <a:rPr lang="en-US" i="1" dirty="0"/>
              <a:t>and G∗ are said to </a:t>
            </a:r>
            <a:r>
              <a:rPr lang="en-US" i="1" dirty="0" err="1"/>
              <a:t>homeomorphic</a:t>
            </a:r>
            <a:r>
              <a:rPr lang="en-US" i="1" dirty="0"/>
              <a:t> if they can be obtained from the same graph or isomorphic graphs by </a:t>
            </a:r>
            <a:r>
              <a:rPr lang="en-US" i="1" dirty="0" smtClean="0"/>
              <a:t>this </a:t>
            </a:r>
            <a:r>
              <a:rPr lang="en-US" dirty="0" smtClean="0"/>
              <a:t>method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graphs </a:t>
            </a:r>
            <a:r>
              <a:rPr lang="en-US" i="1" dirty="0"/>
              <a:t>(a) and (b) in </a:t>
            </a:r>
            <a:r>
              <a:rPr lang="en-US" i="1" dirty="0" smtClean="0"/>
              <a:t>Fig. are </a:t>
            </a:r>
            <a:r>
              <a:rPr lang="en-US" b="1" i="1" dirty="0" smtClean="0"/>
              <a:t>not</a:t>
            </a:r>
            <a:r>
              <a:rPr lang="en-US" i="1" dirty="0" smtClean="0"/>
              <a:t> </a:t>
            </a:r>
            <a:r>
              <a:rPr lang="en-US" b="1" i="1" dirty="0" smtClean="0"/>
              <a:t>isomorphic</a:t>
            </a:r>
            <a:r>
              <a:rPr lang="en-US" i="1" dirty="0"/>
              <a:t>, but they are </a:t>
            </a:r>
            <a:r>
              <a:rPr lang="en-US" b="1" i="1" dirty="0" err="1">
                <a:solidFill>
                  <a:srgbClr val="FF0000"/>
                </a:solidFill>
              </a:rPr>
              <a:t>homeomorphic</a:t>
            </a:r>
            <a:r>
              <a:rPr lang="en-US" i="1" dirty="0"/>
              <a:t> since they can </a:t>
            </a:r>
            <a:r>
              <a:rPr lang="en-US" i="1" dirty="0" smtClean="0"/>
              <a:t>be </a:t>
            </a:r>
            <a:r>
              <a:rPr lang="en-US" dirty="0" smtClean="0"/>
              <a:t>obtained </a:t>
            </a:r>
            <a:r>
              <a:rPr lang="en-US" dirty="0"/>
              <a:t>from the graph </a:t>
            </a:r>
            <a:r>
              <a:rPr lang="en-US" i="1" dirty="0"/>
              <a:t>(c) by adding appropriate vertices.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976" y="3657600"/>
            <a:ext cx="6986824" cy="236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PATHS,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A path in a </a:t>
            </a:r>
            <a:r>
              <a:rPr lang="en-US" sz="2400" i="1" dirty="0" err="1"/>
              <a:t>multigraph</a:t>
            </a:r>
            <a:r>
              <a:rPr lang="en-US" sz="2400" i="1" dirty="0"/>
              <a:t> G consists of an alternating sequence of vertices and edges of the </a:t>
            </a:r>
            <a:r>
              <a:rPr lang="en-US" sz="2400" i="1" dirty="0" smtClean="0"/>
              <a:t>form v0</a:t>
            </a:r>
            <a:r>
              <a:rPr lang="en-US" sz="2400" i="1" dirty="0"/>
              <a:t>, e1, v1, e2, v2, . . . , en−1, vn−1, en, </a:t>
            </a:r>
            <a:r>
              <a:rPr lang="en-US" sz="2400" i="1" dirty="0" err="1" smtClean="0"/>
              <a:t>vn</a:t>
            </a:r>
            <a:r>
              <a:rPr lang="en-US" sz="2400" i="1" dirty="0" smtClean="0"/>
              <a:t> </a:t>
            </a:r>
            <a:r>
              <a:rPr lang="en-US" sz="2400" dirty="0" smtClean="0"/>
              <a:t>where </a:t>
            </a:r>
            <a:r>
              <a:rPr lang="en-US" sz="2400" dirty="0"/>
              <a:t>each edge </a:t>
            </a:r>
            <a:r>
              <a:rPr lang="en-US" sz="2400" i="1" dirty="0" err="1"/>
              <a:t>ei</a:t>
            </a:r>
            <a:r>
              <a:rPr lang="en-US" sz="2400" i="1" dirty="0"/>
              <a:t> contains the vertices vi−1 and vi (which appear on the sides of </a:t>
            </a:r>
            <a:r>
              <a:rPr lang="en-US" sz="2400" i="1" dirty="0" err="1"/>
              <a:t>ei</a:t>
            </a:r>
            <a:r>
              <a:rPr lang="en-US" sz="2400" i="1" dirty="0"/>
              <a:t> in the sequence). </a:t>
            </a:r>
            <a:endParaRPr lang="en-US" sz="2400" i="1" dirty="0" smtClean="0"/>
          </a:p>
          <a:p>
            <a:r>
              <a:rPr lang="en-US" sz="2400" b="1" i="1" dirty="0" smtClean="0"/>
              <a:t>The </a:t>
            </a:r>
            <a:r>
              <a:rPr lang="en-US" sz="2400" b="1" dirty="0" smtClean="0"/>
              <a:t>number </a:t>
            </a:r>
            <a:r>
              <a:rPr lang="en-US" sz="2400" b="1" i="1" dirty="0" smtClean="0"/>
              <a:t>n of edges is called the length of the path.</a:t>
            </a:r>
            <a:r>
              <a:rPr lang="en-US" sz="2400" i="1" dirty="0" smtClean="0"/>
              <a:t> </a:t>
            </a:r>
          </a:p>
          <a:p>
            <a:r>
              <a:rPr lang="en-US" sz="2400" i="1" dirty="0" smtClean="0"/>
              <a:t>When </a:t>
            </a:r>
            <a:r>
              <a:rPr lang="en-US" sz="2400" i="1" dirty="0"/>
              <a:t>there is no ambiguity, we denote a path by its </a:t>
            </a:r>
            <a:r>
              <a:rPr lang="en-US" sz="2400" i="1" dirty="0" smtClean="0"/>
              <a:t>sequence </a:t>
            </a:r>
            <a:r>
              <a:rPr lang="en-US" sz="2400" dirty="0" smtClean="0"/>
              <a:t>of </a:t>
            </a:r>
            <a:r>
              <a:rPr lang="en-US" sz="2400" dirty="0"/>
              <a:t>vertices </a:t>
            </a:r>
            <a:r>
              <a:rPr lang="en-US" sz="2400" i="1" dirty="0"/>
              <a:t>(v0, v1, . . . , </a:t>
            </a:r>
            <a:r>
              <a:rPr lang="en-US" sz="2400" i="1" dirty="0" err="1"/>
              <a:t>vn</a:t>
            </a:r>
            <a:r>
              <a:rPr lang="en-US" sz="2400" i="1" dirty="0"/>
              <a:t>). </a:t>
            </a:r>
            <a:endParaRPr lang="en-US" sz="2400" i="1" dirty="0" smtClean="0"/>
          </a:p>
          <a:p>
            <a:r>
              <a:rPr lang="en-US" sz="2400" i="1" dirty="0" smtClean="0"/>
              <a:t>The </a:t>
            </a:r>
            <a:r>
              <a:rPr lang="en-US" sz="2400" i="1" dirty="0"/>
              <a:t>path is said to be closed if v0 = </a:t>
            </a:r>
            <a:r>
              <a:rPr lang="en-US" sz="2400" i="1" dirty="0" err="1"/>
              <a:t>vn</a:t>
            </a:r>
            <a:r>
              <a:rPr lang="en-US" sz="2400" i="1" dirty="0"/>
              <a:t>. </a:t>
            </a:r>
            <a:endParaRPr lang="en-US" sz="2400" i="1" dirty="0" smtClean="0"/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simple </a:t>
            </a:r>
            <a:r>
              <a:rPr lang="en-US" sz="2400" i="1" dirty="0"/>
              <a:t>path is a path in which all vertices are distinct. (A path in which all edges are distinct will be </a:t>
            </a:r>
            <a:r>
              <a:rPr lang="en-US" sz="2400" i="1" dirty="0" smtClean="0"/>
              <a:t>called </a:t>
            </a:r>
            <a:r>
              <a:rPr lang="en-US" sz="2400" dirty="0" smtClean="0"/>
              <a:t>a </a:t>
            </a:r>
            <a:r>
              <a:rPr lang="en-US" sz="2400" i="1" dirty="0"/>
              <a:t>trail</a:t>
            </a:r>
            <a:r>
              <a:rPr lang="en-US" sz="2400" i="1" dirty="0" smtClean="0"/>
              <a:t>.)</a:t>
            </a:r>
          </a:p>
          <a:p>
            <a:r>
              <a:rPr lang="en-US" sz="2400" i="1" dirty="0" smtClean="0"/>
              <a:t>A </a:t>
            </a:r>
            <a:r>
              <a:rPr lang="en-US" sz="2400" i="1" dirty="0"/>
              <a:t>cycle is a closed path of length 3 or more in which all vertices are </a:t>
            </a:r>
            <a:r>
              <a:rPr lang="en-US" sz="2400" i="1" dirty="0" smtClean="0"/>
              <a:t>distinct </a:t>
            </a:r>
            <a:r>
              <a:rPr lang="en-US" sz="2400" i="1" dirty="0"/>
              <a:t>except v0 = </a:t>
            </a:r>
            <a:r>
              <a:rPr lang="en-US" sz="2400" i="1" dirty="0" err="1"/>
              <a:t>vn</a:t>
            </a:r>
            <a:r>
              <a:rPr lang="en-US" sz="2400" i="1" dirty="0" smtClean="0"/>
              <a:t>.</a:t>
            </a:r>
          </a:p>
          <a:p>
            <a:r>
              <a:rPr lang="en-US" sz="2400" i="1" dirty="0" smtClean="0"/>
              <a:t>A </a:t>
            </a:r>
            <a:r>
              <a:rPr lang="en-US" sz="2400" i="1" dirty="0"/>
              <a:t>cycle </a:t>
            </a:r>
            <a:r>
              <a:rPr lang="en-US" sz="2400" i="1" dirty="0" smtClean="0"/>
              <a:t>of </a:t>
            </a:r>
            <a:r>
              <a:rPr lang="en-US" sz="2400" dirty="0" smtClean="0"/>
              <a:t>length </a:t>
            </a:r>
            <a:r>
              <a:rPr lang="en-US" sz="2400" i="1" dirty="0"/>
              <a:t>k is called a </a:t>
            </a:r>
            <a:r>
              <a:rPr lang="en-US" sz="2400" i="1" dirty="0" smtClean="0"/>
              <a:t>k-cycle.</a:t>
            </a:r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Hamiltonian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The above discussion of </a:t>
            </a:r>
            <a:r>
              <a:rPr lang="en-US" sz="2000" dirty="0" err="1"/>
              <a:t>Eulerian</a:t>
            </a:r>
            <a:r>
              <a:rPr lang="en-US" sz="2000" dirty="0"/>
              <a:t> graphs emphasized traveling edges; here we concentrate on visiting vertices.</a:t>
            </a:r>
          </a:p>
          <a:p>
            <a:pPr algn="just"/>
            <a:r>
              <a:rPr lang="en-US" sz="2000" dirty="0"/>
              <a:t>A </a:t>
            </a:r>
            <a:r>
              <a:rPr lang="en-US" sz="2000" i="1" dirty="0"/>
              <a:t>Hamiltonian circuit in a graph G, named after the nineteenth-century Irish mathematician </a:t>
            </a:r>
            <a:r>
              <a:rPr lang="en-US" sz="2000" b="1" i="1" dirty="0"/>
              <a:t>William </a:t>
            </a:r>
            <a:r>
              <a:rPr lang="en-US" sz="2000" b="1" i="1" dirty="0" smtClean="0"/>
              <a:t>Hamilton</a:t>
            </a:r>
            <a:r>
              <a:rPr lang="en-US" sz="2000" i="1" dirty="0" smtClean="0"/>
              <a:t>, is</a:t>
            </a:r>
            <a:r>
              <a:rPr lang="en-US" sz="2000" dirty="0" smtClean="0"/>
              <a:t> </a:t>
            </a:r>
            <a:r>
              <a:rPr lang="en-US" sz="2000" dirty="0"/>
              <a:t>a closed path that visits every vertex in </a:t>
            </a:r>
            <a:r>
              <a:rPr lang="en-US" sz="2000" i="1" dirty="0"/>
              <a:t>G exactly once. </a:t>
            </a:r>
            <a:endParaRPr lang="en-US" sz="2000" i="1" dirty="0" smtClean="0"/>
          </a:p>
          <a:p>
            <a:pPr algn="just"/>
            <a:r>
              <a:rPr lang="en-US" sz="2000" i="1" dirty="0" smtClean="0"/>
              <a:t>If G </a:t>
            </a:r>
            <a:r>
              <a:rPr lang="en-US" sz="2000" i="1" dirty="0"/>
              <a:t>does admit a Hamiltonian circuit, then G is called a Hamiltonian graph. </a:t>
            </a:r>
            <a:endParaRPr lang="en-US" sz="2000" i="1" dirty="0" smtClean="0"/>
          </a:p>
          <a:p>
            <a:pPr algn="just"/>
            <a:r>
              <a:rPr lang="en-US" sz="2000" i="1" dirty="0" smtClean="0"/>
              <a:t>Note </a:t>
            </a:r>
            <a:r>
              <a:rPr lang="en-US" sz="2000" i="1" dirty="0"/>
              <a:t>that an </a:t>
            </a:r>
            <a:r>
              <a:rPr lang="en-US" sz="2000" i="1" dirty="0" err="1"/>
              <a:t>Eulerian</a:t>
            </a:r>
            <a:r>
              <a:rPr lang="en-US" sz="2000" i="1" dirty="0"/>
              <a:t> circuit </a:t>
            </a:r>
            <a:r>
              <a:rPr lang="en-US" sz="2000" i="1" dirty="0" smtClean="0"/>
              <a:t>traverses </a:t>
            </a:r>
            <a:r>
              <a:rPr lang="en-US" sz="2000" dirty="0" smtClean="0"/>
              <a:t>every </a:t>
            </a:r>
            <a:r>
              <a:rPr lang="en-US" sz="2000" dirty="0"/>
              <a:t>edge exactly once, but may repeat vertices, while a Hamiltonian circuit visits each vertex exactly </a:t>
            </a:r>
            <a:r>
              <a:rPr lang="en-US" sz="2000" dirty="0" smtClean="0"/>
              <a:t>once but </a:t>
            </a:r>
            <a:r>
              <a:rPr lang="en-US" sz="2000" dirty="0"/>
              <a:t>may repeat edges. </a:t>
            </a:r>
            <a:r>
              <a:rPr lang="en-US" sz="2000" dirty="0" smtClean="0"/>
              <a:t>Fig. gives </a:t>
            </a:r>
            <a:r>
              <a:rPr lang="en-US" sz="2000" dirty="0"/>
              <a:t>an example of a graph which is Hamiltonian but not </a:t>
            </a:r>
            <a:r>
              <a:rPr lang="en-US" sz="2000" dirty="0" err="1"/>
              <a:t>Eulerian</a:t>
            </a:r>
            <a:r>
              <a:rPr lang="en-US" sz="2000" dirty="0"/>
              <a:t>, and </a:t>
            </a:r>
            <a:r>
              <a:rPr lang="en-US" sz="2000" dirty="0" smtClean="0"/>
              <a:t>vice versa.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768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LABELED AND WEIGHTED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 is called a labeled graph if its edges and/or vertices are assigned data of one kind or another. </a:t>
            </a:r>
            <a:endParaRPr lang="en-US" i="1" dirty="0" smtClean="0"/>
          </a:p>
          <a:p>
            <a:r>
              <a:rPr lang="en-US" i="1" dirty="0" smtClean="0"/>
              <a:t>In </a:t>
            </a:r>
            <a:r>
              <a:rPr lang="en-US" dirty="0" smtClean="0"/>
              <a:t>particular</a:t>
            </a:r>
            <a:r>
              <a:rPr lang="en-US" dirty="0"/>
              <a:t>, </a:t>
            </a:r>
            <a:r>
              <a:rPr lang="en-US" i="1" dirty="0"/>
              <a:t>G is called a weighted graph if each edge e of G is assigned a nonnegative number w(e) called </a:t>
            </a:r>
            <a:r>
              <a:rPr lang="en-US" i="1" dirty="0" smtClean="0"/>
              <a:t>the weight </a:t>
            </a:r>
            <a:r>
              <a:rPr lang="en-US" i="1" dirty="0"/>
              <a:t>or length of v.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724400"/>
            <a:ext cx="83058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COMPLETE, REGULAR, AND 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</a:t>
            </a:r>
            <a:r>
              <a:rPr lang="en-US" b="1" dirty="0" smtClean="0"/>
              <a:t>Graphs</a:t>
            </a:r>
          </a:p>
          <a:p>
            <a:pPr>
              <a:buNone/>
            </a:pPr>
            <a:r>
              <a:rPr lang="en-US" b="1" smtClean="0"/>
              <a:t>	</a:t>
            </a:r>
            <a:r>
              <a:rPr lang="en-US" smtClean="0"/>
              <a:t>A </a:t>
            </a:r>
            <a:r>
              <a:rPr lang="en-US" dirty="0" smtClean="0"/>
              <a:t>graph </a:t>
            </a:r>
            <a:r>
              <a:rPr lang="en-US" i="1" dirty="0" smtClean="0"/>
              <a:t>G is </a:t>
            </a:r>
            <a:r>
              <a:rPr lang="en-US" i="1" dirty="0"/>
              <a:t>said to be complete if every vertex </a:t>
            </a:r>
            <a:r>
              <a:rPr lang="en-US" i="1" dirty="0" smtClean="0"/>
              <a:t>in G is </a:t>
            </a:r>
            <a:r>
              <a:rPr lang="en-US" i="1" dirty="0"/>
              <a:t>connected to every other vertex </a:t>
            </a:r>
            <a:r>
              <a:rPr lang="en-US" i="1" dirty="0" smtClean="0"/>
              <a:t>in G</a:t>
            </a:r>
            <a:r>
              <a:rPr lang="en-US" i="1" dirty="0"/>
              <a:t>. Thus a </a:t>
            </a:r>
            <a:r>
              <a:rPr lang="en-US" i="1" dirty="0" smtClean="0"/>
              <a:t>complete </a:t>
            </a:r>
            <a:r>
              <a:rPr lang="en-US" dirty="0" smtClean="0"/>
              <a:t>graph </a:t>
            </a:r>
            <a:r>
              <a:rPr lang="en-US" i="1" dirty="0"/>
              <a:t>G must be connected. The complete graph with n vertices is denoted by Kn. </a:t>
            </a:r>
            <a:r>
              <a:rPr lang="en-US" i="1" dirty="0" smtClean="0"/>
              <a:t>Fig. shows </a:t>
            </a:r>
            <a:r>
              <a:rPr lang="en-US" i="1" dirty="0"/>
              <a:t>the </a:t>
            </a:r>
            <a:r>
              <a:rPr lang="en-US" i="1" dirty="0" smtClean="0"/>
              <a:t>graphs K1 </a:t>
            </a:r>
            <a:r>
              <a:rPr lang="en-US" i="1" dirty="0"/>
              <a:t>through K6.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Regular Graphs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graph </a:t>
            </a:r>
            <a:r>
              <a:rPr lang="en-US" i="1" dirty="0"/>
              <a:t>G is regular of degree k or k-regular if every vertex has degree k. In other words, </a:t>
            </a:r>
            <a:r>
              <a:rPr lang="en-US" b="1" i="1" dirty="0">
                <a:solidFill>
                  <a:srgbClr val="FF0000"/>
                </a:solidFill>
              </a:rPr>
              <a:t>a graph is </a:t>
            </a:r>
            <a:r>
              <a:rPr lang="en-US" b="1" i="1" dirty="0" smtClean="0">
                <a:solidFill>
                  <a:srgbClr val="FF0000"/>
                </a:solidFill>
              </a:rPr>
              <a:t>regular </a:t>
            </a: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every vertex has the same degree.</a:t>
            </a:r>
          </a:p>
          <a:p>
            <a:pPr algn="just"/>
            <a:r>
              <a:rPr lang="en-US" dirty="0"/>
              <a:t>The connected regular graphs of degrees 0, 1, or 2 are easily described.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connected 0-regular graph </a:t>
            </a:r>
            <a:r>
              <a:rPr lang="en-US" dirty="0" smtClean="0"/>
              <a:t>is the </a:t>
            </a:r>
            <a:r>
              <a:rPr lang="en-US" dirty="0"/>
              <a:t>trivial graph with one vertex and no edges.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connected 1-regular graph is the graph with two vertices </a:t>
            </a:r>
            <a:r>
              <a:rPr lang="en-US" dirty="0" smtClean="0"/>
              <a:t>and one </a:t>
            </a:r>
            <a:r>
              <a:rPr lang="en-US" dirty="0"/>
              <a:t>edge connecting them.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connected 2-regular graph with </a:t>
            </a:r>
            <a:r>
              <a:rPr lang="en-US" i="1" dirty="0"/>
              <a:t>n vertices is the graph which consists of a </a:t>
            </a:r>
            <a:r>
              <a:rPr lang="en-US" i="1" dirty="0" smtClean="0"/>
              <a:t>single n-cycle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graph </a:t>
            </a:r>
            <a:r>
              <a:rPr lang="en-US" sz="2400" i="1" dirty="0"/>
              <a:t>G is said to be bipartite if its vertices V can be partitioned into </a:t>
            </a:r>
            <a:r>
              <a:rPr lang="en-US" sz="2400" b="1" i="1" dirty="0">
                <a:solidFill>
                  <a:srgbClr val="FF0000"/>
                </a:solidFill>
              </a:rPr>
              <a:t>two subsets </a:t>
            </a:r>
            <a:r>
              <a:rPr lang="en-US" sz="2400" i="1" dirty="0"/>
              <a:t>M and N such that </a:t>
            </a:r>
            <a:r>
              <a:rPr lang="en-US" sz="2400" i="1" dirty="0" smtClean="0"/>
              <a:t>each </a:t>
            </a:r>
            <a:r>
              <a:rPr lang="en-US" sz="2400" dirty="0" smtClean="0"/>
              <a:t>edge </a:t>
            </a:r>
            <a:r>
              <a:rPr lang="en-US" sz="2400" dirty="0"/>
              <a:t>of </a:t>
            </a:r>
            <a:r>
              <a:rPr lang="en-US" sz="2400" i="1" dirty="0"/>
              <a:t>G connects a vertex of M to a vertex of N. </a:t>
            </a:r>
            <a:endParaRPr lang="en-US" sz="2400" i="1" dirty="0" smtClean="0"/>
          </a:p>
          <a:p>
            <a:r>
              <a:rPr lang="en-US" sz="2400" i="1" dirty="0" smtClean="0"/>
              <a:t>By </a:t>
            </a:r>
            <a:r>
              <a:rPr lang="en-US" sz="2400" i="1" dirty="0"/>
              <a:t>a complete bipartite graph, we mean that each vertex </a:t>
            </a:r>
            <a:r>
              <a:rPr lang="en-US" sz="2400" i="1" dirty="0" smtClean="0"/>
              <a:t>of M </a:t>
            </a:r>
            <a:r>
              <a:rPr lang="en-US" sz="2400" i="1" dirty="0"/>
              <a:t>is connected to each vertex of N; this graph is denoted by </a:t>
            </a:r>
            <a:r>
              <a:rPr lang="en-US" sz="2400" i="1" dirty="0" smtClean="0"/>
              <a:t>Km , n </a:t>
            </a:r>
            <a:r>
              <a:rPr lang="en-US" sz="2400" i="1" dirty="0"/>
              <a:t>where m is the number of vertices in M </a:t>
            </a:r>
            <a:r>
              <a:rPr lang="en-US" sz="2400" i="1" dirty="0" smtClean="0"/>
              <a:t>and n </a:t>
            </a:r>
            <a:r>
              <a:rPr lang="en-US" sz="2400" i="1" dirty="0"/>
              <a:t>is the number of vertices in N, and, for standardization, we will assume </a:t>
            </a:r>
            <a:endParaRPr lang="en-US" sz="2400" i="1" dirty="0" smtClean="0"/>
          </a:p>
          <a:p>
            <a:r>
              <a:rPr lang="en-US" sz="2400" i="1" dirty="0" smtClean="0"/>
              <a:t>m </a:t>
            </a:r>
            <a:r>
              <a:rPr lang="en-US" sz="2400" i="1" dirty="0"/>
              <a:t>≤ n.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419600"/>
            <a:ext cx="647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graph </a:t>
            </a:r>
            <a:r>
              <a:rPr lang="en-US" i="1" dirty="0"/>
              <a:t>T is called a tree if T is </a:t>
            </a:r>
            <a:r>
              <a:rPr lang="en-US" b="1" i="1" dirty="0"/>
              <a:t>connected</a:t>
            </a:r>
            <a:r>
              <a:rPr lang="en-US" i="1" dirty="0"/>
              <a:t> and T has </a:t>
            </a:r>
            <a:r>
              <a:rPr lang="en-US" b="1" i="1" dirty="0"/>
              <a:t>no cycles</a:t>
            </a:r>
            <a:r>
              <a:rPr lang="en-US" i="1" dirty="0"/>
              <a:t>. </a:t>
            </a:r>
          </a:p>
          <a:p>
            <a:r>
              <a:rPr lang="en-US" i="1" dirty="0"/>
              <a:t>A forest G is a graph with </a:t>
            </a:r>
            <a:r>
              <a:rPr lang="en-US" b="1" i="1" dirty="0"/>
              <a:t>no cycles</a:t>
            </a:r>
            <a:r>
              <a:rPr lang="en-US" i="1" dirty="0"/>
              <a:t>; hence the connected components of a forest G are trees. </a:t>
            </a:r>
            <a:endParaRPr lang="en-US" i="1" dirty="0" smtClean="0"/>
          </a:p>
          <a:p>
            <a:r>
              <a:rPr lang="en-US" i="1" dirty="0" smtClean="0"/>
              <a:t>A </a:t>
            </a:r>
            <a:r>
              <a:rPr lang="en-US" i="1" dirty="0"/>
              <a:t>graph </a:t>
            </a:r>
            <a:r>
              <a:rPr lang="en-US" i="1" dirty="0" smtClean="0"/>
              <a:t>without </a:t>
            </a:r>
            <a:r>
              <a:rPr lang="en-US" dirty="0" smtClean="0"/>
              <a:t>cycles </a:t>
            </a:r>
            <a:r>
              <a:rPr lang="en-US" dirty="0"/>
              <a:t>is said to be </a:t>
            </a:r>
            <a:r>
              <a:rPr lang="en-US" b="1" i="1" dirty="0"/>
              <a:t>cycle-free</a:t>
            </a:r>
            <a:r>
              <a:rPr lang="en-US" i="1" dirty="0"/>
              <a:t>. The tree consisting of a single vertex with no edges is called the degenerate tree.</a:t>
            </a:r>
          </a:p>
          <a:p>
            <a:r>
              <a:rPr lang="en-US" dirty="0"/>
              <a:t>Consider a tree </a:t>
            </a:r>
            <a:r>
              <a:rPr lang="en-US" i="1" dirty="0"/>
              <a:t>T . Clearly, there is only one simple path between two vertices of T ; otherwise, the two </a:t>
            </a:r>
            <a:r>
              <a:rPr lang="en-US" i="1" dirty="0" smtClean="0"/>
              <a:t>paths </a:t>
            </a:r>
            <a:r>
              <a:rPr lang="en-US" dirty="0" smtClean="0"/>
              <a:t>would </a:t>
            </a:r>
            <a:r>
              <a:rPr lang="en-US" dirty="0"/>
              <a:t>form a cycle. Also:</a:t>
            </a:r>
          </a:p>
          <a:p>
            <a:r>
              <a:rPr lang="en-US" dirty="0"/>
              <a:t>(a) Suppose there is no edge {</a:t>
            </a:r>
            <a:r>
              <a:rPr lang="en-US" i="1" dirty="0"/>
              <a:t>u, v} in T and we add the edge e = {u, v} to T . Then the simple path from u to </a:t>
            </a:r>
            <a:r>
              <a:rPr lang="en-US" i="1" dirty="0" smtClean="0"/>
              <a:t>v </a:t>
            </a:r>
            <a:r>
              <a:rPr lang="en-US" dirty="0" smtClean="0"/>
              <a:t>in </a:t>
            </a:r>
            <a:r>
              <a:rPr lang="en-US" i="1" dirty="0"/>
              <a:t>T and e will form a cycle; hence T is no longer a tree.</a:t>
            </a:r>
          </a:p>
          <a:p>
            <a:r>
              <a:rPr lang="en-US" dirty="0"/>
              <a:t>(b) On the other hand, suppose there is an edge </a:t>
            </a:r>
            <a:r>
              <a:rPr lang="en-US" i="1" dirty="0"/>
              <a:t>e = {u, v} in T , and we delete e from T . Then T is no </a:t>
            </a:r>
            <a:r>
              <a:rPr lang="en-US" i="1" dirty="0" smtClean="0"/>
              <a:t>longer </a:t>
            </a:r>
            <a:r>
              <a:rPr lang="en-US" dirty="0" smtClean="0"/>
              <a:t>connected </a:t>
            </a:r>
            <a:r>
              <a:rPr lang="en-US" dirty="0"/>
              <a:t>(since there cannot be a path from </a:t>
            </a:r>
            <a:r>
              <a:rPr lang="en-US" i="1" dirty="0"/>
              <a:t>u to v); hence T is no longer a tree.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graph G consists of two things: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</a:t>
            </a:r>
            <a:r>
              <a:rPr lang="en-US" i="1" dirty="0"/>
              <a:t>V = V (G) whose elements are called </a:t>
            </a:r>
            <a:r>
              <a:rPr lang="en-US" b="1" i="1" dirty="0"/>
              <a:t>vertices, points, or nodes </a:t>
            </a:r>
            <a:r>
              <a:rPr lang="en-US" i="1" dirty="0"/>
              <a:t>of 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</a:t>
            </a:r>
            <a:r>
              <a:rPr lang="en-US" i="1" dirty="0"/>
              <a:t>E = E(G) of unordered pairs of distinct vertices called </a:t>
            </a:r>
            <a:r>
              <a:rPr lang="en-US" b="1" i="1" dirty="0"/>
              <a:t>edges</a:t>
            </a:r>
            <a:r>
              <a:rPr lang="en-US" i="1" dirty="0"/>
              <a:t> of G.</a:t>
            </a:r>
          </a:p>
          <a:p>
            <a:r>
              <a:rPr lang="en-US" dirty="0"/>
              <a:t>We denote such a graph by </a:t>
            </a:r>
            <a:r>
              <a:rPr lang="en-US" b="1" i="1" dirty="0"/>
              <a:t>G(V,E)</a:t>
            </a:r>
            <a:r>
              <a:rPr lang="en-US" i="1" dirty="0"/>
              <a:t> when we want to emphasize the two parts of G.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subgraph</a:t>
            </a:r>
            <a:r>
              <a:rPr lang="en-US" dirty="0"/>
              <a:t> </a:t>
            </a:r>
            <a:r>
              <a:rPr lang="en-US" i="1" dirty="0"/>
              <a:t>T of a connected graph G is called a spanning tree of G if T is a tree and T includes all </a:t>
            </a:r>
            <a:r>
              <a:rPr lang="en-US" i="1" dirty="0" smtClean="0"/>
              <a:t>the </a:t>
            </a:r>
            <a:r>
              <a:rPr lang="en-US" dirty="0" smtClean="0"/>
              <a:t>vertices </a:t>
            </a:r>
            <a:r>
              <a:rPr lang="en-US" dirty="0"/>
              <a:t>of </a:t>
            </a:r>
            <a:r>
              <a:rPr lang="en-US" i="1" dirty="0"/>
              <a:t>G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Fig. shows </a:t>
            </a:r>
            <a:r>
              <a:rPr lang="en-US" i="1" dirty="0"/>
              <a:t>a connected graph G and spanning trees T1, T2, and T3 of G.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44" y="4191000"/>
            <a:ext cx="914584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i="1" dirty="0"/>
              <a:t>G is a connected weighted graph. That is, each edge of G is assigned a nonnegative number </a:t>
            </a:r>
            <a:r>
              <a:rPr lang="en-US" i="1" dirty="0" smtClean="0"/>
              <a:t>called </a:t>
            </a:r>
            <a:r>
              <a:rPr lang="en-US" dirty="0" smtClean="0"/>
              <a:t>the </a:t>
            </a:r>
            <a:r>
              <a:rPr lang="en-US" i="1" dirty="0"/>
              <a:t>weight of the edge. </a:t>
            </a:r>
            <a:endParaRPr lang="en-US" i="1" dirty="0" smtClean="0"/>
          </a:p>
          <a:p>
            <a:r>
              <a:rPr lang="en-US" i="1" dirty="0" smtClean="0"/>
              <a:t>Then </a:t>
            </a:r>
            <a:r>
              <a:rPr lang="en-US" i="1" dirty="0"/>
              <a:t>any spanning tree T of G is assigned a total weight obtained by adding the </a:t>
            </a:r>
            <a:r>
              <a:rPr lang="en-US" i="1" dirty="0" smtClean="0"/>
              <a:t>weights </a:t>
            </a:r>
            <a:r>
              <a:rPr lang="en-US" dirty="0" smtClean="0"/>
              <a:t>of </a:t>
            </a:r>
            <a:r>
              <a:rPr lang="en-US" dirty="0"/>
              <a:t>the edges in </a:t>
            </a:r>
            <a:r>
              <a:rPr lang="en-US" i="1" dirty="0" smtClean="0"/>
              <a:t>T.</a:t>
            </a:r>
          </a:p>
          <a:p>
            <a:r>
              <a:rPr lang="en-US" b="1" i="1" dirty="0" smtClean="0"/>
              <a:t>A </a:t>
            </a:r>
            <a:r>
              <a:rPr lang="en-US" b="1" i="1" dirty="0"/>
              <a:t>minimal spanning tree of G is a spanning tree whose total weight is as small as possible.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is called a </a:t>
            </a:r>
            <a:r>
              <a:rPr lang="en-US" i="1" dirty="0"/>
              <a:t>depth-first search (DFS) and the other is called a breadth-first search (BFS)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3502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63858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vertices will </a:t>
            </a:r>
            <a:r>
              <a:rPr lang="en-US" dirty="0" smtClean="0"/>
              <a:t>be processed in the following order</a:t>
            </a:r>
            <a:r>
              <a:rPr lang="en-US" dirty="0" smtClean="0"/>
              <a:t>:</a:t>
            </a:r>
          </a:p>
          <a:p>
            <a:r>
              <a:rPr lang="pl-PL" i="1" dirty="0" smtClean="0"/>
              <a:t>A, D, L, K, C, J, M, </a:t>
            </a:r>
            <a:r>
              <a:rPr lang="pl-PL" i="1" dirty="0" smtClean="0"/>
              <a:t>B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47480"/>
            <a:ext cx="6629400" cy="361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8075261" cy="335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191" y="1676400"/>
            <a:ext cx="7281051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graph </a:t>
            </a:r>
            <a:r>
              <a:rPr lang="en-US" i="1" dirty="0" err="1" smtClean="0"/>
              <a:t>Kn</a:t>
            </a:r>
            <a:r>
              <a:rPr lang="en-US" i="1" dirty="0" smtClean="0"/>
              <a:t> with n ≥ 3 vertices has H = (</a:t>
            </a:r>
            <a:r>
              <a:rPr lang="en-US" i="1" dirty="0" smtClean="0"/>
              <a:t>n </a:t>
            </a:r>
            <a:r>
              <a:rPr lang="en-US" i="1" dirty="0" smtClean="0"/>
              <a:t>− 1)!/2 Hamiltonian </a:t>
            </a:r>
            <a:r>
              <a:rPr lang="en-US" i="1" dirty="0" smtClean="0"/>
              <a:t>circuits.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98021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Thus </a:t>
            </a:r>
            <a:r>
              <a:rPr lang="en-US" i="1" dirty="0" smtClean="0"/>
              <a:t>ACDBA with weight 20 is the Hamiltonian circuit of minimum weight.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99872" cy="253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Vertices </a:t>
            </a:r>
            <a:r>
              <a:rPr lang="en-US" i="1" dirty="0"/>
              <a:t>u and v are said to be </a:t>
            </a:r>
            <a:r>
              <a:rPr lang="en-US" b="1" i="1" dirty="0"/>
              <a:t>adjacent or neighbors </a:t>
            </a:r>
            <a:r>
              <a:rPr lang="en-US" i="1" dirty="0"/>
              <a:t>if there is an edge e = {u, v</a:t>
            </a:r>
            <a:r>
              <a:rPr lang="en-US" i="1" dirty="0" smtClean="0"/>
              <a:t>}.</a:t>
            </a:r>
          </a:p>
          <a:p>
            <a:r>
              <a:rPr lang="en-US" i="1" dirty="0" smtClean="0"/>
              <a:t>In </a:t>
            </a:r>
            <a:r>
              <a:rPr lang="en-US" i="1" dirty="0"/>
              <a:t>such a case, u and </a:t>
            </a:r>
            <a:r>
              <a:rPr lang="en-US" i="1" dirty="0" smtClean="0"/>
              <a:t>v </a:t>
            </a:r>
            <a:r>
              <a:rPr lang="en-US" dirty="0" smtClean="0"/>
              <a:t>are </a:t>
            </a:r>
            <a:r>
              <a:rPr lang="en-US" dirty="0"/>
              <a:t>called the </a:t>
            </a:r>
            <a:r>
              <a:rPr lang="en-US" b="1" i="1" dirty="0"/>
              <a:t>endpoints</a:t>
            </a:r>
            <a:r>
              <a:rPr lang="en-US" i="1" dirty="0"/>
              <a:t> of e, and e is said to connect u and v. </a:t>
            </a:r>
            <a:endParaRPr lang="en-US" i="1" dirty="0" smtClean="0"/>
          </a:p>
          <a:p>
            <a:r>
              <a:rPr lang="en-US" i="1" dirty="0" smtClean="0"/>
              <a:t>Also</a:t>
            </a:r>
            <a:r>
              <a:rPr lang="en-US" i="1" dirty="0"/>
              <a:t>, the edge e is said to be </a:t>
            </a:r>
            <a:r>
              <a:rPr lang="en-US" b="1" i="1" dirty="0"/>
              <a:t>incident</a:t>
            </a:r>
            <a:r>
              <a:rPr lang="en-US" i="1" dirty="0"/>
              <a:t> on each of </a:t>
            </a:r>
            <a:r>
              <a:rPr lang="en-US" i="1" dirty="0" smtClean="0"/>
              <a:t>its </a:t>
            </a:r>
            <a:r>
              <a:rPr lang="en-US" dirty="0" smtClean="0"/>
              <a:t>endpoints </a:t>
            </a:r>
            <a:r>
              <a:rPr lang="en-US" i="1" dirty="0"/>
              <a:t>u and v.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raph </a:t>
            </a:r>
            <a:r>
              <a:rPr lang="en-US" dirty="0"/>
              <a:t>coloring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a graph </a:t>
            </a:r>
            <a:r>
              <a:rPr lang="en-US" i="1" dirty="0"/>
              <a:t>G. </a:t>
            </a:r>
            <a:endParaRPr lang="en-US" i="1" dirty="0" smtClean="0"/>
          </a:p>
          <a:p>
            <a:r>
              <a:rPr lang="en-US" i="1" dirty="0" smtClean="0"/>
              <a:t>A </a:t>
            </a:r>
            <a:r>
              <a:rPr lang="en-US" i="1" dirty="0"/>
              <a:t>vertex coloring, or simply a coloring of G is an assignment of colors to the </a:t>
            </a:r>
            <a:r>
              <a:rPr lang="en-US" b="1" i="1" dirty="0" smtClean="0"/>
              <a:t>vertices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i="1" dirty="0"/>
              <a:t>G such that adjacent vertices have </a:t>
            </a:r>
            <a:r>
              <a:rPr lang="en-US" b="1" i="1" dirty="0"/>
              <a:t>different</a:t>
            </a:r>
            <a:r>
              <a:rPr lang="en-US" i="1" dirty="0"/>
              <a:t> colors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We </a:t>
            </a:r>
            <a:r>
              <a:rPr lang="en-US" i="1" dirty="0"/>
              <a:t>say that G is n-colorable if there exists a coloring of </a:t>
            </a:r>
            <a:r>
              <a:rPr lang="en-US" i="1" dirty="0" smtClean="0"/>
              <a:t>G </a:t>
            </a:r>
            <a:r>
              <a:rPr lang="en-US" dirty="0" smtClean="0"/>
              <a:t>which </a:t>
            </a:r>
            <a:r>
              <a:rPr lang="en-US" dirty="0"/>
              <a:t>uses </a:t>
            </a:r>
            <a:r>
              <a:rPr lang="en-US" i="1" dirty="0"/>
              <a:t>n colors. </a:t>
            </a:r>
            <a:endParaRPr lang="en-US" i="1" dirty="0" smtClean="0"/>
          </a:p>
          <a:p>
            <a:r>
              <a:rPr lang="en-US" i="1" dirty="0" smtClean="0"/>
              <a:t>The minimum </a:t>
            </a:r>
            <a:r>
              <a:rPr lang="en-US" dirty="0" smtClean="0"/>
              <a:t>number </a:t>
            </a:r>
            <a:r>
              <a:rPr lang="en-US" dirty="0"/>
              <a:t>of colors needed to paint </a:t>
            </a:r>
            <a:r>
              <a:rPr lang="en-US" i="1" dirty="0"/>
              <a:t>G is called the </a:t>
            </a:r>
            <a:r>
              <a:rPr lang="en-US" b="1" i="1" dirty="0"/>
              <a:t>chromatic number </a:t>
            </a:r>
            <a:r>
              <a:rPr lang="en-US" i="1" dirty="0"/>
              <a:t>of G and is denoted by </a:t>
            </a:r>
            <a:r>
              <a:rPr lang="en-US" b="1" i="1" dirty="0"/>
              <a:t>χ(G).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algorithm by Welch and Powell for a coloring of a graph G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40688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 FULKERSON Algorithm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2" y="1891506"/>
            <a:ext cx="70008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- Min Cut Theorem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780020" cy="307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143167" cy="33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2" y="2439194"/>
            <a:ext cx="54768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7" y="2653506"/>
            <a:ext cx="51530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2501106"/>
            <a:ext cx="4838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675" y="2639219"/>
            <a:ext cx="5200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7" y="2510631"/>
            <a:ext cx="5153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Graph &amp; </a:t>
            </a:r>
            <a:r>
              <a:rPr lang="en-US" dirty="0" err="1" smtClean="0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 </a:t>
            </a:r>
            <a:r>
              <a:rPr lang="en-US" i="1" dirty="0"/>
              <a:t>consists of vertices A, B, C, D.</a:t>
            </a:r>
          </a:p>
          <a:p>
            <a:r>
              <a:rPr lang="en-US" i="1" dirty="0" smtClean="0"/>
              <a:t>E </a:t>
            </a:r>
            <a:r>
              <a:rPr lang="en-US" i="1" dirty="0"/>
              <a:t>consists of edges e1 = {A,B}, e2 = {B,C}, e3 = {C,D}, e4 = {A,C}, e5 = {B,D</a:t>
            </a:r>
            <a:r>
              <a:rPr lang="en-US" i="1" dirty="0" smtClean="0"/>
              <a:t>}.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78724"/>
            <a:ext cx="739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2" y="2629694"/>
            <a:ext cx="52482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87" y="2486819"/>
            <a:ext cx="50768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Max Flow - Min Cut Theorem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200" y="182879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endParaRPr 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324600" cy="408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472438" cy="319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edges </a:t>
            </a:r>
            <a:r>
              <a:rPr lang="en-US" i="1" dirty="0"/>
              <a:t>e4 and e5 are </a:t>
            </a:r>
            <a:r>
              <a:rPr lang="en-US" b="1" i="1" dirty="0"/>
              <a:t>called multiple edges </a:t>
            </a:r>
            <a:r>
              <a:rPr lang="en-US" i="1" dirty="0"/>
              <a:t>since they connect </a:t>
            </a:r>
            <a:r>
              <a:rPr lang="en-US" i="1" dirty="0" smtClean="0"/>
              <a:t>the </a:t>
            </a:r>
            <a:r>
              <a:rPr lang="en-US" dirty="0" smtClean="0"/>
              <a:t>same </a:t>
            </a:r>
            <a:r>
              <a:rPr lang="en-US" dirty="0"/>
              <a:t>endpoints, and the edge </a:t>
            </a:r>
            <a:r>
              <a:rPr lang="en-US" i="1" dirty="0"/>
              <a:t>e6 is called a </a:t>
            </a:r>
            <a:r>
              <a:rPr lang="en-US" b="1" i="1" dirty="0"/>
              <a:t>loop</a:t>
            </a:r>
            <a:r>
              <a:rPr lang="en-US" i="1" dirty="0"/>
              <a:t> since its endpoints are the same vertex. Such a diagram is </a:t>
            </a:r>
            <a:r>
              <a:rPr lang="en-US" i="1" dirty="0" smtClean="0"/>
              <a:t>called </a:t>
            </a:r>
            <a:r>
              <a:rPr lang="en-US" dirty="0" smtClean="0"/>
              <a:t>a </a:t>
            </a:r>
            <a:r>
              <a:rPr lang="en-US" i="1" dirty="0" err="1" smtClean="0"/>
              <a:t>multigraph</a:t>
            </a:r>
            <a:r>
              <a:rPr lang="en-US" i="1" dirty="0" smtClean="0"/>
              <a:t>. 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rgbClr val="FF0000"/>
                </a:solidFill>
              </a:rPr>
              <a:t>he </a:t>
            </a:r>
            <a:r>
              <a:rPr lang="en-US" i="1" dirty="0">
                <a:solidFill>
                  <a:srgbClr val="FF0000"/>
                </a:solidFill>
              </a:rPr>
              <a:t>formal definition of a graph permits neither multiple edges nor loops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i="1" dirty="0" smtClean="0"/>
              <a:t>Thus </a:t>
            </a:r>
            <a:r>
              <a:rPr lang="en-US" i="1" dirty="0"/>
              <a:t>a graph may </a:t>
            </a:r>
            <a:r>
              <a:rPr lang="en-US" i="1" dirty="0" smtClean="0"/>
              <a:t>be </a:t>
            </a:r>
            <a:r>
              <a:rPr lang="en-US" dirty="0" smtClean="0"/>
              <a:t>defined </a:t>
            </a:r>
            <a:r>
              <a:rPr lang="en-US" dirty="0"/>
              <a:t>to be </a:t>
            </a: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dirty="0"/>
              <a:t>without multiple edges or loops.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 of a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degree of a vertex v in a graph G, written deg (v), is equal to the </a:t>
            </a:r>
            <a:r>
              <a:rPr lang="en-US" b="1" i="1" dirty="0"/>
              <a:t>number of edges </a:t>
            </a:r>
            <a:r>
              <a:rPr lang="en-US" i="1" dirty="0"/>
              <a:t>in G which </a:t>
            </a:r>
            <a:r>
              <a:rPr lang="en-US" i="1" dirty="0" smtClean="0"/>
              <a:t>contain v</a:t>
            </a:r>
            <a:r>
              <a:rPr lang="en-US" i="1" dirty="0"/>
              <a:t>, that is, which are incident on v.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sum of the degrees of the vertices of a graph </a:t>
            </a:r>
            <a:r>
              <a:rPr lang="en-US" b="1" i="1" dirty="0">
                <a:solidFill>
                  <a:srgbClr val="FF0000"/>
                </a:solidFill>
              </a:rPr>
              <a:t>G is equal to twice the number of edges in G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deg</a:t>
            </a:r>
            <a:r>
              <a:rPr lang="en-US" i="1" dirty="0"/>
              <a:t>(A) = 2, deg(B) = 3, deg(C) = 3, deg(D) = 2</a:t>
            </a:r>
            <a:r>
              <a:rPr lang="en-US" i="1" dirty="0" smtClean="0"/>
              <a:t>.</a:t>
            </a:r>
          </a:p>
          <a:p>
            <a:r>
              <a:rPr lang="en-US" dirty="0"/>
              <a:t>The sum of the degrees equals 10 which, as expected, is twice the number of edges.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vertex is said to </a:t>
            </a:r>
            <a:r>
              <a:rPr lang="en-US" dirty="0" smtClean="0"/>
              <a:t>be </a:t>
            </a:r>
            <a:r>
              <a:rPr lang="en-US" i="1" dirty="0" smtClean="0"/>
              <a:t>even </a:t>
            </a:r>
            <a:r>
              <a:rPr lang="en-US" i="1" dirty="0"/>
              <a:t>or odd according as its degree is an even or an odd number. </a:t>
            </a:r>
            <a:endParaRPr lang="en-US" i="1" dirty="0" smtClean="0"/>
          </a:p>
          <a:p>
            <a:r>
              <a:rPr lang="en-US" i="1" dirty="0" smtClean="0"/>
              <a:t>Thus </a:t>
            </a:r>
            <a:r>
              <a:rPr lang="en-US" i="1" dirty="0"/>
              <a:t>A and D are even vertices whereas B </a:t>
            </a:r>
            <a:r>
              <a:rPr lang="en-US" i="1" dirty="0" smtClean="0"/>
              <a:t>and C </a:t>
            </a:r>
            <a:r>
              <a:rPr lang="en-US" i="1" dirty="0"/>
              <a:t>are odd vertices.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 Graphs, Trivial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dirty="0"/>
              <a:t>is said to be </a:t>
            </a:r>
            <a:r>
              <a:rPr lang="en-US" i="1" dirty="0"/>
              <a:t>finite if it has a finite number of vertices and a finite number of edges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Observe that </a:t>
            </a:r>
            <a:r>
              <a:rPr lang="en-US" dirty="0" smtClean="0"/>
              <a:t>a </a:t>
            </a:r>
            <a:r>
              <a:rPr lang="en-US" dirty="0"/>
              <a:t>graph with a finite number of vertices must automatically have a finite number of edges and so must be finite.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finite graph with one vertex and no edges, i.e., a single point, is called the </a:t>
            </a:r>
            <a:r>
              <a:rPr lang="en-US" i="1" dirty="0">
                <a:solidFill>
                  <a:srgbClr val="FF0000"/>
                </a:solidFill>
              </a:rPr>
              <a:t>trivial graph.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SUBGRAPHS, ISOMORPHIC AND HOMEOMORPHIC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Consider a graph </a:t>
            </a:r>
            <a:r>
              <a:rPr lang="pt-BR" i="1" dirty="0"/>
              <a:t>G = G(V,E</a:t>
            </a:r>
            <a:r>
              <a:rPr lang="pt-BR" i="1" dirty="0" smtClean="0"/>
              <a:t>).</a:t>
            </a:r>
          </a:p>
          <a:p>
            <a:r>
              <a:rPr lang="pt-BR" i="1" dirty="0" smtClean="0"/>
              <a:t>Agraph </a:t>
            </a:r>
            <a:r>
              <a:rPr lang="pt-BR" i="1" dirty="0"/>
              <a:t>H = </a:t>
            </a:r>
            <a:r>
              <a:rPr lang="pt-BR" i="1" dirty="0" smtClean="0"/>
              <a:t>H(V</a:t>
            </a:r>
            <a:r>
              <a:rPr lang="en-US" i="1" dirty="0" smtClean="0"/>
              <a:t>,E ) </a:t>
            </a:r>
            <a:r>
              <a:rPr lang="en-US" i="1" dirty="0"/>
              <a:t>is called a </a:t>
            </a:r>
            <a:r>
              <a:rPr lang="en-US" i="1" dirty="0" err="1"/>
              <a:t>subgraph</a:t>
            </a:r>
            <a:r>
              <a:rPr lang="en-US" i="1" dirty="0"/>
              <a:t> of G if the vertices and </a:t>
            </a:r>
            <a:r>
              <a:rPr lang="en-US" i="1" dirty="0" smtClean="0"/>
              <a:t>edges </a:t>
            </a:r>
            <a:r>
              <a:rPr lang="en-US" dirty="0" smtClean="0"/>
              <a:t>of </a:t>
            </a:r>
            <a:r>
              <a:rPr lang="en-US" i="1" dirty="0"/>
              <a:t>H are contained in the vertices and edges of G, that is, if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⊆ </a:t>
            </a:r>
            <a:r>
              <a:rPr lang="en-US" i="1" dirty="0"/>
              <a:t>V and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⊆ </a:t>
            </a:r>
            <a:r>
              <a:rPr lang="en-US" i="1" dirty="0"/>
              <a:t>E. </a:t>
            </a:r>
            <a:endParaRPr lang="en-US" i="1" dirty="0" smtClean="0"/>
          </a:p>
          <a:p>
            <a:r>
              <a:rPr lang="en-US" i="1" dirty="0" smtClean="0"/>
              <a:t>In </a:t>
            </a:r>
            <a:r>
              <a:rPr lang="en-US" i="1" dirty="0"/>
              <a:t>particular:</a:t>
            </a:r>
          </a:p>
          <a:p>
            <a:pPr lvl="1"/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)A </a:t>
            </a:r>
            <a:r>
              <a:rPr lang="en-US" dirty="0" err="1"/>
              <a:t>subgraph</a:t>
            </a:r>
            <a:r>
              <a:rPr lang="en-US" dirty="0"/>
              <a:t> </a:t>
            </a:r>
            <a:r>
              <a:rPr lang="en-US" i="1" dirty="0" smtClean="0"/>
              <a:t>H(V,E) </a:t>
            </a:r>
            <a:r>
              <a:rPr lang="en-US" i="1" dirty="0"/>
              <a:t>of G(V,E) is called the </a:t>
            </a:r>
            <a:r>
              <a:rPr lang="en-US" i="1" dirty="0" err="1"/>
              <a:t>subgraph</a:t>
            </a:r>
            <a:r>
              <a:rPr lang="en-US" i="1" dirty="0"/>
              <a:t> induced by its vertices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if its edge set </a:t>
            </a:r>
            <a:r>
              <a:rPr lang="en-US" i="1" dirty="0" smtClean="0"/>
              <a:t>E </a:t>
            </a:r>
            <a:r>
              <a:rPr lang="en-US" dirty="0" smtClean="0"/>
              <a:t>contains </a:t>
            </a:r>
            <a:r>
              <a:rPr lang="en-US" dirty="0"/>
              <a:t>all edges in </a:t>
            </a:r>
            <a:r>
              <a:rPr lang="en-US" i="1" dirty="0"/>
              <a:t>G whose endpoints belong to vertices in H.</a:t>
            </a:r>
          </a:p>
          <a:p>
            <a:pPr lvl="1"/>
            <a:r>
              <a:rPr lang="en-US" dirty="0"/>
              <a:t>(ii) If </a:t>
            </a:r>
            <a:r>
              <a:rPr lang="en-US" i="1" dirty="0"/>
              <a:t>v is a vertex in G, then G − v is the </a:t>
            </a:r>
            <a:r>
              <a:rPr lang="en-US" i="1" dirty="0" err="1"/>
              <a:t>subgraph</a:t>
            </a:r>
            <a:r>
              <a:rPr lang="en-US" i="1" dirty="0"/>
              <a:t> of G obtained by deleting v from G and deleting </a:t>
            </a:r>
            <a:r>
              <a:rPr lang="en-US" i="1" dirty="0" smtClean="0"/>
              <a:t>all </a:t>
            </a:r>
            <a:r>
              <a:rPr lang="en-US" dirty="0" smtClean="0"/>
              <a:t>edges </a:t>
            </a:r>
            <a:r>
              <a:rPr lang="en-US" dirty="0"/>
              <a:t>in </a:t>
            </a:r>
            <a:r>
              <a:rPr lang="en-US" i="1" dirty="0"/>
              <a:t>G which contain v.</a:t>
            </a:r>
          </a:p>
          <a:p>
            <a:pPr lvl="1"/>
            <a:r>
              <a:rPr lang="en-US" dirty="0"/>
              <a:t>(iii) If </a:t>
            </a:r>
            <a:r>
              <a:rPr lang="en-US" i="1" dirty="0"/>
              <a:t>e is an edge in G, then G − e is the </a:t>
            </a:r>
            <a:r>
              <a:rPr lang="en-US" i="1" dirty="0" err="1"/>
              <a:t>subgraph</a:t>
            </a:r>
            <a:r>
              <a:rPr lang="en-US" i="1" dirty="0"/>
              <a:t> of G obtained by simply deleting the edge e from G.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30145</TotalTime>
  <Words>1890</Words>
  <Application>Microsoft Office PowerPoint</Application>
  <PresentationFormat>On-screen Show (4:3)</PresentationFormat>
  <Paragraphs>105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UNIT 4</vt:lpstr>
      <vt:lpstr>Graph basics</vt:lpstr>
      <vt:lpstr>Slide 3</vt:lpstr>
      <vt:lpstr>Example of Graph &amp; Multigraph</vt:lpstr>
      <vt:lpstr>Slide 5</vt:lpstr>
      <vt:lpstr>Degree of a Vertex</vt:lpstr>
      <vt:lpstr>Theorem 1</vt:lpstr>
      <vt:lpstr>Finite Graphs, Trivial Graph</vt:lpstr>
      <vt:lpstr>SUBGRAPHS, ISOMORPHIC AND HOMEOMORPHIC GRAPHS</vt:lpstr>
      <vt:lpstr>Isomorphic Graphs</vt:lpstr>
      <vt:lpstr>Homeomorphic Graphs</vt:lpstr>
      <vt:lpstr>Slide 12</vt:lpstr>
      <vt:lpstr>PATHS, CONNECTIVITY</vt:lpstr>
      <vt:lpstr>Hamiltonian Graphs</vt:lpstr>
      <vt:lpstr>LABELED AND WEIGHTED GRAPHS</vt:lpstr>
      <vt:lpstr>COMPLETE, REGULAR, AND BIPARTITE GRAPHS</vt:lpstr>
      <vt:lpstr>Regular Graphs </vt:lpstr>
      <vt:lpstr>Bipartite Graphs</vt:lpstr>
      <vt:lpstr>TREE GRAPHS</vt:lpstr>
      <vt:lpstr>Spanning Trees</vt:lpstr>
      <vt:lpstr>Minimum Spanning Trees</vt:lpstr>
      <vt:lpstr>GRAPH ALGORITHMS</vt:lpstr>
      <vt:lpstr>Slide 23</vt:lpstr>
      <vt:lpstr>Slide 24</vt:lpstr>
      <vt:lpstr>DFS Example</vt:lpstr>
      <vt:lpstr>BFS</vt:lpstr>
      <vt:lpstr>BFS Example</vt:lpstr>
      <vt:lpstr>Theorem</vt:lpstr>
      <vt:lpstr>Thus ACDBA with weight 20 is the Hamiltonian circuit of minimum weight.</vt:lpstr>
      <vt:lpstr>Graph coloring problem</vt:lpstr>
      <vt:lpstr>an algorithm by Welch and Powell for a coloring of a graph G</vt:lpstr>
      <vt:lpstr>FORD FULKERSON Algorithm</vt:lpstr>
      <vt:lpstr>Max Flow - Min Cut Theorem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DELL</dc:creator>
  <cp:lastModifiedBy>DELL</cp:lastModifiedBy>
  <cp:revision>5</cp:revision>
  <dcterms:created xsi:type="dcterms:W3CDTF">2019-09-18T10:10:07Z</dcterms:created>
  <dcterms:modified xsi:type="dcterms:W3CDTF">2019-10-14T05:45:48Z</dcterms:modified>
</cp:coreProperties>
</file>