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8" r:id="rId3"/>
    <p:sldId id="265" r:id="rId4"/>
    <p:sldId id="256" r:id="rId5"/>
    <p:sldId id="263" r:id="rId6"/>
    <p:sldId id="264" r:id="rId7"/>
    <p:sldId id="257" r:id="rId8"/>
    <p:sldId id="266" r:id="rId9"/>
    <p:sldId id="267" r:id="rId10"/>
    <p:sldId id="268" r:id="rId11"/>
    <p:sldId id="270" r:id="rId12"/>
    <p:sldId id="271" r:id="rId13"/>
    <p:sldId id="272" r:id="rId14"/>
    <p:sldId id="273" r:id="rId15"/>
    <p:sldId id="274" r:id="rId16"/>
    <p:sldId id="276" r:id="rId17"/>
    <p:sldId id="277" r:id="rId18"/>
    <p:sldId id="278" r:id="rId19"/>
    <p:sldId id="280" r:id="rId20"/>
    <p:sldId id="281" r:id="rId21"/>
    <p:sldId id="282" r:id="rId22"/>
    <p:sldId id="283"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4560-F5AD-4B84-92AD-747CFC788B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800B8A-6FD7-459C-B35A-81CD21A56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28A344-3C95-426A-B46E-8C4C1E43D5B8}"/>
              </a:ext>
            </a:extLst>
          </p:cNvPr>
          <p:cNvSpPr>
            <a:spLocks noGrp="1"/>
          </p:cNvSpPr>
          <p:nvPr>
            <p:ph type="dt" sz="half" idx="10"/>
          </p:nvPr>
        </p:nvSpPr>
        <p:spPr/>
        <p:txBody>
          <a:bodyPr/>
          <a:lstStyle/>
          <a:p>
            <a:fld id="{EC224C9D-64A8-4C2A-BA22-5D8506CC1A26}" type="datetimeFigureOut">
              <a:rPr lang="en-IN" smtClean="0"/>
              <a:t>14-10-2021</a:t>
            </a:fld>
            <a:endParaRPr lang="en-IN"/>
          </a:p>
        </p:txBody>
      </p:sp>
      <p:sp>
        <p:nvSpPr>
          <p:cNvPr id="5" name="Footer Placeholder 4">
            <a:extLst>
              <a:ext uri="{FF2B5EF4-FFF2-40B4-BE49-F238E27FC236}">
                <a16:creationId xmlns:a16="http://schemas.microsoft.com/office/drawing/2014/main" id="{8354BA5A-D4A5-46B5-8068-6E4095DBA9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FF36A3-1095-4FBB-9335-286B87A67FE5}"/>
              </a:ext>
            </a:extLst>
          </p:cNvPr>
          <p:cNvSpPr>
            <a:spLocks noGrp="1"/>
          </p:cNvSpPr>
          <p:nvPr>
            <p:ph type="sldNum" sz="quarter" idx="12"/>
          </p:nvPr>
        </p:nvSpPr>
        <p:spPr/>
        <p:txBody>
          <a:bodyPr/>
          <a:lstStyle/>
          <a:p>
            <a:fld id="{8D4B78FA-9421-4BE7-8B1B-B3D9BC8651C1}" type="slidenum">
              <a:rPr lang="en-IN" smtClean="0"/>
              <a:t>‹#›</a:t>
            </a:fld>
            <a:endParaRPr lang="en-IN"/>
          </a:p>
        </p:txBody>
      </p:sp>
    </p:spTree>
    <p:extLst>
      <p:ext uri="{BB962C8B-B14F-4D97-AF65-F5344CB8AC3E}">
        <p14:creationId xmlns:p14="http://schemas.microsoft.com/office/powerpoint/2010/main" val="141089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9904-1892-4262-8C25-897EC2D6E5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DB877B-998D-4745-A386-59C56C6A4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530184-635E-48D0-9E2B-E1206F38D129}"/>
              </a:ext>
            </a:extLst>
          </p:cNvPr>
          <p:cNvSpPr>
            <a:spLocks noGrp="1"/>
          </p:cNvSpPr>
          <p:nvPr>
            <p:ph type="dt" sz="half" idx="10"/>
          </p:nvPr>
        </p:nvSpPr>
        <p:spPr/>
        <p:txBody>
          <a:bodyPr/>
          <a:lstStyle/>
          <a:p>
            <a:fld id="{EC224C9D-64A8-4C2A-BA22-5D8506CC1A26}" type="datetimeFigureOut">
              <a:rPr lang="en-IN" smtClean="0"/>
              <a:t>14-10-2021</a:t>
            </a:fld>
            <a:endParaRPr lang="en-IN"/>
          </a:p>
        </p:txBody>
      </p:sp>
      <p:sp>
        <p:nvSpPr>
          <p:cNvPr id="5" name="Footer Placeholder 4">
            <a:extLst>
              <a:ext uri="{FF2B5EF4-FFF2-40B4-BE49-F238E27FC236}">
                <a16:creationId xmlns:a16="http://schemas.microsoft.com/office/drawing/2014/main" id="{14401C81-11FE-4B00-9F9B-7780B5071B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3DAAFD-288B-49C9-A3C0-08216D98F733}"/>
              </a:ext>
            </a:extLst>
          </p:cNvPr>
          <p:cNvSpPr>
            <a:spLocks noGrp="1"/>
          </p:cNvSpPr>
          <p:nvPr>
            <p:ph type="sldNum" sz="quarter" idx="12"/>
          </p:nvPr>
        </p:nvSpPr>
        <p:spPr/>
        <p:txBody>
          <a:bodyPr/>
          <a:lstStyle/>
          <a:p>
            <a:fld id="{8D4B78FA-9421-4BE7-8B1B-B3D9BC8651C1}" type="slidenum">
              <a:rPr lang="en-IN" smtClean="0"/>
              <a:t>‹#›</a:t>
            </a:fld>
            <a:endParaRPr lang="en-IN"/>
          </a:p>
        </p:txBody>
      </p:sp>
    </p:spTree>
    <p:extLst>
      <p:ext uri="{BB962C8B-B14F-4D97-AF65-F5344CB8AC3E}">
        <p14:creationId xmlns:p14="http://schemas.microsoft.com/office/powerpoint/2010/main" val="217083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205E09-4C6E-483B-AF40-83626DBA54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0A0E8F-E9E5-408E-BFEB-9A8E534748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EDE3B-56E5-4ED0-AD2C-A8B63BB9EE13}"/>
              </a:ext>
            </a:extLst>
          </p:cNvPr>
          <p:cNvSpPr>
            <a:spLocks noGrp="1"/>
          </p:cNvSpPr>
          <p:nvPr>
            <p:ph type="dt" sz="half" idx="10"/>
          </p:nvPr>
        </p:nvSpPr>
        <p:spPr/>
        <p:txBody>
          <a:bodyPr/>
          <a:lstStyle/>
          <a:p>
            <a:fld id="{EC224C9D-64A8-4C2A-BA22-5D8506CC1A26}" type="datetimeFigureOut">
              <a:rPr lang="en-IN" smtClean="0"/>
              <a:t>14-10-2021</a:t>
            </a:fld>
            <a:endParaRPr lang="en-IN"/>
          </a:p>
        </p:txBody>
      </p:sp>
      <p:sp>
        <p:nvSpPr>
          <p:cNvPr id="5" name="Footer Placeholder 4">
            <a:extLst>
              <a:ext uri="{FF2B5EF4-FFF2-40B4-BE49-F238E27FC236}">
                <a16:creationId xmlns:a16="http://schemas.microsoft.com/office/drawing/2014/main" id="{6FD619F6-02C1-4FED-A4E2-1E198CFE8E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0C31E0-D88B-4150-84DD-6762D81C14AD}"/>
              </a:ext>
            </a:extLst>
          </p:cNvPr>
          <p:cNvSpPr>
            <a:spLocks noGrp="1"/>
          </p:cNvSpPr>
          <p:nvPr>
            <p:ph type="sldNum" sz="quarter" idx="12"/>
          </p:nvPr>
        </p:nvSpPr>
        <p:spPr/>
        <p:txBody>
          <a:bodyPr/>
          <a:lstStyle/>
          <a:p>
            <a:fld id="{8D4B78FA-9421-4BE7-8B1B-B3D9BC8651C1}" type="slidenum">
              <a:rPr lang="en-IN" smtClean="0"/>
              <a:t>‹#›</a:t>
            </a:fld>
            <a:endParaRPr lang="en-IN"/>
          </a:p>
        </p:txBody>
      </p:sp>
    </p:spTree>
    <p:extLst>
      <p:ext uri="{BB962C8B-B14F-4D97-AF65-F5344CB8AC3E}">
        <p14:creationId xmlns:p14="http://schemas.microsoft.com/office/powerpoint/2010/main" val="3279386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lstStyle/>
          <a:p>
            <a:pPr fontAlgn="base">
              <a:spcBef>
                <a:spcPct val="0"/>
              </a:spcBef>
              <a:spcAft>
                <a:spcPct val="0"/>
              </a:spcAft>
              <a:defRPr/>
            </a:pPr>
            <a:endParaRPr lang="th-TH" sz="1400">
              <a:solidFill>
                <a:schemeClr val="tx1"/>
              </a:solidFill>
              <a:latin typeface="Arial" panose="020B0604020202020204" pitchFamily="34" charset="0"/>
              <a:cs typeface="Angsana New" pitchFamily="18" charset="-34"/>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th-TH" sz="1400">
              <a:solidFill>
                <a:schemeClr val="tx1"/>
              </a:solidFill>
              <a:latin typeface="Arial" panose="020B0604020202020204" pitchFamily="34" charset="0"/>
              <a:cs typeface="Angsana New" pitchFamily="18" charset="-34"/>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87B4798A-4396-4EDF-93E1-98FC76D5F1BD}" type="slidenum">
              <a:rPr lang="en-US" sz="1400" smtClean="0">
                <a:solidFill>
                  <a:schemeClr val="tx1"/>
                </a:solidFill>
                <a:latin typeface="Arial" panose="020B0604020202020204" pitchFamily="34" charset="0"/>
                <a:cs typeface="Angsana New" pitchFamily="18" charset="-34"/>
              </a:rPr>
              <a:pPr fontAlgn="base">
                <a:spcBef>
                  <a:spcPct val="0"/>
                </a:spcBef>
                <a:spcAft>
                  <a:spcPct val="0"/>
                </a:spcAft>
                <a:defRPr/>
              </a:pPr>
              <a:t>‹#›</a:t>
            </a:fld>
            <a:endParaRPr lang="th-TH" sz="1400">
              <a:solidFill>
                <a:schemeClr val="tx1"/>
              </a:solidFill>
              <a:latin typeface="Arial" panose="020B0604020202020204" pitchFamily="34" charset="0"/>
              <a:cs typeface="Angsana New" pitchFamily="18" charset="-34"/>
            </a:endParaRPr>
          </a:p>
        </p:txBody>
      </p:sp>
    </p:spTree>
    <p:extLst>
      <p:ext uri="{BB962C8B-B14F-4D97-AF65-F5344CB8AC3E}">
        <p14:creationId xmlns:p14="http://schemas.microsoft.com/office/powerpoint/2010/main" val="1257040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F76D-7B29-46C6-B8EF-44EF7CA628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4E7870-EA90-49B1-9401-2D89D68E90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8BD74-DDCF-4227-8E5A-BD01DF996D29}"/>
              </a:ext>
            </a:extLst>
          </p:cNvPr>
          <p:cNvSpPr>
            <a:spLocks noGrp="1"/>
          </p:cNvSpPr>
          <p:nvPr>
            <p:ph type="dt" sz="half" idx="10"/>
          </p:nvPr>
        </p:nvSpPr>
        <p:spPr/>
        <p:txBody>
          <a:bodyPr/>
          <a:lstStyle/>
          <a:p>
            <a:fld id="{EC224C9D-64A8-4C2A-BA22-5D8506CC1A26}" type="datetimeFigureOut">
              <a:rPr lang="en-IN" smtClean="0"/>
              <a:t>14-10-2021</a:t>
            </a:fld>
            <a:endParaRPr lang="en-IN"/>
          </a:p>
        </p:txBody>
      </p:sp>
      <p:sp>
        <p:nvSpPr>
          <p:cNvPr id="5" name="Footer Placeholder 4">
            <a:extLst>
              <a:ext uri="{FF2B5EF4-FFF2-40B4-BE49-F238E27FC236}">
                <a16:creationId xmlns:a16="http://schemas.microsoft.com/office/drawing/2014/main" id="{CA0CC73E-779A-4AD6-9FCA-EE01DC0D9C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E3061-D5DD-4512-8DBE-0A137AE28472}"/>
              </a:ext>
            </a:extLst>
          </p:cNvPr>
          <p:cNvSpPr>
            <a:spLocks noGrp="1"/>
          </p:cNvSpPr>
          <p:nvPr>
            <p:ph type="sldNum" sz="quarter" idx="12"/>
          </p:nvPr>
        </p:nvSpPr>
        <p:spPr/>
        <p:txBody>
          <a:bodyPr/>
          <a:lstStyle/>
          <a:p>
            <a:fld id="{8D4B78FA-9421-4BE7-8B1B-B3D9BC8651C1}" type="slidenum">
              <a:rPr lang="en-IN" smtClean="0"/>
              <a:t>‹#›</a:t>
            </a:fld>
            <a:endParaRPr lang="en-IN"/>
          </a:p>
        </p:txBody>
      </p:sp>
    </p:spTree>
    <p:extLst>
      <p:ext uri="{BB962C8B-B14F-4D97-AF65-F5344CB8AC3E}">
        <p14:creationId xmlns:p14="http://schemas.microsoft.com/office/powerpoint/2010/main" val="241282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854C-8EF6-4843-ADF6-EAB3E06652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C2DF12-E467-4379-AC0E-A0C37C49B9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8EDBEC-7917-4797-845A-047EF18EE633}"/>
              </a:ext>
            </a:extLst>
          </p:cNvPr>
          <p:cNvSpPr>
            <a:spLocks noGrp="1"/>
          </p:cNvSpPr>
          <p:nvPr>
            <p:ph type="dt" sz="half" idx="10"/>
          </p:nvPr>
        </p:nvSpPr>
        <p:spPr/>
        <p:txBody>
          <a:bodyPr/>
          <a:lstStyle/>
          <a:p>
            <a:fld id="{EC224C9D-64A8-4C2A-BA22-5D8506CC1A26}" type="datetimeFigureOut">
              <a:rPr lang="en-IN" smtClean="0"/>
              <a:t>14-10-2021</a:t>
            </a:fld>
            <a:endParaRPr lang="en-IN"/>
          </a:p>
        </p:txBody>
      </p:sp>
      <p:sp>
        <p:nvSpPr>
          <p:cNvPr id="5" name="Footer Placeholder 4">
            <a:extLst>
              <a:ext uri="{FF2B5EF4-FFF2-40B4-BE49-F238E27FC236}">
                <a16:creationId xmlns:a16="http://schemas.microsoft.com/office/drawing/2014/main" id="{0412D698-F5F0-4778-9DFC-63C8EC95D3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293F0F-A48E-4F50-8D2C-5B9E16D8577B}"/>
              </a:ext>
            </a:extLst>
          </p:cNvPr>
          <p:cNvSpPr>
            <a:spLocks noGrp="1"/>
          </p:cNvSpPr>
          <p:nvPr>
            <p:ph type="sldNum" sz="quarter" idx="12"/>
          </p:nvPr>
        </p:nvSpPr>
        <p:spPr/>
        <p:txBody>
          <a:bodyPr/>
          <a:lstStyle/>
          <a:p>
            <a:fld id="{8D4B78FA-9421-4BE7-8B1B-B3D9BC8651C1}" type="slidenum">
              <a:rPr lang="en-IN" smtClean="0"/>
              <a:t>‹#›</a:t>
            </a:fld>
            <a:endParaRPr lang="en-IN"/>
          </a:p>
        </p:txBody>
      </p:sp>
    </p:spTree>
    <p:extLst>
      <p:ext uri="{BB962C8B-B14F-4D97-AF65-F5344CB8AC3E}">
        <p14:creationId xmlns:p14="http://schemas.microsoft.com/office/powerpoint/2010/main" val="299685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CB00-8659-477C-872E-51CFAF8D99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1818EA-66D6-4234-AAF0-67673DA361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D6E373-AE63-42C9-A57A-A64BC54D45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DADD90-AAB1-4780-BD6A-7D116C59EB94}"/>
              </a:ext>
            </a:extLst>
          </p:cNvPr>
          <p:cNvSpPr>
            <a:spLocks noGrp="1"/>
          </p:cNvSpPr>
          <p:nvPr>
            <p:ph type="dt" sz="half" idx="10"/>
          </p:nvPr>
        </p:nvSpPr>
        <p:spPr/>
        <p:txBody>
          <a:bodyPr/>
          <a:lstStyle/>
          <a:p>
            <a:fld id="{EC224C9D-64A8-4C2A-BA22-5D8506CC1A26}" type="datetimeFigureOut">
              <a:rPr lang="en-IN" smtClean="0"/>
              <a:t>14-10-2021</a:t>
            </a:fld>
            <a:endParaRPr lang="en-IN"/>
          </a:p>
        </p:txBody>
      </p:sp>
      <p:sp>
        <p:nvSpPr>
          <p:cNvPr id="6" name="Footer Placeholder 5">
            <a:extLst>
              <a:ext uri="{FF2B5EF4-FFF2-40B4-BE49-F238E27FC236}">
                <a16:creationId xmlns:a16="http://schemas.microsoft.com/office/drawing/2014/main" id="{FBBBB427-AF01-414D-9D65-B139DCE368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C78802-1EB1-4F3E-A9B8-7CA45C2EFA61}"/>
              </a:ext>
            </a:extLst>
          </p:cNvPr>
          <p:cNvSpPr>
            <a:spLocks noGrp="1"/>
          </p:cNvSpPr>
          <p:nvPr>
            <p:ph type="sldNum" sz="quarter" idx="12"/>
          </p:nvPr>
        </p:nvSpPr>
        <p:spPr/>
        <p:txBody>
          <a:bodyPr/>
          <a:lstStyle/>
          <a:p>
            <a:fld id="{8D4B78FA-9421-4BE7-8B1B-B3D9BC8651C1}" type="slidenum">
              <a:rPr lang="en-IN" smtClean="0"/>
              <a:t>‹#›</a:t>
            </a:fld>
            <a:endParaRPr lang="en-IN"/>
          </a:p>
        </p:txBody>
      </p:sp>
    </p:spTree>
    <p:extLst>
      <p:ext uri="{BB962C8B-B14F-4D97-AF65-F5344CB8AC3E}">
        <p14:creationId xmlns:p14="http://schemas.microsoft.com/office/powerpoint/2010/main" val="111673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C49A-4079-4FD5-ABDC-9E3AC7E8E8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8A246F-0B83-40A2-81A3-981EF071B4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F6FA5E-49C5-429B-B922-38A2B0D4E7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2676B9-3335-4753-A40E-B645FD3C8C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DE8AA5-408C-40F7-A846-1166749562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ED5BA7-D203-4A19-8C2C-BB2AD672AE1E}"/>
              </a:ext>
            </a:extLst>
          </p:cNvPr>
          <p:cNvSpPr>
            <a:spLocks noGrp="1"/>
          </p:cNvSpPr>
          <p:nvPr>
            <p:ph type="dt" sz="half" idx="10"/>
          </p:nvPr>
        </p:nvSpPr>
        <p:spPr/>
        <p:txBody>
          <a:bodyPr/>
          <a:lstStyle/>
          <a:p>
            <a:fld id="{EC224C9D-64A8-4C2A-BA22-5D8506CC1A26}" type="datetimeFigureOut">
              <a:rPr lang="en-IN" smtClean="0"/>
              <a:t>14-10-2021</a:t>
            </a:fld>
            <a:endParaRPr lang="en-IN"/>
          </a:p>
        </p:txBody>
      </p:sp>
      <p:sp>
        <p:nvSpPr>
          <p:cNvPr id="8" name="Footer Placeholder 7">
            <a:extLst>
              <a:ext uri="{FF2B5EF4-FFF2-40B4-BE49-F238E27FC236}">
                <a16:creationId xmlns:a16="http://schemas.microsoft.com/office/drawing/2014/main" id="{C06030D4-DDEF-410C-B79E-F1EEB26EB3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F6FF1B-8126-450D-9B14-62BD4A31B93B}"/>
              </a:ext>
            </a:extLst>
          </p:cNvPr>
          <p:cNvSpPr>
            <a:spLocks noGrp="1"/>
          </p:cNvSpPr>
          <p:nvPr>
            <p:ph type="sldNum" sz="quarter" idx="12"/>
          </p:nvPr>
        </p:nvSpPr>
        <p:spPr/>
        <p:txBody>
          <a:bodyPr/>
          <a:lstStyle/>
          <a:p>
            <a:fld id="{8D4B78FA-9421-4BE7-8B1B-B3D9BC8651C1}" type="slidenum">
              <a:rPr lang="en-IN" smtClean="0"/>
              <a:t>‹#›</a:t>
            </a:fld>
            <a:endParaRPr lang="en-IN"/>
          </a:p>
        </p:txBody>
      </p:sp>
    </p:spTree>
    <p:extLst>
      <p:ext uri="{BB962C8B-B14F-4D97-AF65-F5344CB8AC3E}">
        <p14:creationId xmlns:p14="http://schemas.microsoft.com/office/powerpoint/2010/main" val="22121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7CF5-F822-4C17-9B47-FAE7C8ECE8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521B2B-FEA9-4C8D-948F-CFD381BA9A0E}"/>
              </a:ext>
            </a:extLst>
          </p:cNvPr>
          <p:cNvSpPr>
            <a:spLocks noGrp="1"/>
          </p:cNvSpPr>
          <p:nvPr>
            <p:ph type="dt" sz="half" idx="10"/>
          </p:nvPr>
        </p:nvSpPr>
        <p:spPr/>
        <p:txBody>
          <a:bodyPr/>
          <a:lstStyle/>
          <a:p>
            <a:fld id="{EC224C9D-64A8-4C2A-BA22-5D8506CC1A26}" type="datetimeFigureOut">
              <a:rPr lang="en-IN" smtClean="0"/>
              <a:t>14-10-2021</a:t>
            </a:fld>
            <a:endParaRPr lang="en-IN"/>
          </a:p>
        </p:txBody>
      </p:sp>
      <p:sp>
        <p:nvSpPr>
          <p:cNvPr id="4" name="Footer Placeholder 3">
            <a:extLst>
              <a:ext uri="{FF2B5EF4-FFF2-40B4-BE49-F238E27FC236}">
                <a16:creationId xmlns:a16="http://schemas.microsoft.com/office/drawing/2014/main" id="{228D1A3B-125C-4BFF-939B-91B5EC4B06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3E66F7-B084-4BED-A48B-30DF16FA4286}"/>
              </a:ext>
            </a:extLst>
          </p:cNvPr>
          <p:cNvSpPr>
            <a:spLocks noGrp="1"/>
          </p:cNvSpPr>
          <p:nvPr>
            <p:ph type="sldNum" sz="quarter" idx="12"/>
          </p:nvPr>
        </p:nvSpPr>
        <p:spPr/>
        <p:txBody>
          <a:bodyPr/>
          <a:lstStyle/>
          <a:p>
            <a:fld id="{8D4B78FA-9421-4BE7-8B1B-B3D9BC8651C1}" type="slidenum">
              <a:rPr lang="en-IN" smtClean="0"/>
              <a:t>‹#›</a:t>
            </a:fld>
            <a:endParaRPr lang="en-IN"/>
          </a:p>
        </p:txBody>
      </p:sp>
    </p:spTree>
    <p:extLst>
      <p:ext uri="{BB962C8B-B14F-4D97-AF65-F5344CB8AC3E}">
        <p14:creationId xmlns:p14="http://schemas.microsoft.com/office/powerpoint/2010/main" val="387368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8C486-6DAD-4C52-8AF5-A16F6BFED347}"/>
              </a:ext>
            </a:extLst>
          </p:cNvPr>
          <p:cNvSpPr>
            <a:spLocks noGrp="1"/>
          </p:cNvSpPr>
          <p:nvPr>
            <p:ph type="dt" sz="half" idx="10"/>
          </p:nvPr>
        </p:nvSpPr>
        <p:spPr/>
        <p:txBody>
          <a:bodyPr/>
          <a:lstStyle/>
          <a:p>
            <a:fld id="{EC224C9D-64A8-4C2A-BA22-5D8506CC1A26}" type="datetimeFigureOut">
              <a:rPr lang="en-IN" smtClean="0"/>
              <a:t>14-10-2021</a:t>
            </a:fld>
            <a:endParaRPr lang="en-IN"/>
          </a:p>
        </p:txBody>
      </p:sp>
      <p:sp>
        <p:nvSpPr>
          <p:cNvPr id="3" name="Footer Placeholder 2">
            <a:extLst>
              <a:ext uri="{FF2B5EF4-FFF2-40B4-BE49-F238E27FC236}">
                <a16:creationId xmlns:a16="http://schemas.microsoft.com/office/drawing/2014/main" id="{6D4C4B3D-F35C-44A0-8E3B-DC818EC0C5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06026E-3260-4317-8EC2-AA5DB54A37AF}"/>
              </a:ext>
            </a:extLst>
          </p:cNvPr>
          <p:cNvSpPr>
            <a:spLocks noGrp="1"/>
          </p:cNvSpPr>
          <p:nvPr>
            <p:ph type="sldNum" sz="quarter" idx="12"/>
          </p:nvPr>
        </p:nvSpPr>
        <p:spPr/>
        <p:txBody>
          <a:bodyPr/>
          <a:lstStyle/>
          <a:p>
            <a:fld id="{8D4B78FA-9421-4BE7-8B1B-B3D9BC8651C1}" type="slidenum">
              <a:rPr lang="en-IN" smtClean="0"/>
              <a:t>‹#›</a:t>
            </a:fld>
            <a:endParaRPr lang="en-IN"/>
          </a:p>
        </p:txBody>
      </p:sp>
    </p:spTree>
    <p:extLst>
      <p:ext uri="{BB962C8B-B14F-4D97-AF65-F5344CB8AC3E}">
        <p14:creationId xmlns:p14="http://schemas.microsoft.com/office/powerpoint/2010/main" val="194066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B961-C5E6-4D43-ADE5-B9AD2EFD98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F89255-55C3-4E1B-A62B-8318205B8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A41349-B849-4CB1-9773-C65A95AD2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D5EFE4-0B14-41DE-8F1E-F62691C3F567}"/>
              </a:ext>
            </a:extLst>
          </p:cNvPr>
          <p:cNvSpPr>
            <a:spLocks noGrp="1"/>
          </p:cNvSpPr>
          <p:nvPr>
            <p:ph type="dt" sz="half" idx="10"/>
          </p:nvPr>
        </p:nvSpPr>
        <p:spPr/>
        <p:txBody>
          <a:bodyPr/>
          <a:lstStyle/>
          <a:p>
            <a:fld id="{EC224C9D-64A8-4C2A-BA22-5D8506CC1A26}" type="datetimeFigureOut">
              <a:rPr lang="en-IN" smtClean="0"/>
              <a:t>14-10-2021</a:t>
            </a:fld>
            <a:endParaRPr lang="en-IN"/>
          </a:p>
        </p:txBody>
      </p:sp>
      <p:sp>
        <p:nvSpPr>
          <p:cNvPr id="6" name="Footer Placeholder 5">
            <a:extLst>
              <a:ext uri="{FF2B5EF4-FFF2-40B4-BE49-F238E27FC236}">
                <a16:creationId xmlns:a16="http://schemas.microsoft.com/office/drawing/2014/main" id="{5C456E6B-3E62-4882-BD4F-A3263DFD64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3E2E4F-89C5-40B5-B4E4-202AEA9916E4}"/>
              </a:ext>
            </a:extLst>
          </p:cNvPr>
          <p:cNvSpPr>
            <a:spLocks noGrp="1"/>
          </p:cNvSpPr>
          <p:nvPr>
            <p:ph type="sldNum" sz="quarter" idx="12"/>
          </p:nvPr>
        </p:nvSpPr>
        <p:spPr/>
        <p:txBody>
          <a:bodyPr/>
          <a:lstStyle/>
          <a:p>
            <a:fld id="{8D4B78FA-9421-4BE7-8B1B-B3D9BC8651C1}" type="slidenum">
              <a:rPr lang="en-IN" smtClean="0"/>
              <a:t>‹#›</a:t>
            </a:fld>
            <a:endParaRPr lang="en-IN"/>
          </a:p>
        </p:txBody>
      </p:sp>
    </p:spTree>
    <p:extLst>
      <p:ext uri="{BB962C8B-B14F-4D97-AF65-F5344CB8AC3E}">
        <p14:creationId xmlns:p14="http://schemas.microsoft.com/office/powerpoint/2010/main" val="77369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23BE-35B0-4408-A572-F9B46598D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CE3B93-E158-4F0B-949F-0C3274FEE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9BDD8A-3824-483C-91A5-F51E88A31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42F97-B010-4674-8138-BD8330888EB1}"/>
              </a:ext>
            </a:extLst>
          </p:cNvPr>
          <p:cNvSpPr>
            <a:spLocks noGrp="1"/>
          </p:cNvSpPr>
          <p:nvPr>
            <p:ph type="dt" sz="half" idx="10"/>
          </p:nvPr>
        </p:nvSpPr>
        <p:spPr/>
        <p:txBody>
          <a:bodyPr/>
          <a:lstStyle/>
          <a:p>
            <a:fld id="{EC224C9D-64A8-4C2A-BA22-5D8506CC1A26}" type="datetimeFigureOut">
              <a:rPr lang="en-IN" smtClean="0"/>
              <a:t>14-10-2021</a:t>
            </a:fld>
            <a:endParaRPr lang="en-IN"/>
          </a:p>
        </p:txBody>
      </p:sp>
      <p:sp>
        <p:nvSpPr>
          <p:cNvPr id="6" name="Footer Placeholder 5">
            <a:extLst>
              <a:ext uri="{FF2B5EF4-FFF2-40B4-BE49-F238E27FC236}">
                <a16:creationId xmlns:a16="http://schemas.microsoft.com/office/drawing/2014/main" id="{A3FFC262-CBB8-4B27-A6AD-623C72E1A1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113709-681B-4D15-BE4C-DFF387AE152D}"/>
              </a:ext>
            </a:extLst>
          </p:cNvPr>
          <p:cNvSpPr>
            <a:spLocks noGrp="1"/>
          </p:cNvSpPr>
          <p:nvPr>
            <p:ph type="sldNum" sz="quarter" idx="12"/>
          </p:nvPr>
        </p:nvSpPr>
        <p:spPr/>
        <p:txBody>
          <a:bodyPr/>
          <a:lstStyle/>
          <a:p>
            <a:fld id="{8D4B78FA-9421-4BE7-8B1B-B3D9BC8651C1}" type="slidenum">
              <a:rPr lang="en-IN" smtClean="0"/>
              <a:t>‹#›</a:t>
            </a:fld>
            <a:endParaRPr lang="en-IN"/>
          </a:p>
        </p:txBody>
      </p:sp>
    </p:spTree>
    <p:extLst>
      <p:ext uri="{BB962C8B-B14F-4D97-AF65-F5344CB8AC3E}">
        <p14:creationId xmlns:p14="http://schemas.microsoft.com/office/powerpoint/2010/main" val="89151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667F22-25BD-4198-9E06-02FDCE0F1A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218F25-DEEF-4921-A73D-7E14DE74AD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A3F806-6924-411D-A5C4-34CF018BA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224C9D-64A8-4C2A-BA22-5D8506CC1A26}" type="datetimeFigureOut">
              <a:rPr lang="en-IN" smtClean="0"/>
              <a:t>14-10-2021</a:t>
            </a:fld>
            <a:endParaRPr lang="en-IN"/>
          </a:p>
        </p:txBody>
      </p:sp>
      <p:sp>
        <p:nvSpPr>
          <p:cNvPr id="5" name="Footer Placeholder 4">
            <a:extLst>
              <a:ext uri="{FF2B5EF4-FFF2-40B4-BE49-F238E27FC236}">
                <a16:creationId xmlns:a16="http://schemas.microsoft.com/office/drawing/2014/main" id="{EC1F3F33-6E5A-4446-978E-A420FDE3B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C3323D-021A-490B-A980-DA4F829B68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B78FA-9421-4BE7-8B1B-B3D9BC8651C1}" type="slidenum">
              <a:rPr lang="en-IN" smtClean="0"/>
              <a:t>‹#›</a:t>
            </a:fld>
            <a:endParaRPr lang="en-IN"/>
          </a:p>
        </p:txBody>
      </p:sp>
    </p:spTree>
    <p:extLst>
      <p:ext uri="{BB962C8B-B14F-4D97-AF65-F5344CB8AC3E}">
        <p14:creationId xmlns:p14="http://schemas.microsoft.com/office/powerpoint/2010/main" val="66426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dsa-server.cs.vt.edu/ODSA/Books/CS3/html/Glossary.html#term-memory-manager" TargetMode="External"/><Relationship Id="rId2" Type="http://schemas.openxmlformats.org/officeDocument/2006/relationships/hyperlink" Target="https://opendsa-server.cs.vt.edu/ODSA/Books/CS3/html/Glossary.html#term-memory-pool" TargetMode="External"/><Relationship Id="rId1" Type="http://schemas.openxmlformats.org/officeDocument/2006/relationships/slideLayout" Target="../slideLayouts/slideLayout2.xml"/><Relationship Id="rId5" Type="http://schemas.openxmlformats.org/officeDocument/2006/relationships/hyperlink" Target="https://opendsa-server.cs.vt.edu/ODSA/Books/CS3/html/Glossary.html#term-memory-deallocation" TargetMode="External"/><Relationship Id="rId4" Type="http://schemas.openxmlformats.org/officeDocument/2006/relationships/hyperlink" Target="https://opendsa-server.cs.vt.edu/ODSA/Books/CS3/html/Glossary.html#term-memory-alloc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55D798-86F0-4D9B-9155-4FBEC1C3013D}"/>
              </a:ext>
            </a:extLst>
          </p:cNvPr>
          <p:cNvSpPr txBox="1"/>
          <p:nvPr/>
        </p:nvSpPr>
        <p:spPr>
          <a:xfrm>
            <a:off x="334107" y="202196"/>
            <a:ext cx="10652760" cy="1077218"/>
          </a:xfrm>
          <a:prstGeom prst="rect">
            <a:avLst/>
          </a:prstGeom>
          <a:noFill/>
        </p:spPr>
        <p:txBody>
          <a:bodyPr wrap="square">
            <a:spAutoFit/>
          </a:bodyPr>
          <a:lstStyle/>
          <a:p>
            <a:r>
              <a:rPr lang="en-IN" sz="4400" b="1" u="sng" dirty="0">
                <a:solidFill>
                  <a:srgbClr val="C00000"/>
                </a:solidFill>
              </a:rPr>
              <a:t>Memory Management</a:t>
            </a:r>
          </a:p>
          <a:p>
            <a:r>
              <a:rPr lang="en-IN" sz="2000" b="1" i="1" dirty="0"/>
              <a:t>                          </a:t>
            </a:r>
            <a:r>
              <a:rPr lang="en-IN" sz="2000" i="1" dirty="0"/>
              <a:t>…an important aspect where data structures play an important role</a:t>
            </a:r>
          </a:p>
        </p:txBody>
      </p:sp>
      <p:sp>
        <p:nvSpPr>
          <p:cNvPr id="7" name="TextBox 6">
            <a:extLst>
              <a:ext uri="{FF2B5EF4-FFF2-40B4-BE49-F238E27FC236}">
                <a16:creationId xmlns:a16="http://schemas.microsoft.com/office/drawing/2014/main" id="{EC9DB909-2BF5-4AD0-8D02-427DA087596E}"/>
              </a:ext>
            </a:extLst>
          </p:cNvPr>
          <p:cNvSpPr txBox="1"/>
          <p:nvPr/>
        </p:nvSpPr>
        <p:spPr>
          <a:xfrm>
            <a:off x="573257" y="2413336"/>
            <a:ext cx="11440552" cy="3108543"/>
          </a:xfrm>
          <a:prstGeom prst="rect">
            <a:avLst/>
          </a:prstGeom>
          <a:noFill/>
        </p:spPr>
        <p:txBody>
          <a:bodyPr wrap="square">
            <a:spAutoFit/>
          </a:bodyPr>
          <a:lstStyle/>
          <a:p>
            <a:r>
              <a:rPr lang="en-US" sz="2800" dirty="0"/>
              <a:t>Most data structures are designed to store and access objects of </a:t>
            </a:r>
            <a:r>
              <a:rPr lang="en-US" sz="2800" dirty="0">
                <a:solidFill>
                  <a:srgbClr val="0070C0"/>
                </a:solidFill>
              </a:rPr>
              <a:t>uniform size</a:t>
            </a:r>
            <a:r>
              <a:rPr lang="en-US" sz="2800" dirty="0"/>
              <a:t>. A typical example would be an integer stored in a list or a queue. </a:t>
            </a:r>
          </a:p>
          <a:p>
            <a:endParaRPr lang="en-US" sz="2800" dirty="0"/>
          </a:p>
          <a:p>
            <a:r>
              <a:rPr lang="en-US" sz="2800" dirty="0"/>
              <a:t>Some applications require the ability to store </a:t>
            </a:r>
            <a:r>
              <a:rPr lang="en-US" sz="2800" dirty="0">
                <a:solidFill>
                  <a:srgbClr val="0070C0"/>
                </a:solidFill>
              </a:rPr>
              <a:t>variable-length records</a:t>
            </a:r>
            <a:r>
              <a:rPr lang="en-US" sz="2800" dirty="0"/>
              <a:t>, such as a string of arbitrary length. One solution is to store in list or queue a bunch of pointers to strings, where each pointer is pointing to space of whatever size is necessary to old that string.</a:t>
            </a:r>
            <a:endParaRPr lang="en-IN" sz="2800" dirty="0"/>
          </a:p>
        </p:txBody>
      </p:sp>
    </p:spTree>
    <p:extLst>
      <p:ext uri="{BB962C8B-B14F-4D97-AF65-F5344CB8AC3E}">
        <p14:creationId xmlns:p14="http://schemas.microsoft.com/office/powerpoint/2010/main" val="4237510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F0C188-C06D-4EAA-8819-B71CDB5E9612}"/>
              </a:ext>
            </a:extLst>
          </p:cNvPr>
          <p:cNvSpPr txBox="1"/>
          <p:nvPr/>
        </p:nvSpPr>
        <p:spPr>
          <a:xfrm>
            <a:off x="657664" y="499795"/>
            <a:ext cx="11145130" cy="1015663"/>
          </a:xfrm>
          <a:prstGeom prst="rect">
            <a:avLst/>
          </a:prstGeom>
          <a:noFill/>
        </p:spPr>
        <p:txBody>
          <a:bodyPr wrap="square">
            <a:spAutoFit/>
          </a:bodyPr>
          <a:lstStyle/>
          <a:p>
            <a:r>
              <a:rPr lang="en-US" sz="2400" b="1" dirty="0"/>
              <a:t>4. Next Fit:</a:t>
            </a:r>
            <a:r>
              <a:rPr lang="en-US" sz="2400" dirty="0"/>
              <a:t> </a:t>
            </a:r>
          </a:p>
          <a:p>
            <a:endParaRPr lang="en-US" dirty="0"/>
          </a:p>
          <a:p>
            <a:pPr marL="285750" indent="-285750">
              <a:buFont typeface="Arial" panose="020B0604020202020204" pitchFamily="34" charset="0"/>
              <a:buChar char="•"/>
            </a:pPr>
            <a:r>
              <a:rPr lang="en-US" dirty="0"/>
              <a:t>Next fit is similar to the first fit but it will search for the first sufficient partition from the last allocation point. </a:t>
            </a:r>
            <a:endParaRPr lang="en-IN" dirty="0"/>
          </a:p>
        </p:txBody>
      </p:sp>
    </p:spTree>
    <p:extLst>
      <p:ext uri="{BB962C8B-B14F-4D97-AF65-F5344CB8AC3E}">
        <p14:creationId xmlns:p14="http://schemas.microsoft.com/office/powerpoint/2010/main" val="231300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0" y="365125"/>
            <a:ext cx="12192000" cy="1325563"/>
          </a:xfrm>
          <a:ln/>
        </p:spPr>
        <p:txBody>
          <a:bodyPr vert="horz" wrap="square" lIns="91440" tIns="45720" rIns="91440" bIns="45720" rtlCol="0" anchor="ctr" anchorCtr="0">
            <a:normAutofit/>
          </a:bodyPr>
          <a:lstStyle/>
          <a:p>
            <a:pPr algn="ctr" eaLnBrk="1" hangingPunct="1"/>
            <a:r>
              <a:rPr lang="en-US" altLang="x-none" sz="4000" b="1" u="sng" dirty="0"/>
              <a:t>Comparing Sequential Fit Methods</a:t>
            </a:r>
            <a:endParaRPr lang="en-GB" altLang="x-none" sz="4000" b="1" u="sng" dirty="0"/>
          </a:p>
        </p:txBody>
      </p:sp>
      <p:sp>
        <p:nvSpPr>
          <p:cNvPr id="10243" name="Rectangle 3"/>
          <p:cNvSpPr>
            <a:spLocks noGrp="1"/>
          </p:cNvSpPr>
          <p:nvPr>
            <p:ph idx="1"/>
          </p:nvPr>
        </p:nvSpPr>
        <p:spPr>
          <a:xfrm>
            <a:off x="838199" y="1825625"/>
            <a:ext cx="11105271" cy="4351338"/>
          </a:xfrm>
          <a:ln/>
        </p:spPr>
        <p:txBody>
          <a:bodyPr vert="horz" wrap="square" lIns="91440" tIns="45720" rIns="91440" bIns="45720" rtlCol="0" anchor="t" anchorCtr="0">
            <a:normAutofit/>
          </a:bodyPr>
          <a:lstStyle/>
          <a:p>
            <a:pPr eaLnBrk="1" hangingPunct="1">
              <a:lnSpc>
                <a:spcPct val="80000"/>
              </a:lnSpc>
            </a:pPr>
            <a:r>
              <a:rPr lang="en-US" altLang="x-none" b="1" dirty="0">
                <a:solidFill>
                  <a:srgbClr val="C00000"/>
                </a:solidFill>
              </a:rPr>
              <a:t>First Fit </a:t>
            </a:r>
            <a:r>
              <a:rPr lang="en-US" altLang="x-none" dirty="0">
                <a:solidFill>
                  <a:srgbClr val="C00000"/>
                </a:solidFill>
              </a:rPr>
              <a:t>is most efficient</a:t>
            </a:r>
            <a:r>
              <a:rPr lang="en-US" altLang="x-none" dirty="0"/>
              <a:t>, comparable to the Next Fit.  </a:t>
            </a:r>
          </a:p>
          <a:p>
            <a:pPr marL="0" indent="0" eaLnBrk="1" hangingPunct="1">
              <a:lnSpc>
                <a:spcPct val="80000"/>
              </a:lnSpc>
              <a:buNone/>
            </a:pPr>
            <a:r>
              <a:rPr lang="en-US" altLang="x-none" dirty="0"/>
              <a:t>   Disadvantage: There can be more external fragmentation.</a:t>
            </a:r>
          </a:p>
          <a:p>
            <a:pPr eaLnBrk="1" hangingPunct="1">
              <a:lnSpc>
                <a:spcPct val="80000"/>
              </a:lnSpc>
            </a:pPr>
            <a:endParaRPr lang="en-US" altLang="x-none" dirty="0"/>
          </a:p>
          <a:p>
            <a:pPr eaLnBrk="1" hangingPunct="1">
              <a:lnSpc>
                <a:spcPct val="80000"/>
              </a:lnSpc>
            </a:pPr>
            <a:r>
              <a:rPr lang="en-US" altLang="x-none" b="1" dirty="0">
                <a:solidFill>
                  <a:srgbClr val="0070C0"/>
                </a:solidFill>
              </a:rPr>
              <a:t>The Best Fit </a:t>
            </a:r>
            <a:r>
              <a:rPr lang="en-US" altLang="x-none" dirty="0"/>
              <a:t>algorithm leaves very small blocks of practically unusable memory.</a:t>
            </a:r>
          </a:p>
          <a:p>
            <a:pPr eaLnBrk="1" hangingPunct="1">
              <a:lnSpc>
                <a:spcPct val="80000"/>
              </a:lnSpc>
            </a:pPr>
            <a:endParaRPr lang="en-US" altLang="x-none" dirty="0"/>
          </a:p>
          <a:p>
            <a:pPr eaLnBrk="1" hangingPunct="1">
              <a:lnSpc>
                <a:spcPct val="80000"/>
              </a:lnSpc>
            </a:pPr>
            <a:r>
              <a:rPr lang="en-US" altLang="x-none" b="1" dirty="0">
                <a:solidFill>
                  <a:srgbClr val="00B050"/>
                </a:solidFill>
              </a:rPr>
              <a:t>Worst Fit </a:t>
            </a:r>
            <a:r>
              <a:rPr lang="en-US" altLang="x-none" dirty="0"/>
              <a:t>tries to avoid this fragmentation, by delaying the creation of small blocks.</a:t>
            </a:r>
          </a:p>
          <a:p>
            <a:pPr eaLnBrk="1" hangingPunct="1">
              <a:lnSpc>
                <a:spcPct val="80000"/>
              </a:lnSpc>
            </a:pPr>
            <a:endParaRPr lang="en-US" altLang="x-non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ln/>
        </p:spPr>
        <p:txBody>
          <a:bodyPr vert="horz" wrap="square" lIns="91440" tIns="45720" rIns="91440" bIns="45720" rtlCol="0" anchor="ctr" anchorCtr="0">
            <a:normAutofit/>
          </a:bodyPr>
          <a:lstStyle/>
          <a:p>
            <a:pPr eaLnBrk="1" hangingPunct="1"/>
            <a:r>
              <a:rPr lang="en-US" altLang="x-none" sz="4800" b="1" u="sng" dirty="0">
                <a:solidFill>
                  <a:srgbClr val="C00000"/>
                </a:solidFill>
              </a:rPr>
              <a:t>Non-Sequential Fit Methods</a:t>
            </a:r>
            <a:endParaRPr lang="en-GB" altLang="x-none" sz="4800" b="1" u="sng" dirty="0">
              <a:solidFill>
                <a:srgbClr val="C00000"/>
              </a:solidFill>
            </a:endParaRPr>
          </a:p>
        </p:txBody>
      </p:sp>
      <p:sp>
        <p:nvSpPr>
          <p:cNvPr id="11267" name="Rectangle 3"/>
          <p:cNvSpPr>
            <a:spLocks noGrp="1"/>
          </p:cNvSpPr>
          <p:nvPr>
            <p:ph idx="1"/>
          </p:nvPr>
        </p:nvSpPr>
        <p:spPr>
          <a:ln/>
        </p:spPr>
        <p:txBody>
          <a:bodyPr vert="horz" wrap="square" lIns="91440" tIns="45720" rIns="91440" bIns="45720" rtlCol="0" anchor="t" anchorCtr="0">
            <a:normAutofit/>
          </a:bodyPr>
          <a:lstStyle/>
          <a:p>
            <a:pPr eaLnBrk="1" hangingPunct="1"/>
            <a:r>
              <a:rPr lang="en-US" altLang="x-none" dirty="0"/>
              <a:t>In reality, with large memory, sequential fit methods are inefficient.</a:t>
            </a:r>
          </a:p>
          <a:p>
            <a:pPr eaLnBrk="1" hangingPunct="1"/>
            <a:endParaRPr lang="en-US" altLang="x-none" dirty="0"/>
          </a:p>
          <a:p>
            <a:pPr eaLnBrk="1" hangingPunct="1"/>
            <a:r>
              <a:rPr lang="en-US" altLang="x-none" dirty="0"/>
              <a:t>Therefore, non-sequential fit methods are used where memory is divided into sections of a certain size.</a:t>
            </a:r>
          </a:p>
          <a:p>
            <a:pPr eaLnBrk="1" hangingPunct="1"/>
            <a:endParaRPr lang="en-US" altLang="x-none" dirty="0"/>
          </a:p>
          <a:p>
            <a:r>
              <a:rPr lang="en-US" altLang="x-none" dirty="0"/>
              <a:t>Buddy system is an example of Non-Sequential Fit strategy.</a:t>
            </a:r>
            <a:endParaRPr lang="en-GB" altLang="x-non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ln/>
        </p:spPr>
        <p:txBody>
          <a:bodyPr vert="horz" wrap="square" lIns="91440" tIns="45720" rIns="91440" bIns="45720" rtlCol="0" anchor="ctr" anchorCtr="0">
            <a:normAutofit/>
          </a:bodyPr>
          <a:lstStyle/>
          <a:p>
            <a:pPr eaLnBrk="1" hangingPunct="1"/>
            <a:r>
              <a:rPr lang="en-US" altLang="x-none" b="1" u="sng" dirty="0"/>
              <a:t>Buddy Systems</a:t>
            </a:r>
            <a:endParaRPr lang="en-GB" altLang="x-none" b="1" u="sng" dirty="0"/>
          </a:p>
        </p:txBody>
      </p:sp>
      <p:sp>
        <p:nvSpPr>
          <p:cNvPr id="12291" name="Rectangle 3"/>
          <p:cNvSpPr>
            <a:spLocks noGrp="1"/>
          </p:cNvSpPr>
          <p:nvPr>
            <p:ph idx="1"/>
          </p:nvPr>
        </p:nvSpPr>
        <p:spPr>
          <a:ln/>
        </p:spPr>
        <p:txBody>
          <a:bodyPr vert="horz" wrap="square" lIns="91440" tIns="45720" rIns="91440" bIns="45720" rtlCol="0" anchor="t" anchorCtr="0">
            <a:normAutofit/>
          </a:bodyPr>
          <a:lstStyle/>
          <a:p>
            <a:pPr eaLnBrk="1" hangingPunct="1">
              <a:lnSpc>
                <a:spcPct val="90000"/>
              </a:lnSpc>
            </a:pPr>
            <a:r>
              <a:rPr lang="en-US" altLang="x-none" dirty="0"/>
              <a:t>In buddy systems </a:t>
            </a:r>
            <a:r>
              <a:rPr lang="en-US" altLang="x-none" dirty="0">
                <a:solidFill>
                  <a:srgbClr val="FF0000"/>
                </a:solidFill>
              </a:rPr>
              <a:t>memory can be divided into sections</a:t>
            </a:r>
            <a:r>
              <a:rPr lang="en-US" altLang="x-none" dirty="0"/>
              <a:t>, with each location being a buddy of another location. </a:t>
            </a:r>
          </a:p>
          <a:p>
            <a:pPr eaLnBrk="1" hangingPunct="1">
              <a:lnSpc>
                <a:spcPct val="90000"/>
              </a:lnSpc>
            </a:pPr>
            <a:endParaRPr lang="en-US" altLang="x-none" dirty="0"/>
          </a:p>
          <a:p>
            <a:pPr eaLnBrk="1" hangingPunct="1">
              <a:lnSpc>
                <a:spcPct val="90000"/>
              </a:lnSpc>
            </a:pPr>
            <a:r>
              <a:rPr lang="en-US" altLang="x-none" dirty="0"/>
              <a:t>Whenever possible, the </a:t>
            </a:r>
            <a:r>
              <a:rPr lang="en-US" altLang="x-none" dirty="0">
                <a:solidFill>
                  <a:srgbClr val="FF0000"/>
                </a:solidFill>
              </a:rPr>
              <a:t>buddies are combined to create </a:t>
            </a:r>
            <a:r>
              <a:rPr lang="en-US" altLang="x-none" dirty="0">
                <a:solidFill>
                  <a:schemeClr val="accent1">
                    <a:lumMod val="75000"/>
                  </a:schemeClr>
                </a:solidFill>
              </a:rPr>
              <a:t>a larger memory location.</a:t>
            </a:r>
          </a:p>
          <a:p>
            <a:pPr eaLnBrk="1" hangingPunct="1">
              <a:lnSpc>
                <a:spcPct val="90000"/>
              </a:lnSpc>
            </a:pPr>
            <a:endParaRPr lang="en-US" altLang="x-none" dirty="0"/>
          </a:p>
          <a:p>
            <a:pPr eaLnBrk="1" hangingPunct="1">
              <a:lnSpc>
                <a:spcPct val="90000"/>
              </a:lnSpc>
            </a:pPr>
            <a:r>
              <a:rPr lang="en-US" altLang="x-none" dirty="0"/>
              <a:t>If </a:t>
            </a:r>
            <a:r>
              <a:rPr lang="en-US" altLang="x-none" dirty="0">
                <a:solidFill>
                  <a:schemeClr val="accent1">
                    <a:lumMod val="75000"/>
                  </a:schemeClr>
                </a:solidFill>
              </a:rPr>
              <a:t>smaller memory needs to be allocated </a:t>
            </a:r>
            <a:r>
              <a:rPr lang="en-US" altLang="x-none" dirty="0"/>
              <a:t>the </a:t>
            </a:r>
            <a:r>
              <a:rPr lang="en-US" altLang="x-none" dirty="0">
                <a:solidFill>
                  <a:srgbClr val="FF0000"/>
                </a:solidFill>
              </a:rPr>
              <a:t>buddies are divided</a:t>
            </a:r>
            <a:r>
              <a:rPr lang="en-US" altLang="x-none" dirty="0"/>
              <a:t>, and then reunited (if possible) when the memory is returned.</a:t>
            </a:r>
            <a:endParaRPr lang="en-GB" altLang="x-non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ln/>
        </p:spPr>
        <p:txBody>
          <a:bodyPr vert="horz" wrap="square" lIns="91440" tIns="45720" rIns="91440" bIns="45720" rtlCol="0" anchor="ctr" anchorCtr="0">
            <a:normAutofit/>
          </a:bodyPr>
          <a:lstStyle/>
          <a:p>
            <a:pPr eaLnBrk="1" hangingPunct="1"/>
            <a:r>
              <a:rPr lang="en-US" altLang="x-none" b="1" u="sng" dirty="0">
                <a:solidFill>
                  <a:srgbClr val="C00000"/>
                </a:solidFill>
              </a:rPr>
              <a:t>Binary Buddy Systems</a:t>
            </a:r>
            <a:endParaRPr lang="en-GB" altLang="x-none" b="1" u="sng" dirty="0">
              <a:solidFill>
                <a:srgbClr val="C00000"/>
              </a:solidFill>
            </a:endParaRPr>
          </a:p>
        </p:txBody>
      </p:sp>
      <p:sp>
        <p:nvSpPr>
          <p:cNvPr id="13315" name="Rectangle 3"/>
          <p:cNvSpPr>
            <a:spLocks noGrp="1"/>
          </p:cNvSpPr>
          <p:nvPr>
            <p:ph idx="1"/>
          </p:nvPr>
        </p:nvSpPr>
        <p:spPr>
          <a:ln/>
        </p:spPr>
        <p:txBody>
          <a:bodyPr vert="horz" wrap="square" lIns="91440" tIns="45720" rIns="91440" bIns="45720" rtlCol="0" anchor="t" anchorCtr="0">
            <a:normAutofit fontScale="85000" lnSpcReduction="20000"/>
          </a:bodyPr>
          <a:lstStyle/>
          <a:p>
            <a:pPr eaLnBrk="1" hangingPunct="1">
              <a:lnSpc>
                <a:spcPct val="80000"/>
              </a:lnSpc>
            </a:pPr>
            <a:r>
              <a:rPr lang="en-US" altLang="x-none" sz="2400" dirty="0"/>
              <a:t>In binary buddy systems the memory is divided into 2 equally sized blocks. </a:t>
            </a:r>
          </a:p>
          <a:p>
            <a:pPr eaLnBrk="1" hangingPunct="1">
              <a:lnSpc>
                <a:spcPct val="80000"/>
              </a:lnSpc>
            </a:pPr>
            <a:endParaRPr lang="en-US" altLang="x-none" sz="2400" dirty="0"/>
          </a:p>
          <a:p>
            <a:pPr eaLnBrk="1" hangingPunct="1">
              <a:lnSpc>
                <a:spcPct val="80000"/>
              </a:lnSpc>
            </a:pPr>
            <a:r>
              <a:rPr lang="en-US" altLang="x-none" sz="2400" b="1" dirty="0"/>
              <a:t>Suppose we have 8 memory locations</a:t>
            </a:r>
            <a:r>
              <a:rPr lang="en-US" altLang="x-none" sz="2400" dirty="0"/>
              <a:t>;</a:t>
            </a:r>
          </a:p>
          <a:p>
            <a:pPr lvl="1" eaLnBrk="1" hangingPunct="1">
              <a:lnSpc>
                <a:spcPct val="80000"/>
              </a:lnSpc>
              <a:buNone/>
            </a:pPr>
            <a:r>
              <a:rPr lang="en-US" altLang="x-none" sz="2000" dirty="0"/>
              <a:t>{000,001, 010, 011, 100, 101, 110, 111}</a:t>
            </a:r>
          </a:p>
          <a:p>
            <a:pPr lvl="1" eaLnBrk="1" hangingPunct="1">
              <a:lnSpc>
                <a:spcPct val="80000"/>
              </a:lnSpc>
              <a:buNone/>
            </a:pPr>
            <a:endParaRPr lang="en-US" altLang="x-none" sz="2000" dirty="0"/>
          </a:p>
          <a:p>
            <a:pPr eaLnBrk="1" hangingPunct="1">
              <a:lnSpc>
                <a:spcPct val="80000"/>
              </a:lnSpc>
            </a:pPr>
            <a:r>
              <a:rPr lang="en-US" altLang="x-none" sz="2400" dirty="0"/>
              <a:t>Each of these memory locations are of size 1, suppose we need a memory location of size 2.</a:t>
            </a:r>
          </a:p>
          <a:p>
            <a:pPr eaLnBrk="1" hangingPunct="1">
              <a:lnSpc>
                <a:spcPct val="80000"/>
              </a:lnSpc>
            </a:pPr>
            <a:endParaRPr lang="en-US" altLang="x-none" sz="2400" dirty="0"/>
          </a:p>
          <a:p>
            <a:pPr lvl="1" eaLnBrk="1" hangingPunct="1">
              <a:lnSpc>
                <a:spcPct val="80000"/>
              </a:lnSpc>
              <a:buNone/>
            </a:pPr>
            <a:r>
              <a:rPr lang="en-US" altLang="x-none" sz="2000" dirty="0"/>
              <a:t>{000, 010, 100, 110}</a:t>
            </a:r>
          </a:p>
          <a:p>
            <a:pPr lvl="1" eaLnBrk="1" hangingPunct="1">
              <a:lnSpc>
                <a:spcPct val="80000"/>
              </a:lnSpc>
              <a:buNone/>
            </a:pPr>
            <a:endParaRPr lang="en-US" altLang="x-none" sz="2000" dirty="0"/>
          </a:p>
          <a:p>
            <a:pPr eaLnBrk="1" hangingPunct="1">
              <a:lnSpc>
                <a:spcPct val="80000"/>
              </a:lnSpc>
            </a:pPr>
            <a:r>
              <a:rPr lang="en-US" altLang="x-none" sz="2400" dirty="0"/>
              <a:t>Or of size 4,</a:t>
            </a:r>
          </a:p>
          <a:p>
            <a:pPr lvl="1" eaLnBrk="1" hangingPunct="1">
              <a:lnSpc>
                <a:spcPct val="80000"/>
              </a:lnSpc>
              <a:buNone/>
            </a:pPr>
            <a:r>
              <a:rPr lang="en-US" altLang="x-none" sz="2000" dirty="0"/>
              <a:t>{000, 100}</a:t>
            </a:r>
          </a:p>
          <a:p>
            <a:pPr lvl="1" eaLnBrk="1" hangingPunct="1">
              <a:lnSpc>
                <a:spcPct val="80000"/>
              </a:lnSpc>
              <a:buNone/>
            </a:pPr>
            <a:endParaRPr lang="en-US" altLang="x-none" sz="2000" dirty="0"/>
          </a:p>
          <a:p>
            <a:pPr eaLnBrk="1" hangingPunct="1">
              <a:lnSpc>
                <a:spcPct val="80000"/>
              </a:lnSpc>
            </a:pPr>
            <a:r>
              <a:rPr lang="en-US" altLang="x-none" sz="2400" dirty="0"/>
              <a:t>Or size 8.</a:t>
            </a:r>
          </a:p>
          <a:p>
            <a:pPr lvl="1" eaLnBrk="1" hangingPunct="1">
              <a:lnSpc>
                <a:spcPct val="80000"/>
              </a:lnSpc>
              <a:buNone/>
            </a:pPr>
            <a:r>
              <a:rPr lang="en-US" altLang="x-none" sz="2000" dirty="0"/>
              <a:t>{000}</a:t>
            </a:r>
          </a:p>
          <a:p>
            <a:pPr lvl="1" eaLnBrk="1" hangingPunct="1">
              <a:lnSpc>
                <a:spcPct val="80000"/>
              </a:lnSpc>
              <a:buNone/>
            </a:pPr>
            <a:endParaRPr lang="en-US" altLang="x-none" sz="2000" dirty="0"/>
          </a:p>
          <a:p>
            <a:pPr eaLnBrk="1" hangingPunct="1">
              <a:lnSpc>
                <a:spcPct val="80000"/>
              </a:lnSpc>
            </a:pPr>
            <a:r>
              <a:rPr lang="en-US" altLang="x-none" sz="2400" dirty="0"/>
              <a:t>In reality, the memory is combined and only broken down when requested.</a:t>
            </a:r>
            <a:endParaRPr lang="en-GB" altLang="x-none"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77"/>
          <p:cNvSpPr>
            <a:spLocks noGrp="1"/>
          </p:cNvSpPr>
          <p:nvPr>
            <p:ph type="title"/>
          </p:nvPr>
        </p:nvSpPr>
        <p:spPr>
          <a:xfrm>
            <a:off x="185057" y="1087837"/>
            <a:ext cx="10972800" cy="1143000"/>
          </a:xfrm>
          <a:ln/>
        </p:spPr>
        <p:txBody>
          <a:bodyPr vert="horz" wrap="square" lIns="91440" tIns="45720" rIns="91440" bIns="45720" rtlCol="0" anchor="ctr" anchorCtr="0">
            <a:normAutofit/>
          </a:bodyPr>
          <a:lstStyle/>
          <a:p>
            <a:pPr eaLnBrk="1" hangingPunct="1"/>
            <a:r>
              <a:rPr lang="en-US" altLang="x-none" sz="4000" b="1" u="sng" dirty="0">
                <a:solidFill>
                  <a:srgbClr val="C00000"/>
                </a:solidFill>
              </a:rPr>
              <a:t>Buddy System in 1024KB memory</a:t>
            </a:r>
            <a:endParaRPr lang="en-GB" altLang="x-none" sz="4000" b="1" u="sng" dirty="0">
              <a:solidFill>
                <a:srgbClr val="C00000"/>
              </a:solidFill>
            </a:endParaRPr>
          </a:p>
        </p:txBody>
      </p:sp>
      <p:pic>
        <p:nvPicPr>
          <p:cNvPr id="5" name="Picture 4">
            <a:extLst>
              <a:ext uri="{FF2B5EF4-FFF2-40B4-BE49-F238E27FC236}">
                <a16:creationId xmlns:a16="http://schemas.microsoft.com/office/drawing/2014/main" id="{A8356F34-3BD3-4F02-B26E-4BE39C472A23}"/>
              </a:ext>
            </a:extLst>
          </p:cNvPr>
          <p:cNvPicPr>
            <a:picLocks noChangeAspect="1"/>
          </p:cNvPicPr>
          <p:nvPr/>
        </p:nvPicPr>
        <p:blipFill>
          <a:blip r:embed="rId2"/>
          <a:stretch>
            <a:fillRect/>
          </a:stretch>
        </p:blipFill>
        <p:spPr>
          <a:xfrm>
            <a:off x="185057" y="2436927"/>
            <a:ext cx="7857608" cy="4146435"/>
          </a:xfrm>
          <a:prstGeom prst="rect">
            <a:avLst/>
          </a:prstGeom>
        </p:spPr>
      </p:pic>
      <p:sp>
        <p:nvSpPr>
          <p:cNvPr id="10" name="Rectangle 2">
            <a:extLst>
              <a:ext uri="{FF2B5EF4-FFF2-40B4-BE49-F238E27FC236}">
                <a16:creationId xmlns:a16="http://schemas.microsoft.com/office/drawing/2014/main" id="{2CBF71C8-F85B-4272-92B1-FFC8726840DC}"/>
              </a:ext>
            </a:extLst>
          </p:cNvPr>
          <p:cNvSpPr txBox="1">
            <a:spLocks/>
          </p:cNvSpPr>
          <p:nvPr/>
        </p:nvSpPr>
        <p:spPr>
          <a:xfrm>
            <a:off x="8042665" y="2849108"/>
            <a:ext cx="3937000" cy="401071"/>
          </a:xfrm>
          <a:prstGeom prst="rect">
            <a:avLst/>
          </a:prstGeom>
          <a:ln/>
        </p:spPr>
        <p:txBody>
          <a:bodyPr vert="horz" wrap="square" lIns="91440" tIns="45720" rIns="91440" bIns="45720" rtlCol="0" anchor="ctr" anchorCtr="0">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x-none" sz="2800" b="1" dirty="0"/>
              <a:t>Sequence of Requests.</a:t>
            </a:r>
            <a:endParaRPr lang="en-GB" altLang="x-none" sz="2800" b="1" dirty="0"/>
          </a:p>
        </p:txBody>
      </p:sp>
      <p:sp>
        <p:nvSpPr>
          <p:cNvPr id="11" name="Rectangle 3">
            <a:extLst>
              <a:ext uri="{FF2B5EF4-FFF2-40B4-BE49-F238E27FC236}">
                <a16:creationId xmlns:a16="http://schemas.microsoft.com/office/drawing/2014/main" id="{6FAC7B28-6E68-48EA-B43C-4D008C65F228}"/>
              </a:ext>
            </a:extLst>
          </p:cNvPr>
          <p:cNvSpPr txBox="1">
            <a:spLocks/>
          </p:cNvSpPr>
          <p:nvPr/>
        </p:nvSpPr>
        <p:spPr>
          <a:xfrm>
            <a:off x="7935686" y="3250179"/>
            <a:ext cx="4662714" cy="4351338"/>
          </a:xfrm>
          <a:prstGeom prst="rect">
            <a:avLst/>
          </a:prstGeom>
          <a:ln/>
        </p:spPr>
        <p:txBody>
          <a:bodyPr vert="horz" wrap="square" lIns="91440" tIns="45720" rIns="91440" bIns="45720" numCol="1" rtlCol="0" anchor="t" anchorCtr="0" compatLnSpc="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x-none" sz="1600" dirty="0"/>
              <a:t>Program A requests memory 34K</a:t>
            </a:r>
            <a:r>
              <a:rPr lang="en-GB" altLang="x-none" sz="1600" dirty="0"/>
              <a:t>..</a:t>
            </a:r>
            <a:r>
              <a:rPr lang="en-US" altLang="x-none" sz="1600" dirty="0"/>
              <a:t>64K in size </a:t>
            </a:r>
            <a:endParaRPr lang="en-GB" altLang="x-none" sz="1600" dirty="0"/>
          </a:p>
          <a:p>
            <a:r>
              <a:rPr lang="en-GB" altLang="x-none" sz="1600" dirty="0"/>
              <a:t>Program B requests memory </a:t>
            </a:r>
            <a:r>
              <a:rPr lang="en-US" altLang="x-none" sz="1600" dirty="0"/>
              <a:t>66</a:t>
            </a:r>
            <a:r>
              <a:rPr lang="en-GB" altLang="x-none" sz="1600" dirty="0"/>
              <a:t>K</a:t>
            </a:r>
            <a:r>
              <a:rPr lang="en-US" altLang="x-none" sz="1600" dirty="0"/>
              <a:t>..128</a:t>
            </a:r>
            <a:r>
              <a:rPr lang="en-GB" altLang="x-none" sz="1600" dirty="0"/>
              <a:t>K in size </a:t>
            </a:r>
            <a:endParaRPr lang="en-US" altLang="x-none" sz="1600" dirty="0"/>
          </a:p>
          <a:p>
            <a:r>
              <a:rPr lang="en-US" altLang="x-none" sz="1600" dirty="0"/>
              <a:t>Program C requests memory 35K</a:t>
            </a:r>
            <a:r>
              <a:rPr lang="en-GB" altLang="x-none" sz="1600" dirty="0"/>
              <a:t>..</a:t>
            </a:r>
            <a:r>
              <a:rPr lang="en-US" altLang="x-none" sz="1600" dirty="0"/>
              <a:t>64K in size </a:t>
            </a:r>
            <a:endParaRPr lang="en-GB" altLang="x-none" sz="1600" dirty="0"/>
          </a:p>
          <a:p>
            <a:r>
              <a:rPr lang="en-GB" altLang="x-none" sz="1600" dirty="0"/>
              <a:t>Program D requests memory </a:t>
            </a:r>
            <a:r>
              <a:rPr lang="en-US" altLang="x-none" sz="1600" dirty="0"/>
              <a:t>67</a:t>
            </a:r>
            <a:r>
              <a:rPr lang="en-GB" altLang="x-none" sz="1600" dirty="0"/>
              <a:t>K</a:t>
            </a:r>
            <a:r>
              <a:rPr lang="en-US" altLang="x-none" sz="1600" dirty="0"/>
              <a:t>..128</a:t>
            </a:r>
            <a:r>
              <a:rPr lang="en-GB" altLang="x-none" sz="1600" dirty="0"/>
              <a:t>K in size </a:t>
            </a:r>
            <a:endParaRPr lang="en-US" altLang="x-none" sz="1600" dirty="0"/>
          </a:p>
          <a:p>
            <a:r>
              <a:rPr lang="en-US" altLang="x-none" sz="1600" dirty="0"/>
              <a:t>Program C releases its memory </a:t>
            </a:r>
            <a:endParaRPr lang="en-GB" altLang="x-none" sz="1600" dirty="0"/>
          </a:p>
          <a:p>
            <a:r>
              <a:rPr lang="en-GB" altLang="x-none" sz="1600" dirty="0"/>
              <a:t>Program A releases its memory </a:t>
            </a:r>
            <a:endParaRPr lang="en-US" altLang="x-none" sz="1600" dirty="0"/>
          </a:p>
          <a:p>
            <a:r>
              <a:rPr lang="en-US" altLang="x-none" sz="1600" dirty="0"/>
              <a:t>Program B releases its memory </a:t>
            </a:r>
            <a:endParaRPr lang="en-GB" altLang="x-none" sz="1600" dirty="0"/>
          </a:p>
          <a:p>
            <a:r>
              <a:rPr lang="en-GB" altLang="x-none" sz="1600" dirty="0"/>
              <a:t>Program D releases its memory </a:t>
            </a:r>
          </a:p>
        </p:txBody>
      </p:sp>
      <p:sp>
        <p:nvSpPr>
          <p:cNvPr id="13" name="TextBox 12">
            <a:extLst>
              <a:ext uri="{FF2B5EF4-FFF2-40B4-BE49-F238E27FC236}">
                <a16:creationId xmlns:a16="http://schemas.microsoft.com/office/drawing/2014/main" id="{DA06C01D-AC10-4C5F-81E8-10FE1F26836B}"/>
              </a:ext>
            </a:extLst>
          </p:cNvPr>
          <p:cNvSpPr txBox="1"/>
          <p:nvPr/>
        </p:nvSpPr>
        <p:spPr>
          <a:xfrm>
            <a:off x="185057" y="718505"/>
            <a:ext cx="1671878" cy="523220"/>
          </a:xfrm>
          <a:prstGeom prst="rect">
            <a:avLst/>
          </a:prstGeom>
          <a:noFill/>
        </p:spPr>
        <p:txBody>
          <a:bodyPr wrap="square">
            <a:spAutoFit/>
          </a:bodyPr>
          <a:lstStyle/>
          <a:p>
            <a:r>
              <a:rPr lang="en-US" altLang="x-none" sz="2800" b="1" dirty="0"/>
              <a:t>Example:</a:t>
            </a:r>
            <a:endParaRPr lang="en-IN" sz="2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219221" y="500063"/>
            <a:ext cx="10515600" cy="490464"/>
          </a:xfrm>
          <a:ln/>
        </p:spPr>
        <p:txBody>
          <a:bodyPr vert="horz" wrap="square" lIns="91440" tIns="45720" rIns="91440" bIns="45720" rtlCol="0" anchor="ctr" anchorCtr="0">
            <a:normAutofit fontScale="90000"/>
          </a:bodyPr>
          <a:lstStyle/>
          <a:p>
            <a:pPr eaLnBrk="1" hangingPunct="1"/>
            <a:r>
              <a:rPr lang="en-US" altLang="x-none" sz="3600" b="1" u="sng" dirty="0">
                <a:solidFill>
                  <a:srgbClr val="C00000"/>
                </a:solidFill>
              </a:rPr>
              <a:t>Buddy System (contd..)</a:t>
            </a:r>
            <a:r>
              <a:rPr lang="en-US" altLang="x-none" sz="3600" b="1" dirty="0">
                <a:solidFill>
                  <a:srgbClr val="C00000"/>
                </a:solidFill>
              </a:rPr>
              <a:t>: </a:t>
            </a:r>
            <a:br>
              <a:rPr lang="en-US" altLang="x-none" sz="3600" b="1" dirty="0">
                <a:solidFill>
                  <a:srgbClr val="C00000"/>
                </a:solidFill>
              </a:rPr>
            </a:br>
            <a:br>
              <a:rPr lang="en-US" altLang="x-none" sz="3600" b="1" dirty="0">
                <a:solidFill>
                  <a:srgbClr val="C00000"/>
                </a:solidFill>
              </a:rPr>
            </a:br>
            <a:r>
              <a:rPr lang="en-US" altLang="x-none" sz="3600" b="1" dirty="0">
                <a:solidFill>
                  <a:srgbClr val="C00000"/>
                </a:solidFill>
              </a:rPr>
              <a:t>Steps: </a:t>
            </a:r>
            <a:r>
              <a:rPr lang="en-US" altLang="x-none" sz="3100" b="1" u="sng" dirty="0">
                <a:solidFill>
                  <a:srgbClr val="0070C0"/>
                </a:solidFill>
              </a:rPr>
              <a:t>If memory is to be allocated</a:t>
            </a:r>
            <a:endParaRPr lang="en-GB" altLang="x-none" sz="3600" b="1" u="sng" dirty="0">
              <a:solidFill>
                <a:srgbClr val="0070C0"/>
              </a:solidFill>
            </a:endParaRPr>
          </a:p>
        </p:txBody>
      </p:sp>
      <p:sp>
        <p:nvSpPr>
          <p:cNvPr id="16387" name="Rectangle 3"/>
          <p:cNvSpPr>
            <a:spLocks noGrp="1"/>
          </p:cNvSpPr>
          <p:nvPr>
            <p:ph idx="1"/>
          </p:nvPr>
        </p:nvSpPr>
        <p:spPr>
          <a:xfrm>
            <a:off x="542779" y="2006599"/>
            <a:ext cx="10515600" cy="4351338"/>
          </a:xfrm>
          <a:ln/>
        </p:spPr>
        <p:txBody>
          <a:bodyPr vert="horz" wrap="square" lIns="91440" tIns="45720" rIns="91440" bIns="45720" rtlCol="0" anchor="t" anchorCtr="0">
            <a:normAutofit/>
          </a:bodyPr>
          <a:lstStyle/>
          <a:p>
            <a:pPr eaLnBrk="1" hangingPunct="1"/>
            <a:r>
              <a:rPr lang="en-US" altLang="x-none" dirty="0"/>
              <a:t>Look for a memory slot of a suitable size </a:t>
            </a:r>
          </a:p>
          <a:p>
            <a:pPr eaLnBrk="1" hangingPunct="1"/>
            <a:endParaRPr lang="en-GB" altLang="x-none" dirty="0"/>
          </a:p>
          <a:p>
            <a:pPr lvl="1" eaLnBrk="1" hangingPunct="1"/>
            <a:r>
              <a:rPr lang="en-US" altLang="x-none" dirty="0"/>
              <a:t>If it is found, it is allocated to the program </a:t>
            </a:r>
          </a:p>
          <a:p>
            <a:pPr lvl="1" eaLnBrk="1" hangingPunct="1"/>
            <a:endParaRPr lang="en-GB" altLang="x-none" dirty="0"/>
          </a:p>
          <a:p>
            <a:pPr lvl="1" eaLnBrk="1" hangingPunct="1"/>
            <a:r>
              <a:rPr lang="en-GB" altLang="x-none" dirty="0"/>
              <a:t>If not, it tries to make a suitable memory slot. The system does so by trying the following: </a:t>
            </a:r>
          </a:p>
          <a:p>
            <a:pPr lvl="1" eaLnBrk="1" hangingPunct="1"/>
            <a:endParaRPr lang="en-US" altLang="x-none" dirty="0"/>
          </a:p>
          <a:p>
            <a:pPr lvl="2" eaLnBrk="1" hangingPunct="1"/>
            <a:r>
              <a:rPr lang="en-GB" altLang="x-none" dirty="0"/>
              <a:t>Split a free memory slot larger than the requested memory size into half </a:t>
            </a:r>
            <a:endParaRPr lang="en-US" altLang="x-none" dirty="0"/>
          </a:p>
          <a:p>
            <a:pPr lvl="2" eaLnBrk="1" hangingPunct="1"/>
            <a:r>
              <a:rPr lang="en-US" altLang="x-none" dirty="0"/>
              <a:t>If the lower limit is reached, then allocate that amount of memory </a:t>
            </a:r>
            <a:endParaRPr lang="en-GB" altLang="x-none" dirty="0"/>
          </a:p>
          <a:p>
            <a:pPr lvl="2" eaLnBrk="1" hangingPunct="1"/>
            <a:r>
              <a:rPr lang="en-GB" altLang="x-none" dirty="0"/>
              <a:t>Go back to step 1 (look for a memory slot of a suitable size) </a:t>
            </a:r>
            <a:endParaRPr lang="en-US" altLang="x-none" dirty="0"/>
          </a:p>
          <a:p>
            <a:pPr lvl="2" eaLnBrk="1" hangingPunct="1"/>
            <a:r>
              <a:rPr lang="en-US" altLang="x-none" dirty="0"/>
              <a:t>Repeat this process until a suitable memory slot is found </a:t>
            </a:r>
            <a:endParaRPr lang="en-GB" altLang="x-none" dirty="0"/>
          </a:p>
          <a:p>
            <a:pPr eaLnBrk="1" hangingPunct="1"/>
            <a:endParaRPr lang="en-GB" altLang="x-non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p:cNvSpPr>
          <p:nvPr>
            <p:ph idx="1"/>
          </p:nvPr>
        </p:nvSpPr>
        <p:spPr>
          <a:xfrm>
            <a:off x="373966" y="2222696"/>
            <a:ext cx="10515600" cy="4351338"/>
          </a:xfrm>
          <a:ln/>
        </p:spPr>
        <p:txBody>
          <a:bodyPr vert="horz" wrap="square" lIns="91440" tIns="45720" rIns="91440" bIns="45720" rtlCol="0" anchor="t" anchorCtr="0">
            <a:normAutofit/>
          </a:bodyPr>
          <a:lstStyle/>
          <a:p>
            <a:pPr eaLnBrk="1" hangingPunct="1"/>
            <a:r>
              <a:rPr lang="en-US" altLang="x-none" dirty="0"/>
              <a:t>Free the block of memory </a:t>
            </a:r>
          </a:p>
          <a:p>
            <a:pPr eaLnBrk="1" hangingPunct="1"/>
            <a:endParaRPr lang="en-GB" altLang="x-none" dirty="0"/>
          </a:p>
          <a:p>
            <a:pPr eaLnBrk="1" hangingPunct="1"/>
            <a:r>
              <a:rPr lang="en-GB" altLang="x-none" dirty="0"/>
              <a:t>Look at the neighbouring block - is it free too? </a:t>
            </a:r>
          </a:p>
          <a:p>
            <a:pPr eaLnBrk="1" hangingPunct="1"/>
            <a:endParaRPr lang="en-US" altLang="x-none" dirty="0"/>
          </a:p>
          <a:p>
            <a:pPr eaLnBrk="1" hangingPunct="1"/>
            <a:r>
              <a:rPr lang="en-US" altLang="x-none" dirty="0"/>
              <a:t>If it is, </a:t>
            </a:r>
            <a:r>
              <a:rPr lang="en-US" altLang="x-none" dirty="0">
                <a:solidFill>
                  <a:srgbClr val="0070C0"/>
                </a:solidFill>
              </a:rPr>
              <a:t>combine the two</a:t>
            </a:r>
            <a:r>
              <a:rPr lang="en-US" altLang="x-none" dirty="0"/>
              <a:t>, and go back to step 2 and repeat this process until either the upper limit is reached </a:t>
            </a:r>
            <a:r>
              <a:rPr lang="en-GB" altLang="x-none" dirty="0"/>
              <a:t>(</a:t>
            </a:r>
            <a:r>
              <a:rPr lang="en-US" altLang="x-none" dirty="0"/>
              <a:t>all memory is freed</a:t>
            </a:r>
            <a:r>
              <a:rPr lang="en-GB" altLang="x-none" dirty="0"/>
              <a:t>)</a:t>
            </a:r>
            <a:r>
              <a:rPr lang="en-US" altLang="x-none" dirty="0"/>
              <a:t>, or until a non</a:t>
            </a:r>
            <a:r>
              <a:rPr lang="en-GB" altLang="x-none" dirty="0"/>
              <a:t>-</a:t>
            </a:r>
            <a:r>
              <a:rPr lang="en-US" altLang="x-none" dirty="0"/>
              <a:t>free neighbour block is encountered </a:t>
            </a:r>
            <a:endParaRPr lang="en-GB" altLang="x-none" dirty="0"/>
          </a:p>
        </p:txBody>
      </p:sp>
      <p:sp>
        <p:nvSpPr>
          <p:cNvPr id="4" name="Rectangle 2">
            <a:extLst>
              <a:ext uri="{FF2B5EF4-FFF2-40B4-BE49-F238E27FC236}">
                <a16:creationId xmlns:a16="http://schemas.microsoft.com/office/drawing/2014/main" id="{E2CE6A43-D41B-4650-A624-71A480257FDD}"/>
              </a:ext>
            </a:extLst>
          </p:cNvPr>
          <p:cNvSpPr txBox="1">
            <a:spLocks/>
          </p:cNvSpPr>
          <p:nvPr/>
        </p:nvSpPr>
        <p:spPr>
          <a:xfrm>
            <a:off x="261424" y="106168"/>
            <a:ext cx="8896644" cy="2116528"/>
          </a:xfrm>
          <a:prstGeom prst="rect">
            <a:avLst/>
          </a:prstGeom>
          <a:ln/>
        </p:spPr>
        <p:txBody>
          <a:bodyPr vert="horz" wrap="square" lIns="91440" tIns="45720" rIns="91440" bIns="4572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x-none" sz="3200" b="1" u="sng" dirty="0">
                <a:solidFill>
                  <a:srgbClr val="C00000"/>
                </a:solidFill>
              </a:rPr>
              <a:t>Buddy System (contd..)</a:t>
            </a:r>
            <a:r>
              <a:rPr lang="en-US" altLang="x-none" sz="3200" b="1" dirty="0">
                <a:solidFill>
                  <a:srgbClr val="C00000"/>
                </a:solidFill>
              </a:rPr>
              <a:t>: </a:t>
            </a:r>
            <a:br>
              <a:rPr lang="en-US" altLang="x-none" sz="3200" b="1" dirty="0">
                <a:solidFill>
                  <a:srgbClr val="C00000"/>
                </a:solidFill>
              </a:rPr>
            </a:br>
            <a:br>
              <a:rPr lang="en-US" altLang="x-none" sz="3200" b="1" dirty="0">
                <a:solidFill>
                  <a:srgbClr val="C00000"/>
                </a:solidFill>
              </a:rPr>
            </a:br>
            <a:r>
              <a:rPr lang="en-US" altLang="x-none" sz="3200" b="1" dirty="0">
                <a:solidFill>
                  <a:srgbClr val="C00000"/>
                </a:solidFill>
              </a:rPr>
              <a:t>Steps: </a:t>
            </a:r>
            <a:r>
              <a:rPr lang="en-US" altLang="x-none" sz="3200" b="1" u="sng" dirty="0">
                <a:solidFill>
                  <a:srgbClr val="0070C0"/>
                </a:solidFill>
              </a:rPr>
              <a:t>If memory is to be FREED</a:t>
            </a:r>
            <a:endParaRPr lang="en-GB" altLang="x-none" sz="3200" b="1" u="sng" dirty="0">
              <a:solidFill>
                <a:srgbClr val="0070C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359898" y="343095"/>
            <a:ext cx="8952914" cy="675884"/>
          </a:xfrm>
          <a:ln/>
        </p:spPr>
        <p:txBody>
          <a:bodyPr vert="horz" wrap="square" lIns="91440" tIns="45720" rIns="91440" bIns="45720" rtlCol="0" anchor="ctr" anchorCtr="0">
            <a:normAutofit/>
          </a:bodyPr>
          <a:lstStyle/>
          <a:p>
            <a:pPr eaLnBrk="1" hangingPunct="1"/>
            <a:r>
              <a:rPr lang="en-US" altLang="x-none" sz="3200" b="1" u="sng" dirty="0">
                <a:solidFill>
                  <a:srgbClr val="C00000"/>
                </a:solidFill>
              </a:rPr>
              <a:t>Some important points about Buddy Systems</a:t>
            </a:r>
            <a:endParaRPr lang="en-GB" altLang="x-none" sz="3200" b="1" u="sng" dirty="0">
              <a:solidFill>
                <a:srgbClr val="C00000"/>
              </a:solidFill>
            </a:endParaRPr>
          </a:p>
        </p:txBody>
      </p:sp>
      <p:sp>
        <p:nvSpPr>
          <p:cNvPr id="18435" name="Rectangle 3"/>
          <p:cNvSpPr>
            <a:spLocks noGrp="1"/>
          </p:cNvSpPr>
          <p:nvPr>
            <p:ph idx="1"/>
          </p:nvPr>
        </p:nvSpPr>
        <p:spPr>
          <a:xfrm>
            <a:off x="359898" y="1375459"/>
            <a:ext cx="11034932" cy="4351338"/>
          </a:xfrm>
          <a:ln/>
        </p:spPr>
        <p:txBody>
          <a:bodyPr vert="horz" wrap="square" lIns="91440" tIns="45720" rIns="91440" bIns="45720" rtlCol="0" anchor="t" anchorCtr="0">
            <a:normAutofit/>
          </a:bodyPr>
          <a:lstStyle/>
          <a:p>
            <a:pPr eaLnBrk="1" hangingPunct="1">
              <a:lnSpc>
                <a:spcPct val="90000"/>
              </a:lnSpc>
            </a:pPr>
            <a:r>
              <a:rPr lang="en-US" altLang="x-none" sz="2400" dirty="0"/>
              <a:t>Unfortunately, with Buddy Systems there can be significant internal fragmentation.</a:t>
            </a:r>
          </a:p>
          <a:p>
            <a:pPr lvl="1" eaLnBrk="1" hangingPunct="1">
              <a:lnSpc>
                <a:spcPct val="90000"/>
              </a:lnSpc>
            </a:pPr>
            <a:r>
              <a:rPr lang="en-US" altLang="x-none" sz="2000" dirty="0"/>
              <a:t>Case ‘Program A requests 34k Memory’ – but was assigned 64 bit memory.</a:t>
            </a:r>
          </a:p>
          <a:p>
            <a:pPr lvl="1" eaLnBrk="1" hangingPunct="1">
              <a:lnSpc>
                <a:spcPct val="90000"/>
              </a:lnSpc>
            </a:pPr>
            <a:endParaRPr lang="en-US" altLang="x-none" sz="2000" dirty="0"/>
          </a:p>
          <a:p>
            <a:pPr eaLnBrk="1" hangingPunct="1">
              <a:lnSpc>
                <a:spcPct val="90000"/>
              </a:lnSpc>
            </a:pPr>
            <a:r>
              <a:rPr lang="en-US" altLang="x-none" sz="2400" dirty="0"/>
              <a:t>The sequence of block sizes allowed is;</a:t>
            </a:r>
          </a:p>
          <a:p>
            <a:pPr lvl="1" eaLnBrk="1" hangingPunct="1">
              <a:lnSpc>
                <a:spcPct val="90000"/>
              </a:lnSpc>
            </a:pPr>
            <a:r>
              <a:rPr lang="en-US" altLang="x-none" sz="2000" dirty="0"/>
              <a:t>1,2,4,8,16…2</a:t>
            </a:r>
            <a:r>
              <a:rPr lang="en-US" altLang="x-none" sz="2000" baseline="30000" dirty="0"/>
              <a:t>m</a:t>
            </a:r>
          </a:p>
          <a:p>
            <a:pPr lvl="1" eaLnBrk="1" hangingPunct="1">
              <a:lnSpc>
                <a:spcPct val="90000"/>
              </a:lnSpc>
            </a:pPr>
            <a:endParaRPr lang="en-US" altLang="x-none" sz="2000" baseline="30000" dirty="0"/>
          </a:p>
          <a:p>
            <a:pPr eaLnBrk="1" hangingPunct="1">
              <a:lnSpc>
                <a:spcPct val="90000"/>
              </a:lnSpc>
            </a:pPr>
            <a:r>
              <a:rPr lang="en-US" altLang="x-none" sz="2400" dirty="0"/>
              <a:t>An improvement can be gained from varying the block size sequence.</a:t>
            </a:r>
          </a:p>
          <a:p>
            <a:pPr lvl="1" eaLnBrk="1" hangingPunct="1">
              <a:lnSpc>
                <a:spcPct val="90000"/>
              </a:lnSpc>
            </a:pPr>
            <a:r>
              <a:rPr lang="en-US" altLang="x-none" sz="2000" dirty="0"/>
              <a:t>1,2,3,5,8,13…</a:t>
            </a:r>
          </a:p>
          <a:p>
            <a:pPr lvl="1" eaLnBrk="1" hangingPunct="1">
              <a:lnSpc>
                <a:spcPct val="90000"/>
              </a:lnSpc>
            </a:pPr>
            <a:endParaRPr lang="en-US" altLang="x-none" sz="2000" dirty="0"/>
          </a:p>
          <a:p>
            <a:pPr eaLnBrk="1" hangingPunct="1">
              <a:lnSpc>
                <a:spcPct val="90000"/>
              </a:lnSpc>
            </a:pPr>
            <a:r>
              <a:rPr lang="en-US" altLang="x-none" sz="2400" dirty="0"/>
              <a:t>Otherwise known as the Fibonacci sequence.</a:t>
            </a:r>
          </a:p>
          <a:p>
            <a:pPr lvl="1" eaLnBrk="1" hangingPunct="1">
              <a:lnSpc>
                <a:spcPct val="90000"/>
              </a:lnSpc>
            </a:pPr>
            <a:r>
              <a:rPr lang="en-US" altLang="x-none" sz="2000" dirty="0"/>
              <a:t>When using this sequence further complicated problems occur, for instance when finding the buddy of a returned block.</a:t>
            </a:r>
            <a:endParaRPr lang="en-GB" altLang="x-none"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ln/>
        </p:spPr>
        <p:txBody>
          <a:bodyPr vert="horz" wrap="square" lIns="91440" tIns="45720" rIns="91440" bIns="45720" rtlCol="0" anchor="ctr" anchorCtr="0">
            <a:normAutofit/>
          </a:bodyPr>
          <a:lstStyle/>
          <a:p>
            <a:pPr eaLnBrk="1" hangingPunct="1"/>
            <a:r>
              <a:rPr lang="en-US" altLang="x-none" sz="5400" b="1" u="sng" dirty="0">
                <a:solidFill>
                  <a:srgbClr val="C00000"/>
                </a:solidFill>
              </a:rPr>
              <a:t>Garbage Collection</a:t>
            </a:r>
            <a:endParaRPr lang="en-GB" altLang="x-none" sz="5400" b="1" u="sng" dirty="0">
              <a:solidFill>
                <a:srgbClr val="C00000"/>
              </a:solidFill>
            </a:endParaRPr>
          </a:p>
        </p:txBody>
      </p:sp>
      <p:sp>
        <p:nvSpPr>
          <p:cNvPr id="20483" name="Rectangle 3"/>
          <p:cNvSpPr>
            <a:spLocks noGrp="1"/>
          </p:cNvSpPr>
          <p:nvPr>
            <p:ph idx="1"/>
          </p:nvPr>
        </p:nvSpPr>
        <p:spPr>
          <a:ln/>
        </p:spPr>
        <p:txBody>
          <a:bodyPr vert="horz" wrap="square" lIns="91440" tIns="45720" rIns="91440" bIns="45720" rtlCol="0" anchor="t" anchorCtr="0">
            <a:normAutofit/>
          </a:bodyPr>
          <a:lstStyle/>
          <a:p>
            <a:pPr eaLnBrk="1" hangingPunct="1"/>
            <a:r>
              <a:rPr lang="en-US" altLang="x-none" dirty="0"/>
              <a:t>Another key function of memory management is garbage collection.</a:t>
            </a:r>
          </a:p>
          <a:p>
            <a:pPr eaLnBrk="1" hangingPunct="1"/>
            <a:endParaRPr lang="en-US" altLang="x-none" dirty="0"/>
          </a:p>
          <a:p>
            <a:pPr eaLnBrk="1" hangingPunct="1"/>
            <a:r>
              <a:rPr lang="en-US" altLang="x-none" dirty="0"/>
              <a:t>Garbage collection is the </a:t>
            </a:r>
            <a:r>
              <a:rPr lang="en-US" altLang="x-none" dirty="0">
                <a:solidFill>
                  <a:srgbClr val="FF0000"/>
                </a:solidFill>
              </a:rPr>
              <a:t>return of areas of memory once their use is no longer required.</a:t>
            </a:r>
          </a:p>
          <a:p>
            <a:pPr eaLnBrk="1" hangingPunct="1"/>
            <a:endParaRPr lang="en-US" altLang="x-none" dirty="0"/>
          </a:p>
          <a:p>
            <a:pPr eaLnBrk="1" hangingPunct="1"/>
            <a:r>
              <a:rPr lang="en-US" altLang="x-none" dirty="0">
                <a:solidFill>
                  <a:schemeClr val="accent1">
                    <a:lumMod val="75000"/>
                  </a:schemeClr>
                </a:solidFill>
              </a:rPr>
              <a:t>Garbage collection in some languages is automated</a:t>
            </a:r>
            <a:r>
              <a:rPr lang="en-US" altLang="x-none" dirty="0"/>
              <a:t>, while in others it is manual, such as through the delete keyword.</a:t>
            </a:r>
            <a:endParaRPr lang="en-GB" altLang="x-non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203488-B575-4F7B-A57E-F90AB93FAE26}"/>
              </a:ext>
            </a:extLst>
          </p:cNvPr>
          <p:cNvSpPr txBox="1"/>
          <p:nvPr/>
        </p:nvSpPr>
        <p:spPr>
          <a:xfrm>
            <a:off x="953085" y="429628"/>
            <a:ext cx="10694963" cy="6124754"/>
          </a:xfrm>
          <a:prstGeom prst="rect">
            <a:avLst/>
          </a:prstGeom>
          <a:noFill/>
        </p:spPr>
        <p:txBody>
          <a:bodyPr wrap="square">
            <a:spAutoFit/>
          </a:bodyPr>
          <a:lstStyle/>
          <a:p>
            <a:pPr marL="457200" indent="-457200">
              <a:buFont typeface="Arial" panose="020B0604020202020204" pitchFamily="34" charset="0"/>
              <a:buChar char="•"/>
            </a:pPr>
            <a:r>
              <a:rPr lang="en-US" sz="2800" dirty="0"/>
              <a:t>The basic model for memory management is that we have a (large) block of contiguous memory locations, which we will call the </a:t>
            </a:r>
            <a:r>
              <a:rPr lang="en-US" sz="2800" b="1" dirty="0">
                <a:solidFill>
                  <a:srgbClr val="C00000"/>
                </a:solidFill>
                <a:hlinkClick r:id="rId2">
                  <a:extLst>
                    <a:ext uri="{A12FA001-AC4F-418D-AE19-62706E023703}">
                      <ahyp:hlinkClr xmlns:ahyp="http://schemas.microsoft.com/office/drawing/2018/hyperlinkcolor" val="tx"/>
                    </a:ext>
                  </a:extLst>
                </a:hlinkClick>
              </a:rPr>
              <a:t>memory pool</a:t>
            </a:r>
            <a:r>
              <a:rPr lang="en-US" sz="2800" b="1" dirty="0">
                <a:solidFill>
                  <a:srgbClr val="C00000"/>
                </a:solidFill>
              </a:rPr>
              <a:t>.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Periodically, </a:t>
            </a:r>
            <a:r>
              <a:rPr lang="en-US" sz="2800" b="1" u="sng" dirty="0">
                <a:solidFill>
                  <a:srgbClr val="C00000"/>
                </a:solidFill>
              </a:rPr>
              <a:t>memory requests </a:t>
            </a:r>
            <a:r>
              <a:rPr lang="en-US" sz="2800" dirty="0"/>
              <a:t>are issued for some amount of space in the pool.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 </a:t>
            </a:r>
            <a:r>
              <a:rPr lang="en-US" sz="2800" b="1" dirty="0">
                <a:solidFill>
                  <a:srgbClr val="C00000"/>
                </a:solidFill>
                <a:hlinkClick r:id="rId3">
                  <a:extLst>
                    <a:ext uri="{A12FA001-AC4F-418D-AE19-62706E023703}">
                      <ahyp:hlinkClr xmlns:ahyp="http://schemas.microsoft.com/office/drawing/2018/hyperlinkcolor" val="tx"/>
                    </a:ext>
                  </a:extLst>
                </a:hlinkClick>
              </a:rPr>
              <a:t>memory manager</a:t>
            </a:r>
            <a:r>
              <a:rPr lang="en-US" sz="2800" b="1" dirty="0">
                <a:solidFill>
                  <a:srgbClr val="C00000"/>
                </a:solidFill>
              </a:rPr>
              <a:t> </a:t>
            </a:r>
            <a:r>
              <a:rPr lang="en-US" sz="2800" dirty="0"/>
              <a:t>has the job of finding a contiguous block of locations of at least the requested size from somewhere within the memory pool. Honoring such a request is called </a:t>
            </a:r>
            <a:r>
              <a:rPr lang="en-US" sz="2800" b="1" dirty="0">
                <a:solidFill>
                  <a:srgbClr val="C00000"/>
                </a:solidFill>
                <a:hlinkClick r:id="rId4">
                  <a:extLst>
                    <a:ext uri="{A12FA001-AC4F-418D-AE19-62706E023703}">
                      <ahyp:hlinkClr xmlns:ahyp="http://schemas.microsoft.com/office/drawing/2018/hyperlinkcolor" val="tx"/>
                    </a:ext>
                  </a:extLst>
                </a:hlinkClick>
              </a:rPr>
              <a:t>memory allocation</a:t>
            </a:r>
            <a:r>
              <a:rPr lang="en-US" sz="2800" dirty="0"/>
              <a:t>.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At some point, space that has been requested might no longer be needed, and this space can be returned to the memory manager so that it can be reused. This is called a </a:t>
            </a:r>
            <a:r>
              <a:rPr lang="en-US" sz="2800" b="1" dirty="0">
                <a:solidFill>
                  <a:srgbClr val="C00000"/>
                </a:solidFill>
                <a:hlinkClick r:id="rId5">
                  <a:extLst>
                    <a:ext uri="{A12FA001-AC4F-418D-AE19-62706E023703}">
                      <ahyp:hlinkClr xmlns:ahyp="http://schemas.microsoft.com/office/drawing/2018/hyperlinkcolor" val="tx"/>
                    </a:ext>
                  </a:extLst>
                </a:hlinkClick>
              </a:rPr>
              <a:t>memory deallocation</a:t>
            </a:r>
            <a:r>
              <a:rPr lang="en-US" sz="2800" b="1" dirty="0">
                <a:solidFill>
                  <a:srgbClr val="C00000"/>
                </a:solidFill>
              </a:rPr>
              <a:t>.</a:t>
            </a:r>
            <a:endParaRPr lang="en-IN" sz="2800" b="1" dirty="0">
              <a:solidFill>
                <a:srgbClr val="C00000"/>
              </a:solidFill>
            </a:endParaRPr>
          </a:p>
        </p:txBody>
      </p:sp>
    </p:spTree>
    <p:extLst>
      <p:ext uri="{BB962C8B-B14F-4D97-AF65-F5344CB8AC3E}">
        <p14:creationId xmlns:p14="http://schemas.microsoft.com/office/powerpoint/2010/main" val="1188363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017390" y="196949"/>
            <a:ext cx="2968283" cy="464234"/>
          </a:xfrm>
          <a:ln/>
        </p:spPr>
        <p:txBody>
          <a:bodyPr vert="horz" wrap="square" lIns="91440" tIns="45720" rIns="91440" bIns="45720" rtlCol="0" anchor="ctr" anchorCtr="0">
            <a:normAutofit fontScale="90000"/>
          </a:bodyPr>
          <a:lstStyle/>
          <a:p>
            <a:pPr algn="r" eaLnBrk="1" hangingPunct="1"/>
            <a:r>
              <a:rPr lang="en-US" altLang="x-none" sz="3200" b="1" u="sng" dirty="0">
                <a:solidFill>
                  <a:srgbClr val="C00000"/>
                </a:solidFill>
              </a:rPr>
              <a:t>Garbage Collection</a:t>
            </a:r>
            <a:endParaRPr lang="en-GB" altLang="x-none" sz="3200" b="1" u="sng" dirty="0">
              <a:solidFill>
                <a:srgbClr val="C00000"/>
              </a:solidFill>
            </a:endParaRPr>
          </a:p>
        </p:txBody>
      </p:sp>
      <p:sp>
        <p:nvSpPr>
          <p:cNvPr id="21507" name="Rectangle 3"/>
          <p:cNvSpPr>
            <a:spLocks noGrp="1"/>
          </p:cNvSpPr>
          <p:nvPr>
            <p:ph idx="1"/>
          </p:nvPr>
        </p:nvSpPr>
        <p:spPr>
          <a:xfrm>
            <a:off x="838200" y="1825625"/>
            <a:ext cx="10515600" cy="3027729"/>
          </a:xfrm>
          <a:ln/>
        </p:spPr>
        <p:txBody>
          <a:bodyPr vert="horz" wrap="square" lIns="91440" tIns="45720" rIns="91440" bIns="45720" rtlCol="0" anchor="t" anchorCtr="0">
            <a:normAutofit/>
          </a:bodyPr>
          <a:lstStyle/>
          <a:p>
            <a:pPr eaLnBrk="1" hangingPunct="1"/>
            <a:r>
              <a:rPr lang="en-US" altLang="x-none" dirty="0">
                <a:solidFill>
                  <a:schemeClr val="accent1">
                    <a:lumMod val="75000"/>
                  </a:schemeClr>
                </a:solidFill>
              </a:rPr>
              <a:t>Garbage collection follows two key phases</a:t>
            </a:r>
            <a:r>
              <a:rPr lang="en-US" altLang="x-none" dirty="0"/>
              <a:t>;</a:t>
            </a:r>
          </a:p>
          <a:p>
            <a:pPr eaLnBrk="1" hangingPunct="1"/>
            <a:endParaRPr lang="en-US" altLang="x-none" dirty="0"/>
          </a:p>
          <a:p>
            <a:pPr lvl="1" eaLnBrk="1" hangingPunct="1"/>
            <a:r>
              <a:rPr lang="en-US" altLang="x-none" dirty="0">
                <a:solidFill>
                  <a:srgbClr val="C00000"/>
                </a:solidFill>
              </a:rPr>
              <a:t>Determine</a:t>
            </a:r>
            <a:r>
              <a:rPr lang="en-US" altLang="x-none" dirty="0"/>
              <a:t> what data objects in a program will not be accessed in the future </a:t>
            </a:r>
          </a:p>
          <a:p>
            <a:pPr lvl="1" eaLnBrk="1" hangingPunct="1"/>
            <a:endParaRPr lang="en-GB" altLang="x-none" dirty="0"/>
          </a:p>
          <a:p>
            <a:pPr lvl="1" eaLnBrk="1" hangingPunct="1"/>
            <a:r>
              <a:rPr lang="en-GB" altLang="x-none" dirty="0">
                <a:solidFill>
                  <a:srgbClr val="C00000"/>
                </a:solidFill>
              </a:rPr>
              <a:t>Reclaim</a:t>
            </a:r>
            <a:r>
              <a:rPr lang="en-GB" altLang="x-none" dirty="0"/>
              <a:t> the storage used by those objects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ln/>
        </p:spPr>
        <p:txBody>
          <a:bodyPr vert="horz" wrap="square" lIns="91440" tIns="45720" rIns="91440" bIns="45720" rtlCol="0" anchor="ctr" anchorCtr="0">
            <a:normAutofit/>
          </a:bodyPr>
          <a:lstStyle/>
          <a:p>
            <a:pPr eaLnBrk="1" hangingPunct="1"/>
            <a:r>
              <a:rPr lang="en-US" altLang="x-none" dirty="0"/>
              <a:t>Mark and Sweep</a:t>
            </a:r>
            <a:endParaRPr lang="en-GB" altLang="x-none" dirty="0"/>
          </a:p>
        </p:txBody>
      </p:sp>
      <p:sp>
        <p:nvSpPr>
          <p:cNvPr id="22531" name="Rectangle 3"/>
          <p:cNvSpPr>
            <a:spLocks noGrp="1"/>
          </p:cNvSpPr>
          <p:nvPr>
            <p:ph idx="1"/>
          </p:nvPr>
        </p:nvSpPr>
        <p:spPr>
          <a:ln/>
        </p:spPr>
        <p:txBody>
          <a:bodyPr vert="horz" wrap="square" lIns="91440" tIns="45720" rIns="91440" bIns="45720" rtlCol="0" anchor="t" anchorCtr="0">
            <a:normAutofit/>
          </a:bodyPr>
          <a:lstStyle/>
          <a:p>
            <a:pPr eaLnBrk="1" hangingPunct="1"/>
            <a:r>
              <a:rPr lang="en-US" altLang="x-none" dirty="0"/>
              <a:t>The Mark and Sweep method of garbage collection breaks the two tasks into distinct phases.</a:t>
            </a:r>
          </a:p>
          <a:p>
            <a:pPr lvl="1" eaLnBrk="1" hangingPunct="1"/>
            <a:r>
              <a:rPr lang="en-US" altLang="x-none" dirty="0"/>
              <a:t>First each used memory location is </a:t>
            </a:r>
            <a:r>
              <a:rPr lang="en-US" altLang="x-none" dirty="0">
                <a:solidFill>
                  <a:srgbClr val="C00000"/>
                </a:solidFill>
              </a:rPr>
              <a:t>marked</a:t>
            </a:r>
            <a:r>
              <a:rPr lang="en-US" altLang="x-none" dirty="0"/>
              <a:t>.</a:t>
            </a:r>
          </a:p>
          <a:p>
            <a:pPr lvl="1" eaLnBrk="1" hangingPunct="1"/>
            <a:r>
              <a:rPr lang="en-US" altLang="x-none" dirty="0"/>
              <a:t>Second the memory is </a:t>
            </a:r>
            <a:r>
              <a:rPr lang="en-US" altLang="x-none" dirty="0">
                <a:solidFill>
                  <a:srgbClr val="C00000"/>
                </a:solidFill>
              </a:rPr>
              <a:t>swept </a:t>
            </a:r>
            <a:r>
              <a:rPr lang="en-US" altLang="x-none" dirty="0"/>
              <a:t>to reclaim the unused cells to the memory pool.</a:t>
            </a:r>
            <a:endParaRPr lang="en-GB" altLang="x-non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ln/>
        </p:spPr>
        <p:txBody>
          <a:bodyPr vert="horz" wrap="square" lIns="91440" tIns="45720" rIns="91440" bIns="45720" rtlCol="0" anchor="ctr" anchorCtr="0">
            <a:normAutofit/>
          </a:bodyPr>
          <a:lstStyle/>
          <a:p>
            <a:pPr eaLnBrk="1" hangingPunct="1"/>
            <a:r>
              <a:rPr lang="en-US" altLang="x-none" b="1" u="sng" dirty="0">
                <a:solidFill>
                  <a:srgbClr val="C00000"/>
                </a:solidFill>
              </a:rPr>
              <a:t>Mark</a:t>
            </a:r>
            <a:endParaRPr lang="en-GB" altLang="x-none" b="1" u="sng" dirty="0">
              <a:solidFill>
                <a:srgbClr val="C00000"/>
              </a:solidFill>
            </a:endParaRPr>
          </a:p>
        </p:txBody>
      </p:sp>
      <p:sp>
        <p:nvSpPr>
          <p:cNvPr id="23555" name="Rectangle 3"/>
          <p:cNvSpPr>
            <a:spLocks noGrp="1"/>
          </p:cNvSpPr>
          <p:nvPr>
            <p:ph idx="1"/>
          </p:nvPr>
        </p:nvSpPr>
        <p:spPr>
          <a:ln/>
        </p:spPr>
        <p:txBody>
          <a:bodyPr vert="horz" wrap="square" lIns="91440" tIns="45720" rIns="91440" bIns="45720" rtlCol="0" anchor="t" anchorCtr="0">
            <a:normAutofit/>
          </a:bodyPr>
          <a:lstStyle/>
          <a:p>
            <a:pPr eaLnBrk="1" hangingPunct="1">
              <a:lnSpc>
                <a:spcPct val="90000"/>
              </a:lnSpc>
            </a:pPr>
            <a:r>
              <a:rPr lang="en-US" altLang="x-none" sz="3200" dirty="0"/>
              <a:t>A simple marking algorithm follows the pre order tree traversal method;</a:t>
            </a:r>
          </a:p>
          <a:p>
            <a:pPr lvl="1" eaLnBrk="1" hangingPunct="1">
              <a:lnSpc>
                <a:spcPct val="90000"/>
              </a:lnSpc>
              <a:buNone/>
            </a:pPr>
            <a:endParaRPr lang="en-US" altLang="x-none" sz="2000" dirty="0"/>
          </a:p>
          <a:p>
            <a:pPr lvl="1" eaLnBrk="1" hangingPunct="1">
              <a:lnSpc>
                <a:spcPct val="90000"/>
              </a:lnSpc>
              <a:buNone/>
            </a:pPr>
            <a:r>
              <a:rPr lang="en-US" altLang="x-none" sz="3200" dirty="0"/>
              <a:t>marking(node)</a:t>
            </a:r>
          </a:p>
          <a:p>
            <a:pPr lvl="2" eaLnBrk="1" hangingPunct="1">
              <a:lnSpc>
                <a:spcPct val="90000"/>
              </a:lnSpc>
              <a:buNone/>
            </a:pPr>
            <a:r>
              <a:rPr lang="en-US" altLang="x-none" sz="2800" dirty="0"/>
              <a:t>if node is not marked</a:t>
            </a:r>
          </a:p>
          <a:p>
            <a:pPr lvl="2" eaLnBrk="1" hangingPunct="1">
              <a:lnSpc>
                <a:spcPct val="90000"/>
              </a:lnSpc>
              <a:buNone/>
            </a:pPr>
            <a:r>
              <a:rPr lang="en-US" altLang="x-none" sz="2800" dirty="0"/>
              <a:t>	mark node;</a:t>
            </a:r>
          </a:p>
          <a:p>
            <a:pPr lvl="2" eaLnBrk="1" hangingPunct="1">
              <a:lnSpc>
                <a:spcPct val="90000"/>
              </a:lnSpc>
              <a:buNone/>
            </a:pPr>
            <a:r>
              <a:rPr lang="en-US" altLang="x-none" sz="2800" dirty="0"/>
              <a:t>if node is not an atom</a:t>
            </a:r>
          </a:p>
          <a:p>
            <a:pPr lvl="2" eaLnBrk="1" hangingPunct="1">
              <a:lnSpc>
                <a:spcPct val="90000"/>
              </a:lnSpc>
              <a:buNone/>
            </a:pPr>
            <a:r>
              <a:rPr lang="en-US" altLang="x-none" sz="2800" dirty="0"/>
              <a:t>	marking(head(node));</a:t>
            </a:r>
          </a:p>
          <a:p>
            <a:pPr lvl="2" eaLnBrk="1" hangingPunct="1">
              <a:lnSpc>
                <a:spcPct val="90000"/>
              </a:lnSpc>
              <a:buNone/>
            </a:pPr>
            <a:r>
              <a:rPr lang="en-US" altLang="x-none" sz="2800" dirty="0"/>
              <a:t>	marking(tail(node));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ln/>
        </p:spPr>
        <p:txBody>
          <a:bodyPr vert="horz" wrap="square" lIns="91440" tIns="45720" rIns="91440" bIns="45720" rtlCol="0" anchor="ctr" anchorCtr="0">
            <a:normAutofit/>
          </a:bodyPr>
          <a:lstStyle/>
          <a:p>
            <a:pPr eaLnBrk="1" hangingPunct="1"/>
            <a:r>
              <a:rPr lang="en-US" altLang="x-none" b="1" u="sng" dirty="0">
                <a:solidFill>
                  <a:srgbClr val="C00000"/>
                </a:solidFill>
              </a:rPr>
              <a:t>Sweep</a:t>
            </a:r>
            <a:endParaRPr lang="en-GB" altLang="x-none" b="1" u="sng" dirty="0">
              <a:solidFill>
                <a:srgbClr val="C00000"/>
              </a:solidFill>
            </a:endParaRPr>
          </a:p>
        </p:txBody>
      </p:sp>
      <p:sp>
        <p:nvSpPr>
          <p:cNvPr id="26627" name="Rectangle 3"/>
          <p:cNvSpPr>
            <a:spLocks noGrp="1"/>
          </p:cNvSpPr>
          <p:nvPr>
            <p:ph idx="1"/>
          </p:nvPr>
        </p:nvSpPr>
        <p:spPr>
          <a:ln/>
        </p:spPr>
        <p:txBody>
          <a:bodyPr vert="horz" wrap="square" lIns="91440" tIns="45720" rIns="91440" bIns="45720" rtlCol="0" anchor="t" anchorCtr="0">
            <a:normAutofit/>
          </a:bodyPr>
          <a:lstStyle/>
          <a:p>
            <a:pPr eaLnBrk="1" hangingPunct="1"/>
            <a:r>
              <a:rPr lang="en-US" altLang="x-none" dirty="0"/>
              <a:t>Having marked all used (linked) memory locations, the next step is to sweep through the memory.</a:t>
            </a:r>
          </a:p>
          <a:p>
            <a:pPr eaLnBrk="1" hangingPunct="1"/>
            <a:endParaRPr lang="en-US" altLang="x-none" dirty="0"/>
          </a:p>
          <a:p>
            <a:pPr eaLnBrk="1" hangingPunct="1"/>
            <a:r>
              <a:rPr lang="en-US" altLang="x-none" dirty="0"/>
              <a:t>Sweep() checks every item in the memory, any which haven’t been marked are then returned to available memory.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91B323-7F33-4521-BA29-98F68FC1A43D}"/>
              </a:ext>
            </a:extLst>
          </p:cNvPr>
          <p:cNvSpPr txBox="1"/>
          <p:nvPr/>
        </p:nvSpPr>
        <p:spPr>
          <a:xfrm>
            <a:off x="0" y="495685"/>
            <a:ext cx="12192000" cy="584775"/>
          </a:xfrm>
          <a:prstGeom prst="rect">
            <a:avLst/>
          </a:prstGeom>
          <a:noFill/>
        </p:spPr>
        <p:txBody>
          <a:bodyPr wrap="square">
            <a:spAutoFit/>
          </a:bodyPr>
          <a:lstStyle/>
          <a:p>
            <a:pPr algn="ctr" fontAlgn="base"/>
            <a:r>
              <a:rPr lang="en-IN" sz="3200" b="1" i="0" u="sng" dirty="0">
                <a:effectLst/>
                <a:latin typeface="sofia-pro"/>
              </a:rPr>
              <a:t>Internal and External fragmentation</a:t>
            </a:r>
          </a:p>
        </p:txBody>
      </p:sp>
      <p:sp>
        <p:nvSpPr>
          <p:cNvPr id="7" name="TextBox 6">
            <a:extLst>
              <a:ext uri="{FF2B5EF4-FFF2-40B4-BE49-F238E27FC236}">
                <a16:creationId xmlns:a16="http://schemas.microsoft.com/office/drawing/2014/main" id="{FA58912B-E1F0-49DB-903E-FABC4560B987}"/>
              </a:ext>
            </a:extLst>
          </p:cNvPr>
          <p:cNvSpPr txBox="1"/>
          <p:nvPr/>
        </p:nvSpPr>
        <p:spPr>
          <a:xfrm>
            <a:off x="460716" y="1483530"/>
            <a:ext cx="4744330" cy="1200329"/>
          </a:xfrm>
          <a:prstGeom prst="rect">
            <a:avLst/>
          </a:prstGeom>
          <a:noFill/>
        </p:spPr>
        <p:txBody>
          <a:bodyPr wrap="square">
            <a:spAutoFit/>
          </a:bodyPr>
          <a:lstStyle/>
          <a:p>
            <a:r>
              <a:rPr lang="en-US" b="1" i="0" u="sng" dirty="0">
                <a:solidFill>
                  <a:srgbClr val="C00000"/>
                </a:solidFill>
                <a:effectLst/>
                <a:latin typeface="urw-din"/>
              </a:rPr>
              <a:t>Internal Fragmentation</a:t>
            </a:r>
            <a:r>
              <a:rPr lang="en-US" b="1" i="0" dirty="0">
                <a:solidFill>
                  <a:srgbClr val="C00000"/>
                </a:solidFill>
                <a:effectLst/>
                <a:latin typeface="urw-din"/>
              </a:rPr>
              <a:t>:</a:t>
            </a:r>
            <a:r>
              <a:rPr lang="en-US" b="0" i="0" dirty="0">
                <a:solidFill>
                  <a:srgbClr val="C00000"/>
                </a:solidFill>
                <a:effectLst/>
                <a:latin typeface="urw-din"/>
              </a:rPr>
              <a:t> </a:t>
            </a:r>
          </a:p>
          <a:p>
            <a:pPr marL="285750" indent="-285750">
              <a:buFont typeface="Arial" panose="020B0604020202020204" pitchFamily="34" charset="0"/>
              <a:buChar char="•"/>
            </a:pPr>
            <a:r>
              <a:rPr lang="en-US" b="0" i="0" dirty="0">
                <a:effectLst/>
                <a:latin typeface="urw-din"/>
              </a:rPr>
              <a:t>In internal fragmentation, fixed-sized memory blocks are allotted to processes.</a:t>
            </a:r>
          </a:p>
          <a:p>
            <a:endParaRPr lang="en-US" dirty="0">
              <a:latin typeface="urw-din"/>
            </a:endParaRPr>
          </a:p>
        </p:txBody>
      </p:sp>
      <p:sp>
        <p:nvSpPr>
          <p:cNvPr id="9" name="TextBox 8">
            <a:extLst>
              <a:ext uri="{FF2B5EF4-FFF2-40B4-BE49-F238E27FC236}">
                <a16:creationId xmlns:a16="http://schemas.microsoft.com/office/drawing/2014/main" id="{5ECA6E25-CE09-47D3-AD8A-64944967EAC8}"/>
              </a:ext>
            </a:extLst>
          </p:cNvPr>
          <p:cNvSpPr txBox="1"/>
          <p:nvPr/>
        </p:nvSpPr>
        <p:spPr>
          <a:xfrm>
            <a:off x="6383216" y="1483530"/>
            <a:ext cx="5025682" cy="1754326"/>
          </a:xfrm>
          <a:prstGeom prst="rect">
            <a:avLst/>
          </a:prstGeom>
          <a:noFill/>
        </p:spPr>
        <p:txBody>
          <a:bodyPr wrap="square">
            <a:spAutoFit/>
          </a:bodyPr>
          <a:lstStyle/>
          <a:p>
            <a:r>
              <a:rPr lang="en-US" b="1" i="0" u="sng" dirty="0">
                <a:solidFill>
                  <a:srgbClr val="C00000"/>
                </a:solidFill>
                <a:effectLst/>
                <a:latin typeface="urw-din"/>
              </a:rPr>
              <a:t>External Fragmentation</a:t>
            </a:r>
            <a:r>
              <a:rPr lang="en-US" b="1" i="0" dirty="0">
                <a:solidFill>
                  <a:srgbClr val="C00000"/>
                </a:solidFill>
                <a:effectLst/>
                <a:latin typeface="urw-din"/>
              </a:rPr>
              <a:t>:</a:t>
            </a:r>
            <a:r>
              <a:rPr lang="en-US" b="0" i="0" dirty="0">
                <a:solidFill>
                  <a:srgbClr val="C00000"/>
                </a:solidFill>
                <a:effectLst/>
                <a:latin typeface="urw-din"/>
              </a:rPr>
              <a:t> </a:t>
            </a:r>
            <a:endParaRPr lang="en-US" i="0" dirty="0">
              <a:solidFill>
                <a:srgbClr val="C00000"/>
              </a:solidFill>
              <a:effectLst/>
              <a:latin typeface="urw-din"/>
            </a:endParaRPr>
          </a:p>
          <a:p>
            <a:pPr marL="285750" indent="-285750">
              <a:buFont typeface="Arial" panose="020B0604020202020204" pitchFamily="34" charset="0"/>
              <a:buChar char="•"/>
            </a:pPr>
            <a:r>
              <a:rPr lang="en-US" b="0" i="0" dirty="0">
                <a:effectLst/>
                <a:latin typeface="urw-din"/>
              </a:rPr>
              <a:t>In external fragmentation, variable-sized memory blocks are allotted to processes.</a:t>
            </a:r>
          </a:p>
          <a:p>
            <a:pPr marL="285750" indent="-285750">
              <a:buFont typeface="Arial" panose="020B0604020202020204" pitchFamily="34" charset="0"/>
              <a:buChar char="•"/>
            </a:pPr>
            <a:endParaRPr lang="en-US" dirty="0">
              <a:latin typeface="urw-din"/>
            </a:endParaRPr>
          </a:p>
          <a:p>
            <a:pPr marL="285750" indent="-285750">
              <a:buFont typeface="Arial" panose="020B0604020202020204" pitchFamily="34" charset="0"/>
              <a:buChar char="•"/>
            </a:pPr>
            <a:r>
              <a:rPr lang="en-US" b="0" i="0" dirty="0">
                <a:effectLst/>
                <a:latin typeface="urw-din"/>
              </a:rPr>
              <a:t>External fragmentation happens when the method or process is removed.</a:t>
            </a:r>
            <a:endParaRPr lang="en-IN" dirty="0"/>
          </a:p>
        </p:txBody>
      </p:sp>
      <p:cxnSp>
        <p:nvCxnSpPr>
          <p:cNvPr id="11" name="Straight Connector 10">
            <a:extLst>
              <a:ext uri="{FF2B5EF4-FFF2-40B4-BE49-F238E27FC236}">
                <a16:creationId xmlns:a16="http://schemas.microsoft.com/office/drawing/2014/main" id="{80BA6BDA-7B47-4ED2-A13E-E5B7C0C3B8C7}"/>
              </a:ext>
            </a:extLst>
          </p:cNvPr>
          <p:cNvCxnSpPr/>
          <p:nvPr/>
        </p:nvCxnSpPr>
        <p:spPr>
          <a:xfrm>
            <a:off x="5542671" y="1483530"/>
            <a:ext cx="0" cy="537447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702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96C887-3125-4C5C-AF76-37055706D6FC}"/>
              </a:ext>
            </a:extLst>
          </p:cNvPr>
          <p:cNvSpPr txBox="1"/>
          <p:nvPr/>
        </p:nvSpPr>
        <p:spPr>
          <a:xfrm>
            <a:off x="502919" y="385075"/>
            <a:ext cx="4519247" cy="584775"/>
          </a:xfrm>
          <a:prstGeom prst="rect">
            <a:avLst/>
          </a:prstGeom>
          <a:noFill/>
        </p:spPr>
        <p:txBody>
          <a:bodyPr wrap="square">
            <a:spAutoFit/>
          </a:bodyPr>
          <a:lstStyle/>
          <a:p>
            <a:r>
              <a:rPr lang="en-IN" sz="3200" b="1" u="sng" dirty="0">
                <a:effectLst/>
                <a:latin typeface="Times New Roman" panose="02020603050405020304" pitchFamily="18" charset="0"/>
              </a:rPr>
              <a:t>Sequential-Fit Methods</a:t>
            </a:r>
            <a:endParaRPr lang="en-IN" sz="3200" b="1" u="sng" dirty="0"/>
          </a:p>
        </p:txBody>
      </p:sp>
      <p:sp>
        <p:nvSpPr>
          <p:cNvPr id="7" name="TextBox 6">
            <a:extLst>
              <a:ext uri="{FF2B5EF4-FFF2-40B4-BE49-F238E27FC236}">
                <a16:creationId xmlns:a16="http://schemas.microsoft.com/office/drawing/2014/main" id="{8C31F5E9-C5C1-4C87-9CDD-F15443C80C3F}"/>
              </a:ext>
            </a:extLst>
          </p:cNvPr>
          <p:cNvSpPr txBox="1"/>
          <p:nvPr/>
        </p:nvSpPr>
        <p:spPr>
          <a:xfrm>
            <a:off x="607841" y="1282227"/>
            <a:ext cx="11138682" cy="2339102"/>
          </a:xfrm>
          <a:prstGeom prst="rect">
            <a:avLst/>
          </a:prstGeom>
          <a:noFill/>
        </p:spPr>
        <p:txBody>
          <a:bodyPr wrap="square">
            <a:spAutoFit/>
          </a:bodyPr>
          <a:lstStyle/>
          <a:p>
            <a:r>
              <a:rPr lang="en-US" sz="1600" dirty="0">
                <a:effectLst/>
                <a:latin typeface="Arial" panose="020B0604020202020204" pitchFamily="34" charset="0"/>
                <a:cs typeface="Arial" panose="020B0604020202020204" pitchFamily="34" charset="0"/>
              </a:rPr>
              <a:t>When </a:t>
            </a:r>
            <a:r>
              <a:rPr lang="en-US" altLang="x-none" sz="1600" dirty="0">
                <a:latin typeface="Arial" panose="020B0604020202020204" pitchFamily="34" charset="0"/>
                <a:cs typeface="Arial" panose="020B0604020202020204" pitchFamily="34" charset="0"/>
              </a:rPr>
              <a:t>memory is requested, a decision needs to be made about which block of memory is allocated to the request.</a:t>
            </a:r>
          </a:p>
          <a:p>
            <a:endParaRPr lang="en-US" altLang="x-none" sz="1600" dirty="0">
              <a:latin typeface="Arial" panose="020B0604020202020204" pitchFamily="34" charset="0"/>
              <a:cs typeface="Arial" panose="020B0604020202020204" pitchFamily="34" charset="0"/>
            </a:endParaRPr>
          </a:p>
          <a:p>
            <a:r>
              <a:rPr lang="en-US" sz="1600" b="1" dirty="0">
                <a:effectLst/>
                <a:latin typeface="Arial" panose="020B0604020202020204" pitchFamily="34" charset="0"/>
                <a:cs typeface="Arial" panose="020B0604020202020204" pitchFamily="34" charset="0"/>
              </a:rPr>
              <a:t>Sequential-fit methods attempt to find a “good” block to service a storage request.</a:t>
            </a:r>
          </a:p>
          <a:p>
            <a:endParaRPr lang="en-US" altLang="x-none" sz="1600" dirty="0">
              <a:latin typeface="Arial" panose="020B0604020202020204" pitchFamily="34" charset="0"/>
              <a:cs typeface="Arial" panose="020B0604020202020204" pitchFamily="34" charset="0"/>
            </a:endParaRPr>
          </a:p>
          <a:p>
            <a:pPr eaLnBrk="1" hangingPunct="1"/>
            <a:r>
              <a:rPr lang="en-US" altLang="x-none" dirty="0"/>
              <a:t>In order to discuss which method is best, we need to investigate how memory might be managed.</a:t>
            </a:r>
          </a:p>
          <a:p>
            <a:br>
              <a:rPr lang="en-US" sz="1600" dirty="0">
                <a:latin typeface="Arial" panose="020B0604020202020204" pitchFamily="34" charset="0"/>
                <a:cs typeface="Arial" panose="020B0604020202020204" pitchFamily="34" charset="0"/>
              </a:rPr>
            </a:br>
            <a:r>
              <a:rPr lang="en-US" sz="1600" b="1" dirty="0">
                <a:effectLst/>
                <a:latin typeface="Arial" panose="020B0604020202020204" pitchFamily="34" charset="0"/>
                <a:cs typeface="Arial" panose="020B0604020202020204" pitchFamily="34" charset="0"/>
              </a:rPr>
              <a:t>The sequential-fit methods described here assume that the free blocks are organized into a </a:t>
            </a:r>
            <a:r>
              <a:rPr lang="en-US" sz="1600" b="1" dirty="0">
                <a:solidFill>
                  <a:srgbClr val="C00000"/>
                </a:solidFill>
                <a:effectLst/>
                <a:latin typeface="Arial" panose="020B0604020202020204" pitchFamily="34" charset="0"/>
                <a:cs typeface="Arial" panose="020B0604020202020204" pitchFamily="34" charset="0"/>
              </a:rPr>
              <a:t>doubly linked list</a:t>
            </a:r>
            <a:r>
              <a:rPr lang="en-US" sz="1600" dirty="0">
                <a:solidFill>
                  <a:srgbClr val="C00000"/>
                </a:solidFill>
                <a:effectLst/>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655532B2-7850-49FC-8448-F3975EBF0055}"/>
              </a:ext>
            </a:extLst>
          </p:cNvPr>
          <p:cNvPicPr>
            <a:picLocks noChangeAspect="1"/>
          </p:cNvPicPr>
          <p:nvPr/>
        </p:nvPicPr>
        <p:blipFill>
          <a:blip r:embed="rId2"/>
          <a:stretch>
            <a:fillRect/>
          </a:stretch>
        </p:blipFill>
        <p:spPr>
          <a:xfrm>
            <a:off x="2889152" y="3297810"/>
            <a:ext cx="5626564" cy="1122761"/>
          </a:xfrm>
          <a:prstGeom prst="rect">
            <a:avLst/>
          </a:prstGeom>
        </p:spPr>
      </p:pic>
      <p:sp>
        <p:nvSpPr>
          <p:cNvPr id="11" name="TextBox 10">
            <a:extLst>
              <a:ext uri="{FF2B5EF4-FFF2-40B4-BE49-F238E27FC236}">
                <a16:creationId xmlns:a16="http://schemas.microsoft.com/office/drawing/2014/main" id="{BF03468B-56A3-4ED7-95F5-99B48EB7FF8B}"/>
              </a:ext>
            </a:extLst>
          </p:cNvPr>
          <p:cNvSpPr txBox="1"/>
          <p:nvPr/>
        </p:nvSpPr>
        <p:spPr>
          <a:xfrm>
            <a:off x="2026264" y="4415970"/>
            <a:ext cx="8662767" cy="646331"/>
          </a:xfrm>
          <a:prstGeom prst="rect">
            <a:avLst/>
          </a:prstGeom>
          <a:noFill/>
        </p:spPr>
        <p:txBody>
          <a:bodyPr wrap="square">
            <a:spAutoFit/>
          </a:bodyPr>
          <a:lstStyle/>
          <a:p>
            <a:r>
              <a:rPr lang="en-US" b="1" dirty="0">
                <a:effectLst/>
                <a:latin typeface="Times New Roman" panose="02020603050405020304" pitchFamily="18" charset="0"/>
              </a:rPr>
              <a:t>Fig: </a:t>
            </a:r>
            <a:r>
              <a:rPr lang="en-US" dirty="0">
                <a:effectLst/>
                <a:latin typeface="Times New Roman" panose="02020603050405020304" pitchFamily="18" charset="0"/>
              </a:rPr>
              <a:t>A doubly linked list of free blocks as seen by the memory manager.</a:t>
            </a:r>
            <a:br>
              <a:rPr lang="en-US" dirty="0"/>
            </a:br>
            <a:r>
              <a:rPr lang="en-US" dirty="0">
                <a:effectLst/>
                <a:latin typeface="Times New Roman" panose="02020603050405020304" pitchFamily="18" charset="0"/>
              </a:rPr>
              <a:t>Shaded areas represent allocated memory. Unshaded areas are part of the </a:t>
            </a:r>
            <a:r>
              <a:rPr lang="en-US" dirty="0" err="1">
                <a:effectLst/>
                <a:latin typeface="Times New Roman" panose="02020603050405020304" pitchFamily="18" charset="0"/>
              </a:rPr>
              <a:t>freelist</a:t>
            </a:r>
            <a:endParaRPr lang="en-IN" dirty="0"/>
          </a:p>
        </p:txBody>
      </p:sp>
      <p:sp>
        <p:nvSpPr>
          <p:cNvPr id="13" name="TextBox 12">
            <a:extLst>
              <a:ext uri="{FF2B5EF4-FFF2-40B4-BE49-F238E27FC236}">
                <a16:creationId xmlns:a16="http://schemas.microsoft.com/office/drawing/2014/main" id="{951EBD16-216E-46CB-84A2-1B8F2E0DCF07}"/>
              </a:ext>
            </a:extLst>
          </p:cNvPr>
          <p:cNvSpPr txBox="1"/>
          <p:nvPr/>
        </p:nvSpPr>
        <p:spPr>
          <a:xfrm>
            <a:off x="502919" y="5672276"/>
            <a:ext cx="10441746" cy="369332"/>
          </a:xfrm>
          <a:prstGeom prst="rect">
            <a:avLst/>
          </a:prstGeom>
          <a:noFill/>
        </p:spPr>
        <p:txBody>
          <a:bodyPr wrap="square">
            <a:spAutoFit/>
          </a:bodyPr>
          <a:lstStyle/>
          <a:p>
            <a:r>
              <a:rPr lang="en-US" altLang="x-none" sz="1800" b="1" dirty="0"/>
              <a:t>When memory is allocated or returned, the list is rearranged, either by deletion or insertion.</a:t>
            </a:r>
            <a:endParaRPr lang="en-GB" altLang="x-none" sz="1800" b="1" dirty="0"/>
          </a:p>
        </p:txBody>
      </p:sp>
    </p:spTree>
    <p:extLst>
      <p:ext uri="{BB962C8B-B14F-4D97-AF65-F5344CB8AC3E}">
        <p14:creationId xmlns:p14="http://schemas.microsoft.com/office/powerpoint/2010/main" val="52954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669387" y="576141"/>
            <a:ext cx="10515600" cy="675884"/>
          </a:xfrm>
          <a:ln/>
        </p:spPr>
        <p:txBody>
          <a:bodyPr vert="horz" wrap="square" lIns="91440" tIns="45720" rIns="91440" bIns="45720" rtlCol="0" anchor="ctr" anchorCtr="0">
            <a:normAutofit fontScale="90000"/>
          </a:bodyPr>
          <a:lstStyle/>
          <a:p>
            <a:pPr eaLnBrk="1" hangingPunct="1"/>
            <a:r>
              <a:rPr lang="en-US" altLang="x-none" dirty="0"/>
              <a:t>Sequential Fit Methods</a:t>
            </a:r>
            <a:endParaRPr lang="en-GB" altLang="x-none" dirty="0"/>
          </a:p>
        </p:txBody>
      </p:sp>
      <p:sp>
        <p:nvSpPr>
          <p:cNvPr id="9219" name="Rectangle 3"/>
          <p:cNvSpPr>
            <a:spLocks noGrp="1"/>
          </p:cNvSpPr>
          <p:nvPr>
            <p:ph idx="1"/>
          </p:nvPr>
        </p:nvSpPr>
        <p:spPr>
          <a:xfrm>
            <a:off x="838200" y="1825625"/>
            <a:ext cx="9276471" cy="2141464"/>
          </a:xfrm>
          <a:ln/>
        </p:spPr>
        <p:txBody>
          <a:bodyPr vert="horz" wrap="square" lIns="91440" tIns="45720" rIns="91440" bIns="45720" rtlCol="0" anchor="t" anchorCtr="0">
            <a:normAutofit/>
          </a:bodyPr>
          <a:lstStyle/>
          <a:p>
            <a:pPr marL="514350" indent="-514350" eaLnBrk="1" hangingPunct="1">
              <a:lnSpc>
                <a:spcPct val="90000"/>
              </a:lnSpc>
              <a:buFont typeface="+mj-lt"/>
              <a:buAutoNum type="arabicPeriod"/>
            </a:pPr>
            <a:r>
              <a:rPr lang="en-US" altLang="x-none" dirty="0"/>
              <a:t>First Fit Algorithm</a:t>
            </a:r>
          </a:p>
          <a:p>
            <a:pPr marL="514350" indent="-514350" eaLnBrk="1" hangingPunct="1">
              <a:lnSpc>
                <a:spcPct val="90000"/>
              </a:lnSpc>
              <a:buFont typeface="+mj-lt"/>
              <a:buAutoNum type="arabicPeriod"/>
            </a:pPr>
            <a:r>
              <a:rPr lang="en-US" altLang="x-none" dirty="0"/>
              <a:t>Best Fit Algorithm</a:t>
            </a:r>
          </a:p>
          <a:p>
            <a:pPr marL="514350" indent="-514350" eaLnBrk="1" hangingPunct="1">
              <a:lnSpc>
                <a:spcPct val="90000"/>
              </a:lnSpc>
              <a:buFont typeface="+mj-lt"/>
              <a:buAutoNum type="arabicPeriod"/>
            </a:pPr>
            <a:r>
              <a:rPr lang="en-US" altLang="x-none" dirty="0"/>
              <a:t>Worst Fit Algorithm</a:t>
            </a:r>
          </a:p>
          <a:p>
            <a:pPr marL="514350" indent="-514350" eaLnBrk="1" hangingPunct="1">
              <a:lnSpc>
                <a:spcPct val="90000"/>
              </a:lnSpc>
              <a:buFont typeface="+mj-lt"/>
              <a:buAutoNum type="arabicPeriod"/>
            </a:pPr>
            <a:r>
              <a:rPr lang="en-US" altLang="x-none" dirty="0"/>
              <a:t>Next Fit 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p:cNvSpPr>
          <p:nvPr>
            <p:ph type="title"/>
          </p:nvPr>
        </p:nvSpPr>
        <p:spPr>
          <a:ln/>
        </p:spPr>
        <p:txBody>
          <a:bodyPr vert="horz" wrap="square" lIns="91440" tIns="45720" rIns="91440" bIns="45720" rtlCol="0" anchor="ctr" anchorCtr="0">
            <a:normAutofit/>
          </a:bodyPr>
          <a:lstStyle/>
          <a:p>
            <a:pPr eaLnBrk="1" hangingPunct="1"/>
            <a:r>
              <a:rPr lang="en-US" altLang="x-none" dirty="0"/>
              <a:t>Sequential Fit Methods</a:t>
            </a:r>
            <a:endParaRPr lang="en-GB" altLang="x-none" dirty="0"/>
          </a:p>
        </p:txBody>
      </p:sp>
      <p:sp>
        <p:nvSpPr>
          <p:cNvPr id="9219" name="Rectangle 3"/>
          <p:cNvSpPr>
            <a:spLocks noGrp="1"/>
          </p:cNvSpPr>
          <p:nvPr>
            <p:ph idx="1"/>
          </p:nvPr>
        </p:nvSpPr>
        <p:spPr>
          <a:xfrm>
            <a:off x="838200" y="1825625"/>
            <a:ext cx="9276471" cy="4351338"/>
          </a:xfrm>
          <a:ln/>
        </p:spPr>
        <p:txBody>
          <a:bodyPr vert="horz" wrap="square" lIns="91440" tIns="45720" rIns="91440" bIns="45720" rtlCol="0" anchor="t" anchorCtr="0">
            <a:normAutofit/>
          </a:bodyPr>
          <a:lstStyle/>
          <a:p>
            <a:pPr eaLnBrk="1" hangingPunct="1">
              <a:lnSpc>
                <a:spcPct val="90000"/>
              </a:lnSpc>
            </a:pPr>
            <a:r>
              <a:rPr lang="en-US" altLang="x-none" dirty="0"/>
              <a:t>First Fit Algorithm,</a:t>
            </a:r>
          </a:p>
          <a:p>
            <a:pPr lvl="1" eaLnBrk="1" hangingPunct="1">
              <a:lnSpc>
                <a:spcPct val="90000"/>
              </a:lnSpc>
            </a:pPr>
            <a:r>
              <a:rPr lang="en-US" altLang="x-none" dirty="0"/>
              <a:t>Here the allocated memory is the first block found in the linked list.</a:t>
            </a:r>
          </a:p>
          <a:p>
            <a:pPr eaLnBrk="1" hangingPunct="1">
              <a:lnSpc>
                <a:spcPct val="90000"/>
              </a:lnSpc>
            </a:pPr>
            <a:r>
              <a:rPr lang="en-US" altLang="x-none" dirty="0"/>
              <a:t>Best Fit Algorithm,</a:t>
            </a:r>
          </a:p>
          <a:p>
            <a:pPr lvl="1" eaLnBrk="1" hangingPunct="1">
              <a:lnSpc>
                <a:spcPct val="90000"/>
              </a:lnSpc>
            </a:pPr>
            <a:r>
              <a:rPr lang="en-US" altLang="x-none" dirty="0"/>
              <a:t>Here the block closest in size to the requested size is allocated.</a:t>
            </a:r>
          </a:p>
          <a:p>
            <a:pPr eaLnBrk="1" hangingPunct="1">
              <a:lnSpc>
                <a:spcPct val="90000"/>
              </a:lnSpc>
            </a:pPr>
            <a:r>
              <a:rPr lang="en-US" altLang="x-none" dirty="0"/>
              <a:t>Worst Fit Algorithm,</a:t>
            </a:r>
          </a:p>
          <a:p>
            <a:pPr lvl="1" eaLnBrk="1" hangingPunct="1">
              <a:lnSpc>
                <a:spcPct val="90000"/>
              </a:lnSpc>
            </a:pPr>
            <a:r>
              <a:rPr lang="en-US" altLang="x-none" dirty="0"/>
              <a:t>Here the largest block on the list is allocated.</a:t>
            </a:r>
          </a:p>
          <a:p>
            <a:pPr eaLnBrk="1" hangingPunct="1">
              <a:lnSpc>
                <a:spcPct val="90000"/>
              </a:lnSpc>
            </a:pPr>
            <a:r>
              <a:rPr lang="en-US" altLang="x-none" dirty="0"/>
              <a:t>Next Fit Algorithm,</a:t>
            </a:r>
          </a:p>
          <a:p>
            <a:pPr lvl="1" eaLnBrk="1" hangingPunct="1">
              <a:lnSpc>
                <a:spcPct val="90000"/>
              </a:lnSpc>
            </a:pPr>
            <a:r>
              <a:rPr lang="en-US" altLang="x-none" dirty="0"/>
              <a:t>Here the next available block that is large enough is allocated.</a:t>
            </a:r>
            <a:endParaRPr lang="en-GB" altLang="x-none" dirty="0"/>
          </a:p>
        </p:txBody>
      </p:sp>
    </p:spTree>
    <p:extLst>
      <p:ext uri="{BB962C8B-B14F-4D97-AF65-F5344CB8AC3E}">
        <p14:creationId xmlns:p14="http://schemas.microsoft.com/office/powerpoint/2010/main" val="259702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C7B9DD-E91A-462E-B823-375B6B600A64}"/>
              </a:ext>
            </a:extLst>
          </p:cNvPr>
          <p:cNvSpPr txBox="1"/>
          <p:nvPr/>
        </p:nvSpPr>
        <p:spPr>
          <a:xfrm>
            <a:off x="418513" y="576665"/>
            <a:ext cx="10779370" cy="2185214"/>
          </a:xfrm>
          <a:prstGeom prst="rect">
            <a:avLst/>
          </a:prstGeom>
          <a:noFill/>
        </p:spPr>
        <p:txBody>
          <a:bodyPr wrap="square">
            <a:spAutoFit/>
          </a:bodyPr>
          <a:lstStyle/>
          <a:p>
            <a:pPr marL="342900" indent="-342900">
              <a:buAutoNum type="arabicPeriod"/>
            </a:pPr>
            <a:r>
              <a:rPr lang="en-US" sz="2800" b="1" dirty="0"/>
              <a:t>First Fit</a:t>
            </a:r>
            <a:r>
              <a:rPr lang="en-US" sz="2800" dirty="0"/>
              <a:t>: </a:t>
            </a:r>
          </a:p>
          <a:p>
            <a:pPr marL="342900" indent="-342900">
              <a:buAutoNum type="arabicPeriod"/>
            </a:pPr>
            <a:endParaRPr lang="en-US" dirty="0"/>
          </a:p>
          <a:p>
            <a:pPr marL="285750" indent="-285750">
              <a:buFont typeface="Arial" panose="020B0604020202020204" pitchFamily="34" charset="0"/>
              <a:buChar char="•"/>
            </a:pPr>
            <a:r>
              <a:rPr lang="en-US" dirty="0"/>
              <a:t>In the first fit, the partition is allocated which is the first sufficient block from the top of Main Memory.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scans memory from the beginning and chooses the first available block that is large enough.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Thus, it allocates the first hole that is large enough. </a:t>
            </a:r>
            <a:endParaRPr lang="en-IN" dirty="0"/>
          </a:p>
        </p:txBody>
      </p:sp>
    </p:spTree>
    <p:extLst>
      <p:ext uri="{BB962C8B-B14F-4D97-AF65-F5344CB8AC3E}">
        <p14:creationId xmlns:p14="http://schemas.microsoft.com/office/powerpoint/2010/main" val="336763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06E8D0-F3B1-4B6C-877F-7129FA2A35BD}"/>
              </a:ext>
            </a:extLst>
          </p:cNvPr>
          <p:cNvSpPr txBox="1"/>
          <p:nvPr/>
        </p:nvSpPr>
        <p:spPr>
          <a:xfrm>
            <a:off x="472439" y="433811"/>
            <a:ext cx="11189677" cy="2339102"/>
          </a:xfrm>
          <a:prstGeom prst="rect">
            <a:avLst/>
          </a:prstGeom>
          <a:noFill/>
        </p:spPr>
        <p:txBody>
          <a:bodyPr wrap="square">
            <a:spAutoFit/>
          </a:bodyPr>
          <a:lstStyle/>
          <a:p>
            <a:r>
              <a:rPr lang="en-US" sz="2800" b="1" dirty="0"/>
              <a:t>2. Best Fit </a:t>
            </a:r>
          </a:p>
          <a:p>
            <a:endParaRPr lang="en-US" sz="2800" b="1" dirty="0"/>
          </a:p>
          <a:p>
            <a:pPr marL="285750" indent="-285750">
              <a:buFont typeface="Arial" panose="020B0604020202020204" pitchFamily="34" charset="0"/>
              <a:buChar char="•"/>
            </a:pPr>
            <a:r>
              <a:rPr lang="en-US" dirty="0"/>
              <a:t>Allocate the process to the partition which is the first smallest sufficient partition among the free available partition.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searches the entire list of holes to find the smallest hole whose size is greater than or equal to the size of the process.</a:t>
            </a:r>
            <a:endParaRPr lang="en-IN" dirty="0"/>
          </a:p>
        </p:txBody>
      </p:sp>
    </p:spTree>
    <p:extLst>
      <p:ext uri="{BB962C8B-B14F-4D97-AF65-F5344CB8AC3E}">
        <p14:creationId xmlns:p14="http://schemas.microsoft.com/office/powerpoint/2010/main" val="1473381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A250BC-55C4-4873-932A-19AC91CF017A}"/>
              </a:ext>
            </a:extLst>
          </p:cNvPr>
          <p:cNvSpPr txBox="1"/>
          <p:nvPr/>
        </p:nvSpPr>
        <p:spPr>
          <a:xfrm>
            <a:off x="474784" y="675139"/>
            <a:ext cx="11116994" cy="2185214"/>
          </a:xfrm>
          <a:prstGeom prst="rect">
            <a:avLst/>
          </a:prstGeom>
          <a:noFill/>
        </p:spPr>
        <p:txBody>
          <a:bodyPr wrap="square">
            <a:spAutoFit/>
          </a:bodyPr>
          <a:lstStyle/>
          <a:p>
            <a:r>
              <a:rPr lang="en-US" sz="2800" b="1" dirty="0"/>
              <a:t>3. Worst Fit </a:t>
            </a:r>
          </a:p>
          <a:p>
            <a:endParaRPr lang="en-US" b="1" dirty="0"/>
          </a:p>
          <a:p>
            <a:pPr marL="285750" indent="-285750" algn="just">
              <a:buFont typeface="Arial" panose="020B0604020202020204" pitchFamily="34" charset="0"/>
              <a:buChar char="•"/>
            </a:pPr>
            <a:r>
              <a:rPr lang="en-US" dirty="0"/>
              <a:t>Allocate the process to the partition which is the largest sufficient among the freely available partitions available in the main memory. </a:t>
            </a:r>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 is opposite to the best-fit algorithm. It searches the entire list of holes to find the largest hole and allocate it to process.  </a:t>
            </a:r>
            <a:endParaRPr lang="en-IN" dirty="0"/>
          </a:p>
        </p:txBody>
      </p:sp>
    </p:spTree>
    <p:extLst>
      <p:ext uri="{BB962C8B-B14F-4D97-AF65-F5344CB8AC3E}">
        <p14:creationId xmlns:p14="http://schemas.microsoft.com/office/powerpoint/2010/main" val="3351735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1454</Words>
  <Application>Microsoft Office PowerPoint</Application>
  <PresentationFormat>Widescreen</PresentationFormat>
  <Paragraphs>167</Paragraphs>
  <Slides>23</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sofia-pro</vt:lpstr>
      <vt:lpstr>Times New Roman</vt:lpstr>
      <vt:lpstr>urw-din</vt:lpstr>
      <vt:lpstr>Office Theme</vt:lpstr>
      <vt:lpstr>PowerPoint Presentation</vt:lpstr>
      <vt:lpstr>PowerPoint Presentation</vt:lpstr>
      <vt:lpstr>PowerPoint Presentation</vt:lpstr>
      <vt:lpstr>PowerPoint Presentation</vt:lpstr>
      <vt:lpstr>Sequential Fit Methods</vt:lpstr>
      <vt:lpstr>Sequential Fit Methods</vt:lpstr>
      <vt:lpstr>PowerPoint Presentation</vt:lpstr>
      <vt:lpstr>PowerPoint Presentation</vt:lpstr>
      <vt:lpstr>PowerPoint Presentation</vt:lpstr>
      <vt:lpstr>PowerPoint Presentation</vt:lpstr>
      <vt:lpstr>Comparing Sequential Fit Methods</vt:lpstr>
      <vt:lpstr>Non-Sequential Fit Methods</vt:lpstr>
      <vt:lpstr>Buddy Systems</vt:lpstr>
      <vt:lpstr>Binary Buddy Systems</vt:lpstr>
      <vt:lpstr>Buddy System in 1024KB memory</vt:lpstr>
      <vt:lpstr>Buddy System (contd..):   Steps: If memory is to be allocated</vt:lpstr>
      <vt:lpstr>PowerPoint Presentation</vt:lpstr>
      <vt:lpstr>Some important points about Buddy Systems</vt:lpstr>
      <vt:lpstr>Garbage Collection</vt:lpstr>
      <vt:lpstr>Garbage Collection</vt:lpstr>
      <vt:lpstr>Mark and Sweep</vt:lpstr>
      <vt:lpstr>Mark</vt:lpstr>
      <vt:lpstr>Sweep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demouser1</dc:creator>
  <cp:lastModifiedBy>demouser1</cp:lastModifiedBy>
  <cp:revision>4</cp:revision>
  <dcterms:created xsi:type="dcterms:W3CDTF">2021-10-14T08:14:25Z</dcterms:created>
  <dcterms:modified xsi:type="dcterms:W3CDTF">2021-10-14T11:35:03Z</dcterms:modified>
</cp:coreProperties>
</file>