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457818" y="6499377"/>
            <a:ext cx="84708" cy="84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69125" y="6499377"/>
            <a:ext cx="84759" cy="84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13359" y="289559"/>
            <a:ext cx="8741664" cy="1158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457818" y="6499377"/>
            <a:ext cx="84708" cy="84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69125" y="6499377"/>
            <a:ext cx="84759" cy="84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6925" y="414985"/>
            <a:ext cx="3470148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612468"/>
            <a:ext cx="8077834" cy="163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6319" y="734568"/>
            <a:ext cx="7367270" cy="2115820"/>
            <a:chOff x="1036319" y="734568"/>
            <a:chExt cx="7367270" cy="2115820"/>
          </a:xfrm>
        </p:grpSpPr>
        <p:sp>
          <p:nvSpPr>
            <p:cNvPr id="3" name="object 3"/>
            <p:cNvSpPr/>
            <p:nvPr/>
          </p:nvSpPr>
          <p:spPr>
            <a:xfrm>
              <a:off x="1036319" y="734568"/>
              <a:ext cx="2557272" cy="1383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58440" y="734568"/>
              <a:ext cx="1039367" cy="13837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62655" y="734568"/>
              <a:ext cx="5440680" cy="1383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54223" y="1466087"/>
              <a:ext cx="4172712" cy="13837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2085" y="890091"/>
            <a:ext cx="6405245" cy="14897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0985" marR="5080" indent="-1518285">
              <a:lnSpc>
                <a:spcPct val="100000"/>
              </a:lnSpc>
              <a:spcBef>
                <a:spcPts val="100"/>
              </a:spcBef>
            </a:pPr>
            <a:r>
              <a:rPr dirty="0" sz="4800" spc="190"/>
              <a:t>Object-Oriented</a:t>
            </a:r>
            <a:r>
              <a:rPr dirty="0" sz="4800" spc="-55"/>
              <a:t> </a:t>
            </a:r>
            <a:r>
              <a:rPr dirty="0" sz="4800" spc="215"/>
              <a:t>Design  </a:t>
            </a:r>
            <a:r>
              <a:rPr dirty="0" sz="4800" spc="305"/>
              <a:t>with</a:t>
            </a:r>
            <a:r>
              <a:rPr dirty="0" sz="4800" spc="-10"/>
              <a:t> </a:t>
            </a:r>
            <a:r>
              <a:rPr dirty="0" sz="4800" spc="285"/>
              <a:t>Python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713357" y="3787281"/>
            <a:ext cx="5638165" cy="2075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0000"/>
              </a:lnSpc>
              <a:spcBef>
                <a:spcPts val="100"/>
              </a:spcBef>
            </a:pPr>
            <a:r>
              <a:rPr dirty="0" sz="2800" spc="40">
                <a:solidFill>
                  <a:srgbClr val="404040"/>
                </a:solidFill>
                <a:latin typeface="Times New Roman"/>
                <a:cs typeface="Times New Roman"/>
              </a:rPr>
              <a:t>CSCI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5448: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7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Oriented</a:t>
            </a:r>
            <a:r>
              <a:rPr dirty="0" sz="2800" spc="-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800" spc="-1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150">
                <a:solidFill>
                  <a:srgbClr val="404040"/>
                </a:solidFill>
                <a:latin typeface="Times New Roman"/>
                <a:cs typeface="Times New Roman"/>
              </a:rPr>
              <a:t>D  </a:t>
            </a:r>
            <a:r>
              <a:rPr dirty="0" sz="2800" spc="140">
                <a:solidFill>
                  <a:srgbClr val="404040"/>
                </a:solidFill>
                <a:latin typeface="Times New Roman"/>
                <a:cs typeface="Times New Roman"/>
              </a:rPr>
              <a:t>Presentation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</a:pPr>
            <a:r>
              <a:rPr dirty="0" sz="2800" spc="35">
                <a:solidFill>
                  <a:srgbClr val="404040"/>
                </a:solidFill>
                <a:latin typeface="Times New Roman"/>
                <a:cs typeface="Times New Roman"/>
              </a:rPr>
              <a:t>Yang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15">
                <a:solidFill>
                  <a:srgbClr val="404040"/>
                </a:solidFill>
                <a:latin typeface="Times New Roman"/>
                <a:cs typeface="Times New Roman"/>
              </a:rPr>
              <a:t>Li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5728" y="2924936"/>
            <a:ext cx="2009775" cy="676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9632" y="502919"/>
            <a:ext cx="4361688" cy="1548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800" y="674623"/>
            <a:ext cx="345312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5"/>
              <a:t>Inheritance</a:t>
            </a:r>
          </a:p>
        </p:txBody>
      </p:sp>
      <p:sp>
        <p:nvSpPr>
          <p:cNvPr id="4" name="object 4"/>
          <p:cNvSpPr/>
          <p:nvPr/>
        </p:nvSpPr>
        <p:spPr>
          <a:xfrm>
            <a:off x="613016" y="1833117"/>
            <a:ext cx="3267075" cy="3152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3016" y="5204142"/>
            <a:ext cx="1552575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64228" y="1791461"/>
            <a:ext cx="4405630" cy="4416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0">
                <a:latin typeface="Times New Roman"/>
                <a:cs typeface="Times New Roman"/>
              </a:rPr>
              <a:t>Inheritance </a:t>
            </a:r>
            <a:r>
              <a:rPr dirty="0" sz="1800" spc="85">
                <a:latin typeface="Times New Roman"/>
                <a:cs typeface="Times New Roman"/>
              </a:rPr>
              <a:t>in </a:t>
            </a:r>
            <a:r>
              <a:rPr dirty="0" sz="1800" spc="100">
                <a:latin typeface="Times New Roman"/>
                <a:cs typeface="Times New Roman"/>
              </a:rPr>
              <a:t>Python </a:t>
            </a:r>
            <a:r>
              <a:rPr dirty="0" sz="1800" spc="40">
                <a:latin typeface="Times New Roman"/>
                <a:cs typeface="Times New Roman"/>
              </a:rPr>
              <a:t>is</a:t>
            </a:r>
            <a:r>
              <a:rPr dirty="0" sz="1800" spc="-26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simple,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55">
                <a:latin typeface="Times New Roman"/>
                <a:cs typeface="Times New Roman"/>
              </a:rPr>
              <a:t>Just like </a:t>
            </a:r>
            <a:r>
              <a:rPr dirty="0" sz="1800" spc="-55">
                <a:latin typeface="Times New Roman"/>
                <a:cs typeface="Times New Roman"/>
              </a:rPr>
              <a:t>JAVA, </a:t>
            </a:r>
            <a:r>
              <a:rPr dirty="0" sz="1800" spc="70">
                <a:latin typeface="Times New Roman"/>
                <a:cs typeface="Times New Roman"/>
              </a:rPr>
              <a:t>subclass </a:t>
            </a:r>
            <a:r>
              <a:rPr dirty="0" sz="1800" spc="85">
                <a:latin typeface="Times New Roman"/>
                <a:cs typeface="Times New Roman"/>
              </a:rPr>
              <a:t>can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invoke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80">
                <a:latin typeface="Times New Roman"/>
                <a:cs typeface="Times New Roman"/>
              </a:rPr>
              <a:t>Attributes </a:t>
            </a:r>
            <a:r>
              <a:rPr dirty="0" sz="1800" spc="150">
                <a:latin typeface="Times New Roman"/>
                <a:cs typeface="Times New Roman"/>
              </a:rPr>
              <a:t>and </a:t>
            </a:r>
            <a:r>
              <a:rPr dirty="0" sz="1800" spc="110">
                <a:latin typeface="Times New Roman"/>
                <a:cs typeface="Times New Roman"/>
              </a:rPr>
              <a:t>methods </a:t>
            </a:r>
            <a:r>
              <a:rPr dirty="0" sz="1800" spc="85">
                <a:latin typeface="Times New Roman"/>
                <a:cs typeface="Times New Roman"/>
              </a:rPr>
              <a:t>in</a:t>
            </a:r>
            <a:r>
              <a:rPr dirty="0" sz="1800" spc="-28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superclass.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53670">
              <a:lnSpc>
                <a:spcPct val="100000"/>
              </a:lnSpc>
            </a:pPr>
            <a:r>
              <a:rPr dirty="0" sz="1800" spc="90">
                <a:latin typeface="Times New Roman"/>
                <a:cs typeface="Times New Roman"/>
              </a:rPr>
              <a:t>From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80">
                <a:latin typeface="Times New Roman"/>
                <a:cs typeface="Times New Roman"/>
              </a:rPr>
              <a:t>example, </a:t>
            </a:r>
            <a:r>
              <a:rPr dirty="0" sz="1800" spc="55" b="1">
                <a:latin typeface="Times New Roman"/>
                <a:cs typeface="Times New Roman"/>
              </a:rPr>
              <a:t>Class </a:t>
            </a:r>
            <a:r>
              <a:rPr dirty="0" sz="1800" spc="65" b="1">
                <a:latin typeface="Times New Roman"/>
                <a:cs typeface="Times New Roman"/>
              </a:rPr>
              <a:t>Man </a:t>
            </a:r>
            <a:r>
              <a:rPr dirty="0" sz="1800" spc="80">
                <a:latin typeface="Times New Roman"/>
                <a:cs typeface="Times New Roman"/>
              </a:rPr>
              <a:t>inherits  </a:t>
            </a:r>
            <a:r>
              <a:rPr dirty="0" sz="1800" spc="55" b="1">
                <a:latin typeface="Times New Roman"/>
                <a:cs typeface="Times New Roman"/>
              </a:rPr>
              <a:t>Class </a:t>
            </a:r>
            <a:r>
              <a:rPr dirty="0" sz="1800" spc="40" b="1">
                <a:latin typeface="Times New Roman"/>
                <a:cs typeface="Times New Roman"/>
              </a:rPr>
              <a:t>Person</a:t>
            </a:r>
            <a:r>
              <a:rPr dirty="0" sz="1800" spc="40">
                <a:latin typeface="Times New Roman"/>
                <a:cs typeface="Times New Roman"/>
              </a:rPr>
              <a:t>, </a:t>
            </a:r>
            <a:r>
              <a:rPr dirty="0" sz="1800" spc="150">
                <a:latin typeface="Times New Roman"/>
                <a:cs typeface="Times New Roman"/>
              </a:rPr>
              <a:t>and</a:t>
            </a:r>
            <a:r>
              <a:rPr dirty="0" sz="1800" spc="-27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invoke </a:t>
            </a:r>
            <a:r>
              <a:rPr dirty="0" sz="1800" spc="55" b="1">
                <a:latin typeface="Times New Roman"/>
                <a:cs typeface="Times New Roman"/>
              </a:rPr>
              <a:t>speak() </a:t>
            </a:r>
            <a:r>
              <a:rPr dirty="0" sz="1800" spc="120">
                <a:latin typeface="Times New Roman"/>
                <a:cs typeface="Times New Roman"/>
              </a:rPr>
              <a:t>method  </a:t>
            </a:r>
            <a:r>
              <a:rPr dirty="0" sz="1800" spc="70">
                <a:latin typeface="Times New Roman"/>
                <a:cs typeface="Times New Roman"/>
              </a:rPr>
              <a:t>In </a:t>
            </a:r>
            <a:r>
              <a:rPr dirty="0" sz="1800" spc="55" b="1">
                <a:latin typeface="Times New Roman"/>
                <a:cs typeface="Times New Roman"/>
              </a:rPr>
              <a:t>Class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45" b="1">
                <a:latin typeface="Times New Roman"/>
                <a:cs typeface="Times New Roman"/>
              </a:rPr>
              <a:t>Person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80">
                <a:latin typeface="Times New Roman"/>
                <a:cs typeface="Times New Roman"/>
              </a:rPr>
              <a:t>Inherit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Syntax: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45">
                <a:solidFill>
                  <a:srgbClr val="2E5796"/>
                </a:solidFill>
                <a:latin typeface="Times New Roman"/>
                <a:cs typeface="Times New Roman"/>
              </a:rPr>
              <a:t>class</a:t>
            </a:r>
            <a:r>
              <a:rPr dirty="0" sz="1800" spc="-20">
                <a:solidFill>
                  <a:srgbClr val="2E5796"/>
                </a:solidFill>
                <a:latin typeface="Times New Roman"/>
                <a:cs typeface="Times New Roman"/>
              </a:rPr>
              <a:t> </a:t>
            </a:r>
            <a:r>
              <a:rPr dirty="0" sz="1800" spc="65">
                <a:solidFill>
                  <a:srgbClr val="2E5796"/>
                </a:solidFill>
                <a:latin typeface="Times New Roman"/>
                <a:cs typeface="Times New Roman"/>
              </a:rPr>
              <a:t>subclass(superclass):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E5796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2E5796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70">
                <a:latin typeface="Times New Roman"/>
                <a:cs typeface="Times New Roman"/>
              </a:rPr>
              <a:t>In </a:t>
            </a:r>
            <a:r>
              <a:rPr dirty="0" sz="1800" spc="90">
                <a:latin typeface="Times New Roman"/>
                <a:cs typeface="Times New Roman"/>
              </a:rPr>
              <a:t>Python, </a:t>
            </a:r>
            <a:r>
              <a:rPr dirty="0" sz="1800" spc="55">
                <a:latin typeface="Times New Roman"/>
                <a:cs typeface="Times New Roman"/>
              </a:rPr>
              <a:t>it </a:t>
            </a:r>
            <a:r>
              <a:rPr dirty="0" sz="1800" spc="110">
                <a:latin typeface="Times New Roman"/>
                <a:cs typeface="Times New Roman"/>
              </a:rPr>
              <a:t>supports </a:t>
            </a:r>
            <a:r>
              <a:rPr dirty="0" sz="1800" spc="90">
                <a:latin typeface="Times New Roman"/>
                <a:cs typeface="Times New Roman"/>
              </a:rPr>
              <a:t>multiple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inheritance,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7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next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slide,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will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be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introduced.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502919"/>
            <a:ext cx="7162800" cy="1548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5513" y="674623"/>
            <a:ext cx="625475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Multiple</a:t>
            </a:r>
            <a:r>
              <a:rPr dirty="0" spc="-5"/>
              <a:t> </a:t>
            </a:r>
            <a:r>
              <a:rPr dirty="0" spc="245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54556"/>
            <a:ext cx="8027670" cy="4448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200" spc="135">
                <a:latin typeface="Times New Roman"/>
                <a:cs typeface="Times New Roman"/>
              </a:rPr>
              <a:t>Python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145">
                <a:latin typeface="Times New Roman"/>
                <a:cs typeface="Times New Roman"/>
              </a:rPr>
              <a:t>supports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125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110">
                <a:latin typeface="Times New Roman"/>
                <a:cs typeface="Times New Roman"/>
              </a:rPr>
              <a:t>limited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120">
                <a:latin typeface="Times New Roman"/>
                <a:cs typeface="Times New Roman"/>
              </a:rPr>
              <a:t>form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of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20">
                <a:latin typeface="Times New Roman"/>
                <a:cs typeface="Times New Roman"/>
              </a:rPr>
              <a:t>multiple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95">
                <a:latin typeface="Times New Roman"/>
                <a:cs typeface="Times New Roman"/>
              </a:rPr>
              <a:t>inheritance.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200" spc="125">
                <a:latin typeface="Times New Roman"/>
                <a:cs typeface="Times New Roman"/>
              </a:rPr>
              <a:t>A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class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100">
                <a:latin typeface="Times New Roman"/>
                <a:cs typeface="Times New Roman"/>
              </a:rPr>
              <a:t>definition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with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114">
                <a:latin typeface="Times New Roman"/>
                <a:cs typeface="Times New Roman"/>
              </a:rPr>
              <a:t>multiple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95">
                <a:latin typeface="Times New Roman"/>
                <a:cs typeface="Times New Roman"/>
              </a:rPr>
              <a:t>base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classes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looks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100">
                <a:latin typeface="Times New Roman"/>
                <a:cs typeface="Times New Roman"/>
              </a:rPr>
              <a:t>as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follows: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300" spc="65">
                <a:solidFill>
                  <a:srgbClr val="2E5796"/>
                </a:solidFill>
                <a:latin typeface="Times New Roman"/>
                <a:cs typeface="Times New Roman"/>
              </a:rPr>
              <a:t>class </a:t>
            </a:r>
            <a:r>
              <a:rPr dirty="0" sz="2300" spc="75">
                <a:solidFill>
                  <a:srgbClr val="2E5796"/>
                </a:solidFill>
                <a:latin typeface="Times New Roman"/>
                <a:cs typeface="Times New Roman"/>
              </a:rPr>
              <a:t>DerivedClass(Base1, </a:t>
            </a:r>
            <a:r>
              <a:rPr dirty="0" sz="2300" spc="25">
                <a:solidFill>
                  <a:srgbClr val="2E5796"/>
                </a:solidFill>
                <a:latin typeface="Times New Roman"/>
                <a:cs typeface="Times New Roman"/>
              </a:rPr>
              <a:t>Base2, </a:t>
            </a:r>
            <a:r>
              <a:rPr dirty="0" sz="2300" spc="35">
                <a:solidFill>
                  <a:srgbClr val="2E5796"/>
                </a:solidFill>
                <a:latin typeface="Times New Roman"/>
                <a:cs typeface="Times New Roman"/>
              </a:rPr>
              <a:t>Base3</a:t>
            </a:r>
            <a:r>
              <a:rPr dirty="0" sz="2300" spc="-340">
                <a:solidFill>
                  <a:srgbClr val="2E5796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2E5796"/>
                </a:solidFill>
                <a:latin typeface="Times New Roman"/>
                <a:cs typeface="Times New Roman"/>
              </a:rPr>
              <a:t>…)</a:t>
            </a:r>
            <a:endParaRPr sz="23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2300" spc="65">
                <a:solidFill>
                  <a:srgbClr val="2E5796"/>
                </a:solidFill>
                <a:latin typeface="Times New Roman"/>
                <a:cs typeface="Times New Roman"/>
              </a:rPr>
              <a:t>&lt;statement-1&gt;</a:t>
            </a:r>
            <a:endParaRPr sz="23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2300" spc="65">
                <a:solidFill>
                  <a:srgbClr val="2E5796"/>
                </a:solidFill>
                <a:latin typeface="Times New Roman"/>
                <a:cs typeface="Times New Roman"/>
              </a:rPr>
              <a:t>&lt;statement-2&gt;</a:t>
            </a:r>
            <a:endParaRPr sz="23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2300" spc="5">
                <a:solidFill>
                  <a:srgbClr val="2E5796"/>
                </a:solidFill>
                <a:latin typeface="Times New Roman"/>
                <a:cs typeface="Times New Roman"/>
              </a:rPr>
              <a:t>…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8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200" spc="85">
                <a:latin typeface="Times New Roman"/>
                <a:cs typeface="Times New Roman"/>
              </a:rPr>
              <a:t>The </a:t>
            </a:r>
            <a:r>
              <a:rPr dirty="0" sz="2200" spc="110">
                <a:latin typeface="Times New Roman"/>
                <a:cs typeface="Times New Roman"/>
              </a:rPr>
              <a:t>only </a:t>
            </a:r>
            <a:r>
              <a:rPr dirty="0" sz="2200" spc="120">
                <a:latin typeface="Times New Roman"/>
                <a:cs typeface="Times New Roman"/>
              </a:rPr>
              <a:t>rule </a:t>
            </a:r>
            <a:r>
              <a:rPr dirty="0" sz="2200" spc="100">
                <a:latin typeface="Times New Roman"/>
                <a:cs typeface="Times New Roman"/>
              </a:rPr>
              <a:t>necessary </a:t>
            </a:r>
            <a:r>
              <a:rPr dirty="0" sz="2200" spc="105">
                <a:latin typeface="Times New Roman"/>
                <a:cs typeface="Times New Roman"/>
              </a:rPr>
              <a:t>to </a:t>
            </a:r>
            <a:r>
              <a:rPr dirty="0" sz="2200" spc="100">
                <a:latin typeface="Times New Roman"/>
                <a:cs typeface="Times New Roman"/>
              </a:rPr>
              <a:t>explain </a:t>
            </a:r>
            <a:r>
              <a:rPr dirty="0" sz="2200" spc="125">
                <a:latin typeface="Times New Roman"/>
                <a:cs typeface="Times New Roman"/>
              </a:rPr>
              <a:t>the </a:t>
            </a:r>
            <a:r>
              <a:rPr dirty="0" sz="2200" spc="100">
                <a:latin typeface="Times New Roman"/>
                <a:cs typeface="Times New Roman"/>
              </a:rPr>
              <a:t>semantics </a:t>
            </a:r>
            <a:r>
              <a:rPr dirty="0" sz="2200" spc="50">
                <a:latin typeface="Times New Roman"/>
                <a:cs typeface="Times New Roman"/>
              </a:rPr>
              <a:t>is </a:t>
            </a:r>
            <a:r>
              <a:rPr dirty="0" sz="2200" spc="125">
                <a:latin typeface="Times New Roman"/>
                <a:cs typeface="Times New Roman"/>
              </a:rPr>
              <a:t>the  </a:t>
            </a:r>
            <a:r>
              <a:rPr dirty="0" sz="2200" spc="105">
                <a:latin typeface="Times New Roman"/>
                <a:cs typeface="Times New Roman"/>
              </a:rPr>
              <a:t>resolution </a:t>
            </a:r>
            <a:r>
              <a:rPr dirty="0" sz="2200" spc="114">
                <a:latin typeface="Times New Roman"/>
                <a:cs typeface="Times New Roman"/>
              </a:rPr>
              <a:t>rule </a:t>
            </a:r>
            <a:r>
              <a:rPr dirty="0" sz="2200" spc="160">
                <a:latin typeface="Times New Roman"/>
                <a:cs typeface="Times New Roman"/>
              </a:rPr>
              <a:t>used </a:t>
            </a:r>
            <a:r>
              <a:rPr dirty="0" sz="2200" spc="80">
                <a:latin typeface="Times New Roman"/>
                <a:cs typeface="Times New Roman"/>
              </a:rPr>
              <a:t>for </a:t>
            </a:r>
            <a:r>
              <a:rPr dirty="0" sz="2200" spc="65">
                <a:latin typeface="Times New Roman"/>
                <a:cs typeface="Times New Roman"/>
              </a:rPr>
              <a:t>class </a:t>
            </a:r>
            <a:r>
              <a:rPr dirty="0" sz="2200" spc="114">
                <a:latin typeface="Times New Roman"/>
                <a:cs typeface="Times New Roman"/>
              </a:rPr>
              <a:t>attribute </a:t>
            </a:r>
            <a:r>
              <a:rPr dirty="0" sz="2200" spc="75">
                <a:latin typeface="Times New Roman"/>
                <a:cs typeface="Times New Roman"/>
              </a:rPr>
              <a:t>references. </a:t>
            </a:r>
            <a:r>
              <a:rPr dirty="0" sz="2200" spc="70">
                <a:latin typeface="Times New Roman"/>
                <a:cs typeface="Times New Roman"/>
              </a:rPr>
              <a:t>This </a:t>
            </a:r>
            <a:r>
              <a:rPr dirty="0" sz="2200" spc="50">
                <a:latin typeface="Times New Roman"/>
                <a:cs typeface="Times New Roman"/>
              </a:rPr>
              <a:t>is  </a:t>
            </a:r>
            <a:r>
              <a:rPr dirty="0" sz="2200" spc="100">
                <a:latin typeface="Times New Roman"/>
                <a:cs typeface="Times New Roman"/>
              </a:rPr>
              <a:t>depth-first, </a:t>
            </a:r>
            <a:r>
              <a:rPr dirty="0" sz="2200" spc="70">
                <a:latin typeface="Times New Roman"/>
                <a:cs typeface="Times New Roman"/>
              </a:rPr>
              <a:t>left-to-right. </a:t>
            </a:r>
            <a:r>
              <a:rPr dirty="0" sz="2200" spc="95">
                <a:latin typeface="Times New Roman"/>
                <a:cs typeface="Times New Roman"/>
              </a:rPr>
              <a:t>Thus, </a:t>
            </a:r>
            <a:r>
              <a:rPr dirty="0" sz="2200" spc="15">
                <a:latin typeface="Times New Roman"/>
                <a:cs typeface="Times New Roman"/>
              </a:rPr>
              <a:t>if </a:t>
            </a:r>
            <a:r>
              <a:rPr dirty="0" sz="2200" spc="155">
                <a:latin typeface="Times New Roman"/>
                <a:cs typeface="Times New Roman"/>
              </a:rPr>
              <a:t>an </a:t>
            </a:r>
            <a:r>
              <a:rPr dirty="0" sz="2200" spc="114">
                <a:latin typeface="Times New Roman"/>
                <a:cs typeface="Times New Roman"/>
              </a:rPr>
              <a:t>attribute </a:t>
            </a:r>
            <a:r>
              <a:rPr dirty="0" sz="2200" spc="50">
                <a:latin typeface="Times New Roman"/>
                <a:cs typeface="Times New Roman"/>
              </a:rPr>
              <a:t>is </a:t>
            </a:r>
            <a:r>
              <a:rPr dirty="0" sz="2200" spc="130">
                <a:latin typeface="Times New Roman"/>
                <a:cs typeface="Times New Roman"/>
              </a:rPr>
              <a:t>not </a:t>
            </a:r>
            <a:r>
              <a:rPr dirty="0" sz="2200" spc="150">
                <a:latin typeface="Times New Roman"/>
                <a:cs typeface="Times New Roman"/>
              </a:rPr>
              <a:t>found </a:t>
            </a:r>
            <a:r>
              <a:rPr dirty="0" sz="2200" spc="105">
                <a:latin typeface="Times New Roman"/>
                <a:cs typeface="Times New Roman"/>
              </a:rPr>
              <a:t>in </a:t>
            </a:r>
            <a:r>
              <a:rPr dirty="0" sz="2200" spc="105">
                <a:solidFill>
                  <a:srgbClr val="2E5796"/>
                </a:solidFill>
                <a:latin typeface="Times New Roman"/>
                <a:cs typeface="Times New Roman"/>
              </a:rPr>
              <a:t> </a:t>
            </a:r>
            <a:r>
              <a:rPr dirty="0" sz="2200" spc="95">
                <a:solidFill>
                  <a:srgbClr val="2E5796"/>
                </a:solidFill>
                <a:latin typeface="Times New Roman"/>
                <a:cs typeface="Times New Roman"/>
              </a:rPr>
              <a:t>DerivedClass</a:t>
            </a:r>
            <a:r>
              <a:rPr dirty="0" sz="2200" spc="95">
                <a:latin typeface="Times New Roman"/>
                <a:cs typeface="Times New Roman"/>
              </a:rPr>
              <a:t>, </a:t>
            </a:r>
            <a:r>
              <a:rPr dirty="0" sz="2200" spc="65">
                <a:latin typeface="Times New Roman"/>
                <a:cs typeface="Times New Roman"/>
              </a:rPr>
              <a:t>it </a:t>
            </a:r>
            <a:r>
              <a:rPr dirty="0" sz="2200" spc="50">
                <a:latin typeface="Times New Roman"/>
                <a:cs typeface="Times New Roman"/>
              </a:rPr>
              <a:t>is </a:t>
            </a:r>
            <a:r>
              <a:rPr dirty="0" sz="2200" spc="120">
                <a:latin typeface="Times New Roman"/>
                <a:cs typeface="Times New Roman"/>
              </a:rPr>
              <a:t>searched </a:t>
            </a:r>
            <a:r>
              <a:rPr dirty="0" sz="2200" spc="105">
                <a:latin typeface="Times New Roman"/>
                <a:cs typeface="Times New Roman"/>
              </a:rPr>
              <a:t>in </a:t>
            </a:r>
            <a:r>
              <a:rPr dirty="0" sz="2200" spc="30">
                <a:solidFill>
                  <a:srgbClr val="2E5796"/>
                </a:solidFill>
                <a:latin typeface="Times New Roman"/>
                <a:cs typeface="Times New Roman"/>
              </a:rPr>
              <a:t>Base1</a:t>
            </a:r>
            <a:r>
              <a:rPr dirty="0" sz="2200" spc="30">
                <a:latin typeface="Times New Roman"/>
                <a:cs typeface="Times New Roman"/>
              </a:rPr>
              <a:t>, </a:t>
            </a:r>
            <a:r>
              <a:rPr dirty="0" sz="2200" spc="145">
                <a:latin typeface="Times New Roman"/>
                <a:cs typeface="Times New Roman"/>
              </a:rPr>
              <a:t>then </a:t>
            </a:r>
            <a:r>
              <a:rPr dirty="0" sz="2200" spc="95">
                <a:latin typeface="Times New Roman"/>
                <a:cs typeface="Times New Roman"/>
              </a:rPr>
              <a:t>recursively </a:t>
            </a:r>
            <a:r>
              <a:rPr dirty="0" sz="2200" spc="105">
                <a:latin typeface="Times New Roman"/>
                <a:cs typeface="Times New Roman"/>
              </a:rPr>
              <a:t>in </a:t>
            </a:r>
            <a:r>
              <a:rPr dirty="0" sz="2200" spc="125">
                <a:latin typeface="Times New Roman"/>
                <a:cs typeface="Times New Roman"/>
              </a:rPr>
              <a:t>the  </a:t>
            </a:r>
            <a:r>
              <a:rPr dirty="0" sz="2200" spc="70">
                <a:latin typeface="Times New Roman"/>
                <a:cs typeface="Times New Roman"/>
              </a:rPr>
              <a:t>classes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of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30">
                <a:solidFill>
                  <a:srgbClr val="2E5796"/>
                </a:solidFill>
                <a:latin typeface="Times New Roman"/>
                <a:cs typeface="Times New Roman"/>
              </a:rPr>
              <a:t>Base1</a:t>
            </a:r>
            <a:r>
              <a:rPr dirty="0" sz="2200" spc="30">
                <a:latin typeface="Times New Roman"/>
                <a:cs typeface="Times New Roman"/>
              </a:rPr>
              <a:t>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185">
                <a:latin typeface="Times New Roman"/>
                <a:cs typeface="Times New Roman"/>
              </a:rPr>
              <a:t>and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10">
                <a:latin typeface="Times New Roman"/>
                <a:cs typeface="Times New Roman"/>
              </a:rPr>
              <a:t>only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if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it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is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135">
                <a:latin typeface="Times New Roman"/>
                <a:cs typeface="Times New Roman"/>
              </a:rPr>
              <a:t>not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Times New Roman"/>
                <a:cs typeface="Times New Roman"/>
              </a:rPr>
              <a:t>found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100">
                <a:latin typeface="Times New Roman"/>
                <a:cs typeface="Times New Roman"/>
              </a:rPr>
              <a:t>there,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it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is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120">
                <a:latin typeface="Times New Roman"/>
                <a:cs typeface="Times New Roman"/>
              </a:rPr>
              <a:t>searched  </a:t>
            </a:r>
            <a:r>
              <a:rPr dirty="0" sz="2200" spc="105">
                <a:latin typeface="Times New Roman"/>
                <a:cs typeface="Times New Roman"/>
              </a:rPr>
              <a:t>in </a:t>
            </a:r>
            <a:r>
              <a:rPr dirty="0" sz="2200" spc="30">
                <a:latin typeface="Times New Roman"/>
                <a:cs typeface="Times New Roman"/>
              </a:rPr>
              <a:t>Base2, </a:t>
            </a:r>
            <a:r>
              <a:rPr dirty="0" sz="2200" spc="190">
                <a:latin typeface="Times New Roman"/>
                <a:cs typeface="Times New Roman"/>
              </a:rPr>
              <a:t>and</a:t>
            </a:r>
            <a:r>
              <a:rPr dirty="0" sz="2200" spc="-335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so </a:t>
            </a:r>
            <a:r>
              <a:rPr dirty="0" sz="2200" spc="95">
                <a:latin typeface="Times New Roman"/>
                <a:cs typeface="Times New Roman"/>
              </a:rPr>
              <a:t>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744" y="496823"/>
            <a:ext cx="7927848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2121" y="611835"/>
            <a:ext cx="731900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45"/>
              <a:t>An </a:t>
            </a:r>
            <a:r>
              <a:rPr dirty="0" sz="3600" spc="165"/>
              <a:t>Example </a:t>
            </a:r>
            <a:r>
              <a:rPr dirty="0" sz="3600" spc="80"/>
              <a:t>of </a:t>
            </a:r>
            <a:r>
              <a:rPr dirty="0" sz="3600" spc="175"/>
              <a:t>Multiple</a:t>
            </a:r>
            <a:r>
              <a:rPr dirty="0" sz="3600" spc="-540"/>
              <a:t> </a:t>
            </a:r>
            <a:r>
              <a:rPr dirty="0" sz="3600" spc="160"/>
              <a:t>Inheritance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220080" y="1642910"/>
            <a:ext cx="2878708" cy="4248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22680" y="1719452"/>
            <a:ext cx="3505200" cy="3378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000" spc="75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95">
                <a:latin typeface="Times New Roman"/>
                <a:cs typeface="Times New Roman"/>
              </a:rPr>
              <a:t>multiple-inherit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105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150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B,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20">
                <a:latin typeface="Times New Roman"/>
                <a:cs typeface="Times New Roman"/>
              </a:rPr>
              <a:t>but  </a:t>
            </a:r>
            <a:r>
              <a:rPr dirty="0" sz="2000" spc="60">
                <a:latin typeface="Times New Roman"/>
                <a:cs typeface="Times New Roman"/>
              </a:rPr>
              <a:t>since </a:t>
            </a:r>
            <a:r>
              <a:rPr dirty="0" sz="2000" spc="105">
                <a:latin typeface="Times New Roman"/>
                <a:cs typeface="Times New Roman"/>
              </a:rPr>
              <a:t>A </a:t>
            </a:r>
            <a:r>
              <a:rPr dirty="0" sz="2000" spc="50">
                <a:latin typeface="Times New Roman"/>
                <a:cs typeface="Times New Roman"/>
              </a:rPr>
              <a:t>is </a:t>
            </a:r>
            <a:r>
              <a:rPr dirty="0" sz="2000" spc="95">
                <a:latin typeface="Times New Roman"/>
                <a:cs typeface="Times New Roman"/>
              </a:rPr>
              <a:t>in </a:t>
            </a:r>
            <a:r>
              <a:rPr dirty="0" sz="2000" spc="100">
                <a:latin typeface="Times New Roman"/>
                <a:cs typeface="Times New Roman"/>
              </a:rPr>
              <a:t>the </a:t>
            </a:r>
            <a:r>
              <a:rPr dirty="0" sz="2000" spc="50">
                <a:latin typeface="Times New Roman"/>
                <a:cs typeface="Times New Roman"/>
              </a:rPr>
              <a:t>left </a:t>
            </a:r>
            <a:r>
              <a:rPr dirty="0" sz="2000" spc="45">
                <a:latin typeface="Times New Roman"/>
                <a:cs typeface="Times New Roman"/>
              </a:rPr>
              <a:t>of </a:t>
            </a:r>
            <a:r>
              <a:rPr dirty="0" sz="2000" spc="-60">
                <a:latin typeface="Times New Roman"/>
                <a:cs typeface="Times New Roman"/>
              </a:rPr>
              <a:t>B, </a:t>
            </a:r>
            <a:r>
              <a:rPr dirty="0" sz="2000" spc="75">
                <a:latin typeface="Times New Roman"/>
                <a:cs typeface="Times New Roman"/>
              </a:rPr>
              <a:t>so C  </a:t>
            </a:r>
            <a:r>
              <a:rPr dirty="0" sz="2000" spc="95">
                <a:latin typeface="Times New Roman"/>
                <a:cs typeface="Times New Roman"/>
              </a:rPr>
              <a:t>inherit </a:t>
            </a:r>
            <a:r>
              <a:rPr dirty="0" sz="2000" spc="105">
                <a:latin typeface="Times New Roman"/>
                <a:cs typeface="Times New Roman"/>
              </a:rPr>
              <a:t>A </a:t>
            </a:r>
            <a:r>
              <a:rPr dirty="0" sz="2000" spc="150">
                <a:latin typeface="Times New Roman"/>
                <a:cs typeface="Times New Roman"/>
              </a:rPr>
              <a:t>and </a:t>
            </a:r>
            <a:r>
              <a:rPr dirty="0" sz="2000" spc="85">
                <a:latin typeface="Times New Roman"/>
                <a:cs typeface="Times New Roman"/>
              </a:rPr>
              <a:t>invoke </a:t>
            </a:r>
            <a:r>
              <a:rPr dirty="0" sz="2000" spc="45">
                <a:latin typeface="Times New Roman"/>
                <a:cs typeface="Times New Roman"/>
              </a:rPr>
              <a:t>A.A()  </a:t>
            </a:r>
            <a:r>
              <a:rPr dirty="0" sz="2000" spc="90">
                <a:latin typeface="Times New Roman"/>
                <a:cs typeface="Times New Roman"/>
              </a:rPr>
              <a:t>according </a:t>
            </a:r>
            <a:r>
              <a:rPr dirty="0" sz="2000" spc="85">
                <a:latin typeface="Times New Roman"/>
                <a:cs typeface="Times New Roman"/>
              </a:rPr>
              <a:t>to </a:t>
            </a:r>
            <a:r>
              <a:rPr dirty="0" sz="2000" spc="100">
                <a:latin typeface="Times New Roman"/>
                <a:cs typeface="Times New Roman"/>
              </a:rPr>
              <a:t>the </a:t>
            </a:r>
            <a:r>
              <a:rPr dirty="0" sz="2000" spc="70">
                <a:latin typeface="Times New Roman"/>
                <a:cs typeface="Times New Roman"/>
              </a:rPr>
              <a:t>left-to-right  </a:t>
            </a:r>
            <a:r>
              <a:rPr dirty="0" sz="2000" spc="75">
                <a:latin typeface="Times New Roman"/>
                <a:cs typeface="Times New Roman"/>
              </a:rPr>
              <a:t>sequence.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40029">
              <a:lnSpc>
                <a:spcPct val="100000"/>
              </a:lnSpc>
            </a:pPr>
            <a:r>
              <a:rPr dirty="0" sz="2000" spc="-30">
                <a:latin typeface="Times New Roman"/>
                <a:cs typeface="Times New Roman"/>
              </a:rPr>
              <a:t>To </a:t>
            </a:r>
            <a:r>
              <a:rPr dirty="0" sz="2000" spc="114">
                <a:latin typeface="Times New Roman"/>
                <a:cs typeface="Times New Roman"/>
              </a:rPr>
              <a:t>implement </a:t>
            </a:r>
            <a:r>
              <a:rPr dirty="0" sz="2000" spc="-5">
                <a:latin typeface="Times New Roman"/>
                <a:cs typeface="Times New Roman"/>
              </a:rPr>
              <a:t>C.B(), </a:t>
            </a:r>
            <a:r>
              <a:rPr dirty="0" sz="2000" spc="50">
                <a:latin typeface="Times New Roman"/>
                <a:cs typeface="Times New Roman"/>
              </a:rPr>
              <a:t>class </a:t>
            </a:r>
            <a:r>
              <a:rPr dirty="0" sz="2000" spc="105">
                <a:latin typeface="Times New Roman"/>
                <a:cs typeface="Times New Roman"/>
              </a:rPr>
              <a:t>A  </a:t>
            </a:r>
            <a:r>
              <a:rPr dirty="0" sz="2000" spc="110">
                <a:latin typeface="Times New Roman"/>
                <a:cs typeface="Times New Roman"/>
              </a:rPr>
              <a:t>does not </a:t>
            </a:r>
            <a:r>
              <a:rPr dirty="0" sz="2000" spc="95">
                <a:latin typeface="Times New Roman"/>
                <a:cs typeface="Times New Roman"/>
              </a:rPr>
              <a:t>have </a:t>
            </a:r>
            <a:r>
              <a:rPr dirty="0" sz="2000" spc="-40">
                <a:latin typeface="Times New Roman"/>
                <a:cs typeface="Times New Roman"/>
              </a:rPr>
              <a:t>B() </a:t>
            </a:r>
            <a:r>
              <a:rPr dirty="0" sz="2000" spc="114">
                <a:latin typeface="Times New Roman"/>
                <a:cs typeface="Times New Roman"/>
              </a:rPr>
              <a:t>method,</a:t>
            </a:r>
            <a:r>
              <a:rPr dirty="0" sz="2000" spc="-310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Times New Roman"/>
                <a:cs typeface="Times New Roman"/>
              </a:rPr>
              <a:t>so  C </a:t>
            </a:r>
            <a:r>
              <a:rPr dirty="0" sz="2000" spc="95">
                <a:latin typeface="Times New Roman"/>
                <a:cs typeface="Times New Roman"/>
              </a:rPr>
              <a:t>inherit </a:t>
            </a:r>
            <a:r>
              <a:rPr dirty="0" sz="2000" spc="-120">
                <a:latin typeface="Times New Roman"/>
                <a:cs typeface="Times New Roman"/>
              </a:rPr>
              <a:t>B </a:t>
            </a:r>
            <a:r>
              <a:rPr dirty="0" sz="2000" spc="70">
                <a:latin typeface="Times New Roman"/>
                <a:cs typeface="Times New Roman"/>
              </a:rPr>
              <a:t>for </a:t>
            </a:r>
            <a:r>
              <a:rPr dirty="0" sz="2000" spc="100">
                <a:latin typeface="Times New Roman"/>
                <a:cs typeface="Times New Roman"/>
              </a:rPr>
              <a:t>the second  </a:t>
            </a:r>
            <a:r>
              <a:rPr dirty="0" sz="2000" spc="65">
                <a:latin typeface="Times New Roman"/>
                <a:cs typeface="Times New Roman"/>
              </a:rPr>
              <a:t>priority. </a:t>
            </a:r>
            <a:r>
              <a:rPr dirty="0" sz="2000" spc="10">
                <a:latin typeface="Times New Roman"/>
                <a:cs typeface="Times New Roman"/>
              </a:rPr>
              <a:t>So </a:t>
            </a:r>
            <a:r>
              <a:rPr dirty="0" sz="2000" spc="-10">
                <a:latin typeface="Times New Roman"/>
                <a:cs typeface="Times New Roman"/>
              </a:rPr>
              <a:t>C.B() </a:t>
            </a:r>
            <a:r>
              <a:rPr dirty="0" sz="2000" spc="80">
                <a:latin typeface="Times New Roman"/>
                <a:cs typeface="Times New Roman"/>
              </a:rPr>
              <a:t>actually  invokes </a:t>
            </a:r>
            <a:r>
              <a:rPr dirty="0" sz="2000" spc="-40">
                <a:latin typeface="Times New Roman"/>
                <a:cs typeface="Times New Roman"/>
              </a:rPr>
              <a:t>B() </a:t>
            </a:r>
            <a:r>
              <a:rPr dirty="0" sz="2000" spc="95">
                <a:latin typeface="Times New Roman"/>
                <a:cs typeface="Times New Roman"/>
              </a:rPr>
              <a:t>in </a:t>
            </a:r>
            <a:r>
              <a:rPr dirty="0" sz="2000" spc="50">
                <a:latin typeface="Times New Roman"/>
                <a:cs typeface="Times New Roman"/>
              </a:rPr>
              <a:t>class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B.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2111" y="502919"/>
            <a:ext cx="2776728" cy="1548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7534" y="674623"/>
            <a:ext cx="186753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“Sel</a:t>
            </a:r>
            <a:r>
              <a:rPr dirty="0" spc="370"/>
              <a:t>f</a:t>
            </a:r>
            <a:r>
              <a:rPr dirty="0" spc="300"/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12468"/>
            <a:ext cx="725043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75">
                <a:solidFill>
                  <a:srgbClr val="404040"/>
                </a:solidFill>
                <a:latin typeface="Times New Roman"/>
                <a:cs typeface="Times New Roman"/>
              </a:rPr>
              <a:t>“Self”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dirty="0" sz="24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pointer</a:t>
            </a:r>
            <a:r>
              <a:rPr dirty="0" sz="24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“this”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C++.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Python,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functions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6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via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404040"/>
                </a:solidFill>
                <a:latin typeface="Times New Roman"/>
                <a:cs typeface="Times New Roman"/>
              </a:rPr>
              <a:t>“self”.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5052136"/>
            <a:ext cx="75755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75">
                <a:solidFill>
                  <a:srgbClr val="404040"/>
                </a:solidFill>
                <a:latin typeface="Times New Roman"/>
                <a:cs typeface="Times New Roman"/>
              </a:rPr>
              <a:t>“Self”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works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55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2400" spc="65">
                <a:solidFill>
                  <a:srgbClr val="404040"/>
                </a:solidFill>
                <a:latin typeface="Times New Roman"/>
                <a:cs typeface="Times New Roman"/>
              </a:rPr>
              <a:t>won’t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invoke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3739" y="2481452"/>
            <a:ext cx="3867530" cy="2234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9976" y="271272"/>
            <a:ext cx="8028940" cy="1271270"/>
            <a:chOff x="569976" y="271272"/>
            <a:chExt cx="8028940" cy="1271270"/>
          </a:xfrm>
        </p:grpSpPr>
        <p:sp>
          <p:nvSpPr>
            <p:cNvPr id="3" name="object 3"/>
            <p:cNvSpPr/>
            <p:nvPr/>
          </p:nvSpPr>
          <p:spPr>
            <a:xfrm>
              <a:off x="569976" y="332232"/>
              <a:ext cx="3913632" cy="1164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77055" y="271272"/>
              <a:ext cx="1048512" cy="12710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28160" y="332232"/>
              <a:ext cx="4270247" cy="1164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9929" y="411937"/>
            <a:ext cx="73469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95"/>
              <a:t>Encapsulation </a:t>
            </a:r>
            <a:r>
              <a:rPr dirty="0" sz="4400" spc="-5"/>
              <a:t>– </a:t>
            </a:r>
            <a:r>
              <a:rPr dirty="0" sz="4000" spc="114"/>
              <a:t>Accessibility</a:t>
            </a:r>
            <a:r>
              <a:rPr dirty="0" sz="4000" spc="-229"/>
              <a:t> </a:t>
            </a:r>
            <a:r>
              <a:rPr dirty="0" sz="4000" spc="5"/>
              <a:t>(1)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536244" y="2051684"/>
            <a:ext cx="8072755" cy="317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100">
                <a:latin typeface="Times New Roman"/>
                <a:cs typeface="Times New Roman"/>
              </a:rPr>
              <a:t>In </a:t>
            </a:r>
            <a:r>
              <a:rPr dirty="0" sz="2400" spc="120">
                <a:latin typeface="Times New Roman"/>
                <a:cs typeface="Times New Roman"/>
              </a:rPr>
              <a:t>Python, </a:t>
            </a:r>
            <a:r>
              <a:rPr dirty="0" sz="2400" spc="125">
                <a:latin typeface="Times New Roman"/>
                <a:cs typeface="Times New Roman"/>
              </a:rPr>
              <a:t>there </a:t>
            </a:r>
            <a:r>
              <a:rPr dirty="0" sz="2400" spc="40">
                <a:latin typeface="Times New Roman"/>
                <a:cs typeface="Times New Roman"/>
              </a:rPr>
              <a:t>is </a:t>
            </a:r>
            <a:r>
              <a:rPr dirty="0" sz="2400" spc="150">
                <a:latin typeface="Times New Roman"/>
                <a:cs typeface="Times New Roman"/>
              </a:rPr>
              <a:t>no </a:t>
            </a:r>
            <a:r>
              <a:rPr dirty="0" sz="2400" spc="145">
                <a:latin typeface="Times New Roman"/>
                <a:cs typeface="Times New Roman"/>
              </a:rPr>
              <a:t>keywords </a:t>
            </a:r>
            <a:r>
              <a:rPr dirty="0" sz="2400" spc="60">
                <a:latin typeface="Times New Roman"/>
                <a:cs typeface="Times New Roman"/>
              </a:rPr>
              <a:t>like </a:t>
            </a:r>
            <a:r>
              <a:rPr dirty="0" sz="2400" spc="40">
                <a:latin typeface="Times New Roman"/>
                <a:cs typeface="Times New Roman"/>
              </a:rPr>
              <a:t>‘public’, </a:t>
            </a:r>
            <a:r>
              <a:rPr dirty="0" sz="2400" spc="80">
                <a:latin typeface="Times New Roman"/>
                <a:cs typeface="Times New Roman"/>
              </a:rPr>
              <a:t>‘protected’  </a:t>
            </a:r>
            <a:r>
              <a:rPr dirty="0" sz="2400" spc="195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‘private’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define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accessibility.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other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words,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In  </a:t>
            </a:r>
            <a:r>
              <a:rPr dirty="0" sz="2400" spc="120">
                <a:latin typeface="Times New Roman"/>
                <a:cs typeface="Times New Roman"/>
              </a:rPr>
              <a:t>Python,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it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acquiesce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that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all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attributes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are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public.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70">
                <a:latin typeface="Times New Roman"/>
                <a:cs typeface="Times New Roman"/>
              </a:rPr>
              <a:t>But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there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is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65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in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Python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define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Private:</a:t>
            </a:r>
            <a:endParaRPr sz="2400">
              <a:latin typeface="Times New Roman"/>
              <a:cs typeface="Times New Roman"/>
            </a:endParaRPr>
          </a:p>
          <a:p>
            <a:pPr marL="927100" marR="138430">
              <a:lnSpc>
                <a:spcPct val="100000"/>
              </a:lnSpc>
              <a:spcBef>
                <a:spcPts val="575"/>
              </a:spcBef>
              <a:tabLst>
                <a:tab pos="2066925" algn="l"/>
              </a:tabLst>
            </a:pPr>
            <a:r>
              <a:rPr dirty="0" sz="2400" spc="220">
                <a:latin typeface="Times New Roman"/>
                <a:cs typeface="Times New Roman"/>
              </a:rPr>
              <a:t>Add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“</a:t>
            </a:r>
            <a:r>
              <a:rPr dirty="0" u="heavy" sz="2400" spc="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 spc="130">
                <a:latin typeface="Times New Roman"/>
                <a:cs typeface="Times New Roman"/>
              </a:rPr>
              <a:t>”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in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front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variable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9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function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160">
                <a:latin typeface="Times New Roman"/>
                <a:cs typeface="Times New Roman"/>
              </a:rPr>
              <a:t>name  </a:t>
            </a:r>
            <a:r>
              <a:rPr dirty="0" sz="2400" spc="105">
                <a:latin typeface="Times New Roman"/>
                <a:cs typeface="Times New Roman"/>
              </a:rPr>
              <a:t>can </a:t>
            </a:r>
            <a:r>
              <a:rPr dirty="0" sz="2400" spc="135">
                <a:latin typeface="Times New Roman"/>
                <a:cs typeface="Times New Roman"/>
              </a:rPr>
              <a:t>hide </a:t>
            </a:r>
            <a:r>
              <a:rPr dirty="0" sz="2400" spc="160">
                <a:latin typeface="Times New Roman"/>
                <a:cs typeface="Times New Roman"/>
              </a:rPr>
              <a:t>them </a:t>
            </a:r>
            <a:r>
              <a:rPr dirty="0" sz="2400" spc="180">
                <a:latin typeface="Times New Roman"/>
                <a:cs typeface="Times New Roman"/>
              </a:rPr>
              <a:t>when </a:t>
            </a:r>
            <a:r>
              <a:rPr dirty="0" sz="2400" spc="75">
                <a:latin typeface="Times New Roman"/>
                <a:cs typeface="Times New Roman"/>
              </a:rPr>
              <a:t>accessing </a:t>
            </a:r>
            <a:r>
              <a:rPr dirty="0" sz="2400" spc="160">
                <a:latin typeface="Times New Roman"/>
                <a:cs typeface="Times New Roman"/>
              </a:rPr>
              <a:t>them </a:t>
            </a:r>
            <a:r>
              <a:rPr dirty="0" sz="2400" spc="125">
                <a:latin typeface="Times New Roman"/>
                <a:cs typeface="Times New Roman"/>
              </a:rPr>
              <a:t>from </a:t>
            </a:r>
            <a:r>
              <a:rPr dirty="0" sz="2400" spc="155">
                <a:latin typeface="Times New Roman"/>
                <a:cs typeface="Times New Roman"/>
              </a:rPr>
              <a:t>out </a:t>
            </a:r>
            <a:r>
              <a:rPr dirty="0" sz="2400" spc="55">
                <a:latin typeface="Times New Roman"/>
                <a:cs typeface="Times New Roman"/>
              </a:rPr>
              <a:t>of  </a:t>
            </a:r>
            <a:r>
              <a:rPr dirty="0" sz="2400" spc="45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70103"/>
            <a:ext cx="7793735" cy="1548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8529" y="242138"/>
            <a:ext cx="688467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70"/>
              <a:t>An </a:t>
            </a:r>
            <a:r>
              <a:rPr dirty="0" spc="245"/>
              <a:t>Example </a:t>
            </a:r>
            <a:r>
              <a:rPr dirty="0" spc="130"/>
              <a:t>of</a:t>
            </a:r>
            <a:r>
              <a:rPr dirty="0" spc="-705"/>
              <a:t> </a:t>
            </a:r>
            <a:r>
              <a:rPr dirty="0" spc="229"/>
              <a:t>Private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15618" y="1484757"/>
            <a:ext cx="4752975" cy="2343150"/>
            <a:chOff x="1115618" y="1484757"/>
            <a:chExt cx="4752975" cy="2343150"/>
          </a:xfrm>
        </p:grpSpPr>
        <p:sp>
          <p:nvSpPr>
            <p:cNvPr id="5" name="object 5"/>
            <p:cNvSpPr/>
            <p:nvPr/>
          </p:nvSpPr>
          <p:spPr>
            <a:xfrm>
              <a:off x="1115618" y="1484757"/>
              <a:ext cx="3695700" cy="23431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79901" y="2153157"/>
              <a:ext cx="2088514" cy="1183640"/>
            </a:xfrm>
            <a:custGeom>
              <a:avLst/>
              <a:gdLst/>
              <a:ahLst/>
              <a:cxnLst/>
              <a:rect l="l" t="t" r="r" b="b"/>
              <a:pathLst>
                <a:path w="2088514" h="1183639">
                  <a:moveTo>
                    <a:pt x="1559814" y="1131824"/>
                  </a:moveTo>
                  <a:lnTo>
                    <a:pt x="1548917" y="1125474"/>
                  </a:lnTo>
                  <a:lnTo>
                    <a:pt x="1471168" y="1080135"/>
                  </a:lnTo>
                  <a:lnTo>
                    <a:pt x="1467358" y="1081151"/>
                  </a:lnTo>
                  <a:lnTo>
                    <a:pt x="1463802" y="1087247"/>
                  </a:lnTo>
                  <a:lnTo>
                    <a:pt x="1464818" y="1091057"/>
                  </a:lnTo>
                  <a:lnTo>
                    <a:pt x="1523796" y="1125474"/>
                  </a:lnTo>
                  <a:lnTo>
                    <a:pt x="0" y="1125474"/>
                  </a:lnTo>
                  <a:lnTo>
                    <a:pt x="0" y="1138174"/>
                  </a:lnTo>
                  <a:lnTo>
                    <a:pt x="1523796" y="1138174"/>
                  </a:lnTo>
                  <a:lnTo>
                    <a:pt x="1464818" y="1172591"/>
                  </a:lnTo>
                  <a:lnTo>
                    <a:pt x="1463802" y="1176401"/>
                  </a:lnTo>
                  <a:lnTo>
                    <a:pt x="1467358" y="1182497"/>
                  </a:lnTo>
                  <a:lnTo>
                    <a:pt x="1471168" y="1183513"/>
                  </a:lnTo>
                  <a:lnTo>
                    <a:pt x="1548917" y="1138174"/>
                  </a:lnTo>
                  <a:lnTo>
                    <a:pt x="1559814" y="1131824"/>
                  </a:lnTo>
                  <a:close/>
                </a:path>
                <a:path w="2088514" h="1183639">
                  <a:moveTo>
                    <a:pt x="1944243" y="51689"/>
                  </a:moveTo>
                  <a:lnTo>
                    <a:pt x="1933346" y="45339"/>
                  </a:lnTo>
                  <a:lnTo>
                    <a:pt x="1855597" y="0"/>
                  </a:lnTo>
                  <a:lnTo>
                    <a:pt x="1851787" y="1016"/>
                  </a:lnTo>
                  <a:lnTo>
                    <a:pt x="1848231" y="7112"/>
                  </a:lnTo>
                  <a:lnTo>
                    <a:pt x="1849247" y="10922"/>
                  </a:lnTo>
                  <a:lnTo>
                    <a:pt x="1908225" y="45339"/>
                  </a:lnTo>
                  <a:lnTo>
                    <a:pt x="360045" y="45339"/>
                  </a:lnTo>
                  <a:lnTo>
                    <a:pt x="360045" y="58039"/>
                  </a:lnTo>
                  <a:lnTo>
                    <a:pt x="1908225" y="58039"/>
                  </a:lnTo>
                  <a:lnTo>
                    <a:pt x="1849247" y="92456"/>
                  </a:lnTo>
                  <a:lnTo>
                    <a:pt x="1848231" y="96266"/>
                  </a:lnTo>
                  <a:lnTo>
                    <a:pt x="1851787" y="102362"/>
                  </a:lnTo>
                  <a:lnTo>
                    <a:pt x="1855597" y="103378"/>
                  </a:lnTo>
                  <a:lnTo>
                    <a:pt x="1933346" y="58039"/>
                  </a:lnTo>
                  <a:lnTo>
                    <a:pt x="1944243" y="51689"/>
                  </a:lnTo>
                  <a:close/>
                </a:path>
                <a:path w="2088514" h="1183639">
                  <a:moveTo>
                    <a:pt x="2088261" y="555752"/>
                  </a:moveTo>
                  <a:lnTo>
                    <a:pt x="2018665" y="485013"/>
                  </a:lnTo>
                  <a:lnTo>
                    <a:pt x="2016379" y="482600"/>
                  </a:lnTo>
                  <a:lnTo>
                    <a:pt x="2012315" y="482600"/>
                  </a:lnTo>
                  <a:lnTo>
                    <a:pt x="2009648" y="485140"/>
                  </a:lnTo>
                  <a:lnTo>
                    <a:pt x="2007362" y="487426"/>
                  </a:lnTo>
                  <a:lnTo>
                    <a:pt x="2007235" y="491490"/>
                  </a:lnTo>
                  <a:lnTo>
                    <a:pt x="2009775" y="494030"/>
                  </a:lnTo>
                  <a:lnTo>
                    <a:pt x="2055215" y="540232"/>
                  </a:lnTo>
                  <a:lnTo>
                    <a:pt x="1033145" y="261620"/>
                  </a:lnTo>
                  <a:lnTo>
                    <a:pt x="1029716" y="273812"/>
                  </a:lnTo>
                  <a:lnTo>
                    <a:pt x="2051862" y="552411"/>
                  </a:lnTo>
                  <a:lnTo>
                    <a:pt x="1985899" y="570103"/>
                  </a:lnTo>
                  <a:lnTo>
                    <a:pt x="1983867" y="573532"/>
                  </a:lnTo>
                  <a:lnTo>
                    <a:pt x="1985645" y="580390"/>
                  </a:lnTo>
                  <a:lnTo>
                    <a:pt x="1989201" y="582295"/>
                  </a:lnTo>
                  <a:lnTo>
                    <a:pt x="2077821" y="558546"/>
                  </a:lnTo>
                  <a:lnTo>
                    <a:pt x="2088261" y="555752"/>
                  </a:lnTo>
                  <a:close/>
                </a:path>
              </a:pathLst>
            </a:custGeom>
            <a:solidFill>
              <a:srgbClr val="5C71B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115618" y="3933050"/>
            <a:ext cx="6219825" cy="2305050"/>
            <a:chOff x="1115618" y="3933050"/>
            <a:chExt cx="6219825" cy="2305050"/>
          </a:xfrm>
        </p:grpSpPr>
        <p:sp>
          <p:nvSpPr>
            <p:cNvPr id="8" name="object 8"/>
            <p:cNvSpPr/>
            <p:nvPr/>
          </p:nvSpPr>
          <p:spPr>
            <a:xfrm>
              <a:off x="1115618" y="3933050"/>
              <a:ext cx="6219825" cy="2305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51685" y="3953382"/>
              <a:ext cx="1152525" cy="103505"/>
            </a:xfrm>
            <a:custGeom>
              <a:avLst/>
              <a:gdLst/>
              <a:ahLst/>
              <a:cxnLst/>
              <a:rect l="l" t="t" r="r" b="b"/>
              <a:pathLst>
                <a:path w="1152525" h="103504">
                  <a:moveTo>
                    <a:pt x="1127034" y="51689"/>
                  </a:moveTo>
                  <a:lnTo>
                    <a:pt x="1057147" y="92456"/>
                  </a:lnTo>
                  <a:lnTo>
                    <a:pt x="1056132" y="96266"/>
                  </a:lnTo>
                  <a:lnTo>
                    <a:pt x="1059688" y="102362"/>
                  </a:lnTo>
                  <a:lnTo>
                    <a:pt x="1063497" y="103378"/>
                  </a:lnTo>
                  <a:lnTo>
                    <a:pt x="1141253" y="58039"/>
                  </a:lnTo>
                  <a:lnTo>
                    <a:pt x="1139570" y="58039"/>
                  </a:lnTo>
                  <a:lnTo>
                    <a:pt x="1139570" y="57150"/>
                  </a:lnTo>
                  <a:lnTo>
                    <a:pt x="1136395" y="57150"/>
                  </a:lnTo>
                  <a:lnTo>
                    <a:pt x="1127034" y="51689"/>
                  </a:lnTo>
                  <a:close/>
                </a:path>
                <a:path w="1152525" h="103504">
                  <a:moveTo>
                    <a:pt x="1116148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116148" y="58039"/>
                  </a:lnTo>
                  <a:lnTo>
                    <a:pt x="1127034" y="51689"/>
                  </a:lnTo>
                  <a:lnTo>
                    <a:pt x="1116148" y="45339"/>
                  </a:lnTo>
                  <a:close/>
                </a:path>
                <a:path w="1152525" h="103504">
                  <a:moveTo>
                    <a:pt x="1141253" y="45339"/>
                  </a:moveTo>
                  <a:lnTo>
                    <a:pt x="1139570" y="45339"/>
                  </a:lnTo>
                  <a:lnTo>
                    <a:pt x="1139570" y="58039"/>
                  </a:lnTo>
                  <a:lnTo>
                    <a:pt x="1141253" y="58039"/>
                  </a:lnTo>
                  <a:lnTo>
                    <a:pt x="1152144" y="51689"/>
                  </a:lnTo>
                  <a:lnTo>
                    <a:pt x="1141253" y="45339"/>
                  </a:lnTo>
                  <a:close/>
                </a:path>
                <a:path w="1152525" h="103504">
                  <a:moveTo>
                    <a:pt x="1136395" y="46228"/>
                  </a:moveTo>
                  <a:lnTo>
                    <a:pt x="1127034" y="51689"/>
                  </a:lnTo>
                  <a:lnTo>
                    <a:pt x="1136395" y="57150"/>
                  </a:lnTo>
                  <a:lnTo>
                    <a:pt x="1136395" y="46228"/>
                  </a:lnTo>
                  <a:close/>
                </a:path>
                <a:path w="1152525" h="103504">
                  <a:moveTo>
                    <a:pt x="1139570" y="46228"/>
                  </a:moveTo>
                  <a:lnTo>
                    <a:pt x="1136395" y="46228"/>
                  </a:lnTo>
                  <a:lnTo>
                    <a:pt x="1136395" y="57150"/>
                  </a:lnTo>
                  <a:lnTo>
                    <a:pt x="1139570" y="57150"/>
                  </a:lnTo>
                  <a:lnTo>
                    <a:pt x="1139570" y="46228"/>
                  </a:lnTo>
                  <a:close/>
                </a:path>
                <a:path w="1152525" h="103504">
                  <a:moveTo>
                    <a:pt x="1063497" y="0"/>
                  </a:moveTo>
                  <a:lnTo>
                    <a:pt x="1059688" y="1016"/>
                  </a:lnTo>
                  <a:lnTo>
                    <a:pt x="1056132" y="7112"/>
                  </a:lnTo>
                  <a:lnTo>
                    <a:pt x="1057147" y="10922"/>
                  </a:lnTo>
                  <a:lnTo>
                    <a:pt x="1127034" y="51689"/>
                  </a:lnTo>
                  <a:lnTo>
                    <a:pt x="1136395" y="46228"/>
                  </a:lnTo>
                  <a:lnTo>
                    <a:pt x="1139570" y="46228"/>
                  </a:lnTo>
                  <a:lnTo>
                    <a:pt x="1139570" y="45339"/>
                  </a:lnTo>
                  <a:lnTo>
                    <a:pt x="1141253" y="45339"/>
                  </a:lnTo>
                  <a:lnTo>
                    <a:pt x="1063497" y="0"/>
                  </a:lnTo>
                  <a:close/>
                </a:path>
              </a:pathLst>
            </a:custGeom>
            <a:solidFill>
              <a:srgbClr val="5C71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499865" y="2079447"/>
            <a:ext cx="5245100" cy="253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126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latin typeface="Times New Roman"/>
                <a:cs typeface="Times New Roman"/>
              </a:rPr>
              <a:t>Public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variable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2605405">
              <a:lnSpc>
                <a:spcPct val="100000"/>
              </a:lnSpc>
            </a:pPr>
            <a:r>
              <a:rPr dirty="0" sz="1800" spc="75">
                <a:latin typeface="Times New Roman"/>
                <a:cs typeface="Times New Roman"/>
              </a:rPr>
              <a:t>Private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variable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2101215">
              <a:lnSpc>
                <a:spcPct val="100000"/>
              </a:lnSpc>
            </a:pPr>
            <a:r>
              <a:rPr dirty="0" sz="1800" spc="75">
                <a:latin typeface="Times New Roman"/>
                <a:cs typeface="Times New Roman"/>
              </a:rPr>
              <a:t>Invoke </a:t>
            </a:r>
            <a:r>
              <a:rPr dirty="0" sz="1800" spc="85">
                <a:latin typeface="Times New Roman"/>
                <a:cs typeface="Times New Roman"/>
              </a:rPr>
              <a:t>private </a:t>
            </a:r>
            <a:r>
              <a:rPr dirty="0" sz="1800" spc="70">
                <a:latin typeface="Times New Roman"/>
                <a:cs typeface="Times New Roman"/>
              </a:rPr>
              <a:t>variable </a:t>
            </a:r>
            <a:r>
              <a:rPr dirty="0" sz="1800" spc="85">
                <a:latin typeface="Times New Roman"/>
                <a:cs typeface="Times New Roman"/>
              </a:rPr>
              <a:t>in</a:t>
            </a:r>
            <a:r>
              <a:rPr dirty="0" sz="1800" spc="-26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56845" marR="880744" indent="-144145">
              <a:lnSpc>
                <a:spcPct val="167900"/>
              </a:lnSpc>
              <a:spcBef>
                <a:spcPts val="5"/>
              </a:spcBef>
            </a:pPr>
            <a:r>
              <a:rPr dirty="0" sz="1800" spc="40">
                <a:latin typeface="Times New Roman"/>
                <a:cs typeface="Times New Roman"/>
              </a:rPr>
              <a:t>Access </a:t>
            </a:r>
            <a:r>
              <a:rPr dirty="0" sz="1800" spc="80">
                <a:latin typeface="Times New Roman"/>
                <a:cs typeface="Times New Roman"/>
              </a:rPr>
              <a:t>public </a:t>
            </a:r>
            <a:r>
              <a:rPr dirty="0" sz="1800" spc="70">
                <a:latin typeface="Times New Roman"/>
                <a:cs typeface="Times New Roman"/>
              </a:rPr>
              <a:t>variable </a:t>
            </a:r>
            <a:r>
              <a:rPr dirty="0" sz="1800" spc="105">
                <a:latin typeface="Times New Roman"/>
                <a:cs typeface="Times New Roman"/>
              </a:rPr>
              <a:t>out </a:t>
            </a:r>
            <a:r>
              <a:rPr dirty="0" sz="1800" spc="25">
                <a:latin typeface="Times New Roman"/>
                <a:cs typeface="Times New Roman"/>
              </a:rPr>
              <a:t>of </a:t>
            </a:r>
            <a:r>
              <a:rPr dirty="0" sz="1800" spc="40">
                <a:latin typeface="Times New Roman"/>
                <a:cs typeface="Times New Roman"/>
              </a:rPr>
              <a:t>class,</a:t>
            </a:r>
            <a:r>
              <a:rPr dirty="0" sz="1800" spc="-23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succeed  </a:t>
            </a:r>
            <a:r>
              <a:rPr dirty="0" sz="1800" spc="40">
                <a:latin typeface="Times New Roman"/>
                <a:cs typeface="Times New Roman"/>
              </a:rPr>
              <a:t>Access </a:t>
            </a:r>
            <a:r>
              <a:rPr dirty="0" sz="1800" spc="85">
                <a:latin typeface="Times New Roman"/>
                <a:cs typeface="Times New Roman"/>
              </a:rPr>
              <a:t>private </a:t>
            </a:r>
            <a:r>
              <a:rPr dirty="0" sz="1800" spc="70">
                <a:latin typeface="Times New Roman"/>
                <a:cs typeface="Times New Roman"/>
              </a:rPr>
              <a:t>variable </a:t>
            </a:r>
            <a:r>
              <a:rPr dirty="0" sz="1800" spc="114">
                <a:latin typeface="Times New Roman"/>
                <a:cs typeface="Times New Roman"/>
              </a:rPr>
              <a:t>our </a:t>
            </a:r>
            <a:r>
              <a:rPr dirty="0" sz="1800" spc="25">
                <a:latin typeface="Times New Roman"/>
                <a:cs typeface="Times New Roman"/>
              </a:rPr>
              <a:t>of </a:t>
            </a:r>
            <a:r>
              <a:rPr dirty="0" sz="1800" spc="40">
                <a:latin typeface="Times New Roman"/>
                <a:cs typeface="Times New Roman"/>
              </a:rPr>
              <a:t>class,</a:t>
            </a:r>
            <a:r>
              <a:rPr dirty="0" sz="1800" spc="-31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fail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67712" y="4426076"/>
            <a:ext cx="4084320" cy="1358900"/>
          </a:xfrm>
          <a:custGeom>
            <a:avLst/>
            <a:gdLst/>
            <a:ahLst/>
            <a:cxnLst/>
            <a:rect l="l" t="t" r="r" b="b"/>
            <a:pathLst>
              <a:path w="4084320" h="1358900">
                <a:moveTo>
                  <a:pt x="1152144" y="51689"/>
                </a:moveTo>
                <a:lnTo>
                  <a:pt x="1141247" y="45339"/>
                </a:lnTo>
                <a:lnTo>
                  <a:pt x="1063498" y="0"/>
                </a:lnTo>
                <a:lnTo>
                  <a:pt x="1059688" y="1016"/>
                </a:lnTo>
                <a:lnTo>
                  <a:pt x="1056132" y="7112"/>
                </a:lnTo>
                <a:lnTo>
                  <a:pt x="1057148" y="10922"/>
                </a:lnTo>
                <a:lnTo>
                  <a:pt x="1116126" y="45339"/>
                </a:lnTo>
                <a:lnTo>
                  <a:pt x="0" y="45339"/>
                </a:lnTo>
                <a:lnTo>
                  <a:pt x="0" y="58039"/>
                </a:lnTo>
                <a:lnTo>
                  <a:pt x="1116126" y="58039"/>
                </a:lnTo>
                <a:lnTo>
                  <a:pt x="1057148" y="92456"/>
                </a:lnTo>
                <a:lnTo>
                  <a:pt x="1056132" y="96266"/>
                </a:lnTo>
                <a:lnTo>
                  <a:pt x="1059688" y="102362"/>
                </a:lnTo>
                <a:lnTo>
                  <a:pt x="1063498" y="103378"/>
                </a:lnTo>
                <a:lnTo>
                  <a:pt x="1141247" y="58039"/>
                </a:lnTo>
                <a:lnTo>
                  <a:pt x="1152144" y="51689"/>
                </a:lnTo>
                <a:close/>
              </a:path>
              <a:path w="4084320" h="1358900">
                <a:moveTo>
                  <a:pt x="1343025" y="1307185"/>
                </a:moveTo>
                <a:lnTo>
                  <a:pt x="1332115" y="1300822"/>
                </a:lnTo>
                <a:lnTo>
                  <a:pt x="864108" y="1300822"/>
                </a:lnTo>
                <a:lnTo>
                  <a:pt x="864108" y="1313522"/>
                </a:lnTo>
                <a:lnTo>
                  <a:pt x="1332141" y="1313522"/>
                </a:lnTo>
                <a:lnTo>
                  <a:pt x="1343025" y="1307185"/>
                </a:lnTo>
                <a:close/>
              </a:path>
              <a:path w="4084320" h="1358900">
                <a:moveTo>
                  <a:pt x="1368171" y="1307172"/>
                </a:moveTo>
                <a:lnTo>
                  <a:pt x="1357274" y="1300822"/>
                </a:lnTo>
                <a:lnTo>
                  <a:pt x="1279525" y="1255471"/>
                </a:lnTo>
                <a:lnTo>
                  <a:pt x="1275715" y="1256499"/>
                </a:lnTo>
                <a:lnTo>
                  <a:pt x="1272159" y="1262557"/>
                </a:lnTo>
                <a:lnTo>
                  <a:pt x="1273175" y="1266444"/>
                </a:lnTo>
                <a:lnTo>
                  <a:pt x="1332115" y="1300822"/>
                </a:lnTo>
                <a:lnTo>
                  <a:pt x="1343025" y="1307172"/>
                </a:lnTo>
                <a:lnTo>
                  <a:pt x="1352423" y="1301699"/>
                </a:lnTo>
                <a:lnTo>
                  <a:pt x="1343025" y="1307185"/>
                </a:lnTo>
                <a:lnTo>
                  <a:pt x="1273175" y="1347914"/>
                </a:lnTo>
                <a:lnTo>
                  <a:pt x="1272159" y="1351800"/>
                </a:lnTo>
                <a:lnTo>
                  <a:pt x="1275715" y="1357858"/>
                </a:lnTo>
                <a:lnTo>
                  <a:pt x="1279525" y="1358874"/>
                </a:lnTo>
                <a:lnTo>
                  <a:pt x="1357274" y="1313522"/>
                </a:lnTo>
                <a:lnTo>
                  <a:pt x="1368171" y="1307172"/>
                </a:lnTo>
                <a:close/>
              </a:path>
              <a:path w="4084320" h="1358900">
                <a:moveTo>
                  <a:pt x="4084193" y="324993"/>
                </a:moveTo>
                <a:lnTo>
                  <a:pt x="4039832" y="248920"/>
                </a:lnTo>
                <a:lnTo>
                  <a:pt x="4032504" y="236347"/>
                </a:lnTo>
                <a:lnTo>
                  <a:pt x="3980815" y="324993"/>
                </a:lnTo>
                <a:lnTo>
                  <a:pt x="3981831" y="328803"/>
                </a:lnTo>
                <a:lnTo>
                  <a:pt x="3984879" y="330581"/>
                </a:lnTo>
                <a:lnTo>
                  <a:pt x="3987800" y="332359"/>
                </a:lnTo>
                <a:lnTo>
                  <a:pt x="3991737" y="331343"/>
                </a:lnTo>
                <a:lnTo>
                  <a:pt x="4026154" y="272351"/>
                </a:lnTo>
                <a:lnTo>
                  <a:pt x="4026154" y="947166"/>
                </a:lnTo>
                <a:lnTo>
                  <a:pt x="4038854" y="947166"/>
                </a:lnTo>
                <a:lnTo>
                  <a:pt x="4038854" y="272351"/>
                </a:lnTo>
                <a:lnTo>
                  <a:pt x="4073271" y="331343"/>
                </a:lnTo>
                <a:lnTo>
                  <a:pt x="4077081" y="332359"/>
                </a:lnTo>
                <a:lnTo>
                  <a:pt x="4083177" y="328803"/>
                </a:lnTo>
                <a:lnTo>
                  <a:pt x="4084193" y="324993"/>
                </a:lnTo>
                <a:close/>
              </a:path>
            </a:pathLst>
          </a:custGeom>
          <a:solidFill>
            <a:srgbClr val="5C7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60038" y="5609335"/>
            <a:ext cx="500062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latin typeface="Times New Roman"/>
                <a:cs typeface="Times New Roman"/>
              </a:rPr>
              <a:t>Access </a:t>
            </a:r>
            <a:r>
              <a:rPr dirty="0" sz="1800" spc="80">
                <a:latin typeface="Times New Roman"/>
                <a:cs typeface="Times New Roman"/>
              </a:rPr>
              <a:t>public </a:t>
            </a:r>
            <a:r>
              <a:rPr dirty="0" sz="1800" spc="75">
                <a:latin typeface="Times New Roman"/>
                <a:cs typeface="Times New Roman"/>
              </a:rPr>
              <a:t>function </a:t>
            </a:r>
            <a:r>
              <a:rPr dirty="0" sz="1800" spc="114">
                <a:latin typeface="Times New Roman"/>
                <a:cs typeface="Times New Roman"/>
              </a:rPr>
              <a:t>but </a:t>
            </a:r>
            <a:r>
              <a:rPr dirty="0" sz="1800" spc="75">
                <a:latin typeface="Times New Roman"/>
                <a:cs typeface="Times New Roman"/>
              </a:rPr>
              <a:t>this </a:t>
            </a:r>
            <a:r>
              <a:rPr dirty="0" sz="1800" spc="80">
                <a:latin typeface="Times New Roman"/>
                <a:cs typeface="Times New Roman"/>
              </a:rPr>
              <a:t>function </a:t>
            </a:r>
            <a:r>
              <a:rPr dirty="0" sz="1800" spc="45">
                <a:latin typeface="Times New Roman"/>
                <a:cs typeface="Times New Roman"/>
              </a:rPr>
              <a:t>access  </a:t>
            </a:r>
            <a:r>
              <a:rPr dirty="0" sz="1800" spc="75">
                <a:latin typeface="Times New Roman"/>
                <a:cs typeface="Times New Roman"/>
              </a:rPr>
              <a:t>Private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variable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__B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successfully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since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they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are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in 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105">
                <a:latin typeface="Times New Roman"/>
                <a:cs typeface="Times New Roman"/>
              </a:rPr>
              <a:t>same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class.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6551" y="405384"/>
            <a:ext cx="7955280" cy="1158240"/>
            <a:chOff x="606551" y="405384"/>
            <a:chExt cx="7955280" cy="1158240"/>
          </a:xfrm>
        </p:grpSpPr>
        <p:sp>
          <p:nvSpPr>
            <p:cNvPr id="3" name="object 3"/>
            <p:cNvSpPr/>
            <p:nvPr/>
          </p:nvSpPr>
          <p:spPr>
            <a:xfrm>
              <a:off x="606551" y="405384"/>
              <a:ext cx="4026408" cy="1158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31919" y="405384"/>
              <a:ext cx="957072" cy="1158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94631" y="405384"/>
              <a:ext cx="4267200" cy="1158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3457" y="532587"/>
            <a:ext cx="727964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95"/>
              <a:t>Encapsulation </a:t>
            </a:r>
            <a:r>
              <a:rPr dirty="0" sz="4000" spc="5"/>
              <a:t>– </a:t>
            </a:r>
            <a:r>
              <a:rPr dirty="0" sz="4000" spc="114"/>
              <a:t>Accessibility</a:t>
            </a:r>
            <a:r>
              <a:rPr dirty="0" sz="4000" spc="-480"/>
              <a:t> </a:t>
            </a:r>
            <a:r>
              <a:rPr dirty="0" sz="4000" spc="5"/>
              <a:t>(2)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  <a:tab pos="5048885" algn="l"/>
              </a:tabLst>
            </a:pPr>
            <a:r>
              <a:rPr dirty="0" spc="60"/>
              <a:t>Actually,  </a:t>
            </a:r>
            <a:r>
              <a:rPr dirty="0" spc="130"/>
              <a:t>the</a:t>
            </a:r>
            <a:r>
              <a:rPr dirty="0" spc="85"/>
              <a:t> </a:t>
            </a:r>
            <a:r>
              <a:rPr dirty="0" spc="114"/>
              <a:t>private</a:t>
            </a:r>
            <a:r>
              <a:rPr dirty="0" spc="415"/>
              <a:t> </a:t>
            </a:r>
            <a:r>
              <a:rPr dirty="0" spc="60"/>
              <a:t>accessibility	</a:t>
            </a:r>
            <a:r>
              <a:rPr dirty="0" spc="165"/>
              <a:t>method </a:t>
            </a:r>
            <a:r>
              <a:rPr dirty="0" spc="40"/>
              <a:t>is </a:t>
            </a:r>
            <a:r>
              <a:rPr dirty="0" spc="80"/>
              <a:t>just </a:t>
            </a:r>
            <a:r>
              <a:rPr dirty="0" spc="135"/>
              <a:t>a</a:t>
            </a:r>
            <a:r>
              <a:rPr dirty="0" spc="-80"/>
              <a:t> </a:t>
            </a:r>
            <a:r>
              <a:rPr dirty="0" spc="100"/>
              <a:t>rule,</a:t>
            </a:r>
          </a:p>
          <a:p>
            <a:pPr marL="356870">
              <a:lnSpc>
                <a:spcPct val="100000"/>
              </a:lnSpc>
            </a:pPr>
            <a:r>
              <a:rPr dirty="0" spc="135"/>
              <a:t>not </a:t>
            </a:r>
            <a:r>
              <a:rPr dirty="0" spc="130"/>
              <a:t>the </a:t>
            </a:r>
            <a:r>
              <a:rPr dirty="0" spc="95"/>
              <a:t>limitation </a:t>
            </a:r>
            <a:r>
              <a:rPr dirty="0" spc="55"/>
              <a:t>of</a:t>
            </a:r>
            <a:r>
              <a:rPr dirty="0" spc="-260"/>
              <a:t> </a:t>
            </a:r>
            <a:r>
              <a:rPr dirty="0" spc="80"/>
              <a:t>compiler.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/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  <a:tab pos="6982459" algn="l"/>
              </a:tabLst>
            </a:pPr>
            <a:r>
              <a:rPr dirty="0" spc="70"/>
              <a:t>Its </a:t>
            </a:r>
            <a:r>
              <a:rPr dirty="0" spc="55"/>
              <a:t>fact </a:t>
            </a:r>
            <a:r>
              <a:rPr dirty="0" spc="40"/>
              <a:t>is </a:t>
            </a:r>
            <a:r>
              <a:rPr dirty="0" spc="114"/>
              <a:t>to </a:t>
            </a:r>
            <a:r>
              <a:rPr dirty="0" spc="120"/>
              <a:t>change </a:t>
            </a:r>
            <a:r>
              <a:rPr dirty="0" spc="165"/>
              <a:t>name </a:t>
            </a:r>
            <a:r>
              <a:rPr dirty="0" spc="55"/>
              <a:t>of </a:t>
            </a:r>
            <a:r>
              <a:rPr dirty="0" spc="114"/>
              <a:t>private</a:t>
            </a:r>
            <a:r>
              <a:rPr dirty="0"/>
              <a:t> </a:t>
            </a:r>
            <a:r>
              <a:rPr dirty="0" spc="160"/>
              <a:t>name</a:t>
            </a:r>
            <a:r>
              <a:rPr dirty="0" spc="85"/>
              <a:t> </a:t>
            </a:r>
            <a:r>
              <a:rPr dirty="0" spc="70"/>
              <a:t>like</a:t>
            </a:r>
            <a:r>
              <a:rPr dirty="0" u="heavy" spc="70">
                <a:uFill>
                  <a:solidFill>
                    <a:srgbClr val="000000"/>
                  </a:solidFill>
                </a:uFill>
              </a:rPr>
              <a:t> 	</a:t>
            </a:r>
            <a:r>
              <a:rPr dirty="0" spc="90"/>
              <a:t>variable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69967" y="3222752"/>
            <a:ext cx="40398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100"/>
              </a:spcBef>
              <a:tabLst>
                <a:tab pos="628015" algn="l"/>
                <a:tab pos="1308100" algn="l"/>
                <a:tab pos="2118995" algn="l"/>
                <a:tab pos="2223135" algn="l"/>
                <a:tab pos="3333115" algn="l"/>
                <a:tab pos="3735704" algn="l"/>
              </a:tabLst>
            </a:pPr>
            <a:r>
              <a:rPr dirty="0" sz="2400">
                <a:latin typeface="Times New Roman"/>
                <a:cs typeface="Times New Roman"/>
              </a:rPr>
              <a:t>_</a:t>
            </a:r>
            <a:r>
              <a:rPr dirty="0" sz="2400" spc="90">
                <a:latin typeface="Times New Roman"/>
                <a:cs typeface="Times New Roman"/>
              </a:rPr>
              <a:t>Cla</a:t>
            </a:r>
            <a:r>
              <a:rPr dirty="0" sz="2400" spc="65">
                <a:latin typeface="Times New Roman"/>
                <a:cs typeface="Times New Roman"/>
              </a:rPr>
              <a:t>s</a:t>
            </a:r>
            <a:r>
              <a:rPr dirty="0" sz="2400" spc="70">
                <a:latin typeface="Times New Roman"/>
                <a:cs typeface="Times New Roman"/>
              </a:rPr>
              <a:t>s</a:t>
            </a:r>
            <a:r>
              <a:rPr dirty="0" sz="2400" spc="185">
                <a:latin typeface="Times New Roman"/>
                <a:cs typeface="Times New Roman"/>
              </a:rPr>
              <a:t>Na</a:t>
            </a:r>
            <a:r>
              <a:rPr dirty="0" sz="2400" spc="245">
                <a:latin typeface="Times New Roman"/>
                <a:cs typeface="Times New Roman"/>
              </a:rPr>
              <a:t>m</a:t>
            </a:r>
            <a:r>
              <a:rPr dirty="0" sz="2400" spc="85"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 spc="95">
                <a:latin typeface="Times New Roman"/>
                <a:cs typeface="Times New Roman"/>
              </a:rPr>
              <a:t>v</a:t>
            </a:r>
            <a:r>
              <a:rPr dirty="0" sz="2400" spc="160">
                <a:latin typeface="Times New Roman"/>
                <a:cs typeface="Times New Roman"/>
              </a:rPr>
              <a:t>a</a:t>
            </a:r>
            <a:r>
              <a:rPr dirty="0" sz="2400" spc="12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120">
                <a:latin typeface="Times New Roman"/>
                <a:cs typeface="Times New Roman"/>
              </a:rPr>
              <a:t>a</a:t>
            </a:r>
            <a:r>
              <a:rPr dirty="0" sz="2400" spc="125">
                <a:latin typeface="Times New Roman"/>
                <a:cs typeface="Times New Roman"/>
              </a:rPr>
              <a:t>b</a:t>
            </a:r>
            <a:r>
              <a:rPr dirty="0" sz="2400" spc="55">
                <a:latin typeface="Times New Roman"/>
                <a:cs typeface="Times New Roman"/>
              </a:rPr>
              <a:t>le</a:t>
            </a:r>
            <a:r>
              <a:rPr dirty="0" sz="2400">
                <a:latin typeface="Times New Roman"/>
                <a:cs typeface="Times New Roman"/>
              </a:rPr>
              <a:t>		</a:t>
            </a:r>
            <a:r>
              <a:rPr dirty="0" sz="2400" spc="105">
                <a:latin typeface="Times New Roman"/>
                <a:cs typeface="Times New Roman"/>
              </a:rPr>
              <a:t>or  </a:t>
            </a:r>
            <a:r>
              <a:rPr dirty="0" sz="2400" spc="25">
                <a:latin typeface="Times New Roman"/>
                <a:cs typeface="Times New Roman"/>
              </a:rPr>
              <a:t>S</a:t>
            </a:r>
            <a:r>
              <a:rPr dirty="0" sz="2400" spc="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60">
                <a:latin typeface="Times New Roman"/>
                <a:cs typeface="Times New Roman"/>
              </a:rPr>
              <a:t>w</a:t>
            </a:r>
            <a:r>
              <a:rPr dirty="0" sz="2400" spc="13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 spc="155">
                <a:latin typeface="Times New Roman"/>
                <a:cs typeface="Times New Roman"/>
              </a:rPr>
              <a:t>a</a:t>
            </a:r>
            <a:r>
              <a:rPr dirty="0" sz="2400" spc="165">
                <a:latin typeface="Times New Roman"/>
                <a:cs typeface="Times New Roman"/>
              </a:rPr>
              <a:t>n</a:t>
            </a:r>
            <a:r>
              <a:rPr dirty="0" sz="2400" spc="-300">
                <a:latin typeface="Times New Roman"/>
                <a:cs typeface="Times New Roman"/>
              </a:rPr>
              <a:t>’</a:t>
            </a:r>
            <a:r>
              <a:rPr dirty="0" sz="2400" spc="114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		</a:t>
            </a:r>
            <a:r>
              <a:rPr dirty="0" sz="2400" spc="65">
                <a:latin typeface="Times New Roman"/>
                <a:cs typeface="Times New Roman"/>
              </a:rPr>
              <a:t>a</a:t>
            </a:r>
            <a:r>
              <a:rPr dirty="0" sz="2400" spc="50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 spc="90">
                <a:latin typeface="Times New Roman"/>
                <a:cs typeface="Times New Roman"/>
              </a:rPr>
              <a:t>e</a:t>
            </a:r>
            <a:r>
              <a:rPr dirty="0" sz="2400" spc="65">
                <a:latin typeface="Times New Roman"/>
                <a:cs typeface="Times New Roman"/>
              </a:rPr>
              <a:t>s</a:t>
            </a:r>
            <a:r>
              <a:rPr dirty="0" sz="2400" spc="8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20">
                <a:latin typeface="Times New Roman"/>
                <a:cs typeface="Times New Roman"/>
              </a:rPr>
              <a:t>t</a:t>
            </a:r>
            <a:r>
              <a:rPr dirty="0" sz="2400" spc="170">
                <a:latin typeface="Times New Roman"/>
                <a:cs typeface="Times New Roman"/>
              </a:rPr>
              <a:t>hem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668" y="3222752"/>
            <a:ext cx="34283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  <a:tab pos="1143635" algn="l"/>
                <a:tab pos="3009265" algn="l"/>
              </a:tabLst>
            </a:pPr>
            <a:r>
              <a:rPr dirty="0" sz="2400" spc="130">
                <a:latin typeface="Times New Roman"/>
                <a:cs typeface="Times New Roman"/>
              </a:rPr>
              <a:t>or	</a:t>
            </a:r>
            <a:r>
              <a:rPr dirty="0" u="heavy" sz="2400" spc="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 spc="80">
                <a:latin typeface="Times New Roman"/>
                <a:cs typeface="Times New Roman"/>
              </a:rPr>
              <a:t>function()	</a:t>
            </a:r>
            <a:r>
              <a:rPr dirty="0" sz="2400" spc="14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05964" algn="l"/>
              </a:tabLst>
            </a:pPr>
            <a:r>
              <a:rPr dirty="0" sz="2400" spc="-5">
                <a:latin typeface="Times New Roman"/>
                <a:cs typeface="Times New Roman"/>
              </a:rPr>
              <a:t>_</a:t>
            </a:r>
            <a:r>
              <a:rPr dirty="0" sz="2400" spc="90">
                <a:latin typeface="Times New Roman"/>
                <a:cs typeface="Times New Roman"/>
              </a:rPr>
              <a:t>Cla</a:t>
            </a:r>
            <a:r>
              <a:rPr dirty="0" sz="2400" spc="60">
                <a:latin typeface="Times New Roman"/>
                <a:cs typeface="Times New Roman"/>
              </a:rPr>
              <a:t>s</a:t>
            </a:r>
            <a:r>
              <a:rPr dirty="0" sz="2400" spc="70">
                <a:latin typeface="Times New Roman"/>
                <a:cs typeface="Times New Roman"/>
              </a:rPr>
              <a:t>s</a:t>
            </a:r>
            <a:r>
              <a:rPr dirty="0" sz="2400" spc="190">
                <a:latin typeface="Times New Roman"/>
                <a:cs typeface="Times New Roman"/>
              </a:rPr>
              <a:t>Na</a:t>
            </a:r>
            <a:r>
              <a:rPr dirty="0" sz="2400" spc="245">
                <a:latin typeface="Times New Roman"/>
                <a:cs typeface="Times New Roman"/>
              </a:rPr>
              <a:t>m</a:t>
            </a:r>
            <a:r>
              <a:rPr dirty="0" sz="2400" spc="90">
                <a:latin typeface="Times New Roman"/>
                <a:cs typeface="Times New Roman"/>
              </a:rPr>
              <a:t>e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 spc="235">
                <a:latin typeface="Times New Roman"/>
                <a:cs typeface="Times New Roman"/>
              </a:rPr>
              <a:t>u</a:t>
            </a:r>
            <a:r>
              <a:rPr dirty="0" sz="2400" spc="204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 spc="14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114">
                <a:latin typeface="Times New Roman"/>
                <a:cs typeface="Times New Roman"/>
              </a:rPr>
              <a:t>o</a:t>
            </a:r>
            <a:r>
              <a:rPr dirty="0" sz="2400" spc="110">
                <a:latin typeface="Times New Roman"/>
                <a:cs typeface="Times New Roman"/>
              </a:rPr>
              <a:t>n</a:t>
            </a:r>
            <a:r>
              <a:rPr dirty="0" sz="2400" spc="60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100">
                <a:latin typeface="Times New Roman"/>
                <a:cs typeface="Times New Roman"/>
              </a:rPr>
              <a:t>because </a:t>
            </a:r>
            <a:r>
              <a:rPr dirty="0" sz="2400" spc="55">
                <a:latin typeface="Times New Roman"/>
                <a:cs typeface="Times New Roman"/>
              </a:rPr>
              <a:t>of </a:t>
            </a:r>
            <a:r>
              <a:rPr dirty="0" sz="2400" spc="170">
                <a:latin typeface="Times New Roman"/>
                <a:cs typeface="Times New Roman"/>
              </a:rPr>
              <a:t>wrong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names.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44" y="4832730"/>
            <a:ext cx="80772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33705" algn="l"/>
              </a:tabLst>
            </a:pPr>
            <a:r>
              <a:rPr dirty="0"/>
              <a:t>	</a:t>
            </a:r>
            <a:r>
              <a:rPr dirty="0" sz="2400" spc="20">
                <a:latin typeface="Times New Roman"/>
                <a:cs typeface="Times New Roman"/>
              </a:rPr>
              <a:t>We </a:t>
            </a:r>
            <a:r>
              <a:rPr dirty="0" sz="2400" spc="120">
                <a:latin typeface="Times New Roman"/>
                <a:cs typeface="Times New Roman"/>
              </a:rPr>
              <a:t>even </a:t>
            </a:r>
            <a:r>
              <a:rPr dirty="0" sz="2400" spc="105">
                <a:latin typeface="Times New Roman"/>
                <a:cs typeface="Times New Roman"/>
              </a:rPr>
              <a:t>can </a:t>
            </a:r>
            <a:r>
              <a:rPr dirty="0" sz="2400" spc="130">
                <a:latin typeface="Times New Roman"/>
                <a:cs typeface="Times New Roman"/>
              </a:rPr>
              <a:t>use the </a:t>
            </a:r>
            <a:r>
              <a:rPr dirty="0" sz="2400" spc="75">
                <a:latin typeface="Times New Roman"/>
                <a:cs typeface="Times New Roman"/>
              </a:rPr>
              <a:t>special </a:t>
            </a:r>
            <a:r>
              <a:rPr dirty="0" sz="2400" spc="110">
                <a:latin typeface="Times New Roman"/>
                <a:cs typeface="Times New Roman"/>
              </a:rPr>
              <a:t>syntax </a:t>
            </a:r>
            <a:r>
              <a:rPr dirty="0" sz="2400" spc="114">
                <a:latin typeface="Times New Roman"/>
                <a:cs typeface="Times New Roman"/>
              </a:rPr>
              <a:t>to </a:t>
            </a:r>
            <a:r>
              <a:rPr dirty="0" sz="2400" spc="60">
                <a:latin typeface="Times New Roman"/>
                <a:cs typeface="Times New Roman"/>
              </a:rPr>
              <a:t>access </a:t>
            </a:r>
            <a:r>
              <a:rPr dirty="0" sz="2400" spc="130">
                <a:latin typeface="Times New Roman"/>
                <a:cs typeface="Times New Roman"/>
              </a:rPr>
              <a:t>the </a:t>
            </a:r>
            <a:r>
              <a:rPr dirty="0" sz="2400" spc="114">
                <a:latin typeface="Times New Roman"/>
                <a:cs typeface="Times New Roman"/>
              </a:rPr>
              <a:t>private  </a:t>
            </a:r>
            <a:r>
              <a:rPr dirty="0" sz="2400" spc="160">
                <a:latin typeface="Times New Roman"/>
                <a:cs typeface="Times New Roman"/>
              </a:rPr>
              <a:t>data </a:t>
            </a:r>
            <a:r>
              <a:rPr dirty="0" sz="2400" spc="130">
                <a:latin typeface="Times New Roman"/>
                <a:cs typeface="Times New Roman"/>
              </a:rPr>
              <a:t>or </a:t>
            </a:r>
            <a:r>
              <a:rPr dirty="0" sz="2400" spc="135">
                <a:latin typeface="Times New Roman"/>
                <a:cs typeface="Times New Roman"/>
              </a:rPr>
              <a:t>methods. </a:t>
            </a:r>
            <a:r>
              <a:rPr dirty="0" sz="2400" spc="100">
                <a:latin typeface="Times New Roman"/>
                <a:cs typeface="Times New Roman"/>
              </a:rPr>
              <a:t>The </a:t>
            </a:r>
            <a:r>
              <a:rPr dirty="0" sz="2400" spc="110">
                <a:latin typeface="Times New Roman"/>
                <a:cs typeface="Times New Roman"/>
              </a:rPr>
              <a:t>syntax </a:t>
            </a:r>
            <a:r>
              <a:rPr dirty="0" sz="2400" spc="40">
                <a:latin typeface="Times New Roman"/>
                <a:cs typeface="Times New Roman"/>
              </a:rPr>
              <a:t>is </a:t>
            </a:r>
            <a:r>
              <a:rPr dirty="0" sz="2400" spc="100">
                <a:latin typeface="Times New Roman"/>
                <a:cs typeface="Times New Roman"/>
              </a:rPr>
              <a:t>actually </a:t>
            </a:r>
            <a:r>
              <a:rPr dirty="0" sz="2400" spc="65">
                <a:latin typeface="Times New Roman"/>
                <a:cs typeface="Times New Roman"/>
              </a:rPr>
              <a:t>its </a:t>
            </a:r>
            <a:r>
              <a:rPr dirty="0" sz="2400" spc="140">
                <a:latin typeface="Times New Roman"/>
                <a:cs typeface="Times New Roman"/>
              </a:rPr>
              <a:t>changed  </a:t>
            </a:r>
            <a:r>
              <a:rPr dirty="0" sz="2400" spc="125">
                <a:latin typeface="Times New Roman"/>
                <a:cs typeface="Times New Roman"/>
              </a:rPr>
              <a:t>name.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Refer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following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example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in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next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slide.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316991"/>
            <a:ext cx="8077200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134" y="444449"/>
            <a:ext cx="740346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280"/>
              <a:t>An</a:t>
            </a:r>
            <a:r>
              <a:rPr dirty="0" sz="4000" spc="-695"/>
              <a:t> </a:t>
            </a:r>
            <a:r>
              <a:rPr dirty="0" sz="4000" spc="204"/>
              <a:t>example </a:t>
            </a:r>
            <a:r>
              <a:rPr dirty="0" sz="4000" spc="95"/>
              <a:t>of </a:t>
            </a:r>
            <a:r>
              <a:rPr dirty="0" sz="4000" spc="140"/>
              <a:t>Accessing </a:t>
            </a:r>
            <a:r>
              <a:rPr dirty="0" sz="4000" spc="175"/>
              <a:t>Private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893914" y="1916810"/>
            <a:ext cx="4182745" cy="1085850"/>
            <a:chOff x="893914" y="1916810"/>
            <a:chExt cx="4182745" cy="1085850"/>
          </a:xfrm>
        </p:grpSpPr>
        <p:sp>
          <p:nvSpPr>
            <p:cNvPr id="5" name="object 5"/>
            <p:cNvSpPr/>
            <p:nvPr/>
          </p:nvSpPr>
          <p:spPr>
            <a:xfrm>
              <a:off x="893914" y="1916810"/>
              <a:ext cx="3952875" cy="1085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51910" y="2153157"/>
              <a:ext cx="1224280" cy="535940"/>
            </a:xfrm>
            <a:custGeom>
              <a:avLst/>
              <a:gdLst/>
              <a:ahLst/>
              <a:cxnLst/>
              <a:rect l="l" t="t" r="r" b="b"/>
              <a:pathLst>
                <a:path w="1224279" h="535939">
                  <a:moveTo>
                    <a:pt x="1080135" y="51689"/>
                  </a:moveTo>
                  <a:lnTo>
                    <a:pt x="1069238" y="45339"/>
                  </a:lnTo>
                  <a:lnTo>
                    <a:pt x="991489" y="0"/>
                  </a:lnTo>
                  <a:lnTo>
                    <a:pt x="987679" y="1016"/>
                  </a:lnTo>
                  <a:lnTo>
                    <a:pt x="984123" y="7112"/>
                  </a:lnTo>
                  <a:lnTo>
                    <a:pt x="985139" y="10922"/>
                  </a:lnTo>
                  <a:lnTo>
                    <a:pt x="1044117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1044117" y="58039"/>
                  </a:lnTo>
                  <a:lnTo>
                    <a:pt x="985139" y="92456"/>
                  </a:lnTo>
                  <a:lnTo>
                    <a:pt x="984123" y="96266"/>
                  </a:lnTo>
                  <a:lnTo>
                    <a:pt x="987679" y="102362"/>
                  </a:lnTo>
                  <a:lnTo>
                    <a:pt x="991489" y="103378"/>
                  </a:lnTo>
                  <a:lnTo>
                    <a:pt x="1069238" y="58039"/>
                  </a:lnTo>
                  <a:lnTo>
                    <a:pt x="1080135" y="51689"/>
                  </a:lnTo>
                  <a:close/>
                </a:path>
                <a:path w="1224279" h="535939">
                  <a:moveTo>
                    <a:pt x="1224153" y="483743"/>
                  </a:moveTo>
                  <a:lnTo>
                    <a:pt x="1213256" y="477393"/>
                  </a:lnTo>
                  <a:lnTo>
                    <a:pt x="1135507" y="432054"/>
                  </a:lnTo>
                  <a:lnTo>
                    <a:pt x="1131697" y="433070"/>
                  </a:lnTo>
                  <a:lnTo>
                    <a:pt x="1128141" y="439166"/>
                  </a:lnTo>
                  <a:lnTo>
                    <a:pt x="1129157" y="442976"/>
                  </a:lnTo>
                  <a:lnTo>
                    <a:pt x="1188135" y="477393"/>
                  </a:lnTo>
                  <a:lnTo>
                    <a:pt x="385318" y="477393"/>
                  </a:lnTo>
                  <a:lnTo>
                    <a:pt x="385318" y="490093"/>
                  </a:lnTo>
                  <a:lnTo>
                    <a:pt x="1188135" y="490093"/>
                  </a:lnTo>
                  <a:lnTo>
                    <a:pt x="1129157" y="524510"/>
                  </a:lnTo>
                  <a:lnTo>
                    <a:pt x="1128141" y="528320"/>
                  </a:lnTo>
                  <a:lnTo>
                    <a:pt x="1131697" y="534416"/>
                  </a:lnTo>
                  <a:lnTo>
                    <a:pt x="1135507" y="535432"/>
                  </a:lnTo>
                  <a:lnTo>
                    <a:pt x="1213256" y="490093"/>
                  </a:lnTo>
                  <a:lnTo>
                    <a:pt x="1224153" y="483743"/>
                  </a:lnTo>
                  <a:close/>
                </a:path>
              </a:pathLst>
            </a:custGeom>
            <a:solidFill>
              <a:srgbClr val="5C71B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93914" y="3717035"/>
            <a:ext cx="6686550" cy="2105025"/>
            <a:chOff x="893914" y="3717035"/>
            <a:chExt cx="6686550" cy="2105025"/>
          </a:xfrm>
        </p:grpSpPr>
        <p:sp>
          <p:nvSpPr>
            <p:cNvPr id="8" name="object 8"/>
            <p:cNvSpPr/>
            <p:nvPr/>
          </p:nvSpPr>
          <p:spPr>
            <a:xfrm>
              <a:off x="893914" y="3717035"/>
              <a:ext cx="6686550" cy="2105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5838" y="3737355"/>
              <a:ext cx="1231900" cy="1816735"/>
            </a:xfrm>
            <a:custGeom>
              <a:avLst/>
              <a:gdLst/>
              <a:ahLst/>
              <a:cxnLst/>
              <a:rect l="l" t="t" r="r" b="b"/>
              <a:pathLst>
                <a:path w="1231900" h="1816735">
                  <a:moveTo>
                    <a:pt x="864108" y="51689"/>
                  </a:moveTo>
                  <a:lnTo>
                    <a:pt x="853211" y="45339"/>
                  </a:lnTo>
                  <a:lnTo>
                    <a:pt x="775462" y="0"/>
                  </a:lnTo>
                  <a:lnTo>
                    <a:pt x="771652" y="1016"/>
                  </a:lnTo>
                  <a:lnTo>
                    <a:pt x="768096" y="7112"/>
                  </a:lnTo>
                  <a:lnTo>
                    <a:pt x="769112" y="10922"/>
                  </a:lnTo>
                  <a:lnTo>
                    <a:pt x="828090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828090" y="58039"/>
                  </a:lnTo>
                  <a:lnTo>
                    <a:pt x="769112" y="92456"/>
                  </a:lnTo>
                  <a:lnTo>
                    <a:pt x="768096" y="96266"/>
                  </a:lnTo>
                  <a:lnTo>
                    <a:pt x="771652" y="102362"/>
                  </a:lnTo>
                  <a:lnTo>
                    <a:pt x="775462" y="103378"/>
                  </a:lnTo>
                  <a:lnTo>
                    <a:pt x="853211" y="58039"/>
                  </a:lnTo>
                  <a:lnTo>
                    <a:pt x="864108" y="51689"/>
                  </a:lnTo>
                  <a:close/>
                </a:path>
                <a:path w="1231900" h="1816735">
                  <a:moveTo>
                    <a:pt x="961390" y="483743"/>
                  </a:moveTo>
                  <a:lnTo>
                    <a:pt x="950493" y="477393"/>
                  </a:lnTo>
                  <a:lnTo>
                    <a:pt x="872744" y="432054"/>
                  </a:lnTo>
                  <a:lnTo>
                    <a:pt x="868807" y="433070"/>
                  </a:lnTo>
                  <a:lnTo>
                    <a:pt x="867029" y="436118"/>
                  </a:lnTo>
                  <a:lnTo>
                    <a:pt x="865378" y="439166"/>
                  </a:lnTo>
                  <a:lnTo>
                    <a:pt x="866394" y="442976"/>
                  </a:lnTo>
                  <a:lnTo>
                    <a:pt x="869315" y="444754"/>
                  </a:lnTo>
                  <a:lnTo>
                    <a:pt x="925245" y="477393"/>
                  </a:lnTo>
                  <a:lnTo>
                    <a:pt x="144018" y="477393"/>
                  </a:lnTo>
                  <a:lnTo>
                    <a:pt x="144018" y="490093"/>
                  </a:lnTo>
                  <a:lnTo>
                    <a:pt x="925245" y="490093"/>
                  </a:lnTo>
                  <a:lnTo>
                    <a:pt x="869315" y="522732"/>
                  </a:lnTo>
                  <a:lnTo>
                    <a:pt x="866394" y="524510"/>
                  </a:lnTo>
                  <a:lnTo>
                    <a:pt x="865378" y="528320"/>
                  </a:lnTo>
                  <a:lnTo>
                    <a:pt x="867029" y="531368"/>
                  </a:lnTo>
                  <a:lnTo>
                    <a:pt x="868807" y="534416"/>
                  </a:lnTo>
                  <a:lnTo>
                    <a:pt x="872744" y="535432"/>
                  </a:lnTo>
                  <a:lnTo>
                    <a:pt x="950493" y="490093"/>
                  </a:lnTo>
                  <a:lnTo>
                    <a:pt x="961390" y="483743"/>
                  </a:lnTo>
                  <a:close/>
                </a:path>
                <a:path w="1231900" h="1816735">
                  <a:moveTo>
                    <a:pt x="1231392" y="1765046"/>
                  </a:moveTo>
                  <a:lnTo>
                    <a:pt x="1220520" y="1758696"/>
                  </a:lnTo>
                  <a:lnTo>
                    <a:pt x="1142746" y="1713230"/>
                  </a:lnTo>
                  <a:lnTo>
                    <a:pt x="1138936" y="1714246"/>
                  </a:lnTo>
                  <a:lnTo>
                    <a:pt x="1135380" y="1720342"/>
                  </a:lnTo>
                  <a:lnTo>
                    <a:pt x="1136396" y="1724279"/>
                  </a:lnTo>
                  <a:lnTo>
                    <a:pt x="1195387" y="1758696"/>
                  </a:lnTo>
                  <a:lnTo>
                    <a:pt x="691261" y="1758696"/>
                  </a:lnTo>
                  <a:lnTo>
                    <a:pt x="691261" y="1771396"/>
                  </a:lnTo>
                  <a:lnTo>
                    <a:pt x="1195171" y="1771396"/>
                  </a:lnTo>
                  <a:lnTo>
                    <a:pt x="1136396" y="1805686"/>
                  </a:lnTo>
                  <a:lnTo>
                    <a:pt x="1135380" y="1809623"/>
                  </a:lnTo>
                  <a:lnTo>
                    <a:pt x="1138936" y="1815719"/>
                  </a:lnTo>
                  <a:lnTo>
                    <a:pt x="1142746" y="1816735"/>
                  </a:lnTo>
                  <a:lnTo>
                    <a:pt x="1220495" y="1771396"/>
                  </a:lnTo>
                  <a:lnTo>
                    <a:pt x="1231392" y="1765046"/>
                  </a:lnTo>
                  <a:close/>
                </a:path>
              </a:pathLst>
            </a:custGeom>
            <a:solidFill>
              <a:srgbClr val="5C71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156708" y="2007489"/>
            <a:ext cx="2514600" cy="771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latin typeface="Times New Roman"/>
                <a:cs typeface="Times New Roman"/>
              </a:rPr>
              <a:t>Define </a:t>
            </a:r>
            <a:r>
              <a:rPr dirty="0" sz="1800" spc="80">
                <a:latin typeface="Times New Roman"/>
                <a:cs typeface="Times New Roman"/>
              </a:rPr>
              <a:t>public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1550"/>
              </a:spcBef>
            </a:pPr>
            <a:r>
              <a:rPr dirty="0" sz="1800" spc="65">
                <a:latin typeface="Times New Roman"/>
                <a:cs typeface="Times New Roman"/>
              </a:rPr>
              <a:t>Define </a:t>
            </a:r>
            <a:r>
              <a:rPr dirty="0" sz="1800" spc="85">
                <a:latin typeface="Times New Roman"/>
                <a:cs typeface="Times New Roman"/>
              </a:rPr>
              <a:t>private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2432" y="3592448"/>
            <a:ext cx="2976880" cy="763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latin typeface="Times New Roman"/>
                <a:cs typeface="Times New Roman"/>
              </a:rPr>
              <a:t>Access </a:t>
            </a:r>
            <a:r>
              <a:rPr dirty="0" sz="1800" spc="80">
                <a:latin typeface="Times New Roman"/>
                <a:cs typeface="Times New Roman"/>
              </a:rPr>
              <a:t>public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1490"/>
              </a:spcBef>
            </a:pPr>
            <a:r>
              <a:rPr dirty="0" sz="1800" spc="40">
                <a:latin typeface="Times New Roman"/>
                <a:cs typeface="Times New Roman"/>
              </a:rPr>
              <a:t>Can’t </a:t>
            </a:r>
            <a:r>
              <a:rPr dirty="0" sz="1800" spc="45">
                <a:latin typeface="Times New Roman"/>
                <a:cs typeface="Times New Roman"/>
              </a:rPr>
              <a:t>access </a:t>
            </a:r>
            <a:r>
              <a:rPr dirty="0" sz="1800" spc="85">
                <a:latin typeface="Times New Roman"/>
                <a:cs typeface="Times New Roman"/>
              </a:rPr>
              <a:t>private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6972" y="5393232"/>
            <a:ext cx="42868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latin typeface="Times New Roman"/>
                <a:cs typeface="Times New Roman"/>
              </a:rPr>
              <a:t>Access </a:t>
            </a:r>
            <a:r>
              <a:rPr dirty="0" sz="1800" spc="85">
                <a:latin typeface="Times New Roman"/>
                <a:cs typeface="Times New Roman"/>
              </a:rPr>
              <a:t>private </a:t>
            </a:r>
            <a:r>
              <a:rPr dirty="0" sz="1800" spc="75">
                <a:latin typeface="Times New Roman"/>
                <a:cs typeface="Times New Roman"/>
              </a:rPr>
              <a:t>function via </a:t>
            </a:r>
            <a:r>
              <a:rPr dirty="0" sz="1800" spc="110">
                <a:latin typeface="Times New Roman"/>
                <a:cs typeface="Times New Roman"/>
              </a:rPr>
              <a:t>changed</a:t>
            </a:r>
            <a:r>
              <a:rPr dirty="0" sz="1800" spc="-260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3183" y="502919"/>
            <a:ext cx="5437632" cy="1548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8351" y="674623"/>
            <a:ext cx="453072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0"/>
              <a:t>Polymorphism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12468"/>
            <a:ext cx="8053705" cy="287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142875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Polymorphism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 spc="165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important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definition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400" spc="25">
                <a:solidFill>
                  <a:srgbClr val="404040"/>
                </a:solidFill>
                <a:latin typeface="Times New Roman"/>
                <a:cs typeface="Times New Roman"/>
              </a:rPr>
              <a:t>OOP.  </a:t>
            </a:r>
            <a:r>
              <a:rPr dirty="0" sz="2400" spc="75">
                <a:solidFill>
                  <a:srgbClr val="404040"/>
                </a:solidFill>
                <a:latin typeface="Times New Roman"/>
                <a:cs typeface="Times New Roman"/>
              </a:rPr>
              <a:t>Absolutely,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realize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polymorphism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404040"/>
                </a:solidFill>
                <a:latin typeface="Times New Roman"/>
                <a:cs typeface="Times New Roman"/>
              </a:rPr>
              <a:t>just  </a:t>
            </a:r>
            <a:r>
              <a:rPr dirty="0" sz="2400" spc="60">
                <a:solidFill>
                  <a:srgbClr val="404040"/>
                </a:solidFill>
                <a:latin typeface="Times New Roman"/>
                <a:cs typeface="Times New Roman"/>
              </a:rPr>
              <a:t>like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JAVA. 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I </a:t>
            </a:r>
            <a:r>
              <a:rPr dirty="0" sz="2400" spc="45">
                <a:solidFill>
                  <a:srgbClr val="404040"/>
                </a:solidFill>
                <a:latin typeface="Times New Roman"/>
                <a:cs typeface="Times New Roman"/>
              </a:rPr>
              <a:t>call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“traditional</a:t>
            </a:r>
            <a:r>
              <a:rPr dirty="0" sz="24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polymorphism”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next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75">
                <a:solidFill>
                  <a:srgbClr val="404040"/>
                </a:solidFill>
                <a:latin typeface="Times New Roman"/>
                <a:cs typeface="Times New Roman"/>
              </a:rPr>
              <a:t>slide,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65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example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polymorphism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in 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Python.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But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Python,</a:t>
            </a:r>
            <a:endParaRPr sz="24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655"/>
              </a:spcBef>
            </a:pPr>
            <a:r>
              <a:rPr dirty="0" sz="2800" spc="150" b="1">
                <a:solidFill>
                  <a:srgbClr val="2E5796"/>
                </a:solidFill>
                <a:latin typeface="Times New Roman"/>
                <a:cs typeface="Times New Roman"/>
              </a:rPr>
              <a:t>Only </a:t>
            </a:r>
            <a:r>
              <a:rPr dirty="0" sz="2800" spc="70" b="1">
                <a:solidFill>
                  <a:srgbClr val="2E5796"/>
                </a:solidFill>
                <a:latin typeface="Times New Roman"/>
                <a:cs typeface="Times New Roman"/>
              </a:rPr>
              <a:t>traditional </a:t>
            </a:r>
            <a:r>
              <a:rPr dirty="0" sz="2800" spc="125" b="1">
                <a:solidFill>
                  <a:srgbClr val="2E5796"/>
                </a:solidFill>
                <a:latin typeface="Times New Roman"/>
                <a:cs typeface="Times New Roman"/>
              </a:rPr>
              <a:t>polymorphism</a:t>
            </a:r>
            <a:r>
              <a:rPr dirty="0" sz="2800" spc="-240" b="1">
                <a:solidFill>
                  <a:srgbClr val="2E5796"/>
                </a:solidFill>
                <a:latin typeface="Times New Roman"/>
                <a:cs typeface="Times New Roman"/>
              </a:rPr>
              <a:t> </a:t>
            </a:r>
            <a:r>
              <a:rPr dirty="0" sz="2800" spc="55" b="1">
                <a:solidFill>
                  <a:srgbClr val="2E5796"/>
                </a:solidFill>
                <a:latin typeface="Times New Roman"/>
                <a:cs typeface="Times New Roman"/>
              </a:rPr>
              <a:t>exist?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9528" y="5062728"/>
            <a:ext cx="1280159" cy="518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063" y="448055"/>
            <a:ext cx="8116824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742" y="548081"/>
            <a:ext cx="757174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195"/>
              <a:t>Compare </a:t>
            </a:r>
            <a:r>
              <a:rPr dirty="0" sz="3200" spc="85"/>
              <a:t>Accessibility </a:t>
            </a:r>
            <a:r>
              <a:rPr dirty="0" sz="3200" spc="70"/>
              <a:t>of </a:t>
            </a:r>
            <a:r>
              <a:rPr dirty="0" sz="3200" spc="180"/>
              <a:t>Python </a:t>
            </a:r>
            <a:r>
              <a:rPr dirty="0" sz="3200" spc="260"/>
              <a:t>and</a:t>
            </a:r>
            <a:r>
              <a:rPr dirty="0" sz="3200" spc="-484"/>
              <a:t> </a:t>
            </a:r>
            <a:r>
              <a:rPr dirty="0" sz="3200" spc="65"/>
              <a:t>Java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36244" y="1612468"/>
            <a:ext cx="7886065" cy="309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344170" marR="5080" indent="-3441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4170" algn="l"/>
                <a:tab pos="344805" algn="l"/>
              </a:tabLst>
            </a:pP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Java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dirty="0" sz="24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9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strong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definition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language.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algn="r" marR="19685">
              <a:lnSpc>
                <a:spcPct val="100000"/>
              </a:lnSpc>
            </a:pP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dirty="0" sz="2400" spc="75">
                <a:solidFill>
                  <a:srgbClr val="404040"/>
                </a:solidFill>
                <a:latin typeface="Times New Roman"/>
                <a:cs typeface="Times New Roman"/>
              </a:rPr>
              <a:t>strict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definition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of accessibility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type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2400" spc="-3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keywords.</a:t>
            </a:r>
            <a:endParaRPr sz="2400">
              <a:latin typeface="Times New Roman"/>
              <a:cs typeface="Times New Roman"/>
            </a:endParaRPr>
          </a:p>
          <a:p>
            <a:pPr marL="356870" marR="25400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While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Python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dynamic </a:t>
            </a:r>
            <a:r>
              <a:rPr dirty="0" sz="2400" spc="195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weak type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definition 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language.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Python </a:t>
            </a:r>
            <a:r>
              <a:rPr dirty="0" sz="2400" spc="80">
                <a:solidFill>
                  <a:srgbClr val="404040"/>
                </a:solidFill>
                <a:latin typeface="Times New Roman"/>
                <a:cs typeface="Times New Roman"/>
              </a:rPr>
              <a:t>acquiesces </a:t>
            </a:r>
            <a:r>
              <a:rPr dirty="0" sz="2400" spc="65">
                <a:solidFill>
                  <a:srgbClr val="404040"/>
                </a:solidFill>
                <a:latin typeface="Times New Roman"/>
                <a:cs typeface="Times New Roman"/>
              </a:rPr>
              <a:t>all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accessibility</a:t>
            </a:r>
            <a:r>
              <a:rPr dirty="0" sz="2400" spc="-3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types 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public </a:t>
            </a: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except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supporting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dirty="0" sz="2400" spc="170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realize 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private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accessibility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virtually.</a:t>
            </a:r>
            <a:endParaRPr sz="2400">
              <a:latin typeface="Times New Roman"/>
              <a:cs typeface="Times New Roman"/>
            </a:endParaRPr>
          </a:p>
          <a:p>
            <a:pPr marL="356870" marR="217804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Someone 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think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Python </a:t>
            </a: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violates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requirement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of 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encapsulation.</a:t>
            </a:r>
            <a:r>
              <a:rPr dirty="0" sz="24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dirty="0" sz="24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aim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4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language</a:t>
            </a:r>
            <a:r>
              <a:rPr dirty="0" sz="24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simple.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2135" y="170687"/>
            <a:ext cx="3916679" cy="1548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7557" y="342722"/>
            <a:ext cx="300799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12468"/>
            <a:ext cx="8049895" cy="427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3429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65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presentation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assumes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audience</a:t>
            </a:r>
            <a:r>
              <a:rPr dirty="0" sz="24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knowledge 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Object-Oriented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&amp;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D </a:t>
            </a:r>
            <a:r>
              <a:rPr dirty="0" sz="2400" spc="195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emphasize </a:t>
            </a:r>
            <a:r>
              <a:rPr dirty="0" sz="2400" spc="155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OOP  </a:t>
            </a:r>
            <a:r>
              <a:rPr dirty="0" sz="2400" spc="155">
                <a:solidFill>
                  <a:srgbClr val="404040"/>
                </a:solidFill>
                <a:latin typeface="Times New Roman"/>
                <a:cs typeface="Times New Roman"/>
              </a:rPr>
              <a:t>programming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2400" spc="-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65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Introduces </a:t>
            </a:r>
            <a:r>
              <a:rPr dirty="0" sz="2400" spc="65">
                <a:solidFill>
                  <a:srgbClr val="404040"/>
                </a:solidFill>
                <a:latin typeface="Times New Roman"/>
                <a:cs typeface="Times New Roman"/>
              </a:rPr>
              <a:t>Python’s </a:t>
            </a:r>
            <a:r>
              <a:rPr dirty="0" sz="2400" spc="75">
                <a:solidFill>
                  <a:srgbClr val="404040"/>
                </a:solidFill>
                <a:latin typeface="Times New Roman"/>
                <a:cs typeface="Times New Roman"/>
              </a:rPr>
              <a:t>special </a:t>
            </a:r>
            <a:r>
              <a:rPr dirty="0" sz="2400" spc="155">
                <a:solidFill>
                  <a:srgbClr val="404040"/>
                </a:solidFill>
                <a:latin typeface="Times New Roman"/>
                <a:cs typeface="Times New Roman"/>
              </a:rPr>
              <a:t>methods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realize </a:t>
            </a:r>
            <a:r>
              <a:rPr dirty="0" sz="2400" spc="60">
                <a:solidFill>
                  <a:srgbClr val="404040"/>
                </a:solidFill>
                <a:latin typeface="Times New Roman"/>
                <a:cs typeface="Times New Roman"/>
              </a:rPr>
              <a:t>class 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definition,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inheritance,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multiple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inheritance, </a:t>
            </a:r>
            <a:r>
              <a:rPr dirty="0" sz="2400" spc="35">
                <a:solidFill>
                  <a:srgbClr val="404040"/>
                </a:solidFill>
                <a:latin typeface="Times New Roman"/>
                <a:cs typeface="Times New Roman"/>
              </a:rPr>
              <a:t>accessibility, 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polymorphism,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encapsulation.</a:t>
            </a:r>
            <a:endParaRPr sz="2400">
              <a:latin typeface="Times New Roman"/>
              <a:cs typeface="Times New Roman"/>
            </a:endParaRPr>
          </a:p>
          <a:p>
            <a:pPr marL="356870" marR="554355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65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presentation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indicates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80">
                <a:solidFill>
                  <a:srgbClr val="404040"/>
                </a:solidFill>
                <a:latin typeface="Times New Roman"/>
                <a:cs typeface="Times New Roman"/>
              </a:rPr>
              <a:t>difference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400" spc="185">
                <a:solidFill>
                  <a:srgbClr val="404040"/>
                </a:solidFill>
                <a:latin typeface="Times New Roman"/>
                <a:cs typeface="Times New Roman"/>
              </a:rPr>
              <a:t>how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to 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realize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OOP</a:t>
            </a:r>
            <a:r>
              <a:rPr dirty="0" sz="24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65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65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9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OOP 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433070" indent="-4210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Compare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404040"/>
                </a:solidFill>
                <a:latin typeface="Times New Roman"/>
                <a:cs typeface="Times New Roman"/>
              </a:rPr>
              <a:t>Python’s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OOP</a:t>
            </a:r>
            <a:r>
              <a:rPr dirty="0" sz="24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55">
                <a:solidFill>
                  <a:srgbClr val="404040"/>
                </a:solidFill>
                <a:latin typeface="Times New Roman"/>
                <a:cs typeface="Times New Roman"/>
              </a:rPr>
              <a:t>methods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OOP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</a:pP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languages.</a:t>
            </a:r>
            <a:r>
              <a:rPr dirty="0" sz="24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Analyze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their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advantages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9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disadvantages.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265" y="415874"/>
            <a:ext cx="806386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55"/>
              <a:t>Traditional </a:t>
            </a:r>
            <a:r>
              <a:rPr dirty="0" sz="4000" spc="225"/>
              <a:t>Polymorphism</a:t>
            </a:r>
            <a:r>
              <a:rPr dirty="0" sz="4000" spc="-295"/>
              <a:t> </a:t>
            </a:r>
            <a:r>
              <a:rPr dirty="0" sz="4000" spc="185"/>
              <a:t>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979676" y="1604937"/>
            <a:ext cx="2406650" cy="4616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47209" y="1604899"/>
            <a:ext cx="2376677" cy="2232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60035" y="4135411"/>
            <a:ext cx="1419225" cy="2085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231" y="490727"/>
            <a:ext cx="8357616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2995" y="592074"/>
            <a:ext cx="781939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165"/>
              <a:t>Everywhere </a:t>
            </a:r>
            <a:r>
              <a:rPr dirty="0" sz="3200" spc="70"/>
              <a:t>is </a:t>
            </a:r>
            <a:r>
              <a:rPr dirty="0" sz="3200" spc="195"/>
              <a:t>polymorphism </a:t>
            </a:r>
            <a:r>
              <a:rPr dirty="0" sz="3200" spc="145"/>
              <a:t>in </a:t>
            </a:r>
            <a:r>
              <a:rPr dirty="0" sz="3200" spc="185"/>
              <a:t>Python</a:t>
            </a:r>
            <a:r>
              <a:rPr dirty="0" sz="3200" spc="-459"/>
              <a:t> </a:t>
            </a:r>
            <a:r>
              <a:rPr dirty="0" sz="3200" spc="-5"/>
              <a:t>(1)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46608" y="1353058"/>
            <a:ext cx="787971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35">
                <a:latin typeface="Times New Roman"/>
                <a:cs typeface="Times New Roman"/>
              </a:rPr>
              <a:t>Since </a:t>
            </a:r>
            <a:r>
              <a:rPr dirty="0" sz="2400" spc="140">
                <a:latin typeface="Times New Roman"/>
                <a:cs typeface="Times New Roman"/>
              </a:rPr>
              <a:t>Python </a:t>
            </a:r>
            <a:r>
              <a:rPr dirty="0" sz="2400" spc="40">
                <a:latin typeface="Times New Roman"/>
                <a:cs typeface="Times New Roman"/>
              </a:rPr>
              <a:t>is </a:t>
            </a:r>
            <a:r>
              <a:rPr dirty="0" sz="2400" spc="130">
                <a:latin typeface="Times New Roman"/>
                <a:cs typeface="Times New Roman"/>
              </a:rPr>
              <a:t>a </a:t>
            </a:r>
            <a:r>
              <a:rPr dirty="0" sz="2400" spc="140">
                <a:latin typeface="Times New Roman"/>
                <a:cs typeface="Times New Roman"/>
              </a:rPr>
              <a:t>dynamic </a:t>
            </a:r>
            <a:r>
              <a:rPr dirty="0" sz="2400" spc="155">
                <a:latin typeface="Times New Roman"/>
                <a:cs typeface="Times New Roman"/>
              </a:rPr>
              <a:t>programming </a:t>
            </a:r>
            <a:r>
              <a:rPr dirty="0" sz="2400" spc="120">
                <a:latin typeface="Times New Roman"/>
                <a:cs typeface="Times New Roman"/>
              </a:rPr>
              <a:t>language, </a:t>
            </a:r>
            <a:r>
              <a:rPr dirty="0" sz="2400" spc="60">
                <a:latin typeface="Times New Roman"/>
                <a:cs typeface="Times New Roman"/>
              </a:rPr>
              <a:t>it  </a:t>
            </a:r>
            <a:r>
              <a:rPr dirty="0" sz="2400" spc="145">
                <a:latin typeface="Times New Roman"/>
                <a:cs typeface="Times New Roman"/>
              </a:rPr>
              <a:t>means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Python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is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strongly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65">
                <a:latin typeface="Times New Roman"/>
                <a:cs typeface="Times New Roman"/>
              </a:rPr>
              <a:t>typed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interpreter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keeps  </a:t>
            </a:r>
            <a:r>
              <a:rPr dirty="0" sz="2400" spc="105">
                <a:latin typeface="Times New Roman"/>
                <a:cs typeface="Times New Roman"/>
              </a:rPr>
              <a:t>track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all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variables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types.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It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reflects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polymorphism  </a:t>
            </a:r>
            <a:r>
              <a:rPr dirty="0" sz="2400" spc="100">
                <a:latin typeface="Times New Roman"/>
                <a:cs typeface="Times New Roman"/>
              </a:rPr>
              <a:t>character in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Python.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3058" y="3486721"/>
            <a:ext cx="3629025" cy="1757045"/>
            <a:chOff x="1003058" y="3486721"/>
            <a:chExt cx="3629025" cy="1757045"/>
          </a:xfrm>
        </p:grpSpPr>
        <p:sp>
          <p:nvSpPr>
            <p:cNvPr id="6" name="object 6"/>
            <p:cNvSpPr/>
            <p:nvPr/>
          </p:nvSpPr>
          <p:spPr>
            <a:xfrm>
              <a:off x="1017346" y="3501009"/>
              <a:ext cx="3600450" cy="1728470"/>
            </a:xfrm>
            <a:custGeom>
              <a:avLst/>
              <a:gdLst/>
              <a:ahLst/>
              <a:cxnLst/>
              <a:rect l="l" t="t" r="r" b="b"/>
              <a:pathLst>
                <a:path w="3600450" h="1728470">
                  <a:moveTo>
                    <a:pt x="1800148" y="0"/>
                  </a:moveTo>
                  <a:lnTo>
                    <a:pt x="1736953" y="522"/>
                  </a:lnTo>
                  <a:lnTo>
                    <a:pt x="1674305" y="2078"/>
                  </a:lnTo>
                  <a:lnTo>
                    <a:pt x="1612239" y="4651"/>
                  </a:lnTo>
                  <a:lnTo>
                    <a:pt x="1550791" y="8223"/>
                  </a:lnTo>
                  <a:lnTo>
                    <a:pt x="1489997" y="12777"/>
                  </a:lnTo>
                  <a:lnTo>
                    <a:pt x="1429893" y="18296"/>
                  </a:lnTo>
                  <a:lnTo>
                    <a:pt x="1370514" y="24763"/>
                  </a:lnTo>
                  <a:lnTo>
                    <a:pt x="1311896" y="32161"/>
                  </a:lnTo>
                  <a:lnTo>
                    <a:pt x="1254074" y="40473"/>
                  </a:lnTo>
                  <a:lnTo>
                    <a:pt x="1197086" y="49681"/>
                  </a:lnTo>
                  <a:lnTo>
                    <a:pt x="1140965" y="59768"/>
                  </a:lnTo>
                  <a:lnTo>
                    <a:pt x="1085748" y="70718"/>
                  </a:lnTo>
                  <a:lnTo>
                    <a:pt x="1031471" y="82513"/>
                  </a:lnTo>
                  <a:lnTo>
                    <a:pt x="978169" y="95136"/>
                  </a:lnTo>
                  <a:lnTo>
                    <a:pt x="925877" y="108570"/>
                  </a:lnTo>
                  <a:lnTo>
                    <a:pt x="874633" y="122798"/>
                  </a:lnTo>
                  <a:lnTo>
                    <a:pt x="824471" y="137803"/>
                  </a:lnTo>
                  <a:lnTo>
                    <a:pt x="775427" y="153566"/>
                  </a:lnTo>
                  <a:lnTo>
                    <a:pt x="727536" y="170073"/>
                  </a:lnTo>
                  <a:lnTo>
                    <a:pt x="680836" y="187304"/>
                  </a:lnTo>
                  <a:lnTo>
                    <a:pt x="635360" y="205244"/>
                  </a:lnTo>
                  <a:lnTo>
                    <a:pt x="591145" y="223875"/>
                  </a:lnTo>
                  <a:lnTo>
                    <a:pt x="548227" y="243179"/>
                  </a:lnTo>
                  <a:lnTo>
                    <a:pt x="506641" y="263140"/>
                  </a:lnTo>
                  <a:lnTo>
                    <a:pt x="466423" y="283741"/>
                  </a:lnTo>
                  <a:lnTo>
                    <a:pt x="427609" y="304965"/>
                  </a:lnTo>
                  <a:lnTo>
                    <a:pt x="390234" y="326793"/>
                  </a:lnTo>
                  <a:lnTo>
                    <a:pt x="354335" y="349210"/>
                  </a:lnTo>
                  <a:lnTo>
                    <a:pt x="319946" y="372198"/>
                  </a:lnTo>
                  <a:lnTo>
                    <a:pt x="287104" y="395740"/>
                  </a:lnTo>
                  <a:lnTo>
                    <a:pt x="255843" y="419819"/>
                  </a:lnTo>
                  <a:lnTo>
                    <a:pt x="226201" y="444417"/>
                  </a:lnTo>
                  <a:lnTo>
                    <a:pt x="171914" y="495104"/>
                  </a:lnTo>
                  <a:lnTo>
                    <a:pt x="124526" y="547665"/>
                  </a:lnTo>
                  <a:lnTo>
                    <a:pt x="84324" y="601962"/>
                  </a:lnTo>
                  <a:lnTo>
                    <a:pt x="51594" y="657858"/>
                  </a:lnTo>
                  <a:lnTo>
                    <a:pt x="26621" y="715216"/>
                  </a:lnTo>
                  <a:lnTo>
                    <a:pt x="9690" y="773898"/>
                  </a:lnTo>
                  <a:lnTo>
                    <a:pt x="1088" y="833769"/>
                  </a:lnTo>
                  <a:lnTo>
                    <a:pt x="0" y="864107"/>
                  </a:lnTo>
                  <a:lnTo>
                    <a:pt x="1088" y="894446"/>
                  </a:lnTo>
                  <a:lnTo>
                    <a:pt x="9690" y="954317"/>
                  </a:lnTo>
                  <a:lnTo>
                    <a:pt x="26621" y="1012999"/>
                  </a:lnTo>
                  <a:lnTo>
                    <a:pt x="51594" y="1070357"/>
                  </a:lnTo>
                  <a:lnTo>
                    <a:pt x="84324" y="1126253"/>
                  </a:lnTo>
                  <a:lnTo>
                    <a:pt x="124526" y="1180550"/>
                  </a:lnTo>
                  <a:lnTo>
                    <a:pt x="171914" y="1233111"/>
                  </a:lnTo>
                  <a:lnTo>
                    <a:pt x="226201" y="1283798"/>
                  </a:lnTo>
                  <a:lnTo>
                    <a:pt x="255843" y="1308396"/>
                  </a:lnTo>
                  <a:lnTo>
                    <a:pt x="287104" y="1332475"/>
                  </a:lnTo>
                  <a:lnTo>
                    <a:pt x="319946" y="1356017"/>
                  </a:lnTo>
                  <a:lnTo>
                    <a:pt x="354335" y="1379005"/>
                  </a:lnTo>
                  <a:lnTo>
                    <a:pt x="390234" y="1401422"/>
                  </a:lnTo>
                  <a:lnTo>
                    <a:pt x="427609" y="1423250"/>
                  </a:lnTo>
                  <a:lnTo>
                    <a:pt x="466423" y="1444474"/>
                  </a:lnTo>
                  <a:lnTo>
                    <a:pt x="506641" y="1465075"/>
                  </a:lnTo>
                  <a:lnTo>
                    <a:pt x="548227" y="1485036"/>
                  </a:lnTo>
                  <a:lnTo>
                    <a:pt x="591145" y="1504340"/>
                  </a:lnTo>
                  <a:lnTo>
                    <a:pt x="635360" y="1522971"/>
                  </a:lnTo>
                  <a:lnTo>
                    <a:pt x="680836" y="1540911"/>
                  </a:lnTo>
                  <a:lnTo>
                    <a:pt x="727536" y="1558142"/>
                  </a:lnTo>
                  <a:lnTo>
                    <a:pt x="775427" y="1574649"/>
                  </a:lnTo>
                  <a:lnTo>
                    <a:pt x="824471" y="1590412"/>
                  </a:lnTo>
                  <a:lnTo>
                    <a:pt x="874633" y="1605417"/>
                  </a:lnTo>
                  <a:lnTo>
                    <a:pt x="925877" y="1619645"/>
                  </a:lnTo>
                  <a:lnTo>
                    <a:pt x="978169" y="1633079"/>
                  </a:lnTo>
                  <a:lnTo>
                    <a:pt x="1031471" y="1645702"/>
                  </a:lnTo>
                  <a:lnTo>
                    <a:pt x="1085748" y="1657497"/>
                  </a:lnTo>
                  <a:lnTo>
                    <a:pt x="1140965" y="1668447"/>
                  </a:lnTo>
                  <a:lnTo>
                    <a:pt x="1197086" y="1678534"/>
                  </a:lnTo>
                  <a:lnTo>
                    <a:pt x="1254074" y="1687742"/>
                  </a:lnTo>
                  <a:lnTo>
                    <a:pt x="1311896" y="1696054"/>
                  </a:lnTo>
                  <a:lnTo>
                    <a:pt x="1370514" y="1703452"/>
                  </a:lnTo>
                  <a:lnTo>
                    <a:pt x="1429893" y="1709919"/>
                  </a:lnTo>
                  <a:lnTo>
                    <a:pt x="1489997" y="1715438"/>
                  </a:lnTo>
                  <a:lnTo>
                    <a:pt x="1550791" y="1719992"/>
                  </a:lnTo>
                  <a:lnTo>
                    <a:pt x="1612239" y="1723564"/>
                  </a:lnTo>
                  <a:lnTo>
                    <a:pt x="1674305" y="1726137"/>
                  </a:lnTo>
                  <a:lnTo>
                    <a:pt x="1736953" y="1727693"/>
                  </a:lnTo>
                  <a:lnTo>
                    <a:pt x="1800148" y="1728215"/>
                  </a:lnTo>
                  <a:lnTo>
                    <a:pt x="1863351" y="1727693"/>
                  </a:lnTo>
                  <a:lnTo>
                    <a:pt x="1926007" y="1726137"/>
                  </a:lnTo>
                  <a:lnTo>
                    <a:pt x="1988080" y="1723564"/>
                  </a:lnTo>
                  <a:lnTo>
                    <a:pt x="2049535" y="1719992"/>
                  </a:lnTo>
                  <a:lnTo>
                    <a:pt x="2110335" y="1715438"/>
                  </a:lnTo>
                  <a:lnTo>
                    <a:pt x="2170444" y="1709919"/>
                  </a:lnTo>
                  <a:lnTo>
                    <a:pt x="2229829" y="1703452"/>
                  </a:lnTo>
                  <a:lnTo>
                    <a:pt x="2288452" y="1696054"/>
                  </a:lnTo>
                  <a:lnTo>
                    <a:pt x="2346277" y="1687742"/>
                  </a:lnTo>
                  <a:lnTo>
                    <a:pt x="2403270" y="1678534"/>
                  </a:lnTo>
                  <a:lnTo>
                    <a:pt x="2459395" y="1668447"/>
                  </a:lnTo>
                  <a:lnTo>
                    <a:pt x="2514615" y="1657497"/>
                  </a:lnTo>
                  <a:lnTo>
                    <a:pt x="2568895" y="1645702"/>
                  </a:lnTo>
                  <a:lnTo>
                    <a:pt x="2622200" y="1633079"/>
                  </a:lnTo>
                  <a:lnTo>
                    <a:pt x="2674494" y="1619645"/>
                  </a:lnTo>
                  <a:lnTo>
                    <a:pt x="2725741" y="1605417"/>
                  </a:lnTo>
                  <a:lnTo>
                    <a:pt x="2775905" y="1590412"/>
                  </a:lnTo>
                  <a:lnTo>
                    <a:pt x="2824950" y="1574649"/>
                  </a:lnTo>
                  <a:lnTo>
                    <a:pt x="2872842" y="1558142"/>
                  </a:lnTo>
                  <a:lnTo>
                    <a:pt x="2919544" y="1540911"/>
                  </a:lnTo>
                  <a:lnTo>
                    <a:pt x="2965021" y="1522971"/>
                  </a:lnTo>
                  <a:lnTo>
                    <a:pt x="3009236" y="1504340"/>
                  </a:lnTo>
                  <a:lnTo>
                    <a:pt x="3052155" y="1485036"/>
                  </a:lnTo>
                  <a:lnTo>
                    <a:pt x="3093741" y="1465075"/>
                  </a:lnTo>
                  <a:lnTo>
                    <a:pt x="3133959" y="1444474"/>
                  </a:lnTo>
                  <a:lnTo>
                    <a:pt x="3172774" y="1423250"/>
                  </a:lnTo>
                  <a:lnTo>
                    <a:pt x="3210148" y="1401422"/>
                  </a:lnTo>
                  <a:lnTo>
                    <a:pt x="3246048" y="1379005"/>
                  </a:lnTo>
                  <a:lnTo>
                    <a:pt x="3280436" y="1356017"/>
                  </a:lnTo>
                  <a:lnTo>
                    <a:pt x="3313278" y="1332475"/>
                  </a:lnTo>
                  <a:lnTo>
                    <a:pt x="3344538" y="1308396"/>
                  </a:lnTo>
                  <a:lnTo>
                    <a:pt x="3374180" y="1283798"/>
                  </a:lnTo>
                  <a:lnTo>
                    <a:pt x="3428466" y="1233111"/>
                  </a:lnTo>
                  <a:lnTo>
                    <a:pt x="3475852" y="1180550"/>
                  </a:lnTo>
                  <a:lnTo>
                    <a:pt x="3516053" y="1126253"/>
                  </a:lnTo>
                  <a:lnTo>
                    <a:pt x="3548781" y="1070357"/>
                  </a:lnTo>
                  <a:lnTo>
                    <a:pt x="3573754" y="1012999"/>
                  </a:lnTo>
                  <a:lnTo>
                    <a:pt x="3590683" y="954317"/>
                  </a:lnTo>
                  <a:lnTo>
                    <a:pt x="3599285" y="894446"/>
                  </a:lnTo>
                  <a:lnTo>
                    <a:pt x="3600373" y="864107"/>
                  </a:lnTo>
                  <a:lnTo>
                    <a:pt x="3599285" y="833769"/>
                  </a:lnTo>
                  <a:lnTo>
                    <a:pt x="3590683" y="773898"/>
                  </a:lnTo>
                  <a:lnTo>
                    <a:pt x="3573754" y="715216"/>
                  </a:lnTo>
                  <a:lnTo>
                    <a:pt x="3548781" y="657858"/>
                  </a:lnTo>
                  <a:lnTo>
                    <a:pt x="3516053" y="601962"/>
                  </a:lnTo>
                  <a:lnTo>
                    <a:pt x="3475852" y="547665"/>
                  </a:lnTo>
                  <a:lnTo>
                    <a:pt x="3428466" y="495104"/>
                  </a:lnTo>
                  <a:lnTo>
                    <a:pt x="3374180" y="444417"/>
                  </a:lnTo>
                  <a:lnTo>
                    <a:pt x="3344538" y="419819"/>
                  </a:lnTo>
                  <a:lnTo>
                    <a:pt x="3313278" y="395740"/>
                  </a:lnTo>
                  <a:lnTo>
                    <a:pt x="3280436" y="372198"/>
                  </a:lnTo>
                  <a:lnTo>
                    <a:pt x="3246048" y="349210"/>
                  </a:lnTo>
                  <a:lnTo>
                    <a:pt x="3210148" y="326793"/>
                  </a:lnTo>
                  <a:lnTo>
                    <a:pt x="3172774" y="304965"/>
                  </a:lnTo>
                  <a:lnTo>
                    <a:pt x="3133959" y="283741"/>
                  </a:lnTo>
                  <a:lnTo>
                    <a:pt x="3093741" y="263140"/>
                  </a:lnTo>
                  <a:lnTo>
                    <a:pt x="3052155" y="243179"/>
                  </a:lnTo>
                  <a:lnTo>
                    <a:pt x="3009236" y="223875"/>
                  </a:lnTo>
                  <a:lnTo>
                    <a:pt x="2965021" y="205244"/>
                  </a:lnTo>
                  <a:lnTo>
                    <a:pt x="2919544" y="187304"/>
                  </a:lnTo>
                  <a:lnTo>
                    <a:pt x="2872842" y="170073"/>
                  </a:lnTo>
                  <a:lnTo>
                    <a:pt x="2824950" y="153566"/>
                  </a:lnTo>
                  <a:lnTo>
                    <a:pt x="2775905" y="137803"/>
                  </a:lnTo>
                  <a:lnTo>
                    <a:pt x="2725741" y="122798"/>
                  </a:lnTo>
                  <a:lnTo>
                    <a:pt x="2674494" y="108570"/>
                  </a:lnTo>
                  <a:lnTo>
                    <a:pt x="2622200" y="95136"/>
                  </a:lnTo>
                  <a:lnTo>
                    <a:pt x="2568895" y="82513"/>
                  </a:lnTo>
                  <a:lnTo>
                    <a:pt x="2514615" y="70718"/>
                  </a:lnTo>
                  <a:lnTo>
                    <a:pt x="2459395" y="59768"/>
                  </a:lnTo>
                  <a:lnTo>
                    <a:pt x="2403270" y="49681"/>
                  </a:lnTo>
                  <a:lnTo>
                    <a:pt x="2346277" y="40473"/>
                  </a:lnTo>
                  <a:lnTo>
                    <a:pt x="2288452" y="32161"/>
                  </a:lnTo>
                  <a:lnTo>
                    <a:pt x="2229829" y="24763"/>
                  </a:lnTo>
                  <a:lnTo>
                    <a:pt x="2170444" y="18296"/>
                  </a:lnTo>
                  <a:lnTo>
                    <a:pt x="2110335" y="12777"/>
                  </a:lnTo>
                  <a:lnTo>
                    <a:pt x="2049535" y="8223"/>
                  </a:lnTo>
                  <a:lnTo>
                    <a:pt x="1988080" y="4651"/>
                  </a:lnTo>
                  <a:lnTo>
                    <a:pt x="1926007" y="2078"/>
                  </a:lnTo>
                  <a:lnTo>
                    <a:pt x="1863351" y="522"/>
                  </a:lnTo>
                  <a:lnTo>
                    <a:pt x="1800148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17346" y="3501009"/>
              <a:ext cx="3600450" cy="1728470"/>
            </a:xfrm>
            <a:custGeom>
              <a:avLst/>
              <a:gdLst/>
              <a:ahLst/>
              <a:cxnLst/>
              <a:rect l="l" t="t" r="r" b="b"/>
              <a:pathLst>
                <a:path w="3600450" h="1728470">
                  <a:moveTo>
                    <a:pt x="0" y="864107"/>
                  </a:moveTo>
                  <a:lnTo>
                    <a:pt x="4330" y="803694"/>
                  </a:lnTo>
                  <a:lnTo>
                    <a:pt x="17132" y="744400"/>
                  </a:lnTo>
                  <a:lnTo>
                    <a:pt x="38120" y="686362"/>
                  </a:lnTo>
                  <a:lnTo>
                    <a:pt x="67007" y="629718"/>
                  </a:lnTo>
                  <a:lnTo>
                    <a:pt x="103509" y="574605"/>
                  </a:lnTo>
                  <a:lnTo>
                    <a:pt x="147339" y="521159"/>
                  </a:lnTo>
                  <a:lnTo>
                    <a:pt x="198213" y="469518"/>
                  </a:lnTo>
                  <a:lnTo>
                    <a:pt x="255843" y="419819"/>
                  </a:lnTo>
                  <a:lnTo>
                    <a:pt x="287104" y="395740"/>
                  </a:lnTo>
                  <a:lnTo>
                    <a:pt x="319946" y="372198"/>
                  </a:lnTo>
                  <a:lnTo>
                    <a:pt x="354335" y="349210"/>
                  </a:lnTo>
                  <a:lnTo>
                    <a:pt x="390234" y="326793"/>
                  </a:lnTo>
                  <a:lnTo>
                    <a:pt x="427609" y="304965"/>
                  </a:lnTo>
                  <a:lnTo>
                    <a:pt x="466423" y="283741"/>
                  </a:lnTo>
                  <a:lnTo>
                    <a:pt x="506641" y="263140"/>
                  </a:lnTo>
                  <a:lnTo>
                    <a:pt x="548227" y="243179"/>
                  </a:lnTo>
                  <a:lnTo>
                    <a:pt x="591145" y="223875"/>
                  </a:lnTo>
                  <a:lnTo>
                    <a:pt x="635360" y="205244"/>
                  </a:lnTo>
                  <a:lnTo>
                    <a:pt x="680836" y="187304"/>
                  </a:lnTo>
                  <a:lnTo>
                    <a:pt x="727536" y="170073"/>
                  </a:lnTo>
                  <a:lnTo>
                    <a:pt x="775427" y="153566"/>
                  </a:lnTo>
                  <a:lnTo>
                    <a:pt x="824471" y="137803"/>
                  </a:lnTo>
                  <a:lnTo>
                    <a:pt x="874633" y="122798"/>
                  </a:lnTo>
                  <a:lnTo>
                    <a:pt x="925877" y="108570"/>
                  </a:lnTo>
                  <a:lnTo>
                    <a:pt x="978169" y="95136"/>
                  </a:lnTo>
                  <a:lnTo>
                    <a:pt x="1031471" y="82513"/>
                  </a:lnTo>
                  <a:lnTo>
                    <a:pt x="1085748" y="70718"/>
                  </a:lnTo>
                  <a:lnTo>
                    <a:pt x="1140965" y="59768"/>
                  </a:lnTo>
                  <a:lnTo>
                    <a:pt x="1197086" y="49681"/>
                  </a:lnTo>
                  <a:lnTo>
                    <a:pt x="1254074" y="40473"/>
                  </a:lnTo>
                  <a:lnTo>
                    <a:pt x="1311896" y="32161"/>
                  </a:lnTo>
                  <a:lnTo>
                    <a:pt x="1370514" y="24763"/>
                  </a:lnTo>
                  <a:lnTo>
                    <a:pt x="1429893" y="18296"/>
                  </a:lnTo>
                  <a:lnTo>
                    <a:pt x="1489997" y="12777"/>
                  </a:lnTo>
                  <a:lnTo>
                    <a:pt x="1550791" y="8223"/>
                  </a:lnTo>
                  <a:lnTo>
                    <a:pt x="1612239" y="4651"/>
                  </a:lnTo>
                  <a:lnTo>
                    <a:pt x="1674305" y="2078"/>
                  </a:lnTo>
                  <a:lnTo>
                    <a:pt x="1736953" y="522"/>
                  </a:lnTo>
                  <a:lnTo>
                    <a:pt x="1800148" y="0"/>
                  </a:lnTo>
                  <a:lnTo>
                    <a:pt x="1863351" y="522"/>
                  </a:lnTo>
                  <a:lnTo>
                    <a:pt x="1926007" y="2078"/>
                  </a:lnTo>
                  <a:lnTo>
                    <a:pt x="1988080" y="4651"/>
                  </a:lnTo>
                  <a:lnTo>
                    <a:pt x="2049535" y="8223"/>
                  </a:lnTo>
                  <a:lnTo>
                    <a:pt x="2110335" y="12777"/>
                  </a:lnTo>
                  <a:lnTo>
                    <a:pt x="2170444" y="18296"/>
                  </a:lnTo>
                  <a:lnTo>
                    <a:pt x="2229829" y="24763"/>
                  </a:lnTo>
                  <a:lnTo>
                    <a:pt x="2288452" y="32161"/>
                  </a:lnTo>
                  <a:lnTo>
                    <a:pt x="2346277" y="40473"/>
                  </a:lnTo>
                  <a:lnTo>
                    <a:pt x="2403270" y="49681"/>
                  </a:lnTo>
                  <a:lnTo>
                    <a:pt x="2459395" y="59768"/>
                  </a:lnTo>
                  <a:lnTo>
                    <a:pt x="2514615" y="70718"/>
                  </a:lnTo>
                  <a:lnTo>
                    <a:pt x="2568895" y="82513"/>
                  </a:lnTo>
                  <a:lnTo>
                    <a:pt x="2622200" y="95136"/>
                  </a:lnTo>
                  <a:lnTo>
                    <a:pt x="2674494" y="108570"/>
                  </a:lnTo>
                  <a:lnTo>
                    <a:pt x="2725741" y="122798"/>
                  </a:lnTo>
                  <a:lnTo>
                    <a:pt x="2775905" y="137803"/>
                  </a:lnTo>
                  <a:lnTo>
                    <a:pt x="2824950" y="153566"/>
                  </a:lnTo>
                  <a:lnTo>
                    <a:pt x="2872842" y="170073"/>
                  </a:lnTo>
                  <a:lnTo>
                    <a:pt x="2919544" y="187304"/>
                  </a:lnTo>
                  <a:lnTo>
                    <a:pt x="2965021" y="205244"/>
                  </a:lnTo>
                  <a:lnTo>
                    <a:pt x="3009236" y="223875"/>
                  </a:lnTo>
                  <a:lnTo>
                    <a:pt x="3052155" y="243179"/>
                  </a:lnTo>
                  <a:lnTo>
                    <a:pt x="3093741" y="263140"/>
                  </a:lnTo>
                  <a:lnTo>
                    <a:pt x="3133959" y="283741"/>
                  </a:lnTo>
                  <a:lnTo>
                    <a:pt x="3172774" y="304965"/>
                  </a:lnTo>
                  <a:lnTo>
                    <a:pt x="3210148" y="326793"/>
                  </a:lnTo>
                  <a:lnTo>
                    <a:pt x="3246048" y="349210"/>
                  </a:lnTo>
                  <a:lnTo>
                    <a:pt x="3280436" y="372198"/>
                  </a:lnTo>
                  <a:lnTo>
                    <a:pt x="3313278" y="395740"/>
                  </a:lnTo>
                  <a:lnTo>
                    <a:pt x="3344538" y="419819"/>
                  </a:lnTo>
                  <a:lnTo>
                    <a:pt x="3374180" y="444417"/>
                  </a:lnTo>
                  <a:lnTo>
                    <a:pt x="3428466" y="495104"/>
                  </a:lnTo>
                  <a:lnTo>
                    <a:pt x="3475852" y="547665"/>
                  </a:lnTo>
                  <a:lnTo>
                    <a:pt x="3516053" y="601962"/>
                  </a:lnTo>
                  <a:lnTo>
                    <a:pt x="3548781" y="657858"/>
                  </a:lnTo>
                  <a:lnTo>
                    <a:pt x="3573754" y="715216"/>
                  </a:lnTo>
                  <a:lnTo>
                    <a:pt x="3590683" y="773898"/>
                  </a:lnTo>
                  <a:lnTo>
                    <a:pt x="3599285" y="833769"/>
                  </a:lnTo>
                  <a:lnTo>
                    <a:pt x="3600373" y="864107"/>
                  </a:lnTo>
                  <a:lnTo>
                    <a:pt x="3599285" y="894446"/>
                  </a:lnTo>
                  <a:lnTo>
                    <a:pt x="3590683" y="954317"/>
                  </a:lnTo>
                  <a:lnTo>
                    <a:pt x="3573754" y="1012999"/>
                  </a:lnTo>
                  <a:lnTo>
                    <a:pt x="3548781" y="1070357"/>
                  </a:lnTo>
                  <a:lnTo>
                    <a:pt x="3516053" y="1126253"/>
                  </a:lnTo>
                  <a:lnTo>
                    <a:pt x="3475852" y="1180550"/>
                  </a:lnTo>
                  <a:lnTo>
                    <a:pt x="3428466" y="1233111"/>
                  </a:lnTo>
                  <a:lnTo>
                    <a:pt x="3374180" y="1283798"/>
                  </a:lnTo>
                  <a:lnTo>
                    <a:pt x="3344538" y="1308396"/>
                  </a:lnTo>
                  <a:lnTo>
                    <a:pt x="3313278" y="1332475"/>
                  </a:lnTo>
                  <a:lnTo>
                    <a:pt x="3280436" y="1356017"/>
                  </a:lnTo>
                  <a:lnTo>
                    <a:pt x="3246048" y="1379005"/>
                  </a:lnTo>
                  <a:lnTo>
                    <a:pt x="3210148" y="1401422"/>
                  </a:lnTo>
                  <a:lnTo>
                    <a:pt x="3172774" y="1423250"/>
                  </a:lnTo>
                  <a:lnTo>
                    <a:pt x="3133959" y="1444474"/>
                  </a:lnTo>
                  <a:lnTo>
                    <a:pt x="3093741" y="1465075"/>
                  </a:lnTo>
                  <a:lnTo>
                    <a:pt x="3052155" y="1485036"/>
                  </a:lnTo>
                  <a:lnTo>
                    <a:pt x="3009236" y="1504340"/>
                  </a:lnTo>
                  <a:lnTo>
                    <a:pt x="2965021" y="1522971"/>
                  </a:lnTo>
                  <a:lnTo>
                    <a:pt x="2919544" y="1540911"/>
                  </a:lnTo>
                  <a:lnTo>
                    <a:pt x="2872842" y="1558142"/>
                  </a:lnTo>
                  <a:lnTo>
                    <a:pt x="2824950" y="1574649"/>
                  </a:lnTo>
                  <a:lnTo>
                    <a:pt x="2775905" y="1590412"/>
                  </a:lnTo>
                  <a:lnTo>
                    <a:pt x="2725741" y="1605417"/>
                  </a:lnTo>
                  <a:lnTo>
                    <a:pt x="2674494" y="1619645"/>
                  </a:lnTo>
                  <a:lnTo>
                    <a:pt x="2622200" y="1633079"/>
                  </a:lnTo>
                  <a:lnTo>
                    <a:pt x="2568895" y="1645702"/>
                  </a:lnTo>
                  <a:lnTo>
                    <a:pt x="2514615" y="1657497"/>
                  </a:lnTo>
                  <a:lnTo>
                    <a:pt x="2459395" y="1668447"/>
                  </a:lnTo>
                  <a:lnTo>
                    <a:pt x="2403270" y="1678534"/>
                  </a:lnTo>
                  <a:lnTo>
                    <a:pt x="2346277" y="1687742"/>
                  </a:lnTo>
                  <a:lnTo>
                    <a:pt x="2288452" y="1696054"/>
                  </a:lnTo>
                  <a:lnTo>
                    <a:pt x="2229829" y="1703452"/>
                  </a:lnTo>
                  <a:lnTo>
                    <a:pt x="2170444" y="1709919"/>
                  </a:lnTo>
                  <a:lnTo>
                    <a:pt x="2110335" y="1715438"/>
                  </a:lnTo>
                  <a:lnTo>
                    <a:pt x="2049535" y="1719992"/>
                  </a:lnTo>
                  <a:lnTo>
                    <a:pt x="1988080" y="1723564"/>
                  </a:lnTo>
                  <a:lnTo>
                    <a:pt x="1926007" y="1726137"/>
                  </a:lnTo>
                  <a:lnTo>
                    <a:pt x="1863351" y="1727693"/>
                  </a:lnTo>
                  <a:lnTo>
                    <a:pt x="1800148" y="1728215"/>
                  </a:lnTo>
                  <a:lnTo>
                    <a:pt x="1736953" y="1727693"/>
                  </a:lnTo>
                  <a:lnTo>
                    <a:pt x="1674305" y="1726137"/>
                  </a:lnTo>
                  <a:lnTo>
                    <a:pt x="1612239" y="1723564"/>
                  </a:lnTo>
                  <a:lnTo>
                    <a:pt x="1550791" y="1719992"/>
                  </a:lnTo>
                  <a:lnTo>
                    <a:pt x="1489997" y="1715438"/>
                  </a:lnTo>
                  <a:lnTo>
                    <a:pt x="1429893" y="1709919"/>
                  </a:lnTo>
                  <a:lnTo>
                    <a:pt x="1370514" y="1703452"/>
                  </a:lnTo>
                  <a:lnTo>
                    <a:pt x="1311896" y="1696054"/>
                  </a:lnTo>
                  <a:lnTo>
                    <a:pt x="1254074" y="1687742"/>
                  </a:lnTo>
                  <a:lnTo>
                    <a:pt x="1197086" y="1678534"/>
                  </a:lnTo>
                  <a:lnTo>
                    <a:pt x="1140965" y="1668447"/>
                  </a:lnTo>
                  <a:lnTo>
                    <a:pt x="1085748" y="1657497"/>
                  </a:lnTo>
                  <a:lnTo>
                    <a:pt x="1031471" y="1645702"/>
                  </a:lnTo>
                  <a:lnTo>
                    <a:pt x="978169" y="1633079"/>
                  </a:lnTo>
                  <a:lnTo>
                    <a:pt x="925877" y="1619645"/>
                  </a:lnTo>
                  <a:lnTo>
                    <a:pt x="874633" y="1605417"/>
                  </a:lnTo>
                  <a:lnTo>
                    <a:pt x="824471" y="1590412"/>
                  </a:lnTo>
                  <a:lnTo>
                    <a:pt x="775427" y="1574649"/>
                  </a:lnTo>
                  <a:lnTo>
                    <a:pt x="727536" y="1558142"/>
                  </a:lnTo>
                  <a:lnTo>
                    <a:pt x="680836" y="1540911"/>
                  </a:lnTo>
                  <a:lnTo>
                    <a:pt x="635360" y="1522971"/>
                  </a:lnTo>
                  <a:lnTo>
                    <a:pt x="591145" y="1504340"/>
                  </a:lnTo>
                  <a:lnTo>
                    <a:pt x="548227" y="1485036"/>
                  </a:lnTo>
                  <a:lnTo>
                    <a:pt x="506641" y="1465075"/>
                  </a:lnTo>
                  <a:lnTo>
                    <a:pt x="466423" y="1444474"/>
                  </a:lnTo>
                  <a:lnTo>
                    <a:pt x="427609" y="1423250"/>
                  </a:lnTo>
                  <a:lnTo>
                    <a:pt x="390234" y="1401422"/>
                  </a:lnTo>
                  <a:lnTo>
                    <a:pt x="354335" y="1379005"/>
                  </a:lnTo>
                  <a:lnTo>
                    <a:pt x="319946" y="1356017"/>
                  </a:lnTo>
                  <a:lnTo>
                    <a:pt x="287104" y="1332475"/>
                  </a:lnTo>
                  <a:lnTo>
                    <a:pt x="255843" y="1308396"/>
                  </a:lnTo>
                  <a:lnTo>
                    <a:pt x="226201" y="1283798"/>
                  </a:lnTo>
                  <a:lnTo>
                    <a:pt x="171914" y="1233111"/>
                  </a:lnTo>
                  <a:lnTo>
                    <a:pt x="124526" y="1180550"/>
                  </a:lnTo>
                  <a:lnTo>
                    <a:pt x="84324" y="1126253"/>
                  </a:lnTo>
                  <a:lnTo>
                    <a:pt x="51594" y="1070357"/>
                  </a:lnTo>
                  <a:lnTo>
                    <a:pt x="26621" y="1012999"/>
                  </a:lnTo>
                  <a:lnTo>
                    <a:pt x="9690" y="954317"/>
                  </a:lnTo>
                  <a:lnTo>
                    <a:pt x="1088" y="894446"/>
                  </a:lnTo>
                  <a:lnTo>
                    <a:pt x="0" y="864107"/>
                  </a:lnTo>
                  <a:close/>
                </a:path>
              </a:pathLst>
            </a:custGeom>
            <a:ln w="28575">
              <a:solidFill>
                <a:srgbClr val="44548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846833" y="3927475"/>
            <a:ext cx="1938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dirty="0" sz="18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105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3201" y="4476369"/>
            <a:ext cx="2148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FFFFFF"/>
                </a:solidFill>
                <a:latin typeface="Times New Roman"/>
                <a:cs typeface="Times New Roman"/>
              </a:rPr>
              <a:t>Track </a:t>
            </a:r>
            <a:r>
              <a:rPr dirty="0" sz="1800" spc="7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r>
              <a:rPr dirty="0" sz="18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types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81865" y="3738689"/>
            <a:ext cx="2534285" cy="1252855"/>
            <a:chOff x="5781865" y="3738689"/>
            <a:chExt cx="2534285" cy="1252855"/>
          </a:xfrm>
        </p:grpSpPr>
        <p:sp>
          <p:nvSpPr>
            <p:cNvPr id="11" name="object 11"/>
            <p:cNvSpPr/>
            <p:nvPr/>
          </p:nvSpPr>
          <p:spPr>
            <a:xfrm>
              <a:off x="5796153" y="3752977"/>
              <a:ext cx="2505710" cy="1224280"/>
            </a:xfrm>
            <a:custGeom>
              <a:avLst/>
              <a:gdLst/>
              <a:ahLst/>
              <a:cxnLst/>
              <a:rect l="l" t="t" r="r" b="b"/>
              <a:pathLst>
                <a:path w="2505709" h="1224279">
                  <a:moveTo>
                    <a:pt x="1252727" y="0"/>
                  </a:moveTo>
                  <a:lnTo>
                    <a:pt x="1190201" y="749"/>
                  </a:lnTo>
                  <a:lnTo>
                    <a:pt x="1128468" y="2973"/>
                  </a:lnTo>
                  <a:lnTo>
                    <a:pt x="1067601" y="6637"/>
                  </a:lnTo>
                  <a:lnTo>
                    <a:pt x="1007671" y="11705"/>
                  </a:lnTo>
                  <a:lnTo>
                    <a:pt x="948751" y="18144"/>
                  </a:lnTo>
                  <a:lnTo>
                    <a:pt x="890911" y="25917"/>
                  </a:lnTo>
                  <a:lnTo>
                    <a:pt x="834224" y="34990"/>
                  </a:lnTo>
                  <a:lnTo>
                    <a:pt x="778761" y="45327"/>
                  </a:lnTo>
                  <a:lnTo>
                    <a:pt x="724595" y="56894"/>
                  </a:lnTo>
                  <a:lnTo>
                    <a:pt x="671796" y="69655"/>
                  </a:lnTo>
                  <a:lnTo>
                    <a:pt x="620437" y="83575"/>
                  </a:lnTo>
                  <a:lnTo>
                    <a:pt x="570589" y="98619"/>
                  </a:lnTo>
                  <a:lnTo>
                    <a:pt x="522325" y="114753"/>
                  </a:lnTo>
                  <a:lnTo>
                    <a:pt x="475715" y="131941"/>
                  </a:lnTo>
                  <a:lnTo>
                    <a:pt x="430832" y="150148"/>
                  </a:lnTo>
                  <a:lnTo>
                    <a:pt x="387748" y="169338"/>
                  </a:lnTo>
                  <a:lnTo>
                    <a:pt x="346534" y="189478"/>
                  </a:lnTo>
                  <a:lnTo>
                    <a:pt x="307261" y="210531"/>
                  </a:lnTo>
                  <a:lnTo>
                    <a:pt x="270003" y="232463"/>
                  </a:lnTo>
                  <a:lnTo>
                    <a:pt x="234829" y="255239"/>
                  </a:lnTo>
                  <a:lnTo>
                    <a:pt x="201813" y="278824"/>
                  </a:lnTo>
                  <a:lnTo>
                    <a:pt x="171026" y="303181"/>
                  </a:lnTo>
                  <a:lnTo>
                    <a:pt x="116426" y="354077"/>
                  </a:lnTo>
                  <a:lnTo>
                    <a:pt x="71602" y="407647"/>
                  </a:lnTo>
                  <a:lnTo>
                    <a:pt x="37129" y="463608"/>
                  </a:lnTo>
                  <a:lnTo>
                    <a:pt x="13582" y="521682"/>
                  </a:lnTo>
                  <a:lnTo>
                    <a:pt x="1533" y="581588"/>
                  </a:lnTo>
                  <a:lnTo>
                    <a:pt x="0" y="612140"/>
                  </a:lnTo>
                  <a:lnTo>
                    <a:pt x="1533" y="642691"/>
                  </a:lnTo>
                  <a:lnTo>
                    <a:pt x="13582" y="702594"/>
                  </a:lnTo>
                  <a:lnTo>
                    <a:pt x="37129" y="760663"/>
                  </a:lnTo>
                  <a:lnTo>
                    <a:pt x="71602" y="816618"/>
                  </a:lnTo>
                  <a:lnTo>
                    <a:pt x="116426" y="870178"/>
                  </a:lnTo>
                  <a:lnTo>
                    <a:pt x="171026" y="921065"/>
                  </a:lnTo>
                  <a:lnTo>
                    <a:pt x="201813" y="945417"/>
                  </a:lnTo>
                  <a:lnTo>
                    <a:pt x="234829" y="968996"/>
                  </a:lnTo>
                  <a:lnTo>
                    <a:pt x="270003" y="991766"/>
                  </a:lnTo>
                  <a:lnTo>
                    <a:pt x="307261" y="1013693"/>
                  </a:lnTo>
                  <a:lnTo>
                    <a:pt x="346534" y="1034740"/>
                  </a:lnTo>
                  <a:lnTo>
                    <a:pt x="387748" y="1054874"/>
                  </a:lnTo>
                  <a:lnTo>
                    <a:pt x="430832" y="1074059"/>
                  </a:lnTo>
                  <a:lnTo>
                    <a:pt x="475715" y="1092260"/>
                  </a:lnTo>
                  <a:lnTo>
                    <a:pt x="522325" y="1109442"/>
                  </a:lnTo>
                  <a:lnTo>
                    <a:pt x="570589" y="1125571"/>
                  </a:lnTo>
                  <a:lnTo>
                    <a:pt x="620437" y="1140610"/>
                  </a:lnTo>
                  <a:lnTo>
                    <a:pt x="671796" y="1154525"/>
                  </a:lnTo>
                  <a:lnTo>
                    <a:pt x="724595" y="1167282"/>
                  </a:lnTo>
                  <a:lnTo>
                    <a:pt x="778761" y="1178844"/>
                  </a:lnTo>
                  <a:lnTo>
                    <a:pt x="834224" y="1189177"/>
                  </a:lnTo>
                  <a:lnTo>
                    <a:pt x="890911" y="1198246"/>
                  </a:lnTo>
                  <a:lnTo>
                    <a:pt x="948751" y="1206016"/>
                  </a:lnTo>
                  <a:lnTo>
                    <a:pt x="1007671" y="1212452"/>
                  </a:lnTo>
                  <a:lnTo>
                    <a:pt x="1067601" y="1217518"/>
                  </a:lnTo>
                  <a:lnTo>
                    <a:pt x="1128468" y="1221181"/>
                  </a:lnTo>
                  <a:lnTo>
                    <a:pt x="1190201" y="1223404"/>
                  </a:lnTo>
                  <a:lnTo>
                    <a:pt x="1252727" y="1224153"/>
                  </a:lnTo>
                  <a:lnTo>
                    <a:pt x="1315243" y="1223404"/>
                  </a:lnTo>
                  <a:lnTo>
                    <a:pt x="1376965" y="1221181"/>
                  </a:lnTo>
                  <a:lnTo>
                    <a:pt x="1437822" y="1217518"/>
                  </a:lnTo>
                  <a:lnTo>
                    <a:pt x="1497743" y="1212452"/>
                  </a:lnTo>
                  <a:lnTo>
                    <a:pt x="1556655" y="1206016"/>
                  </a:lnTo>
                  <a:lnTo>
                    <a:pt x="1614487" y="1198246"/>
                  </a:lnTo>
                  <a:lnTo>
                    <a:pt x="1671166" y="1189177"/>
                  </a:lnTo>
                  <a:lnTo>
                    <a:pt x="1726622" y="1178844"/>
                  </a:lnTo>
                  <a:lnTo>
                    <a:pt x="1780782" y="1167282"/>
                  </a:lnTo>
                  <a:lnTo>
                    <a:pt x="1833575" y="1154525"/>
                  </a:lnTo>
                  <a:lnTo>
                    <a:pt x="1884929" y="1140610"/>
                  </a:lnTo>
                  <a:lnTo>
                    <a:pt x="1934772" y="1125571"/>
                  </a:lnTo>
                  <a:lnTo>
                    <a:pt x="1983032" y="1109442"/>
                  </a:lnTo>
                  <a:lnTo>
                    <a:pt x="2029637" y="1092260"/>
                  </a:lnTo>
                  <a:lnTo>
                    <a:pt x="2074516" y="1074059"/>
                  </a:lnTo>
                  <a:lnTo>
                    <a:pt x="2117597" y="1054874"/>
                  </a:lnTo>
                  <a:lnTo>
                    <a:pt x="2158809" y="1034740"/>
                  </a:lnTo>
                  <a:lnTo>
                    <a:pt x="2198079" y="1013693"/>
                  </a:lnTo>
                  <a:lnTo>
                    <a:pt x="2235335" y="991766"/>
                  </a:lnTo>
                  <a:lnTo>
                    <a:pt x="2270506" y="968996"/>
                  </a:lnTo>
                  <a:lnTo>
                    <a:pt x="2303521" y="945417"/>
                  </a:lnTo>
                  <a:lnTo>
                    <a:pt x="2334307" y="921065"/>
                  </a:lnTo>
                  <a:lnTo>
                    <a:pt x="2388905" y="870178"/>
                  </a:lnTo>
                  <a:lnTo>
                    <a:pt x="2433727" y="816618"/>
                  </a:lnTo>
                  <a:lnTo>
                    <a:pt x="2468199" y="760663"/>
                  </a:lnTo>
                  <a:lnTo>
                    <a:pt x="2491747" y="702594"/>
                  </a:lnTo>
                  <a:lnTo>
                    <a:pt x="2503795" y="642691"/>
                  </a:lnTo>
                  <a:lnTo>
                    <a:pt x="2505329" y="612140"/>
                  </a:lnTo>
                  <a:lnTo>
                    <a:pt x="2503795" y="581588"/>
                  </a:lnTo>
                  <a:lnTo>
                    <a:pt x="2491747" y="521682"/>
                  </a:lnTo>
                  <a:lnTo>
                    <a:pt x="2468199" y="463608"/>
                  </a:lnTo>
                  <a:lnTo>
                    <a:pt x="2433727" y="407647"/>
                  </a:lnTo>
                  <a:lnTo>
                    <a:pt x="2388905" y="354077"/>
                  </a:lnTo>
                  <a:lnTo>
                    <a:pt x="2334307" y="303181"/>
                  </a:lnTo>
                  <a:lnTo>
                    <a:pt x="2303521" y="278824"/>
                  </a:lnTo>
                  <a:lnTo>
                    <a:pt x="2270506" y="255239"/>
                  </a:lnTo>
                  <a:lnTo>
                    <a:pt x="2235335" y="232463"/>
                  </a:lnTo>
                  <a:lnTo>
                    <a:pt x="2198079" y="210531"/>
                  </a:lnTo>
                  <a:lnTo>
                    <a:pt x="2158809" y="189478"/>
                  </a:lnTo>
                  <a:lnTo>
                    <a:pt x="2117597" y="169338"/>
                  </a:lnTo>
                  <a:lnTo>
                    <a:pt x="2074516" y="150148"/>
                  </a:lnTo>
                  <a:lnTo>
                    <a:pt x="2029637" y="131941"/>
                  </a:lnTo>
                  <a:lnTo>
                    <a:pt x="1983032" y="114753"/>
                  </a:lnTo>
                  <a:lnTo>
                    <a:pt x="1934772" y="98619"/>
                  </a:lnTo>
                  <a:lnTo>
                    <a:pt x="1884929" y="83575"/>
                  </a:lnTo>
                  <a:lnTo>
                    <a:pt x="1833575" y="69655"/>
                  </a:lnTo>
                  <a:lnTo>
                    <a:pt x="1780782" y="56894"/>
                  </a:lnTo>
                  <a:lnTo>
                    <a:pt x="1726622" y="45327"/>
                  </a:lnTo>
                  <a:lnTo>
                    <a:pt x="1671166" y="34990"/>
                  </a:lnTo>
                  <a:lnTo>
                    <a:pt x="1614487" y="25917"/>
                  </a:lnTo>
                  <a:lnTo>
                    <a:pt x="1556655" y="18144"/>
                  </a:lnTo>
                  <a:lnTo>
                    <a:pt x="1497743" y="11705"/>
                  </a:lnTo>
                  <a:lnTo>
                    <a:pt x="1437822" y="6637"/>
                  </a:lnTo>
                  <a:lnTo>
                    <a:pt x="1376965" y="2973"/>
                  </a:lnTo>
                  <a:lnTo>
                    <a:pt x="1315243" y="749"/>
                  </a:lnTo>
                  <a:lnTo>
                    <a:pt x="1252727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96153" y="3752977"/>
              <a:ext cx="2505710" cy="1224280"/>
            </a:xfrm>
            <a:custGeom>
              <a:avLst/>
              <a:gdLst/>
              <a:ahLst/>
              <a:cxnLst/>
              <a:rect l="l" t="t" r="r" b="b"/>
              <a:pathLst>
                <a:path w="2505709" h="1224279">
                  <a:moveTo>
                    <a:pt x="0" y="612140"/>
                  </a:moveTo>
                  <a:lnTo>
                    <a:pt x="6084" y="551424"/>
                  </a:lnTo>
                  <a:lnTo>
                    <a:pt x="23954" y="492399"/>
                  </a:lnTo>
                  <a:lnTo>
                    <a:pt x="53036" y="435346"/>
                  </a:lnTo>
                  <a:lnTo>
                    <a:pt x="92756" y="380545"/>
                  </a:lnTo>
                  <a:lnTo>
                    <a:pt x="142540" y="328278"/>
                  </a:lnTo>
                  <a:lnTo>
                    <a:pt x="201813" y="278824"/>
                  </a:lnTo>
                  <a:lnTo>
                    <a:pt x="234829" y="255239"/>
                  </a:lnTo>
                  <a:lnTo>
                    <a:pt x="270003" y="232463"/>
                  </a:lnTo>
                  <a:lnTo>
                    <a:pt x="307261" y="210531"/>
                  </a:lnTo>
                  <a:lnTo>
                    <a:pt x="346534" y="189478"/>
                  </a:lnTo>
                  <a:lnTo>
                    <a:pt x="387748" y="169338"/>
                  </a:lnTo>
                  <a:lnTo>
                    <a:pt x="430832" y="150148"/>
                  </a:lnTo>
                  <a:lnTo>
                    <a:pt x="475715" y="131941"/>
                  </a:lnTo>
                  <a:lnTo>
                    <a:pt x="522325" y="114753"/>
                  </a:lnTo>
                  <a:lnTo>
                    <a:pt x="570589" y="98619"/>
                  </a:lnTo>
                  <a:lnTo>
                    <a:pt x="620437" y="83575"/>
                  </a:lnTo>
                  <a:lnTo>
                    <a:pt x="671796" y="69655"/>
                  </a:lnTo>
                  <a:lnTo>
                    <a:pt x="724595" y="56894"/>
                  </a:lnTo>
                  <a:lnTo>
                    <a:pt x="778761" y="45327"/>
                  </a:lnTo>
                  <a:lnTo>
                    <a:pt x="834224" y="34990"/>
                  </a:lnTo>
                  <a:lnTo>
                    <a:pt x="890911" y="25917"/>
                  </a:lnTo>
                  <a:lnTo>
                    <a:pt x="948751" y="18144"/>
                  </a:lnTo>
                  <a:lnTo>
                    <a:pt x="1007671" y="11705"/>
                  </a:lnTo>
                  <a:lnTo>
                    <a:pt x="1067601" y="6637"/>
                  </a:lnTo>
                  <a:lnTo>
                    <a:pt x="1128468" y="2973"/>
                  </a:lnTo>
                  <a:lnTo>
                    <a:pt x="1190201" y="749"/>
                  </a:lnTo>
                  <a:lnTo>
                    <a:pt x="1252727" y="0"/>
                  </a:lnTo>
                  <a:lnTo>
                    <a:pt x="1315243" y="749"/>
                  </a:lnTo>
                  <a:lnTo>
                    <a:pt x="1376965" y="2973"/>
                  </a:lnTo>
                  <a:lnTo>
                    <a:pt x="1437822" y="6637"/>
                  </a:lnTo>
                  <a:lnTo>
                    <a:pt x="1497743" y="11705"/>
                  </a:lnTo>
                  <a:lnTo>
                    <a:pt x="1556655" y="18144"/>
                  </a:lnTo>
                  <a:lnTo>
                    <a:pt x="1614487" y="25917"/>
                  </a:lnTo>
                  <a:lnTo>
                    <a:pt x="1671166" y="34990"/>
                  </a:lnTo>
                  <a:lnTo>
                    <a:pt x="1726622" y="45327"/>
                  </a:lnTo>
                  <a:lnTo>
                    <a:pt x="1780782" y="56894"/>
                  </a:lnTo>
                  <a:lnTo>
                    <a:pt x="1833575" y="69655"/>
                  </a:lnTo>
                  <a:lnTo>
                    <a:pt x="1884929" y="83575"/>
                  </a:lnTo>
                  <a:lnTo>
                    <a:pt x="1934772" y="98619"/>
                  </a:lnTo>
                  <a:lnTo>
                    <a:pt x="1983032" y="114753"/>
                  </a:lnTo>
                  <a:lnTo>
                    <a:pt x="2029637" y="131941"/>
                  </a:lnTo>
                  <a:lnTo>
                    <a:pt x="2074516" y="150148"/>
                  </a:lnTo>
                  <a:lnTo>
                    <a:pt x="2117597" y="169338"/>
                  </a:lnTo>
                  <a:lnTo>
                    <a:pt x="2158809" y="189478"/>
                  </a:lnTo>
                  <a:lnTo>
                    <a:pt x="2198079" y="210531"/>
                  </a:lnTo>
                  <a:lnTo>
                    <a:pt x="2235335" y="232463"/>
                  </a:lnTo>
                  <a:lnTo>
                    <a:pt x="2270506" y="255239"/>
                  </a:lnTo>
                  <a:lnTo>
                    <a:pt x="2303521" y="278824"/>
                  </a:lnTo>
                  <a:lnTo>
                    <a:pt x="2334307" y="303181"/>
                  </a:lnTo>
                  <a:lnTo>
                    <a:pt x="2388905" y="354077"/>
                  </a:lnTo>
                  <a:lnTo>
                    <a:pt x="2433727" y="407647"/>
                  </a:lnTo>
                  <a:lnTo>
                    <a:pt x="2468199" y="463608"/>
                  </a:lnTo>
                  <a:lnTo>
                    <a:pt x="2491747" y="521682"/>
                  </a:lnTo>
                  <a:lnTo>
                    <a:pt x="2503795" y="581588"/>
                  </a:lnTo>
                  <a:lnTo>
                    <a:pt x="2505329" y="612140"/>
                  </a:lnTo>
                  <a:lnTo>
                    <a:pt x="2503795" y="642691"/>
                  </a:lnTo>
                  <a:lnTo>
                    <a:pt x="2491747" y="702594"/>
                  </a:lnTo>
                  <a:lnTo>
                    <a:pt x="2468199" y="760663"/>
                  </a:lnTo>
                  <a:lnTo>
                    <a:pt x="2433727" y="816618"/>
                  </a:lnTo>
                  <a:lnTo>
                    <a:pt x="2388905" y="870178"/>
                  </a:lnTo>
                  <a:lnTo>
                    <a:pt x="2334307" y="921065"/>
                  </a:lnTo>
                  <a:lnTo>
                    <a:pt x="2303521" y="945417"/>
                  </a:lnTo>
                  <a:lnTo>
                    <a:pt x="2270506" y="968996"/>
                  </a:lnTo>
                  <a:lnTo>
                    <a:pt x="2235335" y="991766"/>
                  </a:lnTo>
                  <a:lnTo>
                    <a:pt x="2198079" y="1013693"/>
                  </a:lnTo>
                  <a:lnTo>
                    <a:pt x="2158809" y="1034740"/>
                  </a:lnTo>
                  <a:lnTo>
                    <a:pt x="2117597" y="1054874"/>
                  </a:lnTo>
                  <a:lnTo>
                    <a:pt x="2074516" y="1074059"/>
                  </a:lnTo>
                  <a:lnTo>
                    <a:pt x="2029637" y="1092260"/>
                  </a:lnTo>
                  <a:lnTo>
                    <a:pt x="1983032" y="1109442"/>
                  </a:lnTo>
                  <a:lnTo>
                    <a:pt x="1934772" y="1125571"/>
                  </a:lnTo>
                  <a:lnTo>
                    <a:pt x="1884929" y="1140610"/>
                  </a:lnTo>
                  <a:lnTo>
                    <a:pt x="1833575" y="1154525"/>
                  </a:lnTo>
                  <a:lnTo>
                    <a:pt x="1780782" y="1167282"/>
                  </a:lnTo>
                  <a:lnTo>
                    <a:pt x="1726622" y="1178844"/>
                  </a:lnTo>
                  <a:lnTo>
                    <a:pt x="1671166" y="1189177"/>
                  </a:lnTo>
                  <a:lnTo>
                    <a:pt x="1614487" y="1198246"/>
                  </a:lnTo>
                  <a:lnTo>
                    <a:pt x="1556655" y="1206016"/>
                  </a:lnTo>
                  <a:lnTo>
                    <a:pt x="1497743" y="1212452"/>
                  </a:lnTo>
                  <a:lnTo>
                    <a:pt x="1437822" y="1217518"/>
                  </a:lnTo>
                  <a:lnTo>
                    <a:pt x="1376965" y="1221181"/>
                  </a:lnTo>
                  <a:lnTo>
                    <a:pt x="1315243" y="1223404"/>
                  </a:lnTo>
                  <a:lnTo>
                    <a:pt x="1252727" y="1224153"/>
                  </a:lnTo>
                  <a:lnTo>
                    <a:pt x="1190201" y="1223404"/>
                  </a:lnTo>
                  <a:lnTo>
                    <a:pt x="1128468" y="1221181"/>
                  </a:lnTo>
                  <a:lnTo>
                    <a:pt x="1067601" y="1217518"/>
                  </a:lnTo>
                  <a:lnTo>
                    <a:pt x="1007671" y="1212452"/>
                  </a:lnTo>
                  <a:lnTo>
                    <a:pt x="948751" y="1206016"/>
                  </a:lnTo>
                  <a:lnTo>
                    <a:pt x="890911" y="1198246"/>
                  </a:lnTo>
                  <a:lnTo>
                    <a:pt x="834224" y="1189177"/>
                  </a:lnTo>
                  <a:lnTo>
                    <a:pt x="778761" y="1178844"/>
                  </a:lnTo>
                  <a:lnTo>
                    <a:pt x="724595" y="1167282"/>
                  </a:lnTo>
                  <a:lnTo>
                    <a:pt x="671796" y="1154525"/>
                  </a:lnTo>
                  <a:lnTo>
                    <a:pt x="620437" y="1140610"/>
                  </a:lnTo>
                  <a:lnTo>
                    <a:pt x="570589" y="1125571"/>
                  </a:lnTo>
                  <a:lnTo>
                    <a:pt x="522325" y="1109442"/>
                  </a:lnTo>
                  <a:lnTo>
                    <a:pt x="475715" y="1092260"/>
                  </a:lnTo>
                  <a:lnTo>
                    <a:pt x="430832" y="1074059"/>
                  </a:lnTo>
                  <a:lnTo>
                    <a:pt x="387748" y="1054874"/>
                  </a:lnTo>
                  <a:lnTo>
                    <a:pt x="346534" y="1034740"/>
                  </a:lnTo>
                  <a:lnTo>
                    <a:pt x="307261" y="1013693"/>
                  </a:lnTo>
                  <a:lnTo>
                    <a:pt x="270003" y="991766"/>
                  </a:lnTo>
                  <a:lnTo>
                    <a:pt x="234829" y="968996"/>
                  </a:lnTo>
                  <a:lnTo>
                    <a:pt x="201813" y="945417"/>
                  </a:lnTo>
                  <a:lnTo>
                    <a:pt x="171026" y="921065"/>
                  </a:lnTo>
                  <a:lnTo>
                    <a:pt x="116426" y="870178"/>
                  </a:lnTo>
                  <a:lnTo>
                    <a:pt x="71602" y="816618"/>
                  </a:lnTo>
                  <a:lnTo>
                    <a:pt x="37129" y="760663"/>
                  </a:lnTo>
                  <a:lnTo>
                    <a:pt x="13582" y="702594"/>
                  </a:lnTo>
                  <a:lnTo>
                    <a:pt x="1533" y="642691"/>
                  </a:lnTo>
                  <a:lnTo>
                    <a:pt x="0" y="612140"/>
                  </a:lnTo>
                  <a:close/>
                </a:path>
              </a:pathLst>
            </a:custGeom>
            <a:ln w="28574">
              <a:solidFill>
                <a:srgbClr val="44548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287261" y="4201744"/>
            <a:ext cx="15252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solidFill>
                  <a:srgbClr val="FFFFFF"/>
                </a:solidFill>
                <a:latin typeface="Times New Roman"/>
                <a:cs typeface="Times New Roman"/>
              </a:rPr>
              <a:t>Polymorphism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72000" y="4114800"/>
            <a:ext cx="1496695" cy="546100"/>
            <a:chOff x="4572000" y="4114800"/>
            <a:chExt cx="1496695" cy="546100"/>
          </a:xfrm>
        </p:grpSpPr>
        <p:sp>
          <p:nvSpPr>
            <p:cNvPr id="15" name="object 15"/>
            <p:cNvSpPr/>
            <p:nvPr/>
          </p:nvSpPr>
          <p:spPr>
            <a:xfrm>
              <a:off x="4572000" y="4114800"/>
              <a:ext cx="1496568" cy="545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17719" y="4250977"/>
              <a:ext cx="1178560" cy="228600"/>
            </a:xfrm>
            <a:custGeom>
              <a:avLst/>
              <a:gdLst/>
              <a:ahLst/>
              <a:cxnLst/>
              <a:rect l="l" t="t" r="r" b="b"/>
              <a:pathLst>
                <a:path w="1178560" h="228600">
                  <a:moveTo>
                    <a:pt x="1077649" y="114139"/>
                  </a:moveTo>
                  <a:lnTo>
                    <a:pt x="962913" y="181068"/>
                  </a:lnTo>
                  <a:lnTo>
                    <a:pt x="955395" y="187791"/>
                  </a:lnTo>
                  <a:lnTo>
                    <a:pt x="951150" y="196562"/>
                  </a:lnTo>
                  <a:lnTo>
                    <a:pt x="950501" y="206285"/>
                  </a:lnTo>
                  <a:lnTo>
                    <a:pt x="953769" y="215866"/>
                  </a:lnTo>
                  <a:lnTo>
                    <a:pt x="960493" y="223367"/>
                  </a:lnTo>
                  <a:lnTo>
                    <a:pt x="969263" y="227582"/>
                  </a:lnTo>
                  <a:lnTo>
                    <a:pt x="978987" y="228224"/>
                  </a:lnTo>
                  <a:lnTo>
                    <a:pt x="988567" y="225010"/>
                  </a:lnTo>
                  <a:lnTo>
                    <a:pt x="1135033" y="139539"/>
                  </a:lnTo>
                  <a:lnTo>
                    <a:pt x="1128140" y="139539"/>
                  </a:lnTo>
                  <a:lnTo>
                    <a:pt x="1128140" y="136110"/>
                  </a:lnTo>
                  <a:lnTo>
                    <a:pt x="1115314" y="136110"/>
                  </a:lnTo>
                  <a:lnTo>
                    <a:pt x="1077649" y="114139"/>
                  </a:lnTo>
                  <a:close/>
                </a:path>
                <a:path w="1178560" h="228600">
                  <a:moveTo>
                    <a:pt x="1034106" y="88739"/>
                  </a:moveTo>
                  <a:lnTo>
                    <a:pt x="0" y="88739"/>
                  </a:lnTo>
                  <a:lnTo>
                    <a:pt x="0" y="139539"/>
                  </a:lnTo>
                  <a:lnTo>
                    <a:pt x="1034106" y="139539"/>
                  </a:lnTo>
                  <a:lnTo>
                    <a:pt x="1077649" y="114139"/>
                  </a:lnTo>
                  <a:lnTo>
                    <a:pt x="1034106" y="88739"/>
                  </a:lnTo>
                  <a:close/>
                </a:path>
                <a:path w="1178560" h="228600">
                  <a:moveTo>
                    <a:pt x="1135033" y="88739"/>
                  </a:moveTo>
                  <a:lnTo>
                    <a:pt x="1128140" y="88739"/>
                  </a:lnTo>
                  <a:lnTo>
                    <a:pt x="1128140" y="139539"/>
                  </a:lnTo>
                  <a:lnTo>
                    <a:pt x="1135033" y="139539"/>
                  </a:lnTo>
                  <a:lnTo>
                    <a:pt x="1178559" y="114139"/>
                  </a:lnTo>
                  <a:lnTo>
                    <a:pt x="1135033" y="88739"/>
                  </a:lnTo>
                  <a:close/>
                </a:path>
                <a:path w="1178560" h="228600">
                  <a:moveTo>
                    <a:pt x="1115314" y="92168"/>
                  </a:moveTo>
                  <a:lnTo>
                    <a:pt x="1077649" y="114139"/>
                  </a:lnTo>
                  <a:lnTo>
                    <a:pt x="1115314" y="136110"/>
                  </a:lnTo>
                  <a:lnTo>
                    <a:pt x="1115314" y="92168"/>
                  </a:lnTo>
                  <a:close/>
                </a:path>
                <a:path w="1178560" h="228600">
                  <a:moveTo>
                    <a:pt x="1128140" y="92168"/>
                  </a:moveTo>
                  <a:lnTo>
                    <a:pt x="1115314" y="92168"/>
                  </a:lnTo>
                  <a:lnTo>
                    <a:pt x="1115314" y="136110"/>
                  </a:lnTo>
                  <a:lnTo>
                    <a:pt x="1128140" y="136110"/>
                  </a:lnTo>
                  <a:lnTo>
                    <a:pt x="1128140" y="92168"/>
                  </a:lnTo>
                  <a:close/>
                </a:path>
                <a:path w="1178560" h="228600">
                  <a:moveTo>
                    <a:pt x="978987" y="0"/>
                  </a:moveTo>
                  <a:lnTo>
                    <a:pt x="969263" y="648"/>
                  </a:lnTo>
                  <a:lnTo>
                    <a:pt x="960493" y="4893"/>
                  </a:lnTo>
                  <a:lnTo>
                    <a:pt x="953769" y="12412"/>
                  </a:lnTo>
                  <a:lnTo>
                    <a:pt x="950501" y="21992"/>
                  </a:lnTo>
                  <a:lnTo>
                    <a:pt x="951150" y="31716"/>
                  </a:lnTo>
                  <a:lnTo>
                    <a:pt x="955395" y="40487"/>
                  </a:lnTo>
                  <a:lnTo>
                    <a:pt x="962913" y="47210"/>
                  </a:lnTo>
                  <a:lnTo>
                    <a:pt x="1077649" y="114139"/>
                  </a:lnTo>
                  <a:lnTo>
                    <a:pt x="1115314" y="92168"/>
                  </a:lnTo>
                  <a:lnTo>
                    <a:pt x="1128140" y="92168"/>
                  </a:lnTo>
                  <a:lnTo>
                    <a:pt x="1128140" y="88739"/>
                  </a:lnTo>
                  <a:lnTo>
                    <a:pt x="1135033" y="88739"/>
                  </a:lnTo>
                  <a:lnTo>
                    <a:pt x="988567" y="3268"/>
                  </a:lnTo>
                  <a:lnTo>
                    <a:pt x="978987" y="0"/>
                  </a:lnTo>
                  <a:close/>
                </a:path>
              </a:pathLst>
            </a:custGeom>
            <a:solidFill>
              <a:srgbClr val="75808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384" y="420623"/>
            <a:ext cx="8357870" cy="932815"/>
            <a:chOff x="405384" y="420623"/>
            <a:chExt cx="8357870" cy="932815"/>
          </a:xfrm>
        </p:grpSpPr>
        <p:sp>
          <p:nvSpPr>
            <p:cNvPr id="3" name="object 3"/>
            <p:cNvSpPr/>
            <p:nvPr/>
          </p:nvSpPr>
          <p:spPr>
            <a:xfrm>
              <a:off x="405384" y="420623"/>
              <a:ext cx="7885176" cy="932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23631" y="420623"/>
              <a:ext cx="1039368" cy="932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5233" y="519506"/>
            <a:ext cx="781939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160"/>
              <a:t>Everywhere </a:t>
            </a:r>
            <a:r>
              <a:rPr dirty="0" sz="3200" spc="70"/>
              <a:t>is </a:t>
            </a:r>
            <a:r>
              <a:rPr dirty="0" sz="3200" spc="195"/>
              <a:t>polymorphism </a:t>
            </a:r>
            <a:r>
              <a:rPr dirty="0" sz="3200" spc="145"/>
              <a:t>in </a:t>
            </a:r>
            <a:r>
              <a:rPr dirty="0" sz="3200" spc="185"/>
              <a:t>Python</a:t>
            </a:r>
            <a:r>
              <a:rPr dirty="0" sz="3200" spc="-390"/>
              <a:t> </a:t>
            </a:r>
            <a:r>
              <a:rPr dirty="0" sz="3200" spc="-5"/>
              <a:t>(2)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36244" y="1316482"/>
            <a:ext cx="7275195" cy="7213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Python,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75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dirty="0" sz="24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operators</a:t>
            </a:r>
            <a:r>
              <a:rPr dirty="0" sz="24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property</a:t>
            </a:r>
            <a:r>
              <a:rPr dirty="0" sz="24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of 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polymorphism.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Like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following</a:t>
            </a:r>
            <a:r>
              <a:rPr dirty="0" sz="2400" spc="-2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" y="4463237"/>
            <a:ext cx="7665084" cy="137985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Looks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stupid,</a:t>
            </a:r>
            <a:r>
              <a:rPr dirty="0" sz="24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55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key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variables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65">
                <a:solidFill>
                  <a:srgbClr val="404040"/>
                </a:solidFill>
                <a:latin typeface="Times New Roman"/>
                <a:cs typeface="Times New Roman"/>
              </a:rPr>
              <a:t>support  </a:t>
            </a:r>
            <a:r>
              <a:rPr dirty="0" sz="2400" spc="155">
                <a:solidFill>
                  <a:srgbClr val="404040"/>
                </a:solidFill>
                <a:latin typeface="Times New Roman"/>
                <a:cs typeface="Times New Roman"/>
              </a:rPr>
              <a:t>any </a:t>
            </a:r>
            <a:r>
              <a:rPr dirty="0" sz="2400" spc="60">
                <a:solidFill>
                  <a:srgbClr val="404040"/>
                </a:solidFill>
                <a:latin typeface="Times New Roman"/>
                <a:cs typeface="Times New Roman"/>
              </a:rPr>
              <a:t>objects 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which </a:t>
            </a:r>
            <a:r>
              <a:rPr dirty="0" sz="2400" spc="165">
                <a:solidFill>
                  <a:srgbClr val="404040"/>
                </a:solidFill>
                <a:latin typeface="Times New Roman"/>
                <a:cs typeface="Times New Roman"/>
              </a:rPr>
              <a:t>support </a:t>
            </a:r>
            <a:r>
              <a:rPr dirty="0" sz="2400" spc="80">
                <a:solidFill>
                  <a:srgbClr val="404040"/>
                </a:solidFill>
                <a:latin typeface="Times New Roman"/>
                <a:cs typeface="Times New Roman"/>
              </a:rPr>
              <a:t>‘add’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operation. </a:t>
            </a:r>
            <a:r>
              <a:rPr dirty="0" sz="2400" spc="16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only 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integer </a:t>
            </a:r>
            <a:r>
              <a:rPr dirty="0" sz="2400" spc="155">
                <a:solidFill>
                  <a:srgbClr val="404040"/>
                </a:solidFill>
                <a:latin typeface="Times New Roman"/>
                <a:cs typeface="Times New Roman"/>
              </a:rPr>
              <a:t>but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also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string, </a:t>
            </a:r>
            <a:r>
              <a:rPr dirty="0" sz="2400" spc="45">
                <a:solidFill>
                  <a:srgbClr val="404040"/>
                </a:solidFill>
                <a:latin typeface="Times New Roman"/>
                <a:cs typeface="Times New Roman"/>
              </a:rPr>
              <a:t>list,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tuple </a:t>
            </a:r>
            <a:r>
              <a:rPr dirty="0" sz="2400" spc="195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dictionary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can 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realize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their </a:t>
            </a: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relative </a:t>
            </a:r>
            <a:r>
              <a:rPr dirty="0" sz="2400" spc="80">
                <a:solidFill>
                  <a:srgbClr val="404040"/>
                </a:solidFill>
                <a:latin typeface="Times New Roman"/>
                <a:cs typeface="Times New Roman"/>
              </a:rPr>
              <a:t>‘add’</a:t>
            </a:r>
            <a:r>
              <a:rPr dirty="0" sz="2400" spc="-4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4272" y="2132838"/>
            <a:ext cx="3485007" cy="2304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231" y="347472"/>
            <a:ext cx="8357870" cy="932815"/>
            <a:chOff x="332231" y="347472"/>
            <a:chExt cx="8357870" cy="932815"/>
          </a:xfrm>
        </p:grpSpPr>
        <p:sp>
          <p:nvSpPr>
            <p:cNvPr id="3" name="object 3"/>
            <p:cNvSpPr/>
            <p:nvPr/>
          </p:nvSpPr>
          <p:spPr>
            <a:xfrm>
              <a:off x="332231" y="347472"/>
              <a:ext cx="7885176" cy="932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50479" y="347472"/>
              <a:ext cx="1039368" cy="932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2995" y="447497"/>
            <a:ext cx="782002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165"/>
              <a:t>Everywhere </a:t>
            </a:r>
            <a:r>
              <a:rPr dirty="0" sz="3200" spc="70"/>
              <a:t>is </a:t>
            </a:r>
            <a:r>
              <a:rPr dirty="0" sz="3200" spc="200"/>
              <a:t>polymorphism </a:t>
            </a:r>
            <a:r>
              <a:rPr dirty="0" sz="3200" spc="145"/>
              <a:t>in </a:t>
            </a:r>
            <a:r>
              <a:rPr dirty="0" sz="3200" spc="185"/>
              <a:t>Python</a:t>
            </a:r>
            <a:r>
              <a:rPr dirty="0" sz="3200" spc="-515"/>
              <a:t> </a:t>
            </a:r>
            <a:r>
              <a:rPr dirty="0" sz="3200" spc="-5"/>
              <a:t>(3)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46608" y="1316482"/>
            <a:ext cx="7173595" cy="7213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50">
                <a:solidFill>
                  <a:srgbClr val="404040"/>
                </a:solidFill>
                <a:latin typeface="Times New Roman"/>
                <a:cs typeface="Times New Roman"/>
              </a:rPr>
              <a:t>methods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polymorphism 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character </a:t>
            </a:r>
            <a:r>
              <a:rPr dirty="0" sz="2400" spc="60">
                <a:solidFill>
                  <a:srgbClr val="404040"/>
                </a:solidFill>
                <a:latin typeface="Times New Roman"/>
                <a:cs typeface="Times New Roman"/>
              </a:rPr>
              <a:t>like </a:t>
            </a: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‘repr’</a:t>
            </a:r>
            <a:r>
              <a:rPr dirty="0" sz="2400" spc="-3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90">
                <a:solidFill>
                  <a:srgbClr val="404040"/>
                </a:solidFill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608" y="4060952"/>
            <a:ext cx="7987030" cy="137985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6870" marR="5080" indent="-344805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85">
                <a:solidFill>
                  <a:srgbClr val="404040"/>
                </a:solidFill>
                <a:latin typeface="Times New Roman"/>
                <a:cs typeface="Times New Roman"/>
              </a:rPr>
              <a:t>For ‘repr’ </a:t>
            </a:r>
            <a:r>
              <a:rPr dirty="0" sz="2400" spc="145">
                <a:solidFill>
                  <a:srgbClr val="404040"/>
                </a:solidFill>
                <a:latin typeface="Times New Roman"/>
                <a:cs typeface="Times New Roman"/>
              </a:rPr>
              <a:t>method,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dirty="0" sz="2400" spc="155">
                <a:solidFill>
                  <a:srgbClr val="404040"/>
                </a:solidFill>
                <a:latin typeface="Times New Roman"/>
                <a:cs typeface="Times New Roman"/>
              </a:rPr>
              <a:t>any </a:t>
            </a:r>
            <a:r>
              <a:rPr dirty="0" sz="2400" spc="135">
                <a:solidFill>
                  <a:srgbClr val="404040"/>
                </a:solidFill>
                <a:latin typeface="Times New Roman"/>
                <a:cs typeface="Times New Roman"/>
              </a:rPr>
              <a:t>kinds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400" spc="16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to 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r>
              <a:rPr dirty="0" sz="24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type.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above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example,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4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converts</a:t>
            </a:r>
            <a:r>
              <a:rPr dirty="0" sz="24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integer</a:t>
            </a:r>
            <a:r>
              <a:rPr dirty="0" sz="24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123 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‘123’</a:t>
            </a:r>
            <a:r>
              <a:rPr dirty="0" sz="2400" spc="-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95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4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4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404040"/>
                </a:solidFill>
                <a:latin typeface="Times New Roman"/>
                <a:cs typeface="Times New Roman"/>
              </a:rPr>
              <a:t>even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200">
                <a:solidFill>
                  <a:srgbClr val="404040"/>
                </a:solidFill>
                <a:latin typeface="Times New Roman"/>
                <a:cs typeface="Times New Roman"/>
              </a:rPr>
              <a:t>added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r>
              <a:rPr dirty="0" sz="24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24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50">
                <a:solidFill>
                  <a:srgbClr val="404040"/>
                </a:solidFill>
                <a:latin typeface="Times New Roman"/>
                <a:cs typeface="Times New Roman"/>
              </a:rPr>
              <a:t>‘string’</a:t>
            </a:r>
            <a:r>
              <a:rPr dirty="0" sz="2400" spc="-1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114">
                <a:solidFill>
                  <a:srgbClr val="404040"/>
                </a:solidFill>
                <a:latin typeface="Times New Roman"/>
                <a:cs typeface="Times New Roman"/>
              </a:rPr>
              <a:t>to  </a:t>
            </a:r>
            <a:r>
              <a:rPr dirty="0" sz="2400" spc="11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30">
                <a:solidFill>
                  <a:srgbClr val="404040"/>
                </a:solidFill>
                <a:latin typeface="Times New Roman"/>
                <a:cs typeface="Times New Roman"/>
              </a:rPr>
              <a:t>‘123string’.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1865" y="2204973"/>
            <a:ext cx="2041143" cy="1818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19" y="362711"/>
            <a:ext cx="8314944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625" y="491185"/>
            <a:ext cx="76415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60"/>
              <a:t>Avoid </a:t>
            </a:r>
            <a:r>
              <a:rPr dirty="0" sz="4000" spc="190"/>
              <a:t>Destroying</a:t>
            </a:r>
            <a:r>
              <a:rPr dirty="0" sz="4000" spc="-200"/>
              <a:t> </a:t>
            </a:r>
            <a:r>
              <a:rPr dirty="0" sz="4000" spc="190"/>
              <a:t>Polymorphism!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6244" y="1615516"/>
            <a:ext cx="8044815" cy="38112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marR="104775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200" spc="140">
                <a:solidFill>
                  <a:srgbClr val="585858"/>
                </a:solidFill>
                <a:latin typeface="Times New Roman"/>
                <a:cs typeface="Times New Roman"/>
              </a:rPr>
              <a:t>Many</a:t>
            </a:r>
            <a:r>
              <a:rPr dirty="0" sz="22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585858"/>
                </a:solidFill>
                <a:latin typeface="Times New Roman"/>
                <a:cs typeface="Times New Roman"/>
              </a:rPr>
              <a:t>operators</a:t>
            </a:r>
            <a:r>
              <a:rPr dirty="0" sz="22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9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00">
                <a:solidFill>
                  <a:srgbClr val="585858"/>
                </a:solidFill>
                <a:latin typeface="Times New Roman"/>
                <a:cs typeface="Times New Roman"/>
              </a:rPr>
              <a:t>functions</a:t>
            </a:r>
            <a:r>
              <a:rPr dirty="0" sz="2200" spc="-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05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22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35">
                <a:solidFill>
                  <a:srgbClr val="585858"/>
                </a:solidFill>
                <a:latin typeface="Times New Roman"/>
                <a:cs typeface="Times New Roman"/>
              </a:rPr>
              <a:t>Python</a:t>
            </a:r>
            <a:r>
              <a:rPr dirty="0" sz="2200" spc="-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14">
                <a:solidFill>
                  <a:srgbClr val="585858"/>
                </a:solidFill>
                <a:latin typeface="Times New Roman"/>
                <a:cs typeface="Times New Roman"/>
              </a:rPr>
              <a:t>polymorphic.</a:t>
            </a:r>
            <a:r>
              <a:rPr dirty="0" sz="22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585858"/>
                </a:solidFill>
                <a:latin typeface="Times New Roman"/>
                <a:cs typeface="Times New Roman"/>
              </a:rPr>
              <a:t>So  </a:t>
            </a:r>
            <a:r>
              <a:rPr dirty="0" sz="2200" spc="10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dirty="0" sz="22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10">
                <a:solidFill>
                  <a:srgbClr val="585858"/>
                </a:solidFill>
                <a:latin typeface="Times New Roman"/>
                <a:cs typeface="Times New Roman"/>
              </a:rPr>
              <a:t>long</a:t>
            </a:r>
            <a:r>
              <a:rPr dirty="0" sz="22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0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dirty="0" sz="22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35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dirty="0" sz="22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dirty="0" sz="22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22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585858"/>
                </a:solidFill>
                <a:latin typeface="Times New Roman"/>
                <a:cs typeface="Times New Roman"/>
              </a:rPr>
              <a:t>polymorphic</a:t>
            </a:r>
            <a:r>
              <a:rPr dirty="0" sz="22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585858"/>
                </a:solidFill>
                <a:latin typeface="Times New Roman"/>
                <a:cs typeface="Times New Roman"/>
              </a:rPr>
              <a:t>operators</a:t>
            </a:r>
            <a:r>
              <a:rPr dirty="0" sz="2200" spc="-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85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90">
                <a:solidFill>
                  <a:srgbClr val="585858"/>
                </a:solidFill>
                <a:latin typeface="Times New Roman"/>
                <a:cs typeface="Times New Roman"/>
              </a:rPr>
              <a:t>functions,  </a:t>
            </a:r>
            <a:r>
              <a:rPr dirty="0" sz="2200" spc="140">
                <a:solidFill>
                  <a:srgbClr val="585858"/>
                </a:solidFill>
                <a:latin typeface="Times New Roman"/>
                <a:cs typeface="Times New Roman"/>
              </a:rPr>
              <a:t>polymorphism</a:t>
            </a:r>
            <a:r>
              <a:rPr dirty="0" sz="22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85">
                <a:solidFill>
                  <a:srgbClr val="585858"/>
                </a:solidFill>
                <a:latin typeface="Times New Roman"/>
                <a:cs typeface="Times New Roman"/>
              </a:rPr>
              <a:t>will</a:t>
            </a:r>
            <a:r>
              <a:rPr dirty="0" sz="22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65">
                <a:solidFill>
                  <a:srgbClr val="585858"/>
                </a:solidFill>
                <a:latin typeface="Times New Roman"/>
                <a:cs typeface="Times New Roman"/>
              </a:rPr>
              <a:t>exist</a:t>
            </a:r>
            <a:r>
              <a:rPr dirty="0" sz="22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0">
                <a:solidFill>
                  <a:srgbClr val="585858"/>
                </a:solidFill>
                <a:latin typeface="Times New Roman"/>
                <a:cs typeface="Times New Roman"/>
              </a:rPr>
              <a:t>even</a:t>
            </a:r>
            <a:r>
              <a:rPr dirty="0" sz="2200" spc="-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dirty="0" sz="22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30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dirty="0" sz="22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75">
                <a:solidFill>
                  <a:srgbClr val="585858"/>
                </a:solidFill>
                <a:latin typeface="Times New Roman"/>
                <a:cs typeface="Times New Roman"/>
              </a:rPr>
              <a:t>don’t</a:t>
            </a:r>
            <a:r>
              <a:rPr dirty="0" sz="22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0">
                <a:solidFill>
                  <a:srgbClr val="585858"/>
                </a:solidFill>
                <a:latin typeface="Times New Roman"/>
                <a:cs typeface="Times New Roman"/>
              </a:rPr>
              <a:t>have</a:t>
            </a:r>
            <a:r>
              <a:rPr dirty="0" sz="22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0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dirty="0" sz="22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35">
                <a:solidFill>
                  <a:srgbClr val="585858"/>
                </a:solidFill>
                <a:latin typeface="Times New Roman"/>
                <a:cs typeface="Times New Roman"/>
              </a:rPr>
              <a:t>purpose.</a:t>
            </a:r>
            <a:endParaRPr sz="2200">
              <a:latin typeface="Times New Roman"/>
              <a:cs typeface="Times New Roman"/>
            </a:endParaRPr>
          </a:p>
          <a:p>
            <a:pPr marL="356870" marR="521334" indent="-344805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200" spc="9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1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50">
                <a:solidFill>
                  <a:srgbClr val="585858"/>
                </a:solidFill>
                <a:latin typeface="Times New Roman"/>
                <a:cs typeface="Times New Roman"/>
              </a:rPr>
              <a:t>way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30">
                <a:solidFill>
                  <a:srgbClr val="585858"/>
                </a:solidFill>
                <a:latin typeface="Times New Roman"/>
                <a:cs typeface="Times New Roman"/>
              </a:rPr>
              <a:t>destroy</a:t>
            </a:r>
            <a:r>
              <a:rPr dirty="0" sz="2200" spc="-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40">
                <a:solidFill>
                  <a:srgbClr val="585858"/>
                </a:solidFill>
                <a:latin typeface="Times New Roman"/>
                <a:cs typeface="Times New Roman"/>
              </a:rPr>
              <a:t>polymorphism</a:t>
            </a:r>
            <a:r>
              <a:rPr dirty="0" sz="22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5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22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85">
                <a:solidFill>
                  <a:srgbClr val="585858"/>
                </a:solidFill>
                <a:latin typeface="Times New Roman"/>
                <a:cs typeface="Times New Roman"/>
              </a:rPr>
              <a:t>check</a:t>
            </a:r>
            <a:r>
              <a:rPr dirty="0" sz="2200" spc="-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0">
                <a:solidFill>
                  <a:srgbClr val="585858"/>
                </a:solidFill>
                <a:latin typeface="Times New Roman"/>
                <a:cs typeface="Times New Roman"/>
              </a:rPr>
              <a:t>types</a:t>
            </a:r>
            <a:r>
              <a:rPr dirty="0" sz="22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14">
                <a:solidFill>
                  <a:srgbClr val="585858"/>
                </a:solidFill>
                <a:latin typeface="Times New Roman"/>
                <a:cs typeface="Times New Roman"/>
              </a:rPr>
              <a:t>by  </a:t>
            </a:r>
            <a:r>
              <a:rPr dirty="0" sz="2200" spc="130">
                <a:solidFill>
                  <a:srgbClr val="585858"/>
                </a:solidFill>
                <a:latin typeface="Times New Roman"/>
                <a:cs typeface="Times New Roman"/>
              </a:rPr>
              <a:t>using</a:t>
            </a:r>
            <a:r>
              <a:rPr dirty="0" sz="22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00">
                <a:solidFill>
                  <a:srgbClr val="585858"/>
                </a:solidFill>
                <a:latin typeface="Times New Roman"/>
                <a:cs typeface="Times New Roman"/>
              </a:rPr>
              <a:t>functions</a:t>
            </a:r>
            <a:r>
              <a:rPr dirty="0" sz="22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65">
                <a:solidFill>
                  <a:srgbClr val="585858"/>
                </a:solidFill>
                <a:latin typeface="Times New Roman"/>
                <a:cs typeface="Times New Roman"/>
              </a:rPr>
              <a:t>like</a:t>
            </a:r>
            <a:r>
              <a:rPr dirty="0" sz="22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40">
                <a:solidFill>
                  <a:srgbClr val="585858"/>
                </a:solidFill>
                <a:latin typeface="Times New Roman"/>
                <a:cs typeface="Times New Roman"/>
              </a:rPr>
              <a:t>‘type’,</a:t>
            </a:r>
            <a:r>
              <a:rPr dirty="0" sz="2200" spc="-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55">
                <a:solidFill>
                  <a:srgbClr val="585858"/>
                </a:solidFill>
                <a:latin typeface="Times New Roman"/>
                <a:cs typeface="Times New Roman"/>
              </a:rPr>
              <a:t>‘isinstance’</a:t>
            </a:r>
            <a:r>
              <a:rPr dirty="0" sz="2200" spc="-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85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22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50">
                <a:solidFill>
                  <a:srgbClr val="585858"/>
                </a:solidFill>
                <a:latin typeface="Times New Roman"/>
                <a:cs typeface="Times New Roman"/>
              </a:rPr>
              <a:t>‘issubclass’</a:t>
            </a:r>
            <a:r>
              <a:rPr dirty="0" sz="2200" spc="-2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45">
                <a:solidFill>
                  <a:srgbClr val="585858"/>
                </a:solidFill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356870" marR="9525" indent="-344805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200" spc="15">
                <a:solidFill>
                  <a:srgbClr val="585858"/>
                </a:solidFill>
                <a:latin typeface="Times New Roman"/>
                <a:cs typeface="Times New Roman"/>
              </a:rPr>
              <a:t>So</a:t>
            </a:r>
            <a:r>
              <a:rPr dirty="0" sz="22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05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22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22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40">
                <a:solidFill>
                  <a:srgbClr val="585858"/>
                </a:solidFill>
                <a:latin typeface="Times New Roman"/>
                <a:cs typeface="Times New Roman"/>
              </a:rPr>
              <a:t>programming,</a:t>
            </a:r>
            <a:r>
              <a:rPr dirty="0" sz="2200" spc="-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40">
                <a:solidFill>
                  <a:srgbClr val="585858"/>
                </a:solidFill>
                <a:latin typeface="Times New Roman"/>
                <a:cs typeface="Times New Roman"/>
              </a:rPr>
              <a:t>we</a:t>
            </a:r>
            <a:r>
              <a:rPr dirty="0" sz="22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4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0">
                <a:solidFill>
                  <a:srgbClr val="585858"/>
                </a:solidFill>
                <a:latin typeface="Times New Roman"/>
                <a:cs typeface="Times New Roman"/>
              </a:rPr>
              <a:t>avoid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30">
                <a:solidFill>
                  <a:srgbClr val="585858"/>
                </a:solidFill>
                <a:latin typeface="Times New Roman"/>
                <a:cs typeface="Times New Roman"/>
              </a:rPr>
              <a:t>using</a:t>
            </a:r>
            <a:r>
              <a:rPr dirty="0" sz="22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10">
                <a:solidFill>
                  <a:srgbClr val="585858"/>
                </a:solidFill>
                <a:latin typeface="Times New Roman"/>
                <a:cs typeface="Times New Roman"/>
              </a:rPr>
              <a:t>these</a:t>
            </a:r>
            <a:r>
              <a:rPr dirty="0" sz="22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45">
                <a:solidFill>
                  <a:srgbClr val="585858"/>
                </a:solidFill>
                <a:latin typeface="Times New Roman"/>
                <a:cs typeface="Times New Roman"/>
              </a:rPr>
              <a:t>methods  </a:t>
            </a:r>
            <a:r>
              <a:rPr dirty="0" sz="2200" spc="135">
                <a:solidFill>
                  <a:srgbClr val="585858"/>
                </a:solidFill>
                <a:latin typeface="Times New Roman"/>
                <a:cs typeface="Times New Roman"/>
              </a:rPr>
              <a:t>which might </a:t>
            </a:r>
            <a:r>
              <a:rPr dirty="0" sz="2200" spc="130">
                <a:solidFill>
                  <a:srgbClr val="585858"/>
                </a:solidFill>
                <a:latin typeface="Times New Roman"/>
                <a:cs typeface="Times New Roman"/>
              </a:rPr>
              <a:t>destroy </a:t>
            </a:r>
            <a:r>
              <a:rPr dirty="0" sz="2200" spc="140">
                <a:solidFill>
                  <a:srgbClr val="585858"/>
                </a:solidFill>
                <a:latin typeface="Times New Roman"/>
                <a:cs typeface="Times New Roman"/>
              </a:rPr>
              <a:t>polymorphism </a:t>
            </a:r>
            <a:r>
              <a:rPr dirty="0" sz="2200" spc="90">
                <a:solidFill>
                  <a:srgbClr val="585858"/>
                </a:solidFill>
                <a:latin typeface="Times New Roman"/>
                <a:cs typeface="Times New Roman"/>
              </a:rPr>
              <a:t>except </a:t>
            </a:r>
            <a:r>
              <a:rPr dirty="0" sz="2200" spc="8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dirty="0" sz="2200" spc="105">
                <a:solidFill>
                  <a:srgbClr val="585858"/>
                </a:solidFill>
                <a:latin typeface="Times New Roman"/>
                <a:cs typeface="Times New Roman"/>
              </a:rPr>
              <a:t>compiler  </a:t>
            </a:r>
            <a:r>
              <a:rPr dirty="0" sz="2200" spc="110">
                <a:solidFill>
                  <a:srgbClr val="585858"/>
                </a:solidFill>
                <a:latin typeface="Times New Roman"/>
                <a:cs typeface="Times New Roman"/>
              </a:rPr>
              <a:t>design.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200" spc="9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585858"/>
                </a:solidFill>
                <a:latin typeface="Times New Roman"/>
                <a:cs typeface="Times New Roman"/>
              </a:rPr>
              <a:t>most</a:t>
            </a:r>
            <a:r>
              <a:rPr dirty="0" sz="22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40">
                <a:solidFill>
                  <a:srgbClr val="585858"/>
                </a:solidFill>
                <a:latin typeface="Times New Roman"/>
                <a:cs typeface="Times New Roman"/>
              </a:rPr>
              <a:t>important</a:t>
            </a:r>
            <a:r>
              <a:rPr dirty="0" sz="22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585858"/>
                </a:solidFill>
                <a:latin typeface="Times New Roman"/>
                <a:cs typeface="Times New Roman"/>
              </a:rPr>
              <a:t>thing</a:t>
            </a:r>
            <a:r>
              <a:rPr dirty="0" sz="2200" spc="-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5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22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22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80">
                <a:solidFill>
                  <a:srgbClr val="585858"/>
                </a:solidFill>
                <a:latin typeface="Times New Roman"/>
                <a:cs typeface="Times New Roman"/>
              </a:rPr>
              <a:t>let</a:t>
            </a:r>
            <a:r>
              <a:rPr dirty="0" sz="22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585858"/>
                </a:solidFill>
                <a:latin typeface="Times New Roman"/>
                <a:cs typeface="Times New Roman"/>
              </a:rPr>
              <a:t>objects</a:t>
            </a:r>
            <a:r>
              <a:rPr dirty="0" sz="2200" spc="-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22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45">
                <a:solidFill>
                  <a:srgbClr val="585858"/>
                </a:solidFill>
                <a:latin typeface="Times New Roman"/>
                <a:cs typeface="Times New Roman"/>
              </a:rPr>
              <a:t>work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05">
                <a:solidFill>
                  <a:srgbClr val="585858"/>
                </a:solidFill>
                <a:latin typeface="Times New Roman"/>
                <a:cs typeface="Times New Roman"/>
              </a:rPr>
              <a:t>according</a:t>
            </a:r>
            <a:r>
              <a:rPr dirty="0" sz="22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2200" spc="130">
                <a:solidFill>
                  <a:srgbClr val="585858"/>
                </a:solidFill>
                <a:latin typeface="Times New Roman"/>
                <a:cs typeface="Times New Roman"/>
              </a:rPr>
              <a:t>your</a:t>
            </a:r>
            <a:r>
              <a:rPr dirty="0" sz="22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585858"/>
                </a:solidFill>
                <a:latin typeface="Times New Roman"/>
                <a:cs typeface="Times New Roman"/>
              </a:rPr>
              <a:t>requirements</a:t>
            </a:r>
            <a:r>
              <a:rPr dirty="0" sz="2200" spc="-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35">
                <a:solidFill>
                  <a:srgbClr val="585858"/>
                </a:solidFill>
                <a:latin typeface="Times New Roman"/>
                <a:cs typeface="Times New Roman"/>
              </a:rPr>
              <a:t>rather</a:t>
            </a:r>
            <a:r>
              <a:rPr dirty="0" sz="2200" spc="-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50">
                <a:solidFill>
                  <a:srgbClr val="585858"/>
                </a:solidFill>
                <a:latin typeface="Times New Roman"/>
                <a:cs typeface="Times New Roman"/>
              </a:rPr>
              <a:t>than</a:t>
            </a:r>
            <a:r>
              <a:rPr dirty="0" sz="22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75">
                <a:solidFill>
                  <a:srgbClr val="585858"/>
                </a:solidFill>
                <a:latin typeface="Times New Roman"/>
                <a:cs typeface="Times New Roman"/>
              </a:rPr>
              <a:t>mind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dirty="0" sz="22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30">
                <a:solidFill>
                  <a:srgbClr val="585858"/>
                </a:solidFill>
                <a:latin typeface="Times New Roman"/>
                <a:cs typeface="Times New Roman"/>
              </a:rPr>
              <a:t>they</a:t>
            </a:r>
            <a:r>
              <a:rPr dirty="0" sz="2200" spc="-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0">
                <a:solidFill>
                  <a:srgbClr val="585858"/>
                </a:solidFill>
                <a:latin typeface="Times New Roman"/>
                <a:cs typeface="Times New Roman"/>
              </a:rPr>
              <a:t>have</a:t>
            </a:r>
            <a:r>
              <a:rPr dirty="0" sz="22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0">
                <a:solidFill>
                  <a:srgbClr val="585858"/>
                </a:solidFill>
                <a:latin typeface="Times New Roman"/>
                <a:cs typeface="Times New Roman"/>
              </a:rPr>
              <a:t>right</a:t>
            </a:r>
            <a:r>
              <a:rPr dirty="0" sz="22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200" spc="120">
                <a:solidFill>
                  <a:srgbClr val="585858"/>
                </a:solidFill>
                <a:latin typeface="Times New Roman"/>
                <a:cs typeface="Times New Roman"/>
              </a:rPr>
              <a:t>types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736" y="277368"/>
            <a:ext cx="8799576" cy="138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002" y="432003"/>
            <a:ext cx="79927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25"/>
              <a:t>How </a:t>
            </a:r>
            <a:r>
              <a:rPr dirty="0" sz="4800" spc="220"/>
              <a:t>to</a:t>
            </a:r>
            <a:r>
              <a:rPr dirty="0" sz="4800" spc="-795"/>
              <a:t> </a:t>
            </a:r>
            <a:r>
              <a:rPr dirty="0" sz="4800" spc="114"/>
              <a:t>Affect </a:t>
            </a:r>
            <a:r>
              <a:rPr dirty="0" sz="4800" spc="270"/>
              <a:t>Polymorphism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1158265" y="2118550"/>
            <a:ext cx="2477135" cy="1108710"/>
            <a:chOff x="1158265" y="2118550"/>
            <a:chExt cx="2477135" cy="1108710"/>
          </a:xfrm>
        </p:grpSpPr>
        <p:sp>
          <p:nvSpPr>
            <p:cNvPr id="5" name="object 5"/>
            <p:cNvSpPr/>
            <p:nvPr/>
          </p:nvSpPr>
          <p:spPr>
            <a:xfrm>
              <a:off x="1172552" y="2132838"/>
              <a:ext cx="2448560" cy="1080135"/>
            </a:xfrm>
            <a:custGeom>
              <a:avLst/>
              <a:gdLst/>
              <a:ahLst/>
              <a:cxnLst/>
              <a:rect l="l" t="t" r="r" b="b"/>
              <a:pathLst>
                <a:path w="2448560" h="1080135">
                  <a:moveTo>
                    <a:pt x="1224191" y="0"/>
                  </a:moveTo>
                  <a:lnTo>
                    <a:pt x="1159171" y="748"/>
                  </a:lnTo>
                  <a:lnTo>
                    <a:pt x="1095036" y="2969"/>
                  </a:lnTo>
                  <a:lnTo>
                    <a:pt x="1031869" y="6625"/>
                  </a:lnTo>
                  <a:lnTo>
                    <a:pt x="969757" y="11679"/>
                  </a:lnTo>
                  <a:lnTo>
                    <a:pt x="908782" y="18094"/>
                  </a:lnTo>
                  <a:lnTo>
                    <a:pt x="849030" y="25831"/>
                  </a:lnTo>
                  <a:lnTo>
                    <a:pt x="790585" y="34854"/>
                  </a:lnTo>
                  <a:lnTo>
                    <a:pt x="733533" y="45126"/>
                  </a:lnTo>
                  <a:lnTo>
                    <a:pt x="677956" y="56609"/>
                  </a:lnTo>
                  <a:lnTo>
                    <a:pt x="623941" y="69266"/>
                  </a:lnTo>
                  <a:lnTo>
                    <a:pt x="571571" y="83059"/>
                  </a:lnTo>
                  <a:lnTo>
                    <a:pt x="520932" y="97952"/>
                  </a:lnTo>
                  <a:lnTo>
                    <a:pt x="472107" y="113907"/>
                  </a:lnTo>
                  <a:lnTo>
                    <a:pt x="425182" y="130886"/>
                  </a:lnTo>
                  <a:lnTo>
                    <a:pt x="380240" y="148852"/>
                  </a:lnTo>
                  <a:lnTo>
                    <a:pt x="337367" y="167768"/>
                  </a:lnTo>
                  <a:lnTo>
                    <a:pt x="296647" y="187597"/>
                  </a:lnTo>
                  <a:lnTo>
                    <a:pt x="258164" y="208302"/>
                  </a:lnTo>
                  <a:lnTo>
                    <a:pt x="222004" y="229844"/>
                  </a:lnTo>
                  <a:lnTo>
                    <a:pt x="188251" y="252187"/>
                  </a:lnTo>
                  <a:lnTo>
                    <a:pt x="156989" y="275293"/>
                  </a:lnTo>
                  <a:lnTo>
                    <a:pt x="102277" y="323647"/>
                  </a:lnTo>
                  <a:lnTo>
                    <a:pt x="58545" y="374605"/>
                  </a:lnTo>
                  <a:lnTo>
                    <a:pt x="26471" y="427872"/>
                  </a:lnTo>
                  <a:lnTo>
                    <a:pt x="6730" y="483146"/>
                  </a:lnTo>
                  <a:lnTo>
                    <a:pt x="0" y="540131"/>
                  </a:lnTo>
                  <a:lnTo>
                    <a:pt x="1696" y="568806"/>
                  </a:lnTo>
                  <a:lnTo>
                    <a:pt x="15017" y="624951"/>
                  </a:lnTo>
                  <a:lnTo>
                    <a:pt x="41009" y="679240"/>
                  </a:lnTo>
                  <a:lnTo>
                    <a:pt x="78996" y="731374"/>
                  </a:lnTo>
                  <a:lnTo>
                    <a:pt x="128302" y="781054"/>
                  </a:lnTo>
                  <a:lnTo>
                    <a:pt x="188251" y="827981"/>
                  </a:lnTo>
                  <a:lnTo>
                    <a:pt x="222004" y="850319"/>
                  </a:lnTo>
                  <a:lnTo>
                    <a:pt x="258164" y="871857"/>
                  </a:lnTo>
                  <a:lnTo>
                    <a:pt x="296647" y="892558"/>
                  </a:lnTo>
                  <a:lnTo>
                    <a:pt x="337367" y="912383"/>
                  </a:lnTo>
                  <a:lnTo>
                    <a:pt x="380240" y="931296"/>
                  </a:lnTo>
                  <a:lnTo>
                    <a:pt x="425182" y="949260"/>
                  </a:lnTo>
                  <a:lnTo>
                    <a:pt x="472107" y="966237"/>
                  </a:lnTo>
                  <a:lnTo>
                    <a:pt x="520932" y="982189"/>
                  </a:lnTo>
                  <a:lnTo>
                    <a:pt x="571571" y="997080"/>
                  </a:lnTo>
                  <a:lnTo>
                    <a:pt x="623941" y="1010872"/>
                  </a:lnTo>
                  <a:lnTo>
                    <a:pt x="677956" y="1023528"/>
                  </a:lnTo>
                  <a:lnTo>
                    <a:pt x="733533" y="1035010"/>
                  </a:lnTo>
                  <a:lnTo>
                    <a:pt x="790585" y="1045281"/>
                  </a:lnTo>
                  <a:lnTo>
                    <a:pt x="849030" y="1054304"/>
                  </a:lnTo>
                  <a:lnTo>
                    <a:pt x="908782" y="1062041"/>
                  </a:lnTo>
                  <a:lnTo>
                    <a:pt x="969757" y="1068455"/>
                  </a:lnTo>
                  <a:lnTo>
                    <a:pt x="1031869" y="1073509"/>
                  </a:lnTo>
                  <a:lnTo>
                    <a:pt x="1095036" y="1077165"/>
                  </a:lnTo>
                  <a:lnTo>
                    <a:pt x="1159171" y="1079386"/>
                  </a:lnTo>
                  <a:lnTo>
                    <a:pt x="1224191" y="1080135"/>
                  </a:lnTo>
                  <a:lnTo>
                    <a:pt x="1289198" y="1079386"/>
                  </a:lnTo>
                  <a:lnTo>
                    <a:pt x="1353322" y="1077165"/>
                  </a:lnTo>
                  <a:lnTo>
                    <a:pt x="1416477" y="1073509"/>
                  </a:lnTo>
                  <a:lnTo>
                    <a:pt x="1478580" y="1068455"/>
                  </a:lnTo>
                  <a:lnTo>
                    <a:pt x="1539544" y="1062041"/>
                  </a:lnTo>
                  <a:lnTo>
                    <a:pt x="1599287" y="1054304"/>
                  </a:lnTo>
                  <a:lnTo>
                    <a:pt x="1657723" y="1045281"/>
                  </a:lnTo>
                  <a:lnTo>
                    <a:pt x="1714767" y="1035010"/>
                  </a:lnTo>
                  <a:lnTo>
                    <a:pt x="1770335" y="1023528"/>
                  </a:lnTo>
                  <a:lnTo>
                    <a:pt x="1824343" y="1010872"/>
                  </a:lnTo>
                  <a:lnTo>
                    <a:pt x="1876706" y="997080"/>
                  </a:lnTo>
                  <a:lnTo>
                    <a:pt x="1927339" y="982189"/>
                  </a:lnTo>
                  <a:lnTo>
                    <a:pt x="1976158" y="966237"/>
                  </a:lnTo>
                  <a:lnTo>
                    <a:pt x="2023077" y="949260"/>
                  </a:lnTo>
                  <a:lnTo>
                    <a:pt x="2068014" y="931296"/>
                  </a:lnTo>
                  <a:lnTo>
                    <a:pt x="2110882" y="912383"/>
                  </a:lnTo>
                  <a:lnTo>
                    <a:pt x="2151597" y="892558"/>
                  </a:lnTo>
                  <a:lnTo>
                    <a:pt x="2190076" y="871857"/>
                  </a:lnTo>
                  <a:lnTo>
                    <a:pt x="2226232" y="850319"/>
                  </a:lnTo>
                  <a:lnTo>
                    <a:pt x="2259982" y="827981"/>
                  </a:lnTo>
                  <a:lnTo>
                    <a:pt x="2291241" y="804880"/>
                  </a:lnTo>
                  <a:lnTo>
                    <a:pt x="2345948" y="756539"/>
                  </a:lnTo>
                  <a:lnTo>
                    <a:pt x="2389675" y="705595"/>
                  </a:lnTo>
                  <a:lnTo>
                    <a:pt x="2421747" y="652346"/>
                  </a:lnTo>
                  <a:lnTo>
                    <a:pt x="2441486" y="597092"/>
                  </a:lnTo>
                  <a:lnTo>
                    <a:pt x="2448217" y="540131"/>
                  </a:lnTo>
                  <a:lnTo>
                    <a:pt x="2446520" y="511443"/>
                  </a:lnTo>
                  <a:lnTo>
                    <a:pt x="2433201" y="455276"/>
                  </a:lnTo>
                  <a:lnTo>
                    <a:pt x="2407210" y="400969"/>
                  </a:lnTo>
                  <a:lnTo>
                    <a:pt x="2369226" y="348819"/>
                  </a:lnTo>
                  <a:lnTo>
                    <a:pt x="2319925" y="299125"/>
                  </a:lnTo>
                  <a:lnTo>
                    <a:pt x="2259982" y="252187"/>
                  </a:lnTo>
                  <a:lnTo>
                    <a:pt x="2226232" y="229844"/>
                  </a:lnTo>
                  <a:lnTo>
                    <a:pt x="2190076" y="208302"/>
                  </a:lnTo>
                  <a:lnTo>
                    <a:pt x="2151597" y="187597"/>
                  </a:lnTo>
                  <a:lnTo>
                    <a:pt x="2110882" y="167768"/>
                  </a:lnTo>
                  <a:lnTo>
                    <a:pt x="2068014" y="148852"/>
                  </a:lnTo>
                  <a:lnTo>
                    <a:pt x="2023077" y="130886"/>
                  </a:lnTo>
                  <a:lnTo>
                    <a:pt x="1976158" y="113907"/>
                  </a:lnTo>
                  <a:lnTo>
                    <a:pt x="1927339" y="97952"/>
                  </a:lnTo>
                  <a:lnTo>
                    <a:pt x="1876706" y="83059"/>
                  </a:lnTo>
                  <a:lnTo>
                    <a:pt x="1824343" y="69266"/>
                  </a:lnTo>
                  <a:lnTo>
                    <a:pt x="1770335" y="56609"/>
                  </a:lnTo>
                  <a:lnTo>
                    <a:pt x="1714767" y="45126"/>
                  </a:lnTo>
                  <a:lnTo>
                    <a:pt x="1657723" y="34854"/>
                  </a:lnTo>
                  <a:lnTo>
                    <a:pt x="1599287" y="25831"/>
                  </a:lnTo>
                  <a:lnTo>
                    <a:pt x="1539544" y="18094"/>
                  </a:lnTo>
                  <a:lnTo>
                    <a:pt x="1478580" y="11679"/>
                  </a:lnTo>
                  <a:lnTo>
                    <a:pt x="1416477" y="6625"/>
                  </a:lnTo>
                  <a:lnTo>
                    <a:pt x="1353322" y="2969"/>
                  </a:lnTo>
                  <a:lnTo>
                    <a:pt x="1289198" y="748"/>
                  </a:lnTo>
                  <a:lnTo>
                    <a:pt x="1224191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2552" y="2132838"/>
              <a:ext cx="2448560" cy="1080135"/>
            </a:xfrm>
            <a:custGeom>
              <a:avLst/>
              <a:gdLst/>
              <a:ahLst/>
              <a:cxnLst/>
              <a:rect l="l" t="t" r="r" b="b"/>
              <a:pathLst>
                <a:path w="2448560" h="1080135">
                  <a:moveTo>
                    <a:pt x="0" y="540131"/>
                  </a:moveTo>
                  <a:lnTo>
                    <a:pt x="6730" y="483146"/>
                  </a:lnTo>
                  <a:lnTo>
                    <a:pt x="26471" y="427872"/>
                  </a:lnTo>
                  <a:lnTo>
                    <a:pt x="58545" y="374605"/>
                  </a:lnTo>
                  <a:lnTo>
                    <a:pt x="102277" y="323647"/>
                  </a:lnTo>
                  <a:lnTo>
                    <a:pt x="156989" y="275293"/>
                  </a:lnTo>
                  <a:lnTo>
                    <a:pt x="188251" y="252187"/>
                  </a:lnTo>
                  <a:lnTo>
                    <a:pt x="222004" y="229844"/>
                  </a:lnTo>
                  <a:lnTo>
                    <a:pt x="258164" y="208302"/>
                  </a:lnTo>
                  <a:lnTo>
                    <a:pt x="296647" y="187597"/>
                  </a:lnTo>
                  <a:lnTo>
                    <a:pt x="337367" y="167768"/>
                  </a:lnTo>
                  <a:lnTo>
                    <a:pt x="380240" y="148852"/>
                  </a:lnTo>
                  <a:lnTo>
                    <a:pt x="425182" y="130886"/>
                  </a:lnTo>
                  <a:lnTo>
                    <a:pt x="472107" y="113907"/>
                  </a:lnTo>
                  <a:lnTo>
                    <a:pt x="520932" y="97952"/>
                  </a:lnTo>
                  <a:lnTo>
                    <a:pt x="571571" y="83059"/>
                  </a:lnTo>
                  <a:lnTo>
                    <a:pt x="623941" y="69266"/>
                  </a:lnTo>
                  <a:lnTo>
                    <a:pt x="677956" y="56609"/>
                  </a:lnTo>
                  <a:lnTo>
                    <a:pt x="733533" y="45126"/>
                  </a:lnTo>
                  <a:lnTo>
                    <a:pt x="790585" y="34854"/>
                  </a:lnTo>
                  <a:lnTo>
                    <a:pt x="849030" y="25831"/>
                  </a:lnTo>
                  <a:lnTo>
                    <a:pt x="908782" y="18094"/>
                  </a:lnTo>
                  <a:lnTo>
                    <a:pt x="969757" y="11679"/>
                  </a:lnTo>
                  <a:lnTo>
                    <a:pt x="1031869" y="6625"/>
                  </a:lnTo>
                  <a:lnTo>
                    <a:pt x="1095036" y="2969"/>
                  </a:lnTo>
                  <a:lnTo>
                    <a:pt x="1159171" y="748"/>
                  </a:lnTo>
                  <a:lnTo>
                    <a:pt x="1224191" y="0"/>
                  </a:lnTo>
                  <a:lnTo>
                    <a:pt x="1289198" y="748"/>
                  </a:lnTo>
                  <a:lnTo>
                    <a:pt x="1353322" y="2969"/>
                  </a:lnTo>
                  <a:lnTo>
                    <a:pt x="1416477" y="6625"/>
                  </a:lnTo>
                  <a:lnTo>
                    <a:pt x="1478580" y="11679"/>
                  </a:lnTo>
                  <a:lnTo>
                    <a:pt x="1539544" y="18094"/>
                  </a:lnTo>
                  <a:lnTo>
                    <a:pt x="1599287" y="25831"/>
                  </a:lnTo>
                  <a:lnTo>
                    <a:pt x="1657723" y="34854"/>
                  </a:lnTo>
                  <a:lnTo>
                    <a:pt x="1714767" y="45126"/>
                  </a:lnTo>
                  <a:lnTo>
                    <a:pt x="1770335" y="56609"/>
                  </a:lnTo>
                  <a:lnTo>
                    <a:pt x="1824343" y="69266"/>
                  </a:lnTo>
                  <a:lnTo>
                    <a:pt x="1876706" y="83059"/>
                  </a:lnTo>
                  <a:lnTo>
                    <a:pt x="1927339" y="97952"/>
                  </a:lnTo>
                  <a:lnTo>
                    <a:pt x="1976158" y="113907"/>
                  </a:lnTo>
                  <a:lnTo>
                    <a:pt x="2023077" y="130886"/>
                  </a:lnTo>
                  <a:lnTo>
                    <a:pt x="2068014" y="148852"/>
                  </a:lnTo>
                  <a:lnTo>
                    <a:pt x="2110882" y="167768"/>
                  </a:lnTo>
                  <a:lnTo>
                    <a:pt x="2151597" y="187597"/>
                  </a:lnTo>
                  <a:lnTo>
                    <a:pt x="2190076" y="208302"/>
                  </a:lnTo>
                  <a:lnTo>
                    <a:pt x="2226232" y="229844"/>
                  </a:lnTo>
                  <a:lnTo>
                    <a:pt x="2259982" y="252187"/>
                  </a:lnTo>
                  <a:lnTo>
                    <a:pt x="2291241" y="275293"/>
                  </a:lnTo>
                  <a:lnTo>
                    <a:pt x="2345948" y="323647"/>
                  </a:lnTo>
                  <a:lnTo>
                    <a:pt x="2389675" y="374605"/>
                  </a:lnTo>
                  <a:lnTo>
                    <a:pt x="2421747" y="427872"/>
                  </a:lnTo>
                  <a:lnTo>
                    <a:pt x="2441486" y="483146"/>
                  </a:lnTo>
                  <a:lnTo>
                    <a:pt x="2448217" y="540131"/>
                  </a:lnTo>
                  <a:lnTo>
                    <a:pt x="2446520" y="568806"/>
                  </a:lnTo>
                  <a:lnTo>
                    <a:pt x="2433201" y="624951"/>
                  </a:lnTo>
                  <a:lnTo>
                    <a:pt x="2407210" y="679240"/>
                  </a:lnTo>
                  <a:lnTo>
                    <a:pt x="2369226" y="731374"/>
                  </a:lnTo>
                  <a:lnTo>
                    <a:pt x="2319925" y="781054"/>
                  </a:lnTo>
                  <a:lnTo>
                    <a:pt x="2259982" y="827981"/>
                  </a:lnTo>
                  <a:lnTo>
                    <a:pt x="2226232" y="850319"/>
                  </a:lnTo>
                  <a:lnTo>
                    <a:pt x="2190076" y="871857"/>
                  </a:lnTo>
                  <a:lnTo>
                    <a:pt x="2151597" y="892558"/>
                  </a:lnTo>
                  <a:lnTo>
                    <a:pt x="2110882" y="912383"/>
                  </a:lnTo>
                  <a:lnTo>
                    <a:pt x="2068014" y="931296"/>
                  </a:lnTo>
                  <a:lnTo>
                    <a:pt x="2023077" y="949260"/>
                  </a:lnTo>
                  <a:lnTo>
                    <a:pt x="1976158" y="966237"/>
                  </a:lnTo>
                  <a:lnTo>
                    <a:pt x="1927339" y="982189"/>
                  </a:lnTo>
                  <a:lnTo>
                    <a:pt x="1876706" y="997080"/>
                  </a:lnTo>
                  <a:lnTo>
                    <a:pt x="1824343" y="1010872"/>
                  </a:lnTo>
                  <a:lnTo>
                    <a:pt x="1770335" y="1023528"/>
                  </a:lnTo>
                  <a:lnTo>
                    <a:pt x="1714767" y="1035010"/>
                  </a:lnTo>
                  <a:lnTo>
                    <a:pt x="1657723" y="1045281"/>
                  </a:lnTo>
                  <a:lnTo>
                    <a:pt x="1599287" y="1054304"/>
                  </a:lnTo>
                  <a:lnTo>
                    <a:pt x="1539544" y="1062041"/>
                  </a:lnTo>
                  <a:lnTo>
                    <a:pt x="1478580" y="1068455"/>
                  </a:lnTo>
                  <a:lnTo>
                    <a:pt x="1416477" y="1073509"/>
                  </a:lnTo>
                  <a:lnTo>
                    <a:pt x="1353322" y="1077165"/>
                  </a:lnTo>
                  <a:lnTo>
                    <a:pt x="1289198" y="1079386"/>
                  </a:lnTo>
                  <a:lnTo>
                    <a:pt x="1224191" y="1080135"/>
                  </a:lnTo>
                  <a:lnTo>
                    <a:pt x="1159171" y="1079386"/>
                  </a:lnTo>
                  <a:lnTo>
                    <a:pt x="1095036" y="1077165"/>
                  </a:lnTo>
                  <a:lnTo>
                    <a:pt x="1031869" y="1073509"/>
                  </a:lnTo>
                  <a:lnTo>
                    <a:pt x="969757" y="1068455"/>
                  </a:lnTo>
                  <a:lnTo>
                    <a:pt x="908782" y="1062041"/>
                  </a:lnTo>
                  <a:lnTo>
                    <a:pt x="849030" y="1054304"/>
                  </a:lnTo>
                  <a:lnTo>
                    <a:pt x="790585" y="1045281"/>
                  </a:lnTo>
                  <a:lnTo>
                    <a:pt x="733533" y="1035010"/>
                  </a:lnTo>
                  <a:lnTo>
                    <a:pt x="677956" y="1023528"/>
                  </a:lnTo>
                  <a:lnTo>
                    <a:pt x="623941" y="1010872"/>
                  </a:lnTo>
                  <a:lnTo>
                    <a:pt x="571571" y="997080"/>
                  </a:lnTo>
                  <a:lnTo>
                    <a:pt x="520932" y="982189"/>
                  </a:lnTo>
                  <a:lnTo>
                    <a:pt x="472107" y="966237"/>
                  </a:lnTo>
                  <a:lnTo>
                    <a:pt x="425182" y="949260"/>
                  </a:lnTo>
                  <a:lnTo>
                    <a:pt x="380240" y="931296"/>
                  </a:lnTo>
                  <a:lnTo>
                    <a:pt x="337367" y="912383"/>
                  </a:lnTo>
                  <a:lnTo>
                    <a:pt x="296647" y="892558"/>
                  </a:lnTo>
                  <a:lnTo>
                    <a:pt x="258164" y="871857"/>
                  </a:lnTo>
                  <a:lnTo>
                    <a:pt x="222004" y="850319"/>
                  </a:lnTo>
                  <a:lnTo>
                    <a:pt x="188251" y="827981"/>
                  </a:lnTo>
                  <a:lnTo>
                    <a:pt x="156989" y="804880"/>
                  </a:lnTo>
                  <a:lnTo>
                    <a:pt x="102277" y="756539"/>
                  </a:lnTo>
                  <a:lnTo>
                    <a:pt x="58545" y="705595"/>
                  </a:lnTo>
                  <a:lnTo>
                    <a:pt x="26471" y="652346"/>
                  </a:lnTo>
                  <a:lnTo>
                    <a:pt x="6730" y="597092"/>
                  </a:lnTo>
                  <a:lnTo>
                    <a:pt x="0" y="540131"/>
                  </a:lnTo>
                  <a:close/>
                </a:path>
              </a:pathLst>
            </a:custGeom>
            <a:ln w="28575">
              <a:solidFill>
                <a:srgbClr val="44548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631695" y="2234565"/>
            <a:ext cx="153416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4445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solidFill>
                  <a:srgbClr val="FFFFFF"/>
                </a:solidFill>
                <a:latin typeface="Times New Roman"/>
                <a:cs typeface="Times New Roman"/>
              </a:rPr>
              <a:t>Traditional  </a:t>
            </a:r>
            <a:r>
              <a:rPr dirty="0" sz="1800" spc="12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800" spc="1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800" spc="2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800" spc="10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800" spc="1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1800" spc="8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1800" spc="11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1800" spc="15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1800" spc="16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800" spc="2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1800" spc="6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800" spc="100">
                <a:solidFill>
                  <a:srgbClr val="FFFFFF"/>
                </a:solidFill>
                <a:latin typeface="Times New Roman"/>
                <a:cs typeface="Times New Roman"/>
              </a:rPr>
              <a:t>m  </a:t>
            </a:r>
            <a:r>
              <a:rPr dirty="0" sz="1800" spc="10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61072" y="3414712"/>
            <a:ext cx="2477135" cy="1108710"/>
            <a:chOff x="1161072" y="3414712"/>
            <a:chExt cx="2477135" cy="1108710"/>
          </a:xfrm>
        </p:grpSpPr>
        <p:sp>
          <p:nvSpPr>
            <p:cNvPr id="9" name="object 9"/>
            <p:cNvSpPr/>
            <p:nvPr/>
          </p:nvSpPr>
          <p:spPr>
            <a:xfrm>
              <a:off x="1175359" y="3429000"/>
              <a:ext cx="2448560" cy="1080135"/>
            </a:xfrm>
            <a:custGeom>
              <a:avLst/>
              <a:gdLst/>
              <a:ahLst/>
              <a:cxnLst/>
              <a:rect l="l" t="t" r="r" b="b"/>
              <a:pathLst>
                <a:path w="2448560" h="1080135">
                  <a:moveTo>
                    <a:pt x="1224178" y="0"/>
                  </a:moveTo>
                  <a:lnTo>
                    <a:pt x="1159158" y="748"/>
                  </a:lnTo>
                  <a:lnTo>
                    <a:pt x="1095023" y="2969"/>
                  </a:lnTo>
                  <a:lnTo>
                    <a:pt x="1031857" y="6625"/>
                  </a:lnTo>
                  <a:lnTo>
                    <a:pt x="969745" y="11679"/>
                  </a:lnTo>
                  <a:lnTo>
                    <a:pt x="908770" y="18093"/>
                  </a:lnTo>
                  <a:lnTo>
                    <a:pt x="849019" y="25830"/>
                  </a:lnTo>
                  <a:lnTo>
                    <a:pt x="790574" y="34853"/>
                  </a:lnTo>
                  <a:lnTo>
                    <a:pt x="733522" y="45124"/>
                  </a:lnTo>
                  <a:lnTo>
                    <a:pt x="677946" y="56606"/>
                  </a:lnTo>
                  <a:lnTo>
                    <a:pt x="623932" y="69262"/>
                  </a:lnTo>
                  <a:lnTo>
                    <a:pt x="571562" y="83054"/>
                  </a:lnTo>
                  <a:lnTo>
                    <a:pt x="520923" y="97945"/>
                  </a:lnTo>
                  <a:lnTo>
                    <a:pt x="472099" y="113897"/>
                  </a:lnTo>
                  <a:lnTo>
                    <a:pt x="425174" y="130874"/>
                  </a:lnTo>
                  <a:lnTo>
                    <a:pt x="380233" y="148838"/>
                  </a:lnTo>
                  <a:lnTo>
                    <a:pt x="337361" y="167751"/>
                  </a:lnTo>
                  <a:lnTo>
                    <a:pt x="296641" y="187576"/>
                  </a:lnTo>
                  <a:lnTo>
                    <a:pt x="258160" y="208277"/>
                  </a:lnTo>
                  <a:lnTo>
                    <a:pt x="222000" y="229815"/>
                  </a:lnTo>
                  <a:lnTo>
                    <a:pt x="188247" y="252153"/>
                  </a:lnTo>
                  <a:lnTo>
                    <a:pt x="156985" y="275254"/>
                  </a:lnTo>
                  <a:lnTo>
                    <a:pt x="102275" y="323595"/>
                  </a:lnTo>
                  <a:lnTo>
                    <a:pt x="58544" y="374539"/>
                  </a:lnTo>
                  <a:lnTo>
                    <a:pt x="26470" y="427788"/>
                  </a:lnTo>
                  <a:lnTo>
                    <a:pt x="6730" y="483042"/>
                  </a:lnTo>
                  <a:lnTo>
                    <a:pt x="0" y="540004"/>
                  </a:lnTo>
                  <a:lnTo>
                    <a:pt x="1696" y="568691"/>
                  </a:lnTo>
                  <a:lnTo>
                    <a:pt x="15016" y="624858"/>
                  </a:lnTo>
                  <a:lnTo>
                    <a:pt x="41008" y="679165"/>
                  </a:lnTo>
                  <a:lnTo>
                    <a:pt x="78995" y="731315"/>
                  </a:lnTo>
                  <a:lnTo>
                    <a:pt x="128300" y="781009"/>
                  </a:lnTo>
                  <a:lnTo>
                    <a:pt x="188247" y="827947"/>
                  </a:lnTo>
                  <a:lnTo>
                    <a:pt x="222000" y="850290"/>
                  </a:lnTo>
                  <a:lnTo>
                    <a:pt x="258160" y="871832"/>
                  </a:lnTo>
                  <a:lnTo>
                    <a:pt x="296641" y="892537"/>
                  </a:lnTo>
                  <a:lnTo>
                    <a:pt x="337361" y="912366"/>
                  </a:lnTo>
                  <a:lnTo>
                    <a:pt x="380233" y="931282"/>
                  </a:lnTo>
                  <a:lnTo>
                    <a:pt x="425174" y="949248"/>
                  </a:lnTo>
                  <a:lnTo>
                    <a:pt x="472099" y="966227"/>
                  </a:lnTo>
                  <a:lnTo>
                    <a:pt x="520923" y="982182"/>
                  </a:lnTo>
                  <a:lnTo>
                    <a:pt x="571562" y="997075"/>
                  </a:lnTo>
                  <a:lnTo>
                    <a:pt x="623932" y="1010868"/>
                  </a:lnTo>
                  <a:lnTo>
                    <a:pt x="677946" y="1023525"/>
                  </a:lnTo>
                  <a:lnTo>
                    <a:pt x="733522" y="1035008"/>
                  </a:lnTo>
                  <a:lnTo>
                    <a:pt x="790574" y="1045280"/>
                  </a:lnTo>
                  <a:lnTo>
                    <a:pt x="849019" y="1054303"/>
                  </a:lnTo>
                  <a:lnTo>
                    <a:pt x="908770" y="1062040"/>
                  </a:lnTo>
                  <a:lnTo>
                    <a:pt x="969745" y="1068455"/>
                  </a:lnTo>
                  <a:lnTo>
                    <a:pt x="1031857" y="1073509"/>
                  </a:lnTo>
                  <a:lnTo>
                    <a:pt x="1095023" y="1077165"/>
                  </a:lnTo>
                  <a:lnTo>
                    <a:pt x="1159158" y="1079386"/>
                  </a:lnTo>
                  <a:lnTo>
                    <a:pt x="1224178" y="1080135"/>
                  </a:lnTo>
                  <a:lnTo>
                    <a:pt x="1289186" y="1079386"/>
                  </a:lnTo>
                  <a:lnTo>
                    <a:pt x="1353311" y="1077165"/>
                  </a:lnTo>
                  <a:lnTo>
                    <a:pt x="1416468" y="1073509"/>
                  </a:lnTo>
                  <a:lnTo>
                    <a:pt x="1478573" y="1068455"/>
                  </a:lnTo>
                  <a:lnTo>
                    <a:pt x="1539541" y="1062040"/>
                  </a:lnTo>
                  <a:lnTo>
                    <a:pt x="1599287" y="1054303"/>
                  </a:lnTo>
                  <a:lnTo>
                    <a:pt x="1657726" y="1045280"/>
                  </a:lnTo>
                  <a:lnTo>
                    <a:pt x="1714775" y="1035008"/>
                  </a:lnTo>
                  <a:lnTo>
                    <a:pt x="1770349" y="1023525"/>
                  </a:lnTo>
                  <a:lnTo>
                    <a:pt x="1824362" y="1010868"/>
                  </a:lnTo>
                  <a:lnTo>
                    <a:pt x="1876730" y="997075"/>
                  </a:lnTo>
                  <a:lnTo>
                    <a:pt x="1927369" y="982182"/>
                  </a:lnTo>
                  <a:lnTo>
                    <a:pt x="1976193" y="966227"/>
                  </a:lnTo>
                  <a:lnTo>
                    <a:pt x="2023119" y="949248"/>
                  </a:lnTo>
                  <a:lnTo>
                    <a:pt x="2068061" y="931282"/>
                  </a:lnTo>
                  <a:lnTo>
                    <a:pt x="2110936" y="912366"/>
                  </a:lnTo>
                  <a:lnTo>
                    <a:pt x="2151657" y="892537"/>
                  </a:lnTo>
                  <a:lnTo>
                    <a:pt x="2190142" y="871832"/>
                  </a:lnTo>
                  <a:lnTo>
                    <a:pt x="2226304" y="850290"/>
                  </a:lnTo>
                  <a:lnTo>
                    <a:pt x="2260060" y="827947"/>
                  </a:lnTo>
                  <a:lnTo>
                    <a:pt x="2291324" y="804841"/>
                  </a:lnTo>
                  <a:lnTo>
                    <a:pt x="2346041" y="756487"/>
                  </a:lnTo>
                  <a:lnTo>
                    <a:pt x="2389777" y="705529"/>
                  </a:lnTo>
                  <a:lnTo>
                    <a:pt x="2421856" y="652262"/>
                  </a:lnTo>
                  <a:lnTo>
                    <a:pt x="2441599" y="596988"/>
                  </a:lnTo>
                  <a:lnTo>
                    <a:pt x="2448331" y="540004"/>
                  </a:lnTo>
                  <a:lnTo>
                    <a:pt x="2446634" y="511328"/>
                  </a:lnTo>
                  <a:lnTo>
                    <a:pt x="2433312" y="455183"/>
                  </a:lnTo>
                  <a:lnTo>
                    <a:pt x="2407316" y="400894"/>
                  </a:lnTo>
                  <a:lnTo>
                    <a:pt x="2369324" y="348760"/>
                  </a:lnTo>
                  <a:lnTo>
                    <a:pt x="2320013" y="299080"/>
                  </a:lnTo>
                  <a:lnTo>
                    <a:pt x="2260060" y="252153"/>
                  </a:lnTo>
                  <a:lnTo>
                    <a:pt x="2226304" y="229815"/>
                  </a:lnTo>
                  <a:lnTo>
                    <a:pt x="2190142" y="208277"/>
                  </a:lnTo>
                  <a:lnTo>
                    <a:pt x="2151657" y="187576"/>
                  </a:lnTo>
                  <a:lnTo>
                    <a:pt x="2110936" y="167751"/>
                  </a:lnTo>
                  <a:lnTo>
                    <a:pt x="2068061" y="148838"/>
                  </a:lnTo>
                  <a:lnTo>
                    <a:pt x="2023119" y="130874"/>
                  </a:lnTo>
                  <a:lnTo>
                    <a:pt x="1976193" y="113897"/>
                  </a:lnTo>
                  <a:lnTo>
                    <a:pt x="1927369" y="97945"/>
                  </a:lnTo>
                  <a:lnTo>
                    <a:pt x="1876730" y="83054"/>
                  </a:lnTo>
                  <a:lnTo>
                    <a:pt x="1824362" y="69262"/>
                  </a:lnTo>
                  <a:lnTo>
                    <a:pt x="1770349" y="56606"/>
                  </a:lnTo>
                  <a:lnTo>
                    <a:pt x="1714775" y="45124"/>
                  </a:lnTo>
                  <a:lnTo>
                    <a:pt x="1657726" y="34853"/>
                  </a:lnTo>
                  <a:lnTo>
                    <a:pt x="1599287" y="25830"/>
                  </a:lnTo>
                  <a:lnTo>
                    <a:pt x="1539541" y="18093"/>
                  </a:lnTo>
                  <a:lnTo>
                    <a:pt x="1478573" y="11679"/>
                  </a:lnTo>
                  <a:lnTo>
                    <a:pt x="1416468" y="6625"/>
                  </a:lnTo>
                  <a:lnTo>
                    <a:pt x="1353311" y="2969"/>
                  </a:lnTo>
                  <a:lnTo>
                    <a:pt x="1289186" y="748"/>
                  </a:lnTo>
                  <a:lnTo>
                    <a:pt x="1224178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75359" y="3429000"/>
              <a:ext cx="2448560" cy="1080135"/>
            </a:xfrm>
            <a:custGeom>
              <a:avLst/>
              <a:gdLst/>
              <a:ahLst/>
              <a:cxnLst/>
              <a:rect l="l" t="t" r="r" b="b"/>
              <a:pathLst>
                <a:path w="2448560" h="1080135">
                  <a:moveTo>
                    <a:pt x="0" y="540004"/>
                  </a:moveTo>
                  <a:lnTo>
                    <a:pt x="6730" y="483042"/>
                  </a:lnTo>
                  <a:lnTo>
                    <a:pt x="26470" y="427788"/>
                  </a:lnTo>
                  <a:lnTo>
                    <a:pt x="58544" y="374539"/>
                  </a:lnTo>
                  <a:lnTo>
                    <a:pt x="102275" y="323595"/>
                  </a:lnTo>
                  <a:lnTo>
                    <a:pt x="156985" y="275254"/>
                  </a:lnTo>
                  <a:lnTo>
                    <a:pt x="188247" y="252153"/>
                  </a:lnTo>
                  <a:lnTo>
                    <a:pt x="222000" y="229815"/>
                  </a:lnTo>
                  <a:lnTo>
                    <a:pt x="258160" y="208277"/>
                  </a:lnTo>
                  <a:lnTo>
                    <a:pt x="296641" y="187576"/>
                  </a:lnTo>
                  <a:lnTo>
                    <a:pt x="337361" y="167751"/>
                  </a:lnTo>
                  <a:lnTo>
                    <a:pt x="380233" y="148838"/>
                  </a:lnTo>
                  <a:lnTo>
                    <a:pt x="425174" y="130874"/>
                  </a:lnTo>
                  <a:lnTo>
                    <a:pt x="472099" y="113897"/>
                  </a:lnTo>
                  <a:lnTo>
                    <a:pt x="520923" y="97945"/>
                  </a:lnTo>
                  <a:lnTo>
                    <a:pt x="571562" y="83054"/>
                  </a:lnTo>
                  <a:lnTo>
                    <a:pt x="623932" y="69262"/>
                  </a:lnTo>
                  <a:lnTo>
                    <a:pt x="677946" y="56606"/>
                  </a:lnTo>
                  <a:lnTo>
                    <a:pt x="733522" y="45124"/>
                  </a:lnTo>
                  <a:lnTo>
                    <a:pt x="790574" y="34853"/>
                  </a:lnTo>
                  <a:lnTo>
                    <a:pt x="849019" y="25830"/>
                  </a:lnTo>
                  <a:lnTo>
                    <a:pt x="908770" y="18093"/>
                  </a:lnTo>
                  <a:lnTo>
                    <a:pt x="969745" y="11679"/>
                  </a:lnTo>
                  <a:lnTo>
                    <a:pt x="1031857" y="6625"/>
                  </a:lnTo>
                  <a:lnTo>
                    <a:pt x="1095023" y="2969"/>
                  </a:lnTo>
                  <a:lnTo>
                    <a:pt x="1159158" y="748"/>
                  </a:lnTo>
                  <a:lnTo>
                    <a:pt x="1224178" y="0"/>
                  </a:lnTo>
                  <a:lnTo>
                    <a:pt x="1289186" y="748"/>
                  </a:lnTo>
                  <a:lnTo>
                    <a:pt x="1353311" y="2969"/>
                  </a:lnTo>
                  <a:lnTo>
                    <a:pt x="1416468" y="6625"/>
                  </a:lnTo>
                  <a:lnTo>
                    <a:pt x="1478573" y="11679"/>
                  </a:lnTo>
                  <a:lnTo>
                    <a:pt x="1539541" y="18093"/>
                  </a:lnTo>
                  <a:lnTo>
                    <a:pt x="1599287" y="25830"/>
                  </a:lnTo>
                  <a:lnTo>
                    <a:pt x="1657726" y="34853"/>
                  </a:lnTo>
                  <a:lnTo>
                    <a:pt x="1714775" y="45124"/>
                  </a:lnTo>
                  <a:lnTo>
                    <a:pt x="1770349" y="56606"/>
                  </a:lnTo>
                  <a:lnTo>
                    <a:pt x="1824362" y="69262"/>
                  </a:lnTo>
                  <a:lnTo>
                    <a:pt x="1876730" y="83054"/>
                  </a:lnTo>
                  <a:lnTo>
                    <a:pt x="1927369" y="97945"/>
                  </a:lnTo>
                  <a:lnTo>
                    <a:pt x="1976193" y="113897"/>
                  </a:lnTo>
                  <a:lnTo>
                    <a:pt x="2023119" y="130874"/>
                  </a:lnTo>
                  <a:lnTo>
                    <a:pt x="2068061" y="148838"/>
                  </a:lnTo>
                  <a:lnTo>
                    <a:pt x="2110936" y="167751"/>
                  </a:lnTo>
                  <a:lnTo>
                    <a:pt x="2151657" y="187576"/>
                  </a:lnTo>
                  <a:lnTo>
                    <a:pt x="2190142" y="208277"/>
                  </a:lnTo>
                  <a:lnTo>
                    <a:pt x="2226304" y="229815"/>
                  </a:lnTo>
                  <a:lnTo>
                    <a:pt x="2260060" y="252153"/>
                  </a:lnTo>
                  <a:lnTo>
                    <a:pt x="2291324" y="275254"/>
                  </a:lnTo>
                  <a:lnTo>
                    <a:pt x="2346041" y="323595"/>
                  </a:lnTo>
                  <a:lnTo>
                    <a:pt x="2389777" y="374539"/>
                  </a:lnTo>
                  <a:lnTo>
                    <a:pt x="2421856" y="427788"/>
                  </a:lnTo>
                  <a:lnTo>
                    <a:pt x="2441599" y="483042"/>
                  </a:lnTo>
                  <a:lnTo>
                    <a:pt x="2448331" y="540004"/>
                  </a:lnTo>
                  <a:lnTo>
                    <a:pt x="2446634" y="568691"/>
                  </a:lnTo>
                  <a:lnTo>
                    <a:pt x="2433312" y="624858"/>
                  </a:lnTo>
                  <a:lnTo>
                    <a:pt x="2407316" y="679165"/>
                  </a:lnTo>
                  <a:lnTo>
                    <a:pt x="2369324" y="731315"/>
                  </a:lnTo>
                  <a:lnTo>
                    <a:pt x="2320013" y="781009"/>
                  </a:lnTo>
                  <a:lnTo>
                    <a:pt x="2260060" y="827947"/>
                  </a:lnTo>
                  <a:lnTo>
                    <a:pt x="2226304" y="850290"/>
                  </a:lnTo>
                  <a:lnTo>
                    <a:pt x="2190142" y="871832"/>
                  </a:lnTo>
                  <a:lnTo>
                    <a:pt x="2151657" y="892537"/>
                  </a:lnTo>
                  <a:lnTo>
                    <a:pt x="2110936" y="912366"/>
                  </a:lnTo>
                  <a:lnTo>
                    <a:pt x="2068061" y="931282"/>
                  </a:lnTo>
                  <a:lnTo>
                    <a:pt x="2023119" y="949248"/>
                  </a:lnTo>
                  <a:lnTo>
                    <a:pt x="1976193" y="966227"/>
                  </a:lnTo>
                  <a:lnTo>
                    <a:pt x="1927369" y="982182"/>
                  </a:lnTo>
                  <a:lnTo>
                    <a:pt x="1876730" y="997075"/>
                  </a:lnTo>
                  <a:lnTo>
                    <a:pt x="1824362" y="1010868"/>
                  </a:lnTo>
                  <a:lnTo>
                    <a:pt x="1770349" y="1023525"/>
                  </a:lnTo>
                  <a:lnTo>
                    <a:pt x="1714775" y="1035008"/>
                  </a:lnTo>
                  <a:lnTo>
                    <a:pt x="1657726" y="1045280"/>
                  </a:lnTo>
                  <a:lnTo>
                    <a:pt x="1599287" y="1054303"/>
                  </a:lnTo>
                  <a:lnTo>
                    <a:pt x="1539541" y="1062040"/>
                  </a:lnTo>
                  <a:lnTo>
                    <a:pt x="1478573" y="1068455"/>
                  </a:lnTo>
                  <a:lnTo>
                    <a:pt x="1416468" y="1073509"/>
                  </a:lnTo>
                  <a:lnTo>
                    <a:pt x="1353311" y="1077165"/>
                  </a:lnTo>
                  <a:lnTo>
                    <a:pt x="1289186" y="1079386"/>
                  </a:lnTo>
                  <a:lnTo>
                    <a:pt x="1224178" y="1080135"/>
                  </a:lnTo>
                  <a:lnTo>
                    <a:pt x="1159158" y="1079386"/>
                  </a:lnTo>
                  <a:lnTo>
                    <a:pt x="1095023" y="1077165"/>
                  </a:lnTo>
                  <a:lnTo>
                    <a:pt x="1031857" y="1073509"/>
                  </a:lnTo>
                  <a:lnTo>
                    <a:pt x="969745" y="1068455"/>
                  </a:lnTo>
                  <a:lnTo>
                    <a:pt x="908770" y="1062040"/>
                  </a:lnTo>
                  <a:lnTo>
                    <a:pt x="849019" y="1054303"/>
                  </a:lnTo>
                  <a:lnTo>
                    <a:pt x="790574" y="1045280"/>
                  </a:lnTo>
                  <a:lnTo>
                    <a:pt x="733522" y="1035008"/>
                  </a:lnTo>
                  <a:lnTo>
                    <a:pt x="677946" y="1023525"/>
                  </a:lnTo>
                  <a:lnTo>
                    <a:pt x="623932" y="1010868"/>
                  </a:lnTo>
                  <a:lnTo>
                    <a:pt x="571562" y="997075"/>
                  </a:lnTo>
                  <a:lnTo>
                    <a:pt x="520923" y="982182"/>
                  </a:lnTo>
                  <a:lnTo>
                    <a:pt x="472099" y="966227"/>
                  </a:lnTo>
                  <a:lnTo>
                    <a:pt x="425174" y="949248"/>
                  </a:lnTo>
                  <a:lnTo>
                    <a:pt x="380233" y="931282"/>
                  </a:lnTo>
                  <a:lnTo>
                    <a:pt x="337361" y="912366"/>
                  </a:lnTo>
                  <a:lnTo>
                    <a:pt x="296641" y="892537"/>
                  </a:lnTo>
                  <a:lnTo>
                    <a:pt x="258160" y="871832"/>
                  </a:lnTo>
                  <a:lnTo>
                    <a:pt x="222000" y="850290"/>
                  </a:lnTo>
                  <a:lnTo>
                    <a:pt x="188247" y="827947"/>
                  </a:lnTo>
                  <a:lnTo>
                    <a:pt x="156985" y="804841"/>
                  </a:lnTo>
                  <a:lnTo>
                    <a:pt x="102275" y="756487"/>
                  </a:lnTo>
                  <a:lnTo>
                    <a:pt x="58544" y="705529"/>
                  </a:lnTo>
                  <a:lnTo>
                    <a:pt x="26470" y="652262"/>
                  </a:lnTo>
                  <a:lnTo>
                    <a:pt x="6730" y="596988"/>
                  </a:lnTo>
                  <a:lnTo>
                    <a:pt x="0" y="540004"/>
                  </a:lnTo>
                  <a:close/>
                </a:path>
              </a:pathLst>
            </a:custGeom>
            <a:ln w="28575">
              <a:solidFill>
                <a:srgbClr val="44548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680464" y="3531234"/>
            <a:ext cx="14351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80">
                <a:solidFill>
                  <a:srgbClr val="FFFFFF"/>
                </a:solidFill>
                <a:latin typeface="Times New Roman"/>
                <a:cs typeface="Times New Roman"/>
              </a:rPr>
              <a:t>Polymorphic  </a:t>
            </a:r>
            <a:r>
              <a:rPr dirty="0" sz="1800" spc="90">
                <a:solidFill>
                  <a:srgbClr val="FFFFFF"/>
                </a:solidFill>
                <a:latin typeface="Times New Roman"/>
                <a:cs typeface="Times New Roman"/>
              </a:rPr>
              <a:t>operators</a:t>
            </a:r>
            <a:r>
              <a:rPr dirty="0" sz="1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dirty="0" sz="1800" spc="11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58265" y="4710874"/>
            <a:ext cx="2477135" cy="1108710"/>
            <a:chOff x="1158265" y="4710874"/>
            <a:chExt cx="2477135" cy="1108710"/>
          </a:xfrm>
        </p:grpSpPr>
        <p:sp>
          <p:nvSpPr>
            <p:cNvPr id="13" name="object 13"/>
            <p:cNvSpPr/>
            <p:nvPr/>
          </p:nvSpPr>
          <p:spPr>
            <a:xfrm>
              <a:off x="1172552" y="4725161"/>
              <a:ext cx="2448560" cy="1080135"/>
            </a:xfrm>
            <a:custGeom>
              <a:avLst/>
              <a:gdLst/>
              <a:ahLst/>
              <a:cxnLst/>
              <a:rect l="l" t="t" r="r" b="b"/>
              <a:pathLst>
                <a:path w="2448560" h="1080135">
                  <a:moveTo>
                    <a:pt x="1224191" y="0"/>
                  </a:moveTo>
                  <a:lnTo>
                    <a:pt x="1159171" y="748"/>
                  </a:lnTo>
                  <a:lnTo>
                    <a:pt x="1095036" y="2969"/>
                  </a:lnTo>
                  <a:lnTo>
                    <a:pt x="1031869" y="6625"/>
                  </a:lnTo>
                  <a:lnTo>
                    <a:pt x="969757" y="11679"/>
                  </a:lnTo>
                  <a:lnTo>
                    <a:pt x="908782" y="18093"/>
                  </a:lnTo>
                  <a:lnTo>
                    <a:pt x="849030" y="25830"/>
                  </a:lnTo>
                  <a:lnTo>
                    <a:pt x="790585" y="34853"/>
                  </a:lnTo>
                  <a:lnTo>
                    <a:pt x="733533" y="45124"/>
                  </a:lnTo>
                  <a:lnTo>
                    <a:pt x="677956" y="56606"/>
                  </a:lnTo>
                  <a:lnTo>
                    <a:pt x="623941" y="69262"/>
                  </a:lnTo>
                  <a:lnTo>
                    <a:pt x="571571" y="83054"/>
                  </a:lnTo>
                  <a:lnTo>
                    <a:pt x="520932" y="97945"/>
                  </a:lnTo>
                  <a:lnTo>
                    <a:pt x="472107" y="113897"/>
                  </a:lnTo>
                  <a:lnTo>
                    <a:pt x="425182" y="130874"/>
                  </a:lnTo>
                  <a:lnTo>
                    <a:pt x="380240" y="148838"/>
                  </a:lnTo>
                  <a:lnTo>
                    <a:pt x="337367" y="167751"/>
                  </a:lnTo>
                  <a:lnTo>
                    <a:pt x="296647" y="187576"/>
                  </a:lnTo>
                  <a:lnTo>
                    <a:pt x="258164" y="208277"/>
                  </a:lnTo>
                  <a:lnTo>
                    <a:pt x="222004" y="229815"/>
                  </a:lnTo>
                  <a:lnTo>
                    <a:pt x="188251" y="252153"/>
                  </a:lnTo>
                  <a:lnTo>
                    <a:pt x="156989" y="275254"/>
                  </a:lnTo>
                  <a:lnTo>
                    <a:pt x="102277" y="323595"/>
                  </a:lnTo>
                  <a:lnTo>
                    <a:pt x="58545" y="374539"/>
                  </a:lnTo>
                  <a:lnTo>
                    <a:pt x="26471" y="427788"/>
                  </a:lnTo>
                  <a:lnTo>
                    <a:pt x="6730" y="483042"/>
                  </a:lnTo>
                  <a:lnTo>
                    <a:pt x="0" y="540004"/>
                  </a:lnTo>
                  <a:lnTo>
                    <a:pt x="1696" y="568691"/>
                  </a:lnTo>
                  <a:lnTo>
                    <a:pt x="15017" y="624857"/>
                  </a:lnTo>
                  <a:lnTo>
                    <a:pt x="41009" y="679163"/>
                  </a:lnTo>
                  <a:lnTo>
                    <a:pt x="78996" y="731310"/>
                  </a:lnTo>
                  <a:lnTo>
                    <a:pt x="128302" y="781001"/>
                  </a:lnTo>
                  <a:lnTo>
                    <a:pt x="188251" y="827936"/>
                  </a:lnTo>
                  <a:lnTo>
                    <a:pt x="222004" y="850277"/>
                  </a:lnTo>
                  <a:lnTo>
                    <a:pt x="258164" y="871818"/>
                  </a:lnTo>
                  <a:lnTo>
                    <a:pt x="296647" y="892520"/>
                  </a:lnTo>
                  <a:lnTo>
                    <a:pt x="337367" y="912347"/>
                  </a:lnTo>
                  <a:lnTo>
                    <a:pt x="380240" y="931262"/>
                  </a:lnTo>
                  <a:lnTo>
                    <a:pt x="425182" y="949226"/>
                  </a:lnTo>
                  <a:lnTo>
                    <a:pt x="472107" y="966204"/>
                  </a:lnTo>
                  <a:lnTo>
                    <a:pt x="520932" y="982156"/>
                  </a:lnTo>
                  <a:lnTo>
                    <a:pt x="571571" y="997047"/>
                  </a:lnTo>
                  <a:lnTo>
                    <a:pt x="623941" y="1010839"/>
                  </a:lnTo>
                  <a:lnTo>
                    <a:pt x="677956" y="1023494"/>
                  </a:lnTo>
                  <a:lnTo>
                    <a:pt x="733533" y="1034976"/>
                  </a:lnTo>
                  <a:lnTo>
                    <a:pt x="790585" y="1045246"/>
                  </a:lnTo>
                  <a:lnTo>
                    <a:pt x="849030" y="1054269"/>
                  </a:lnTo>
                  <a:lnTo>
                    <a:pt x="908782" y="1062005"/>
                  </a:lnTo>
                  <a:lnTo>
                    <a:pt x="969757" y="1068418"/>
                  </a:lnTo>
                  <a:lnTo>
                    <a:pt x="1031869" y="1073472"/>
                  </a:lnTo>
                  <a:lnTo>
                    <a:pt x="1095036" y="1077127"/>
                  </a:lnTo>
                  <a:lnTo>
                    <a:pt x="1159171" y="1079348"/>
                  </a:lnTo>
                  <a:lnTo>
                    <a:pt x="1224191" y="1080096"/>
                  </a:lnTo>
                  <a:lnTo>
                    <a:pt x="1289198" y="1079348"/>
                  </a:lnTo>
                  <a:lnTo>
                    <a:pt x="1353322" y="1077127"/>
                  </a:lnTo>
                  <a:lnTo>
                    <a:pt x="1416477" y="1073472"/>
                  </a:lnTo>
                  <a:lnTo>
                    <a:pt x="1478580" y="1068418"/>
                  </a:lnTo>
                  <a:lnTo>
                    <a:pt x="1539544" y="1062005"/>
                  </a:lnTo>
                  <a:lnTo>
                    <a:pt x="1599287" y="1054269"/>
                  </a:lnTo>
                  <a:lnTo>
                    <a:pt x="1657723" y="1045246"/>
                  </a:lnTo>
                  <a:lnTo>
                    <a:pt x="1714767" y="1034976"/>
                  </a:lnTo>
                  <a:lnTo>
                    <a:pt x="1770335" y="1023494"/>
                  </a:lnTo>
                  <a:lnTo>
                    <a:pt x="1824343" y="1010839"/>
                  </a:lnTo>
                  <a:lnTo>
                    <a:pt x="1876706" y="997047"/>
                  </a:lnTo>
                  <a:lnTo>
                    <a:pt x="1927339" y="982156"/>
                  </a:lnTo>
                  <a:lnTo>
                    <a:pt x="1976158" y="966204"/>
                  </a:lnTo>
                  <a:lnTo>
                    <a:pt x="2023077" y="949226"/>
                  </a:lnTo>
                  <a:lnTo>
                    <a:pt x="2068014" y="931262"/>
                  </a:lnTo>
                  <a:lnTo>
                    <a:pt x="2110882" y="912347"/>
                  </a:lnTo>
                  <a:lnTo>
                    <a:pt x="2151597" y="892520"/>
                  </a:lnTo>
                  <a:lnTo>
                    <a:pt x="2190076" y="871818"/>
                  </a:lnTo>
                  <a:lnTo>
                    <a:pt x="2226232" y="850277"/>
                  </a:lnTo>
                  <a:lnTo>
                    <a:pt x="2259982" y="827936"/>
                  </a:lnTo>
                  <a:lnTo>
                    <a:pt x="2291241" y="804832"/>
                  </a:lnTo>
                  <a:lnTo>
                    <a:pt x="2345948" y="756481"/>
                  </a:lnTo>
                  <a:lnTo>
                    <a:pt x="2389675" y="705525"/>
                  </a:lnTo>
                  <a:lnTo>
                    <a:pt x="2421747" y="652261"/>
                  </a:lnTo>
                  <a:lnTo>
                    <a:pt x="2441486" y="596988"/>
                  </a:lnTo>
                  <a:lnTo>
                    <a:pt x="2448217" y="540004"/>
                  </a:lnTo>
                  <a:lnTo>
                    <a:pt x="2446520" y="511328"/>
                  </a:lnTo>
                  <a:lnTo>
                    <a:pt x="2433201" y="455183"/>
                  </a:lnTo>
                  <a:lnTo>
                    <a:pt x="2407210" y="400894"/>
                  </a:lnTo>
                  <a:lnTo>
                    <a:pt x="2369226" y="348760"/>
                  </a:lnTo>
                  <a:lnTo>
                    <a:pt x="2319925" y="299080"/>
                  </a:lnTo>
                  <a:lnTo>
                    <a:pt x="2259982" y="252153"/>
                  </a:lnTo>
                  <a:lnTo>
                    <a:pt x="2226232" y="229815"/>
                  </a:lnTo>
                  <a:lnTo>
                    <a:pt x="2190076" y="208277"/>
                  </a:lnTo>
                  <a:lnTo>
                    <a:pt x="2151597" y="187576"/>
                  </a:lnTo>
                  <a:lnTo>
                    <a:pt x="2110882" y="167751"/>
                  </a:lnTo>
                  <a:lnTo>
                    <a:pt x="2068014" y="148838"/>
                  </a:lnTo>
                  <a:lnTo>
                    <a:pt x="2023077" y="130874"/>
                  </a:lnTo>
                  <a:lnTo>
                    <a:pt x="1976158" y="113897"/>
                  </a:lnTo>
                  <a:lnTo>
                    <a:pt x="1927339" y="97945"/>
                  </a:lnTo>
                  <a:lnTo>
                    <a:pt x="1876706" y="83054"/>
                  </a:lnTo>
                  <a:lnTo>
                    <a:pt x="1824343" y="69262"/>
                  </a:lnTo>
                  <a:lnTo>
                    <a:pt x="1770335" y="56606"/>
                  </a:lnTo>
                  <a:lnTo>
                    <a:pt x="1714767" y="45124"/>
                  </a:lnTo>
                  <a:lnTo>
                    <a:pt x="1657723" y="34853"/>
                  </a:lnTo>
                  <a:lnTo>
                    <a:pt x="1599287" y="25830"/>
                  </a:lnTo>
                  <a:lnTo>
                    <a:pt x="1539544" y="18093"/>
                  </a:lnTo>
                  <a:lnTo>
                    <a:pt x="1478580" y="11679"/>
                  </a:lnTo>
                  <a:lnTo>
                    <a:pt x="1416477" y="6625"/>
                  </a:lnTo>
                  <a:lnTo>
                    <a:pt x="1353322" y="2969"/>
                  </a:lnTo>
                  <a:lnTo>
                    <a:pt x="1289198" y="748"/>
                  </a:lnTo>
                  <a:lnTo>
                    <a:pt x="1224191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2552" y="4725161"/>
              <a:ext cx="2448560" cy="1080135"/>
            </a:xfrm>
            <a:custGeom>
              <a:avLst/>
              <a:gdLst/>
              <a:ahLst/>
              <a:cxnLst/>
              <a:rect l="l" t="t" r="r" b="b"/>
              <a:pathLst>
                <a:path w="2448560" h="1080135">
                  <a:moveTo>
                    <a:pt x="0" y="540004"/>
                  </a:moveTo>
                  <a:lnTo>
                    <a:pt x="6730" y="483042"/>
                  </a:lnTo>
                  <a:lnTo>
                    <a:pt x="26471" y="427788"/>
                  </a:lnTo>
                  <a:lnTo>
                    <a:pt x="58545" y="374539"/>
                  </a:lnTo>
                  <a:lnTo>
                    <a:pt x="102277" y="323595"/>
                  </a:lnTo>
                  <a:lnTo>
                    <a:pt x="156989" y="275254"/>
                  </a:lnTo>
                  <a:lnTo>
                    <a:pt x="188251" y="252153"/>
                  </a:lnTo>
                  <a:lnTo>
                    <a:pt x="222004" y="229815"/>
                  </a:lnTo>
                  <a:lnTo>
                    <a:pt x="258164" y="208277"/>
                  </a:lnTo>
                  <a:lnTo>
                    <a:pt x="296647" y="187576"/>
                  </a:lnTo>
                  <a:lnTo>
                    <a:pt x="337367" y="167751"/>
                  </a:lnTo>
                  <a:lnTo>
                    <a:pt x="380240" y="148838"/>
                  </a:lnTo>
                  <a:lnTo>
                    <a:pt x="425182" y="130874"/>
                  </a:lnTo>
                  <a:lnTo>
                    <a:pt x="472107" y="113897"/>
                  </a:lnTo>
                  <a:lnTo>
                    <a:pt x="520932" y="97945"/>
                  </a:lnTo>
                  <a:lnTo>
                    <a:pt x="571571" y="83054"/>
                  </a:lnTo>
                  <a:lnTo>
                    <a:pt x="623941" y="69262"/>
                  </a:lnTo>
                  <a:lnTo>
                    <a:pt x="677956" y="56606"/>
                  </a:lnTo>
                  <a:lnTo>
                    <a:pt x="733533" y="45124"/>
                  </a:lnTo>
                  <a:lnTo>
                    <a:pt x="790585" y="34853"/>
                  </a:lnTo>
                  <a:lnTo>
                    <a:pt x="849030" y="25830"/>
                  </a:lnTo>
                  <a:lnTo>
                    <a:pt x="908782" y="18093"/>
                  </a:lnTo>
                  <a:lnTo>
                    <a:pt x="969757" y="11679"/>
                  </a:lnTo>
                  <a:lnTo>
                    <a:pt x="1031869" y="6625"/>
                  </a:lnTo>
                  <a:lnTo>
                    <a:pt x="1095036" y="2969"/>
                  </a:lnTo>
                  <a:lnTo>
                    <a:pt x="1159171" y="748"/>
                  </a:lnTo>
                  <a:lnTo>
                    <a:pt x="1224191" y="0"/>
                  </a:lnTo>
                  <a:lnTo>
                    <a:pt x="1289198" y="748"/>
                  </a:lnTo>
                  <a:lnTo>
                    <a:pt x="1353322" y="2969"/>
                  </a:lnTo>
                  <a:lnTo>
                    <a:pt x="1416477" y="6625"/>
                  </a:lnTo>
                  <a:lnTo>
                    <a:pt x="1478580" y="11679"/>
                  </a:lnTo>
                  <a:lnTo>
                    <a:pt x="1539544" y="18093"/>
                  </a:lnTo>
                  <a:lnTo>
                    <a:pt x="1599287" y="25830"/>
                  </a:lnTo>
                  <a:lnTo>
                    <a:pt x="1657723" y="34853"/>
                  </a:lnTo>
                  <a:lnTo>
                    <a:pt x="1714767" y="45124"/>
                  </a:lnTo>
                  <a:lnTo>
                    <a:pt x="1770335" y="56606"/>
                  </a:lnTo>
                  <a:lnTo>
                    <a:pt x="1824343" y="69262"/>
                  </a:lnTo>
                  <a:lnTo>
                    <a:pt x="1876706" y="83054"/>
                  </a:lnTo>
                  <a:lnTo>
                    <a:pt x="1927339" y="97945"/>
                  </a:lnTo>
                  <a:lnTo>
                    <a:pt x="1976158" y="113897"/>
                  </a:lnTo>
                  <a:lnTo>
                    <a:pt x="2023077" y="130874"/>
                  </a:lnTo>
                  <a:lnTo>
                    <a:pt x="2068014" y="148838"/>
                  </a:lnTo>
                  <a:lnTo>
                    <a:pt x="2110882" y="167751"/>
                  </a:lnTo>
                  <a:lnTo>
                    <a:pt x="2151597" y="187576"/>
                  </a:lnTo>
                  <a:lnTo>
                    <a:pt x="2190076" y="208277"/>
                  </a:lnTo>
                  <a:lnTo>
                    <a:pt x="2226232" y="229815"/>
                  </a:lnTo>
                  <a:lnTo>
                    <a:pt x="2259982" y="252153"/>
                  </a:lnTo>
                  <a:lnTo>
                    <a:pt x="2291241" y="275254"/>
                  </a:lnTo>
                  <a:lnTo>
                    <a:pt x="2345948" y="323595"/>
                  </a:lnTo>
                  <a:lnTo>
                    <a:pt x="2389675" y="374539"/>
                  </a:lnTo>
                  <a:lnTo>
                    <a:pt x="2421747" y="427788"/>
                  </a:lnTo>
                  <a:lnTo>
                    <a:pt x="2441486" y="483042"/>
                  </a:lnTo>
                  <a:lnTo>
                    <a:pt x="2448217" y="540004"/>
                  </a:lnTo>
                  <a:lnTo>
                    <a:pt x="2446520" y="568691"/>
                  </a:lnTo>
                  <a:lnTo>
                    <a:pt x="2433201" y="624857"/>
                  </a:lnTo>
                  <a:lnTo>
                    <a:pt x="2407210" y="679163"/>
                  </a:lnTo>
                  <a:lnTo>
                    <a:pt x="2369226" y="731310"/>
                  </a:lnTo>
                  <a:lnTo>
                    <a:pt x="2319925" y="781001"/>
                  </a:lnTo>
                  <a:lnTo>
                    <a:pt x="2259982" y="827936"/>
                  </a:lnTo>
                  <a:lnTo>
                    <a:pt x="2226232" y="850277"/>
                  </a:lnTo>
                  <a:lnTo>
                    <a:pt x="2190076" y="871818"/>
                  </a:lnTo>
                  <a:lnTo>
                    <a:pt x="2151597" y="892520"/>
                  </a:lnTo>
                  <a:lnTo>
                    <a:pt x="2110882" y="912347"/>
                  </a:lnTo>
                  <a:lnTo>
                    <a:pt x="2068014" y="931262"/>
                  </a:lnTo>
                  <a:lnTo>
                    <a:pt x="2023077" y="949226"/>
                  </a:lnTo>
                  <a:lnTo>
                    <a:pt x="1976158" y="966204"/>
                  </a:lnTo>
                  <a:lnTo>
                    <a:pt x="1927339" y="982156"/>
                  </a:lnTo>
                  <a:lnTo>
                    <a:pt x="1876706" y="997047"/>
                  </a:lnTo>
                  <a:lnTo>
                    <a:pt x="1824343" y="1010839"/>
                  </a:lnTo>
                  <a:lnTo>
                    <a:pt x="1770335" y="1023494"/>
                  </a:lnTo>
                  <a:lnTo>
                    <a:pt x="1714767" y="1034976"/>
                  </a:lnTo>
                  <a:lnTo>
                    <a:pt x="1657723" y="1045246"/>
                  </a:lnTo>
                  <a:lnTo>
                    <a:pt x="1599287" y="1054269"/>
                  </a:lnTo>
                  <a:lnTo>
                    <a:pt x="1539544" y="1062005"/>
                  </a:lnTo>
                  <a:lnTo>
                    <a:pt x="1478580" y="1068418"/>
                  </a:lnTo>
                  <a:lnTo>
                    <a:pt x="1416477" y="1073472"/>
                  </a:lnTo>
                  <a:lnTo>
                    <a:pt x="1353322" y="1077127"/>
                  </a:lnTo>
                  <a:lnTo>
                    <a:pt x="1289198" y="1079348"/>
                  </a:lnTo>
                  <a:lnTo>
                    <a:pt x="1224191" y="1080096"/>
                  </a:lnTo>
                  <a:lnTo>
                    <a:pt x="1159171" y="1079348"/>
                  </a:lnTo>
                  <a:lnTo>
                    <a:pt x="1095036" y="1077127"/>
                  </a:lnTo>
                  <a:lnTo>
                    <a:pt x="1031869" y="1073472"/>
                  </a:lnTo>
                  <a:lnTo>
                    <a:pt x="969757" y="1068418"/>
                  </a:lnTo>
                  <a:lnTo>
                    <a:pt x="908782" y="1062005"/>
                  </a:lnTo>
                  <a:lnTo>
                    <a:pt x="849030" y="1054269"/>
                  </a:lnTo>
                  <a:lnTo>
                    <a:pt x="790585" y="1045246"/>
                  </a:lnTo>
                  <a:lnTo>
                    <a:pt x="733533" y="1034976"/>
                  </a:lnTo>
                  <a:lnTo>
                    <a:pt x="677956" y="1023494"/>
                  </a:lnTo>
                  <a:lnTo>
                    <a:pt x="623941" y="1010839"/>
                  </a:lnTo>
                  <a:lnTo>
                    <a:pt x="571571" y="997047"/>
                  </a:lnTo>
                  <a:lnTo>
                    <a:pt x="520932" y="982156"/>
                  </a:lnTo>
                  <a:lnTo>
                    <a:pt x="472107" y="966204"/>
                  </a:lnTo>
                  <a:lnTo>
                    <a:pt x="425182" y="949226"/>
                  </a:lnTo>
                  <a:lnTo>
                    <a:pt x="380240" y="931262"/>
                  </a:lnTo>
                  <a:lnTo>
                    <a:pt x="337367" y="912347"/>
                  </a:lnTo>
                  <a:lnTo>
                    <a:pt x="296647" y="892520"/>
                  </a:lnTo>
                  <a:lnTo>
                    <a:pt x="258164" y="871818"/>
                  </a:lnTo>
                  <a:lnTo>
                    <a:pt x="222004" y="850277"/>
                  </a:lnTo>
                  <a:lnTo>
                    <a:pt x="188251" y="827936"/>
                  </a:lnTo>
                  <a:lnTo>
                    <a:pt x="156989" y="804832"/>
                  </a:lnTo>
                  <a:lnTo>
                    <a:pt x="102277" y="756481"/>
                  </a:lnTo>
                  <a:lnTo>
                    <a:pt x="58545" y="705525"/>
                  </a:lnTo>
                  <a:lnTo>
                    <a:pt x="26471" y="652261"/>
                  </a:lnTo>
                  <a:lnTo>
                    <a:pt x="6730" y="596988"/>
                  </a:lnTo>
                  <a:lnTo>
                    <a:pt x="0" y="540004"/>
                  </a:lnTo>
                  <a:close/>
                </a:path>
              </a:pathLst>
            </a:custGeom>
            <a:ln w="28575">
              <a:solidFill>
                <a:srgbClr val="44548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656333" y="4690617"/>
            <a:ext cx="14808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3030" marR="107314">
              <a:lnSpc>
                <a:spcPct val="100000"/>
              </a:lnSpc>
              <a:spcBef>
                <a:spcPts val="100"/>
              </a:spcBef>
            </a:pPr>
            <a:r>
              <a:rPr dirty="0" sz="1800" spc="75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dirty="0" sz="1800" spc="30">
                <a:solidFill>
                  <a:srgbClr val="FFFFFF"/>
                </a:solidFill>
                <a:latin typeface="Times New Roman"/>
                <a:cs typeface="Times New Roman"/>
              </a:rPr>
              <a:t>‘type’,  </a:t>
            </a:r>
            <a:r>
              <a:rPr dirty="0" sz="1800" spc="40">
                <a:solidFill>
                  <a:srgbClr val="FFFFFF"/>
                </a:solidFill>
                <a:latin typeface="Times New Roman"/>
                <a:cs typeface="Times New Roman"/>
              </a:rPr>
              <a:t>‘isinstance’,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40">
                <a:solidFill>
                  <a:srgbClr val="FFFFFF"/>
                </a:solidFill>
                <a:latin typeface="Times New Roman"/>
                <a:cs typeface="Times New Roman"/>
              </a:rPr>
              <a:t>‘issubclass’</a:t>
            </a:r>
            <a:r>
              <a:rPr dirty="0" sz="1800" spc="-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imes New Roman"/>
                <a:cs typeface="Times New Roman"/>
              </a:rPr>
              <a:t>etc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09856" y="3414712"/>
            <a:ext cx="2477135" cy="1108710"/>
            <a:chOff x="5709856" y="3414712"/>
            <a:chExt cx="2477135" cy="1108710"/>
          </a:xfrm>
        </p:grpSpPr>
        <p:sp>
          <p:nvSpPr>
            <p:cNvPr id="17" name="object 17"/>
            <p:cNvSpPr/>
            <p:nvPr/>
          </p:nvSpPr>
          <p:spPr>
            <a:xfrm>
              <a:off x="5724144" y="3429000"/>
              <a:ext cx="2448560" cy="1080135"/>
            </a:xfrm>
            <a:custGeom>
              <a:avLst/>
              <a:gdLst/>
              <a:ahLst/>
              <a:cxnLst/>
              <a:rect l="l" t="t" r="r" b="b"/>
              <a:pathLst>
                <a:path w="2448559" h="1080135">
                  <a:moveTo>
                    <a:pt x="1224152" y="0"/>
                  </a:moveTo>
                  <a:lnTo>
                    <a:pt x="1159133" y="748"/>
                  </a:lnTo>
                  <a:lnTo>
                    <a:pt x="1094998" y="2969"/>
                  </a:lnTo>
                  <a:lnTo>
                    <a:pt x="1031832" y="6625"/>
                  </a:lnTo>
                  <a:lnTo>
                    <a:pt x="969720" y="11679"/>
                  </a:lnTo>
                  <a:lnTo>
                    <a:pt x="908747" y="18093"/>
                  </a:lnTo>
                  <a:lnTo>
                    <a:pt x="848996" y="25830"/>
                  </a:lnTo>
                  <a:lnTo>
                    <a:pt x="790552" y="34853"/>
                  </a:lnTo>
                  <a:lnTo>
                    <a:pt x="733501" y="45124"/>
                  </a:lnTo>
                  <a:lnTo>
                    <a:pt x="677926" y="56606"/>
                  </a:lnTo>
                  <a:lnTo>
                    <a:pt x="623912" y="69262"/>
                  </a:lnTo>
                  <a:lnTo>
                    <a:pt x="571544" y="83054"/>
                  </a:lnTo>
                  <a:lnTo>
                    <a:pt x="520906" y="97945"/>
                  </a:lnTo>
                  <a:lnTo>
                    <a:pt x="472083" y="113897"/>
                  </a:lnTo>
                  <a:lnTo>
                    <a:pt x="425160" y="130874"/>
                  </a:lnTo>
                  <a:lnTo>
                    <a:pt x="380220" y="148838"/>
                  </a:lnTo>
                  <a:lnTo>
                    <a:pt x="337349" y="167751"/>
                  </a:lnTo>
                  <a:lnTo>
                    <a:pt x="296630" y="187576"/>
                  </a:lnTo>
                  <a:lnTo>
                    <a:pt x="258150" y="208277"/>
                  </a:lnTo>
                  <a:lnTo>
                    <a:pt x="221991" y="229815"/>
                  </a:lnTo>
                  <a:lnTo>
                    <a:pt x="188240" y="252153"/>
                  </a:lnTo>
                  <a:lnTo>
                    <a:pt x="156979" y="275254"/>
                  </a:lnTo>
                  <a:lnTo>
                    <a:pt x="102271" y="323595"/>
                  </a:lnTo>
                  <a:lnTo>
                    <a:pt x="58542" y="374539"/>
                  </a:lnTo>
                  <a:lnTo>
                    <a:pt x="26469" y="427788"/>
                  </a:lnTo>
                  <a:lnTo>
                    <a:pt x="6730" y="483042"/>
                  </a:lnTo>
                  <a:lnTo>
                    <a:pt x="0" y="540004"/>
                  </a:lnTo>
                  <a:lnTo>
                    <a:pt x="1696" y="568691"/>
                  </a:lnTo>
                  <a:lnTo>
                    <a:pt x="15016" y="624858"/>
                  </a:lnTo>
                  <a:lnTo>
                    <a:pt x="41006" y="679165"/>
                  </a:lnTo>
                  <a:lnTo>
                    <a:pt x="78991" y="731315"/>
                  </a:lnTo>
                  <a:lnTo>
                    <a:pt x="128295" y="781009"/>
                  </a:lnTo>
                  <a:lnTo>
                    <a:pt x="188240" y="827947"/>
                  </a:lnTo>
                  <a:lnTo>
                    <a:pt x="221991" y="850290"/>
                  </a:lnTo>
                  <a:lnTo>
                    <a:pt x="258150" y="871832"/>
                  </a:lnTo>
                  <a:lnTo>
                    <a:pt x="296630" y="892537"/>
                  </a:lnTo>
                  <a:lnTo>
                    <a:pt x="337349" y="912366"/>
                  </a:lnTo>
                  <a:lnTo>
                    <a:pt x="380220" y="931282"/>
                  </a:lnTo>
                  <a:lnTo>
                    <a:pt x="425160" y="949248"/>
                  </a:lnTo>
                  <a:lnTo>
                    <a:pt x="472083" y="966227"/>
                  </a:lnTo>
                  <a:lnTo>
                    <a:pt x="520906" y="982182"/>
                  </a:lnTo>
                  <a:lnTo>
                    <a:pt x="571544" y="997075"/>
                  </a:lnTo>
                  <a:lnTo>
                    <a:pt x="623912" y="1010868"/>
                  </a:lnTo>
                  <a:lnTo>
                    <a:pt x="677926" y="1023525"/>
                  </a:lnTo>
                  <a:lnTo>
                    <a:pt x="733501" y="1035008"/>
                  </a:lnTo>
                  <a:lnTo>
                    <a:pt x="790552" y="1045280"/>
                  </a:lnTo>
                  <a:lnTo>
                    <a:pt x="848996" y="1054303"/>
                  </a:lnTo>
                  <a:lnTo>
                    <a:pt x="908747" y="1062040"/>
                  </a:lnTo>
                  <a:lnTo>
                    <a:pt x="969720" y="1068455"/>
                  </a:lnTo>
                  <a:lnTo>
                    <a:pt x="1031832" y="1073509"/>
                  </a:lnTo>
                  <a:lnTo>
                    <a:pt x="1094998" y="1077165"/>
                  </a:lnTo>
                  <a:lnTo>
                    <a:pt x="1159133" y="1079386"/>
                  </a:lnTo>
                  <a:lnTo>
                    <a:pt x="1224152" y="1080135"/>
                  </a:lnTo>
                  <a:lnTo>
                    <a:pt x="1289161" y="1079386"/>
                  </a:lnTo>
                  <a:lnTo>
                    <a:pt x="1353285" y="1077165"/>
                  </a:lnTo>
                  <a:lnTo>
                    <a:pt x="1416443" y="1073509"/>
                  </a:lnTo>
                  <a:lnTo>
                    <a:pt x="1478547" y="1068455"/>
                  </a:lnTo>
                  <a:lnTo>
                    <a:pt x="1539515" y="1062040"/>
                  </a:lnTo>
                  <a:lnTo>
                    <a:pt x="1599261" y="1054303"/>
                  </a:lnTo>
                  <a:lnTo>
                    <a:pt x="1657701" y="1045280"/>
                  </a:lnTo>
                  <a:lnTo>
                    <a:pt x="1714750" y="1035008"/>
                  </a:lnTo>
                  <a:lnTo>
                    <a:pt x="1770323" y="1023525"/>
                  </a:lnTo>
                  <a:lnTo>
                    <a:pt x="1824336" y="1010868"/>
                  </a:lnTo>
                  <a:lnTo>
                    <a:pt x="1876704" y="997075"/>
                  </a:lnTo>
                  <a:lnTo>
                    <a:pt x="1927343" y="982182"/>
                  </a:lnTo>
                  <a:lnTo>
                    <a:pt x="1976168" y="966227"/>
                  </a:lnTo>
                  <a:lnTo>
                    <a:pt x="2023094" y="949248"/>
                  </a:lnTo>
                  <a:lnTo>
                    <a:pt x="2068036" y="931282"/>
                  </a:lnTo>
                  <a:lnTo>
                    <a:pt x="2110910" y="912366"/>
                  </a:lnTo>
                  <a:lnTo>
                    <a:pt x="2151632" y="892537"/>
                  </a:lnTo>
                  <a:lnTo>
                    <a:pt x="2190116" y="871832"/>
                  </a:lnTo>
                  <a:lnTo>
                    <a:pt x="2226279" y="850290"/>
                  </a:lnTo>
                  <a:lnTo>
                    <a:pt x="2260034" y="827947"/>
                  </a:lnTo>
                  <a:lnTo>
                    <a:pt x="2291299" y="804841"/>
                  </a:lnTo>
                  <a:lnTo>
                    <a:pt x="2346016" y="756487"/>
                  </a:lnTo>
                  <a:lnTo>
                    <a:pt x="2389752" y="705529"/>
                  </a:lnTo>
                  <a:lnTo>
                    <a:pt x="2421830" y="652262"/>
                  </a:lnTo>
                  <a:lnTo>
                    <a:pt x="2441574" y="596988"/>
                  </a:lnTo>
                  <a:lnTo>
                    <a:pt x="2448305" y="540004"/>
                  </a:lnTo>
                  <a:lnTo>
                    <a:pt x="2446608" y="511328"/>
                  </a:lnTo>
                  <a:lnTo>
                    <a:pt x="2433286" y="455183"/>
                  </a:lnTo>
                  <a:lnTo>
                    <a:pt x="2407291" y="400894"/>
                  </a:lnTo>
                  <a:lnTo>
                    <a:pt x="2369299" y="348760"/>
                  </a:lnTo>
                  <a:lnTo>
                    <a:pt x="2319988" y="299080"/>
                  </a:lnTo>
                  <a:lnTo>
                    <a:pt x="2260034" y="252153"/>
                  </a:lnTo>
                  <a:lnTo>
                    <a:pt x="2226279" y="229815"/>
                  </a:lnTo>
                  <a:lnTo>
                    <a:pt x="2190116" y="208277"/>
                  </a:lnTo>
                  <a:lnTo>
                    <a:pt x="2151632" y="187576"/>
                  </a:lnTo>
                  <a:lnTo>
                    <a:pt x="2110910" y="167751"/>
                  </a:lnTo>
                  <a:lnTo>
                    <a:pt x="2068036" y="148838"/>
                  </a:lnTo>
                  <a:lnTo>
                    <a:pt x="2023094" y="130874"/>
                  </a:lnTo>
                  <a:lnTo>
                    <a:pt x="1976168" y="113897"/>
                  </a:lnTo>
                  <a:lnTo>
                    <a:pt x="1927343" y="97945"/>
                  </a:lnTo>
                  <a:lnTo>
                    <a:pt x="1876704" y="83054"/>
                  </a:lnTo>
                  <a:lnTo>
                    <a:pt x="1824336" y="69262"/>
                  </a:lnTo>
                  <a:lnTo>
                    <a:pt x="1770323" y="56606"/>
                  </a:lnTo>
                  <a:lnTo>
                    <a:pt x="1714750" y="45124"/>
                  </a:lnTo>
                  <a:lnTo>
                    <a:pt x="1657701" y="34853"/>
                  </a:lnTo>
                  <a:lnTo>
                    <a:pt x="1599261" y="25830"/>
                  </a:lnTo>
                  <a:lnTo>
                    <a:pt x="1539515" y="18093"/>
                  </a:lnTo>
                  <a:lnTo>
                    <a:pt x="1478547" y="11679"/>
                  </a:lnTo>
                  <a:lnTo>
                    <a:pt x="1416443" y="6625"/>
                  </a:lnTo>
                  <a:lnTo>
                    <a:pt x="1353285" y="2969"/>
                  </a:lnTo>
                  <a:lnTo>
                    <a:pt x="1289161" y="748"/>
                  </a:lnTo>
                  <a:lnTo>
                    <a:pt x="1224152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24144" y="3429000"/>
              <a:ext cx="2448560" cy="1080135"/>
            </a:xfrm>
            <a:custGeom>
              <a:avLst/>
              <a:gdLst/>
              <a:ahLst/>
              <a:cxnLst/>
              <a:rect l="l" t="t" r="r" b="b"/>
              <a:pathLst>
                <a:path w="2448559" h="1080135">
                  <a:moveTo>
                    <a:pt x="0" y="540004"/>
                  </a:moveTo>
                  <a:lnTo>
                    <a:pt x="6730" y="483042"/>
                  </a:lnTo>
                  <a:lnTo>
                    <a:pt x="26469" y="427788"/>
                  </a:lnTo>
                  <a:lnTo>
                    <a:pt x="58542" y="374539"/>
                  </a:lnTo>
                  <a:lnTo>
                    <a:pt x="102271" y="323595"/>
                  </a:lnTo>
                  <a:lnTo>
                    <a:pt x="156979" y="275254"/>
                  </a:lnTo>
                  <a:lnTo>
                    <a:pt x="188240" y="252153"/>
                  </a:lnTo>
                  <a:lnTo>
                    <a:pt x="221991" y="229815"/>
                  </a:lnTo>
                  <a:lnTo>
                    <a:pt x="258150" y="208277"/>
                  </a:lnTo>
                  <a:lnTo>
                    <a:pt x="296630" y="187576"/>
                  </a:lnTo>
                  <a:lnTo>
                    <a:pt x="337349" y="167751"/>
                  </a:lnTo>
                  <a:lnTo>
                    <a:pt x="380220" y="148838"/>
                  </a:lnTo>
                  <a:lnTo>
                    <a:pt x="425160" y="130874"/>
                  </a:lnTo>
                  <a:lnTo>
                    <a:pt x="472083" y="113897"/>
                  </a:lnTo>
                  <a:lnTo>
                    <a:pt x="520906" y="97945"/>
                  </a:lnTo>
                  <a:lnTo>
                    <a:pt x="571544" y="83054"/>
                  </a:lnTo>
                  <a:lnTo>
                    <a:pt x="623912" y="69262"/>
                  </a:lnTo>
                  <a:lnTo>
                    <a:pt x="677926" y="56606"/>
                  </a:lnTo>
                  <a:lnTo>
                    <a:pt x="733501" y="45124"/>
                  </a:lnTo>
                  <a:lnTo>
                    <a:pt x="790552" y="34853"/>
                  </a:lnTo>
                  <a:lnTo>
                    <a:pt x="848996" y="25830"/>
                  </a:lnTo>
                  <a:lnTo>
                    <a:pt x="908747" y="18093"/>
                  </a:lnTo>
                  <a:lnTo>
                    <a:pt x="969720" y="11679"/>
                  </a:lnTo>
                  <a:lnTo>
                    <a:pt x="1031832" y="6625"/>
                  </a:lnTo>
                  <a:lnTo>
                    <a:pt x="1094998" y="2969"/>
                  </a:lnTo>
                  <a:lnTo>
                    <a:pt x="1159133" y="748"/>
                  </a:lnTo>
                  <a:lnTo>
                    <a:pt x="1224152" y="0"/>
                  </a:lnTo>
                  <a:lnTo>
                    <a:pt x="1289161" y="748"/>
                  </a:lnTo>
                  <a:lnTo>
                    <a:pt x="1353285" y="2969"/>
                  </a:lnTo>
                  <a:lnTo>
                    <a:pt x="1416443" y="6625"/>
                  </a:lnTo>
                  <a:lnTo>
                    <a:pt x="1478547" y="11679"/>
                  </a:lnTo>
                  <a:lnTo>
                    <a:pt x="1539515" y="18093"/>
                  </a:lnTo>
                  <a:lnTo>
                    <a:pt x="1599261" y="25830"/>
                  </a:lnTo>
                  <a:lnTo>
                    <a:pt x="1657701" y="34853"/>
                  </a:lnTo>
                  <a:lnTo>
                    <a:pt x="1714750" y="45124"/>
                  </a:lnTo>
                  <a:lnTo>
                    <a:pt x="1770323" y="56606"/>
                  </a:lnTo>
                  <a:lnTo>
                    <a:pt x="1824336" y="69262"/>
                  </a:lnTo>
                  <a:lnTo>
                    <a:pt x="1876704" y="83054"/>
                  </a:lnTo>
                  <a:lnTo>
                    <a:pt x="1927343" y="97945"/>
                  </a:lnTo>
                  <a:lnTo>
                    <a:pt x="1976168" y="113897"/>
                  </a:lnTo>
                  <a:lnTo>
                    <a:pt x="2023094" y="130874"/>
                  </a:lnTo>
                  <a:lnTo>
                    <a:pt x="2068036" y="148838"/>
                  </a:lnTo>
                  <a:lnTo>
                    <a:pt x="2110910" y="167751"/>
                  </a:lnTo>
                  <a:lnTo>
                    <a:pt x="2151632" y="187576"/>
                  </a:lnTo>
                  <a:lnTo>
                    <a:pt x="2190116" y="208277"/>
                  </a:lnTo>
                  <a:lnTo>
                    <a:pt x="2226279" y="229815"/>
                  </a:lnTo>
                  <a:lnTo>
                    <a:pt x="2260034" y="252153"/>
                  </a:lnTo>
                  <a:lnTo>
                    <a:pt x="2291299" y="275254"/>
                  </a:lnTo>
                  <a:lnTo>
                    <a:pt x="2346016" y="323595"/>
                  </a:lnTo>
                  <a:lnTo>
                    <a:pt x="2389752" y="374539"/>
                  </a:lnTo>
                  <a:lnTo>
                    <a:pt x="2421830" y="427788"/>
                  </a:lnTo>
                  <a:lnTo>
                    <a:pt x="2441574" y="483042"/>
                  </a:lnTo>
                  <a:lnTo>
                    <a:pt x="2448305" y="540004"/>
                  </a:lnTo>
                  <a:lnTo>
                    <a:pt x="2446608" y="568691"/>
                  </a:lnTo>
                  <a:lnTo>
                    <a:pt x="2433286" y="624858"/>
                  </a:lnTo>
                  <a:lnTo>
                    <a:pt x="2407291" y="679165"/>
                  </a:lnTo>
                  <a:lnTo>
                    <a:pt x="2369299" y="731315"/>
                  </a:lnTo>
                  <a:lnTo>
                    <a:pt x="2319988" y="781009"/>
                  </a:lnTo>
                  <a:lnTo>
                    <a:pt x="2260034" y="827947"/>
                  </a:lnTo>
                  <a:lnTo>
                    <a:pt x="2226279" y="850290"/>
                  </a:lnTo>
                  <a:lnTo>
                    <a:pt x="2190116" y="871832"/>
                  </a:lnTo>
                  <a:lnTo>
                    <a:pt x="2151632" y="892537"/>
                  </a:lnTo>
                  <a:lnTo>
                    <a:pt x="2110910" y="912366"/>
                  </a:lnTo>
                  <a:lnTo>
                    <a:pt x="2068036" y="931282"/>
                  </a:lnTo>
                  <a:lnTo>
                    <a:pt x="2023094" y="949248"/>
                  </a:lnTo>
                  <a:lnTo>
                    <a:pt x="1976168" y="966227"/>
                  </a:lnTo>
                  <a:lnTo>
                    <a:pt x="1927343" y="982182"/>
                  </a:lnTo>
                  <a:lnTo>
                    <a:pt x="1876704" y="997075"/>
                  </a:lnTo>
                  <a:lnTo>
                    <a:pt x="1824336" y="1010868"/>
                  </a:lnTo>
                  <a:lnTo>
                    <a:pt x="1770323" y="1023525"/>
                  </a:lnTo>
                  <a:lnTo>
                    <a:pt x="1714750" y="1035008"/>
                  </a:lnTo>
                  <a:lnTo>
                    <a:pt x="1657701" y="1045280"/>
                  </a:lnTo>
                  <a:lnTo>
                    <a:pt x="1599261" y="1054303"/>
                  </a:lnTo>
                  <a:lnTo>
                    <a:pt x="1539515" y="1062040"/>
                  </a:lnTo>
                  <a:lnTo>
                    <a:pt x="1478547" y="1068455"/>
                  </a:lnTo>
                  <a:lnTo>
                    <a:pt x="1416443" y="1073509"/>
                  </a:lnTo>
                  <a:lnTo>
                    <a:pt x="1353285" y="1077165"/>
                  </a:lnTo>
                  <a:lnTo>
                    <a:pt x="1289161" y="1079386"/>
                  </a:lnTo>
                  <a:lnTo>
                    <a:pt x="1224152" y="1080135"/>
                  </a:lnTo>
                  <a:lnTo>
                    <a:pt x="1159133" y="1079386"/>
                  </a:lnTo>
                  <a:lnTo>
                    <a:pt x="1094998" y="1077165"/>
                  </a:lnTo>
                  <a:lnTo>
                    <a:pt x="1031832" y="1073509"/>
                  </a:lnTo>
                  <a:lnTo>
                    <a:pt x="969720" y="1068455"/>
                  </a:lnTo>
                  <a:lnTo>
                    <a:pt x="908747" y="1062040"/>
                  </a:lnTo>
                  <a:lnTo>
                    <a:pt x="848996" y="1054303"/>
                  </a:lnTo>
                  <a:lnTo>
                    <a:pt x="790552" y="1045280"/>
                  </a:lnTo>
                  <a:lnTo>
                    <a:pt x="733501" y="1035008"/>
                  </a:lnTo>
                  <a:lnTo>
                    <a:pt x="677926" y="1023525"/>
                  </a:lnTo>
                  <a:lnTo>
                    <a:pt x="623912" y="1010868"/>
                  </a:lnTo>
                  <a:lnTo>
                    <a:pt x="571544" y="997075"/>
                  </a:lnTo>
                  <a:lnTo>
                    <a:pt x="520906" y="982182"/>
                  </a:lnTo>
                  <a:lnTo>
                    <a:pt x="472083" y="966227"/>
                  </a:lnTo>
                  <a:lnTo>
                    <a:pt x="425160" y="949248"/>
                  </a:lnTo>
                  <a:lnTo>
                    <a:pt x="380220" y="931282"/>
                  </a:lnTo>
                  <a:lnTo>
                    <a:pt x="337349" y="912366"/>
                  </a:lnTo>
                  <a:lnTo>
                    <a:pt x="296630" y="892537"/>
                  </a:lnTo>
                  <a:lnTo>
                    <a:pt x="258150" y="871832"/>
                  </a:lnTo>
                  <a:lnTo>
                    <a:pt x="221991" y="850290"/>
                  </a:lnTo>
                  <a:lnTo>
                    <a:pt x="188240" y="827947"/>
                  </a:lnTo>
                  <a:lnTo>
                    <a:pt x="156979" y="804841"/>
                  </a:lnTo>
                  <a:lnTo>
                    <a:pt x="102271" y="756487"/>
                  </a:lnTo>
                  <a:lnTo>
                    <a:pt x="58542" y="705529"/>
                  </a:lnTo>
                  <a:lnTo>
                    <a:pt x="26469" y="652262"/>
                  </a:lnTo>
                  <a:lnTo>
                    <a:pt x="6730" y="596988"/>
                  </a:lnTo>
                  <a:lnTo>
                    <a:pt x="0" y="540004"/>
                  </a:lnTo>
                  <a:close/>
                </a:path>
              </a:pathLst>
            </a:custGeom>
            <a:ln w="28575">
              <a:solidFill>
                <a:srgbClr val="44548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188202" y="3805504"/>
            <a:ext cx="15252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solidFill>
                  <a:srgbClr val="FFFFFF"/>
                </a:solidFill>
                <a:latin typeface="Times New Roman"/>
                <a:cs typeface="Times New Roman"/>
              </a:rPr>
              <a:t>Polymorphism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13403" y="2655316"/>
            <a:ext cx="2327275" cy="2627630"/>
            <a:chOff x="3613403" y="2655316"/>
            <a:chExt cx="2327275" cy="2627630"/>
          </a:xfrm>
        </p:grpSpPr>
        <p:sp>
          <p:nvSpPr>
            <p:cNvPr id="21" name="object 21"/>
            <p:cNvSpPr/>
            <p:nvPr/>
          </p:nvSpPr>
          <p:spPr>
            <a:xfrm>
              <a:off x="3613404" y="2655315"/>
              <a:ext cx="2327275" cy="2627630"/>
            </a:xfrm>
            <a:custGeom>
              <a:avLst/>
              <a:gdLst/>
              <a:ahLst/>
              <a:cxnLst/>
              <a:rect l="l" t="t" r="r" b="b"/>
              <a:pathLst>
                <a:path w="2327275" h="2627629">
                  <a:moveTo>
                    <a:pt x="2110740" y="1313688"/>
                  </a:moveTo>
                  <a:lnTo>
                    <a:pt x="2076437" y="1294638"/>
                  </a:lnTo>
                  <a:lnTo>
                    <a:pt x="1909318" y="1201801"/>
                  </a:lnTo>
                  <a:lnTo>
                    <a:pt x="1902066" y="1199527"/>
                  </a:lnTo>
                  <a:lnTo>
                    <a:pt x="1894789" y="1200175"/>
                  </a:lnTo>
                  <a:lnTo>
                    <a:pt x="1888286" y="1203502"/>
                  </a:lnTo>
                  <a:lnTo>
                    <a:pt x="1883410" y="1209294"/>
                  </a:lnTo>
                  <a:lnTo>
                    <a:pt x="1881124" y="1216469"/>
                  </a:lnTo>
                  <a:lnTo>
                    <a:pt x="1881759" y="1223733"/>
                  </a:lnTo>
                  <a:lnTo>
                    <a:pt x="1885048" y="1230249"/>
                  </a:lnTo>
                  <a:lnTo>
                    <a:pt x="1890776" y="1235202"/>
                  </a:lnTo>
                  <a:lnTo>
                    <a:pt x="1997748" y="1294638"/>
                  </a:lnTo>
                  <a:lnTo>
                    <a:pt x="10287" y="1294638"/>
                  </a:lnTo>
                  <a:lnTo>
                    <a:pt x="10287" y="1332738"/>
                  </a:lnTo>
                  <a:lnTo>
                    <a:pt x="1997976" y="1332738"/>
                  </a:lnTo>
                  <a:lnTo>
                    <a:pt x="1890776" y="1392301"/>
                  </a:lnTo>
                  <a:lnTo>
                    <a:pt x="1885048" y="1397266"/>
                  </a:lnTo>
                  <a:lnTo>
                    <a:pt x="1881759" y="1403781"/>
                  </a:lnTo>
                  <a:lnTo>
                    <a:pt x="1881124" y="1411046"/>
                  </a:lnTo>
                  <a:lnTo>
                    <a:pt x="1883410" y="1418209"/>
                  </a:lnTo>
                  <a:lnTo>
                    <a:pt x="1888286" y="1424012"/>
                  </a:lnTo>
                  <a:lnTo>
                    <a:pt x="1894789" y="1427340"/>
                  </a:lnTo>
                  <a:lnTo>
                    <a:pt x="1902066" y="1427988"/>
                  </a:lnTo>
                  <a:lnTo>
                    <a:pt x="1909318" y="1425702"/>
                  </a:lnTo>
                  <a:lnTo>
                    <a:pt x="2076475" y="1332738"/>
                  </a:lnTo>
                  <a:lnTo>
                    <a:pt x="2110740" y="1313688"/>
                  </a:lnTo>
                  <a:close/>
                </a:path>
                <a:path w="2327275" h="2627629">
                  <a:moveTo>
                    <a:pt x="2326767" y="1565783"/>
                  </a:moveTo>
                  <a:lnTo>
                    <a:pt x="2311654" y="1564513"/>
                  </a:lnTo>
                  <a:lnTo>
                    <a:pt x="2097151" y="1546479"/>
                  </a:lnTo>
                  <a:lnTo>
                    <a:pt x="2089607" y="1547368"/>
                  </a:lnTo>
                  <a:lnTo>
                    <a:pt x="2083244" y="1550949"/>
                  </a:lnTo>
                  <a:lnTo>
                    <a:pt x="2078672" y="1556651"/>
                  </a:lnTo>
                  <a:lnTo>
                    <a:pt x="2076577" y="1563878"/>
                  </a:lnTo>
                  <a:lnTo>
                    <a:pt x="2077427" y="1571421"/>
                  </a:lnTo>
                  <a:lnTo>
                    <a:pt x="2080983" y="1577784"/>
                  </a:lnTo>
                  <a:lnTo>
                    <a:pt x="2086673" y="1582356"/>
                  </a:lnTo>
                  <a:lnTo>
                    <a:pt x="2093976" y="1584452"/>
                  </a:lnTo>
                  <a:lnTo>
                    <a:pt x="2216226" y="1594700"/>
                  </a:lnTo>
                  <a:lnTo>
                    <a:pt x="2413" y="2592578"/>
                  </a:lnTo>
                  <a:lnTo>
                    <a:pt x="18034" y="2627249"/>
                  </a:lnTo>
                  <a:lnTo>
                    <a:pt x="2231694" y="1629575"/>
                  </a:lnTo>
                  <a:lnTo>
                    <a:pt x="2158492" y="1727835"/>
                  </a:lnTo>
                  <a:lnTo>
                    <a:pt x="2155291" y="1734654"/>
                  </a:lnTo>
                  <a:lnTo>
                    <a:pt x="2154974" y="1741932"/>
                  </a:lnTo>
                  <a:lnTo>
                    <a:pt x="2157399" y="1748840"/>
                  </a:lnTo>
                  <a:lnTo>
                    <a:pt x="2162429" y="1754505"/>
                  </a:lnTo>
                  <a:lnTo>
                    <a:pt x="2169236" y="1757705"/>
                  </a:lnTo>
                  <a:lnTo>
                    <a:pt x="2176526" y="1758022"/>
                  </a:lnTo>
                  <a:lnTo>
                    <a:pt x="2183422" y="1755597"/>
                  </a:lnTo>
                  <a:lnTo>
                    <a:pt x="2189099" y="1750568"/>
                  </a:lnTo>
                  <a:lnTo>
                    <a:pt x="2326767" y="1565783"/>
                  </a:lnTo>
                  <a:close/>
                </a:path>
                <a:path w="2327275" h="2627629">
                  <a:moveTo>
                    <a:pt x="2326767" y="989711"/>
                  </a:moveTo>
                  <a:lnTo>
                    <a:pt x="2184273" y="808609"/>
                  </a:lnTo>
                  <a:lnTo>
                    <a:pt x="2178456" y="803719"/>
                  </a:lnTo>
                  <a:lnTo>
                    <a:pt x="2171484" y="801497"/>
                  </a:lnTo>
                  <a:lnTo>
                    <a:pt x="2164207" y="802043"/>
                  </a:lnTo>
                  <a:lnTo>
                    <a:pt x="2157476" y="805434"/>
                  </a:lnTo>
                  <a:lnTo>
                    <a:pt x="2152586" y="811199"/>
                  </a:lnTo>
                  <a:lnTo>
                    <a:pt x="2150364" y="818172"/>
                  </a:lnTo>
                  <a:lnTo>
                    <a:pt x="2150897" y="825474"/>
                  </a:lnTo>
                  <a:lnTo>
                    <a:pt x="2154301" y="832231"/>
                  </a:lnTo>
                  <a:lnTo>
                    <a:pt x="2230094" y="928522"/>
                  </a:lnTo>
                  <a:lnTo>
                    <a:pt x="14732" y="0"/>
                  </a:lnTo>
                  <a:lnTo>
                    <a:pt x="0" y="35179"/>
                  </a:lnTo>
                  <a:lnTo>
                    <a:pt x="2215261" y="963650"/>
                  </a:lnTo>
                  <a:lnTo>
                    <a:pt x="2093468" y="977138"/>
                  </a:lnTo>
                  <a:lnTo>
                    <a:pt x="2086292" y="979462"/>
                  </a:lnTo>
                  <a:lnTo>
                    <a:pt x="2080742" y="984211"/>
                  </a:lnTo>
                  <a:lnTo>
                    <a:pt x="2077364" y="990701"/>
                  </a:lnTo>
                  <a:lnTo>
                    <a:pt x="2076704" y="998220"/>
                  </a:lnTo>
                  <a:lnTo>
                    <a:pt x="2078990" y="1005420"/>
                  </a:lnTo>
                  <a:lnTo>
                    <a:pt x="2083701" y="1010983"/>
                  </a:lnTo>
                  <a:lnTo>
                    <a:pt x="2090140" y="1014374"/>
                  </a:lnTo>
                  <a:lnTo>
                    <a:pt x="2097659" y="1014984"/>
                  </a:lnTo>
                  <a:lnTo>
                    <a:pt x="2304885" y="992124"/>
                  </a:lnTo>
                  <a:lnTo>
                    <a:pt x="2326767" y="989711"/>
                  </a:lnTo>
                  <a:close/>
                </a:path>
              </a:pathLst>
            </a:custGeom>
            <a:solidFill>
              <a:srgbClr val="5C7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13351" y="4503166"/>
              <a:ext cx="720725" cy="653415"/>
            </a:xfrm>
            <a:custGeom>
              <a:avLst/>
              <a:gdLst/>
              <a:ahLst/>
              <a:cxnLst/>
              <a:rect l="l" t="t" r="r" b="b"/>
              <a:pathLst>
                <a:path w="720725" h="653414">
                  <a:moveTo>
                    <a:pt x="673481" y="0"/>
                  </a:moveTo>
                  <a:lnTo>
                    <a:pt x="360299" y="279272"/>
                  </a:lnTo>
                  <a:lnTo>
                    <a:pt x="47117" y="0"/>
                  </a:lnTo>
                  <a:lnTo>
                    <a:pt x="0" y="52831"/>
                  </a:lnTo>
                  <a:lnTo>
                    <a:pt x="307086" y="326643"/>
                  </a:lnTo>
                  <a:lnTo>
                    <a:pt x="0" y="600582"/>
                  </a:lnTo>
                  <a:lnTo>
                    <a:pt x="47117" y="653287"/>
                  </a:lnTo>
                  <a:lnTo>
                    <a:pt x="360299" y="374141"/>
                  </a:lnTo>
                  <a:lnTo>
                    <a:pt x="673481" y="653287"/>
                  </a:lnTo>
                  <a:lnTo>
                    <a:pt x="720598" y="600582"/>
                  </a:lnTo>
                  <a:lnTo>
                    <a:pt x="413512" y="326643"/>
                  </a:lnTo>
                  <a:lnTo>
                    <a:pt x="720598" y="52831"/>
                  </a:lnTo>
                  <a:lnTo>
                    <a:pt x="673481" y="0"/>
                  </a:lnTo>
                  <a:close/>
                </a:path>
              </a:pathLst>
            </a:custGeom>
            <a:solidFill>
              <a:srgbClr val="5F76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13351" y="4503166"/>
              <a:ext cx="720725" cy="653415"/>
            </a:xfrm>
            <a:custGeom>
              <a:avLst/>
              <a:gdLst/>
              <a:ahLst/>
              <a:cxnLst/>
              <a:rect l="l" t="t" r="r" b="b"/>
              <a:pathLst>
                <a:path w="720725" h="653414">
                  <a:moveTo>
                    <a:pt x="0" y="52831"/>
                  </a:moveTo>
                  <a:lnTo>
                    <a:pt x="47117" y="0"/>
                  </a:lnTo>
                  <a:lnTo>
                    <a:pt x="360299" y="279272"/>
                  </a:lnTo>
                  <a:lnTo>
                    <a:pt x="673481" y="0"/>
                  </a:lnTo>
                  <a:lnTo>
                    <a:pt x="720598" y="52831"/>
                  </a:lnTo>
                  <a:lnTo>
                    <a:pt x="413512" y="326643"/>
                  </a:lnTo>
                  <a:lnTo>
                    <a:pt x="720598" y="600582"/>
                  </a:lnTo>
                  <a:lnTo>
                    <a:pt x="673481" y="653287"/>
                  </a:lnTo>
                  <a:lnTo>
                    <a:pt x="360299" y="374141"/>
                  </a:lnTo>
                  <a:lnTo>
                    <a:pt x="47117" y="653287"/>
                  </a:lnTo>
                  <a:lnTo>
                    <a:pt x="0" y="600582"/>
                  </a:lnTo>
                  <a:lnTo>
                    <a:pt x="307086" y="326643"/>
                  </a:lnTo>
                  <a:lnTo>
                    <a:pt x="0" y="52831"/>
                  </a:lnTo>
                  <a:close/>
                </a:path>
              </a:pathLst>
            </a:custGeom>
            <a:ln w="12700">
              <a:solidFill>
                <a:srgbClr val="44548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3535" y="243840"/>
            <a:ext cx="4373879" cy="1548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439418"/>
            <a:ext cx="8046720" cy="454914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356870" marR="512445" indent="-344805">
              <a:lnSpc>
                <a:spcPct val="80000"/>
              </a:lnSpc>
              <a:spcBef>
                <a:spcPts val="6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200" spc="105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22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2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OOP</a:t>
            </a:r>
            <a:r>
              <a:rPr dirty="0" sz="22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14">
                <a:solidFill>
                  <a:srgbClr val="404040"/>
                </a:solidFill>
                <a:latin typeface="Times New Roman"/>
                <a:cs typeface="Times New Roman"/>
              </a:rPr>
              <a:t>language,</a:t>
            </a:r>
            <a:r>
              <a:rPr dirty="0" sz="22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35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dirty="0" sz="22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3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dirty="0" sz="22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7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dirty="0" sz="22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80">
                <a:solidFill>
                  <a:srgbClr val="404040"/>
                </a:solidFill>
                <a:latin typeface="Times New Roman"/>
                <a:cs typeface="Times New Roman"/>
              </a:rPr>
              <a:t>special</a:t>
            </a:r>
            <a:r>
              <a:rPr dirty="0" sz="22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advantages</a:t>
            </a:r>
            <a:r>
              <a:rPr dirty="0" sz="22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45">
                <a:solidFill>
                  <a:srgbClr val="404040"/>
                </a:solidFill>
                <a:latin typeface="Times New Roman"/>
                <a:cs typeface="Times New Roman"/>
              </a:rPr>
              <a:t>but  </a:t>
            </a:r>
            <a:r>
              <a:rPr dirty="0" sz="2200" spc="85">
                <a:solidFill>
                  <a:srgbClr val="404040"/>
                </a:solidFill>
                <a:latin typeface="Times New Roman"/>
                <a:cs typeface="Times New Roman"/>
              </a:rPr>
              <a:t>also </a:t>
            </a:r>
            <a:r>
              <a:rPr dirty="0" sz="2200" spc="13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dirty="0" sz="2200" spc="7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dirty="0" sz="2200" spc="-2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14">
                <a:solidFill>
                  <a:srgbClr val="404040"/>
                </a:solidFill>
                <a:latin typeface="Times New Roman"/>
                <a:cs typeface="Times New Roman"/>
              </a:rPr>
              <a:t>disadvantages.</a:t>
            </a:r>
            <a:endParaRPr sz="2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80000"/>
              </a:lnSpc>
              <a:spcBef>
                <a:spcPts val="11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200" spc="135">
                <a:solidFill>
                  <a:srgbClr val="404040"/>
                </a:solidFill>
                <a:latin typeface="Times New Roman"/>
                <a:cs typeface="Times New Roman"/>
              </a:rPr>
              <a:t>Python </a:t>
            </a:r>
            <a:r>
              <a:rPr dirty="0" sz="2200" spc="105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dirty="0" sz="2200" spc="155">
                <a:solidFill>
                  <a:srgbClr val="404040"/>
                </a:solidFill>
                <a:latin typeface="Times New Roman"/>
                <a:cs typeface="Times New Roman"/>
              </a:rPr>
              <a:t>support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operator </a:t>
            </a:r>
            <a:r>
              <a:rPr dirty="0" sz="2200" spc="114">
                <a:solidFill>
                  <a:srgbClr val="404040"/>
                </a:solidFill>
                <a:latin typeface="Times New Roman"/>
                <a:cs typeface="Times New Roman"/>
              </a:rPr>
              <a:t>overloading </a:t>
            </a:r>
            <a:r>
              <a:rPr dirty="0" sz="2200" spc="19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2200" spc="120">
                <a:solidFill>
                  <a:srgbClr val="404040"/>
                </a:solidFill>
                <a:latin typeface="Times New Roman"/>
                <a:cs typeface="Times New Roman"/>
              </a:rPr>
              <a:t>multiple  </a:t>
            </a:r>
            <a:r>
              <a:rPr dirty="0" sz="2200" spc="100">
                <a:solidFill>
                  <a:srgbClr val="404040"/>
                </a:solidFill>
                <a:latin typeface="Times New Roman"/>
                <a:cs typeface="Times New Roman"/>
              </a:rPr>
              <a:t>inheritance</a:t>
            </a:r>
            <a:r>
              <a:rPr dirty="0" sz="22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5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r>
              <a:rPr dirty="0" sz="22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40">
                <a:solidFill>
                  <a:srgbClr val="404040"/>
                </a:solidFill>
                <a:latin typeface="Times New Roman"/>
                <a:cs typeface="Times New Roman"/>
              </a:rPr>
              <a:t>advanced</a:t>
            </a:r>
            <a:r>
              <a:rPr dirty="0" sz="22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00">
                <a:solidFill>
                  <a:srgbClr val="404040"/>
                </a:solidFill>
                <a:latin typeface="Times New Roman"/>
                <a:cs typeface="Times New Roman"/>
              </a:rPr>
              <a:t>definition</a:t>
            </a:r>
            <a:r>
              <a:rPr dirty="0" sz="22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3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2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2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dirty="0" sz="22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OOP</a:t>
            </a:r>
            <a:r>
              <a:rPr dirty="0" sz="22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20">
                <a:solidFill>
                  <a:srgbClr val="404040"/>
                </a:solidFill>
                <a:latin typeface="Times New Roman"/>
                <a:cs typeface="Times New Roman"/>
              </a:rPr>
              <a:t>languages  </a:t>
            </a:r>
            <a:r>
              <a:rPr dirty="0" sz="2200" spc="75">
                <a:solidFill>
                  <a:srgbClr val="404040"/>
                </a:solidFill>
                <a:latin typeface="Times New Roman"/>
                <a:cs typeface="Times New Roman"/>
              </a:rPr>
              <a:t>don’t</a:t>
            </a:r>
            <a:r>
              <a:rPr dirty="0" sz="22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00">
                <a:solidFill>
                  <a:srgbClr val="404040"/>
                </a:solidFill>
                <a:latin typeface="Times New Roman"/>
                <a:cs typeface="Times New Roman"/>
              </a:rPr>
              <a:t>have.</a:t>
            </a:r>
            <a:endParaRPr sz="2200">
              <a:latin typeface="Times New Roman"/>
              <a:cs typeface="Times New Roman"/>
            </a:endParaRPr>
          </a:p>
          <a:p>
            <a:pPr marL="356870" marR="315595" indent="-344805">
              <a:lnSpc>
                <a:spcPct val="80000"/>
              </a:lnSpc>
              <a:spcBef>
                <a:spcPts val="11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200" spc="9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200" spc="130">
                <a:solidFill>
                  <a:srgbClr val="404040"/>
                </a:solidFill>
                <a:latin typeface="Times New Roman"/>
                <a:cs typeface="Times New Roman"/>
              </a:rPr>
              <a:t>advantages </a:t>
            </a:r>
            <a:r>
              <a:rPr dirty="0" sz="2200" spc="8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dirty="0" sz="2200" spc="135">
                <a:solidFill>
                  <a:srgbClr val="404040"/>
                </a:solidFill>
                <a:latin typeface="Times New Roman"/>
                <a:cs typeface="Times New Roman"/>
              </a:rPr>
              <a:t>Python </a:t>
            </a:r>
            <a:r>
              <a:rPr dirty="0" sz="2200" spc="10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use design </a:t>
            </a:r>
            <a:r>
              <a:rPr dirty="0" sz="2200" spc="140">
                <a:solidFill>
                  <a:srgbClr val="404040"/>
                </a:solidFill>
                <a:latin typeface="Times New Roman"/>
                <a:cs typeface="Times New Roman"/>
              </a:rPr>
              <a:t>pattern </a:t>
            </a:r>
            <a:r>
              <a:rPr dirty="0" sz="2200" spc="5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dirty="0" sz="2200" spc="13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dirty="0" sz="2200" spc="65">
                <a:solidFill>
                  <a:srgbClr val="404040"/>
                </a:solidFill>
                <a:latin typeface="Times New Roman"/>
                <a:cs typeface="Times New Roman"/>
              </a:rPr>
              <a:t>it  </a:t>
            </a:r>
            <a:r>
              <a:rPr dirty="0" sz="2200" spc="145">
                <a:solidFill>
                  <a:srgbClr val="404040"/>
                </a:solidFill>
                <a:latin typeface="Times New Roman"/>
                <a:cs typeface="Times New Roman"/>
              </a:rPr>
              <a:t>supports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30">
                <a:solidFill>
                  <a:srgbClr val="404040"/>
                </a:solidFill>
                <a:latin typeface="Times New Roman"/>
                <a:cs typeface="Times New Roman"/>
              </a:rPr>
              <a:t>dynamic</a:t>
            </a:r>
            <a:r>
              <a:rPr dirty="0" sz="22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3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14">
                <a:solidFill>
                  <a:srgbClr val="404040"/>
                </a:solidFill>
                <a:latin typeface="Times New Roman"/>
                <a:cs typeface="Times New Roman"/>
              </a:rPr>
              <a:t>binding.</a:t>
            </a:r>
            <a:r>
              <a:rPr dirty="0" sz="22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9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2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dirty="0" sz="22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30">
                <a:solidFill>
                  <a:srgbClr val="404040"/>
                </a:solidFill>
                <a:latin typeface="Times New Roman"/>
                <a:cs typeface="Times New Roman"/>
              </a:rPr>
              <a:t>words,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55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dirty="0" sz="22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55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dirty="0" sz="22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50">
                <a:solidFill>
                  <a:srgbClr val="404040"/>
                </a:solidFill>
                <a:latin typeface="Times New Roman"/>
                <a:cs typeface="Times New Roman"/>
              </a:rPr>
              <a:t>is  </a:t>
            </a:r>
            <a:r>
              <a:rPr dirty="0" sz="2200" spc="110">
                <a:solidFill>
                  <a:srgbClr val="404040"/>
                </a:solidFill>
                <a:latin typeface="Times New Roman"/>
                <a:cs typeface="Times New Roman"/>
              </a:rPr>
              <a:t>rarely only </a:t>
            </a:r>
            <a:r>
              <a:rPr dirty="0" sz="2200" spc="12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dirty="0" sz="2200" spc="100">
                <a:solidFill>
                  <a:srgbClr val="404040"/>
                </a:solidFill>
                <a:latin typeface="Times New Roman"/>
                <a:cs typeface="Times New Roman"/>
              </a:rPr>
              <a:t>instance </a:t>
            </a:r>
            <a:r>
              <a:rPr dirty="0" sz="2200" spc="5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dirty="0" sz="2200" spc="50">
                <a:solidFill>
                  <a:srgbClr val="404040"/>
                </a:solidFill>
                <a:latin typeface="Times New Roman"/>
                <a:cs typeface="Times New Roman"/>
              </a:rPr>
              <a:t>class, </a:t>
            </a:r>
            <a:r>
              <a:rPr dirty="0" sz="2200" spc="65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200" spc="105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dirty="0" sz="2200" spc="95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dirty="0" sz="2200" spc="114">
                <a:solidFill>
                  <a:srgbClr val="404040"/>
                </a:solidFill>
                <a:latin typeface="Times New Roman"/>
                <a:cs typeface="Times New Roman"/>
              </a:rPr>
              <a:t>dynamically  </a:t>
            </a:r>
            <a:r>
              <a:rPr dirty="0" sz="2200" spc="140">
                <a:solidFill>
                  <a:srgbClr val="404040"/>
                </a:solidFill>
                <a:latin typeface="Times New Roman"/>
                <a:cs typeface="Times New Roman"/>
              </a:rPr>
              <a:t>changed </a:t>
            </a:r>
            <a:r>
              <a:rPr dirty="0" sz="2200" spc="114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dirty="0" sz="2200" spc="-2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runtime.</a:t>
            </a:r>
            <a:endParaRPr sz="2200">
              <a:latin typeface="Times New Roman"/>
              <a:cs typeface="Times New Roman"/>
            </a:endParaRPr>
          </a:p>
          <a:p>
            <a:pPr marL="356870" marR="163830" indent="-344805">
              <a:lnSpc>
                <a:spcPct val="80000"/>
              </a:lnSpc>
              <a:spcBef>
                <a:spcPts val="11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200" spc="65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35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dirty="0" sz="22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35">
                <a:solidFill>
                  <a:srgbClr val="404040"/>
                </a:solidFill>
                <a:latin typeface="Times New Roman"/>
                <a:cs typeface="Times New Roman"/>
              </a:rPr>
              <a:t>might</a:t>
            </a:r>
            <a:r>
              <a:rPr dirty="0" sz="22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10">
                <a:solidFill>
                  <a:srgbClr val="404040"/>
                </a:solidFill>
                <a:latin typeface="Times New Roman"/>
                <a:cs typeface="Times New Roman"/>
              </a:rPr>
              <a:t>ignore</a:t>
            </a:r>
            <a:r>
              <a:rPr dirty="0" sz="22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70">
                <a:solidFill>
                  <a:srgbClr val="404040"/>
                </a:solidFill>
                <a:latin typeface="Times New Roman"/>
                <a:cs typeface="Times New Roman"/>
              </a:rPr>
              <a:t>basic</a:t>
            </a:r>
            <a:r>
              <a:rPr dirty="0" sz="22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14">
                <a:solidFill>
                  <a:srgbClr val="404040"/>
                </a:solidFill>
                <a:latin typeface="Times New Roman"/>
                <a:cs typeface="Times New Roman"/>
              </a:rPr>
              <a:t>regulation</a:t>
            </a:r>
            <a:r>
              <a:rPr dirty="0" sz="22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5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2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80">
                <a:solidFill>
                  <a:srgbClr val="404040"/>
                </a:solidFill>
                <a:latin typeface="Times New Roman"/>
                <a:cs typeface="Times New Roman"/>
              </a:rPr>
              <a:t>OOP:</a:t>
            </a:r>
            <a:r>
              <a:rPr dirty="0" sz="22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5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2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85">
                <a:solidFill>
                  <a:srgbClr val="404040"/>
                </a:solidFill>
                <a:latin typeface="Times New Roman"/>
                <a:cs typeface="Times New Roman"/>
              </a:rPr>
              <a:t>and  </a:t>
            </a:r>
            <a:r>
              <a:rPr dirty="0" sz="2200" spc="145">
                <a:solidFill>
                  <a:srgbClr val="404040"/>
                </a:solidFill>
                <a:latin typeface="Times New Roman"/>
                <a:cs typeface="Times New Roman"/>
              </a:rPr>
              <a:t>methods </a:t>
            </a:r>
            <a:r>
              <a:rPr dirty="0" sz="2200" spc="114">
                <a:solidFill>
                  <a:srgbClr val="404040"/>
                </a:solidFill>
                <a:latin typeface="Times New Roman"/>
                <a:cs typeface="Times New Roman"/>
              </a:rPr>
              <a:t>hiding. </a:t>
            </a:r>
            <a:r>
              <a:rPr dirty="0" sz="2200" spc="6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200" spc="80">
                <a:solidFill>
                  <a:srgbClr val="404040"/>
                </a:solidFill>
                <a:latin typeface="Times New Roman"/>
                <a:cs typeface="Times New Roman"/>
              </a:rPr>
              <a:t>doesn’t </a:t>
            </a:r>
            <a:r>
              <a:rPr dirty="0" sz="2200" spc="120">
                <a:solidFill>
                  <a:srgbClr val="404040"/>
                </a:solidFill>
                <a:latin typeface="Times New Roman"/>
                <a:cs typeface="Times New Roman"/>
              </a:rPr>
              <a:t>have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200" spc="140">
                <a:solidFill>
                  <a:srgbClr val="404040"/>
                </a:solidFill>
                <a:latin typeface="Times New Roman"/>
                <a:cs typeface="Times New Roman"/>
              </a:rPr>
              <a:t>keywords </a:t>
            </a:r>
            <a:r>
              <a:rPr dirty="0" sz="2200" spc="5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200" spc="55">
                <a:solidFill>
                  <a:srgbClr val="404040"/>
                </a:solidFill>
                <a:latin typeface="Times New Roman"/>
                <a:cs typeface="Times New Roman"/>
              </a:rPr>
              <a:t>‘private’,  </a:t>
            </a:r>
            <a:r>
              <a:rPr dirty="0" sz="2200" spc="45">
                <a:solidFill>
                  <a:srgbClr val="404040"/>
                </a:solidFill>
                <a:latin typeface="Times New Roman"/>
                <a:cs typeface="Times New Roman"/>
              </a:rPr>
              <a:t>‘public’</a:t>
            </a:r>
            <a:r>
              <a:rPr dirty="0" sz="2200" spc="-2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9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2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75">
                <a:solidFill>
                  <a:srgbClr val="404040"/>
                </a:solidFill>
                <a:latin typeface="Times New Roman"/>
                <a:cs typeface="Times New Roman"/>
              </a:rPr>
              <a:t>‘protected’</a:t>
            </a:r>
            <a:r>
              <a:rPr dirty="0" sz="2200" spc="-20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0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2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10">
                <a:solidFill>
                  <a:srgbClr val="404040"/>
                </a:solidFill>
                <a:latin typeface="Times New Roman"/>
                <a:cs typeface="Times New Roman"/>
              </a:rPr>
              <a:t>better</a:t>
            </a:r>
            <a:r>
              <a:rPr dirty="0" sz="22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55">
                <a:solidFill>
                  <a:srgbClr val="404040"/>
                </a:solidFill>
                <a:latin typeface="Times New Roman"/>
                <a:cs typeface="Times New Roman"/>
              </a:rPr>
              <a:t>support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05">
                <a:solidFill>
                  <a:srgbClr val="404040"/>
                </a:solidFill>
                <a:latin typeface="Times New Roman"/>
                <a:cs typeface="Times New Roman"/>
              </a:rPr>
              <a:t>encapsulation.</a:t>
            </a:r>
            <a:r>
              <a:rPr dirty="0" sz="22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65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dirty="0" sz="22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0">
                <a:solidFill>
                  <a:srgbClr val="404040"/>
                </a:solidFill>
                <a:latin typeface="Times New Roman"/>
                <a:cs typeface="Times New Roman"/>
              </a:rPr>
              <a:t>I 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think </a:t>
            </a:r>
            <a:r>
              <a:rPr dirty="0" sz="2200" spc="65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2200" spc="120">
                <a:solidFill>
                  <a:srgbClr val="404040"/>
                </a:solidFill>
                <a:latin typeface="Times New Roman"/>
                <a:cs typeface="Times New Roman"/>
              </a:rPr>
              <a:t>aims </a:t>
            </a:r>
            <a:r>
              <a:rPr dirty="0" sz="2200" spc="10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2200" spc="130">
                <a:solidFill>
                  <a:srgbClr val="404040"/>
                </a:solidFill>
                <a:latin typeface="Times New Roman"/>
                <a:cs typeface="Times New Roman"/>
              </a:rPr>
              <a:t>guarantee </a:t>
            </a:r>
            <a:r>
              <a:rPr dirty="0" sz="2200" spc="105">
                <a:solidFill>
                  <a:srgbClr val="404040"/>
                </a:solidFill>
                <a:latin typeface="Times New Roman"/>
                <a:cs typeface="Times New Roman"/>
              </a:rPr>
              <a:t>syntax </a:t>
            </a:r>
            <a:r>
              <a:rPr dirty="0" sz="2200" spc="100">
                <a:solidFill>
                  <a:srgbClr val="404040"/>
                </a:solidFill>
                <a:latin typeface="Times New Roman"/>
                <a:cs typeface="Times New Roman"/>
              </a:rPr>
              <a:t>simple. </a:t>
            </a:r>
            <a:r>
              <a:rPr dirty="0" sz="2200" spc="105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200" spc="114">
                <a:solidFill>
                  <a:srgbClr val="404040"/>
                </a:solidFill>
                <a:latin typeface="Times New Roman"/>
                <a:cs typeface="Times New Roman"/>
              </a:rPr>
              <a:t>inventor </a:t>
            </a:r>
            <a:r>
              <a:rPr dirty="0" sz="2200" spc="50">
                <a:solidFill>
                  <a:srgbClr val="404040"/>
                </a:solidFill>
                <a:latin typeface="Times New Roman"/>
                <a:cs typeface="Times New Roman"/>
              </a:rPr>
              <a:t>of  </a:t>
            </a:r>
            <a:r>
              <a:rPr dirty="0" sz="2200" spc="114">
                <a:solidFill>
                  <a:srgbClr val="404040"/>
                </a:solidFill>
                <a:latin typeface="Times New Roman"/>
                <a:cs typeface="Times New Roman"/>
              </a:rPr>
              <a:t>Python,</a:t>
            </a:r>
            <a:r>
              <a:rPr dirty="0" sz="22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35">
                <a:solidFill>
                  <a:srgbClr val="404040"/>
                </a:solidFill>
                <a:latin typeface="Times New Roman"/>
                <a:cs typeface="Times New Roman"/>
              </a:rPr>
              <a:t>Guido</a:t>
            </a:r>
            <a:r>
              <a:rPr dirty="0" sz="22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45">
                <a:solidFill>
                  <a:srgbClr val="404040"/>
                </a:solidFill>
                <a:latin typeface="Times New Roman"/>
                <a:cs typeface="Times New Roman"/>
              </a:rPr>
              <a:t>Van</a:t>
            </a:r>
            <a:r>
              <a:rPr dirty="0" sz="22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14">
                <a:solidFill>
                  <a:srgbClr val="404040"/>
                </a:solidFill>
                <a:latin typeface="Times New Roman"/>
                <a:cs typeface="Times New Roman"/>
              </a:rPr>
              <a:t>Rossum</a:t>
            </a:r>
            <a:r>
              <a:rPr dirty="0" sz="22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85">
                <a:solidFill>
                  <a:srgbClr val="404040"/>
                </a:solidFill>
                <a:latin typeface="Times New Roman"/>
                <a:cs typeface="Times New Roman"/>
              </a:rPr>
              <a:t>said:</a:t>
            </a:r>
            <a:r>
              <a:rPr dirty="0" sz="22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60">
                <a:solidFill>
                  <a:srgbClr val="404040"/>
                </a:solidFill>
                <a:latin typeface="Times New Roman"/>
                <a:cs typeface="Times New Roman"/>
              </a:rPr>
              <a:t>“abundant</a:t>
            </a:r>
            <a:r>
              <a:rPr dirty="0" sz="22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10">
                <a:solidFill>
                  <a:srgbClr val="404040"/>
                </a:solidFill>
                <a:latin typeface="Times New Roman"/>
                <a:cs typeface="Times New Roman"/>
              </a:rPr>
              <a:t>syntax</a:t>
            </a:r>
            <a:r>
              <a:rPr dirty="0" sz="22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25">
                <a:solidFill>
                  <a:srgbClr val="404040"/>
                </a:solidFill>
                <a:latin typeface="Times New Roman"/>
                <a:cs typeface="Times New Roman"/>
              </a:rPr>
              <a:t>bring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ts val="2115"/>
              </a:lnSpc>
            </a:pPr>
            <a:r>
              <a:rPr dirty="0" sz="2200" spc="135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dirty="0" sz="22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65">
                <a:solidFill>
                  <a:srgbClr val="404040"/>
                </a:solidFill>
                <a:latin typeface="Times New Roman"/>
                <a:cs typeface="Times New Roman"/>
              </a:rPr>
              <a:t>burden</a:t>
            </a:r>
            <a:r>
              <a:rPr dirty="0" sz="22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5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dirty="0" sz="22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spc="110">
                <a:solidFill>
                  <a:srgbClr val="404040"/>
                </a:solidFill>
                <a:latin typeface="Times New Roman"/>
                <a:cs typeface="Times New Roman"/>
              </a:rPr>
              <a:t>help”.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07" y="502919"/>
            <a:ext cx="5660136" cy="1548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5576" y="674623"/>
            <a:ext cx="475297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What’s</a:t>
            </a:r>
            <a:r>
              <a:rPr dirty="0" spc="-65"/>
              <a:t> </a:t>
            </a:r>
            <a:r>
              <a:rPr dirty="0" spc="270"/>
              <a:t>Python?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12468"/>
            <a:ext cx="7889875" cy="3916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140">
                <a:solidFill>
                  <a:srgbClr val="585858"/>
                </a:solidFill>
                <a:latin typeface="Times New Roman"/>
                <a:cs typeface="Times New Roman"/>
              </a:rPr>
              <a:t>Python</a:t>
            </a:r>
            <a:r>
              <a:rPr dirty="0" sz="2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2400" spc="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585858"/>
                </a:solidFill>
                <a:latin typeface="Times New Roman"/>
                <a:cs typeface="Times New Roman"/>
              </a:rPr>
              <a:t>general-purpose,</a:t>
            </a:r>
            <a:r>
              <a:rPr dirty="0" sz="2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585858"/>
                </a:solidFill>
                <a:latin typeface="Times New Roman"/>
                <a:cs typeface="Times New Roman"/>
              </a:rPr>
              <a:t>interpreted</a:t>
            </a:r>
            <a:r>
              <a:rPr dirty="0" sz="2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585858"/>
                </a:solidFill>
                <a:latin typeface="Times New Roman"/>
                <a:cs typeface="Times New Roman"/>
              </a:rPr>
              <a:t>high-level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2400" spc="155">
                <a:solidFill>
                  <a:srgbClr val="585858"/>
                </a:solidFill>
                <a:latin typeface="Times New Roman"/>
                <a:cs typeface="Times New Roman"/>
              </a:rPr>
              <a:t>programming</a:t>
            </a:r>
            <a:r>
              <a:rPr dirty="0" sz="24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585858"/>
                </a:solidFill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70">
                <a:solidFill>
                  <a:srgbClr val="585858"/>
                </a:solidFill>
                <a:latin typeface="Times New Roman"/>
                <a:cs typeface="Times New Roman"/>
              </a:rPr>
              <a:t>Its </a:t>
            </a:r>
            <a:r>
              <a:rPr dirty="0" sz="2400" spc="110">
                <a:solidFill>
                  <a:srgbClr val="585858"/>
                </a:solidFill>
                <a:latin typeface="Times New Roman"/>
                <a:cs typeface="Times New Roman"/>
              </a:rPr>
              <a:t>syntax </a:t>
            </a:r>
            <a:r>
              <a:rPr dirty="0" sz="2400" spc="4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dirty="0" sz="2400" spc="75">
                <a:solidFill>
                  <a:srgbClr val="585858"/>
                </a:solidFill>
                <a:latin typeface="Times New Roman"/>
                <a:cs typeface="Times New Roman"/>
              </a:rPr>
              <a:t>clear </a:t>
            </a:r>
            <a:r>
              <a:rPr dirty="0" sz="2400" spc="195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2400" spc="-3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585858"/>
                </a:solidFill>
                <a:latin typeface="Times New Roman"/>
                <a:cs typeface="Times New Roman"/>
              </a:rPr>
              <a:t>emphasize </a:t>
            </a:r>
            <a:r>
              <a:rPr dirty="0" sz="2400" spc="75">
                <a:solidFill>
                  <a:srgbClr val="585858"/>
                </a:solidFill>
                <a:latin typeface="Times New Roman"/>
                <a:cs typeface="Times New Roman"/>
              </a:rPr>
              <a:t>readability.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140">
                <a:solidFill>
                  <a:srgbClr val="585858"/>
                </a:solidFill>
                <a:latin typeface="Times New Roman"/>
                <a:cs typeface="Times New Roman"/>
              </a:rPr>
              <a:t>Python</a:t>
            </a:r>
            <a:r>
              <a:rPr dirty="0" sz="24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dirty="0" sz="24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24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585858"/>
                </a:solidFill>
                <a:latin typeface="Times New Roman"/>
                <a:cs typeface="Times New Roman"/>
              </a:rPr>
              <a:t>large</a:t>
            </a:r>
            <a:r>
              <a:rPr dirty="0" sz="2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95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24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585858"/>
                </a:solidFill>
                <a:latin typeface="Times New Roman"/>
                <a:cs typeface="Times New Roman"/>
              </a:rPr>
              <a:t>comprehensive</a:t>
            </a:r>
            <a:r>
              <a:rPr dirty="0" sz="24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65">
                <a:solidFill>
                  <a:srgbClr val="585858"/>
                </a:solidFill>
                <a:latin typeface="Times New Roman"/>
                <a:cs typeface="Times New Roman"/>
              </a:rPr>
              <a:t>standard</a:t>
            </a:r>
            <a:r>
              <a:rPr dirty="0" sz="24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585858"/>
                </a:solidFill>
                <a:latin typeface="Times New Roman"/>
                <a:cs typeface="Times New Roman"/>
              </a:rPr>
              <a:t>library.</a:t>
            </a:r>
            <a:endParaRPr sz="2400">
              <a:latin typeface="Times New Roman"/>
              <a:cs typeface="Times New Roman"/>
            </a:endParaRPr>
          </a:p>
          <a:p>
            <a:pPr marL="356870" marR="99695" indent="-34480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140">
                <a:solidFill>
                  <a:srgbClr val="585858"/>
                </a:solidFill>
                <a:latin typeface="Times New Roman"/>
                <a:cs typeface="Times New Roman"/>
              </a:rPr>
              <a:t>Python </a:t>
            </a:r>
            <a:r>
              <a:rPr dirty="0" sz="2400" spc="155">
                <a:solidFill>
                  <a:srgbClr val="585858"/>
                </a:solidFill>
                <a:latin typeface="Times New Roman"/>
                <a:cs typeface="Times New Roman"/>
              </a:rPr>
              <a:t>supports </a:t>
            </a:r>
            <a:r>
              <a:rPr dirty="0" sz="2400" spc="120">
                <a:solidFill>
                  <a:srgbClr val="585858"/>
                </a:solidFill>
                <a:latin typeface="Times New Roman"/>
                <a:cs typeface="Times New Roman"/>
              </a:rPr>
              <a:t>multiple </a:t>
            </a:r>
            <a:r>
              <a:rPr dirty="0" sz="2400" spc="155">
                <a:solidFill>
                  <a:srgbClr val="585858"/>
                </a:solidFill>
                <a:latin typeface="Times New Roman"/>
                <a:cs typeface="Times New Roman"/>
              </a:rPr>
              <a:t>programming </a:t>
            </a:r>
            <a:r>
              <a:rPr dirty="0" sz="2400" spc="135">
                <a:solidFill>
                  <a:srgbClr val="585858"/>
                </a:solidFill>
                <a:latin typeface="Times New Roman"/>
                <a:cs typeface="Times New Roman"/>
              </a:rPr>
              <a:t>paradigms,  </a:t>
            </a:r>
            <a:r>
              <a:rPr dirty="0" sz="2400" spc="120">
                <a:solidFill>
                  <a:srgbClr val="585858"/>
                </a:solidFill>
                <a:latin typeface="Times New Roman"/>
                <a:cs typeface="Times New Roman"/>
              </a:rPr>
              <a:t>primarily</a:t>
            </a:r>
            <a:r>
              <a:rPr dirty="0" sz="2400" spc="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55">
                <a:solidFill>
                  <a:srgbClr val="585858"/>
                </a:solidFill>
                <a:latin typeface="Times New Roman"/>
                <a:cs typeface="Times New Roman"/>
              </a:rPr>
              <a:t>but</a:t>
            </a:r>
            <a:r>
              <a:rPr dirty="0" sz="24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24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585858"/>
                </a:solidFill>
                <a:latin typeface="Times New Roman"/>
                <a:cs typeface="Times New Roman"/>
              </a:rPr>
              <a:t>limited</a:t>
            </a:r>
            <a:r>
              <a:rPr dirty="0" sz="2400" spc="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14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585858"/>
                </a:solidFill>
                <a:latin typeface="Times New Roman"/>
                <a:cs typeface="Times New Roman"/>
              </a:rPr>
              <a:t>object-oriented,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14">
                <a:solidFill>
                  <a:srgbClr val="585858"/>
                </a:solidFill>
                <a:latin typeface="Times New Roman"/>
                <a:cs typeface="Times New Roman"/>
              </a:rPr>
              <a:t>imperative  </a:t>
            </a:r>
            <a:r>
              <a:rPr dirty="0" sz="2400" spc="145">
                <a:solidFill>
                  <a:srgbClr val="585858"/>
                </a:solidFill>
                <a:latin typeface="Times New Roman"/>
                <a:cs typeface="Times New Roman"/>
              </a:rPr>
              <a:t>and,</a:t>
            </a:r>
            <a:r>
              <a:rPr dirty="0" sz="24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24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24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585858"/>
                </a:solidFill>
                <a:latin typeface="Times New Roman"/>
                <a:cs typeface="Times New Roman"/>
              </a:rPr>
              <a:t>lesser</a:t>
            </a:r>
            <a:r>
              <a:rPr dirty="0" sz="24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90">
                <a:solidFill>
                  <a:srgbClr val="585858"/>
                </a:solidFill>
                <a:latin typeface="Times New Roman"/>
                <a:cs typeface="Times New Roman"/>
              </a:rPr>
              <a:t>extent,</a:t>
            </a:r>
            <a:r>
              <a:rPr dirty="0" sz="2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95">
                <a:solidFill>
                  <a:srgbClr val="585858"/>
                </a:solidFill>
                <a:latin typeface="Times New Roman"/>
                <a:cs typeface="Times New Roman"/>
              </a:rPr>
              <a:t>functional</a:t>
            </a:r>
            <a:r>
              <a:rPr dirty="0" sz="2400" spc="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55">
                <a:solidFill>
                  <a:srgbClr val="585858"/>
                </a:solidFill>
                <a:latin typeface="Times New Roman"/>
                <a:cs typeface="Times New Roman"/>
              </a:rPr>
              <a:t>programming</a:t>
            </a:r>
            <a:r>
              <a:rPr dirty="0" sz="24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585858"/>
                </a:solidFill>
                <a:latin typeface="Times New Roman"/>
                <a:cs typeface="Times New Roman"/>
              </a:rPr>
              <a:t>styles.</a:t>
            </a:r>
            <a:endParaRPr sz="2400">
              <a:latin typeface="Times New Roman"/>
              <a:cs typeface="Times New Roman"/>
            </a:endParaRPr>
          </a:p>
          <a:p>
            <a:pPr marL="356870" marR="265430" indent="-34480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6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dirty="0" sz="24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10">
                <a:solidFill>
                  <a:srgbClr val="585858"/>
                </a:solidFill>
                <a:latin typeface="Times New Roman"/>
                <a:cs typeface="Times New Roman"/>
              </a:rPr>
              <a:t>features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80">
                <a:solidFill>
                  <a:srgbClr val="585858"/>
                </a:solidFill>
                <a:latin typeface="Times New Roman"/>
                <a:cs typeface="Times New Roman"/>
              </a:rPr>
              <a:t>fully</a:t>
            </a:r>
            <a:r>
              <a:rPr dirty="0" sz="24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40">
                <a:solidFill>
                  <a:srgbClr val="585858"/>
                </a:solidFill>
                <a:latin typeface="Times New Roman"/>
                <a:cs typeface="Times New Roman"/>
              </a:rPr>
              <a:t>dynamic</a:t>
            </a:r>
            <a:r>
              <a:rPr dirty="0" sz="2400" spc="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585858"/>
                </a:solidFill>
                <a:latin typeface="Times New Roman"/>
                <a:cs typeface="Times New Roman"/>
              </a:rPr>
              <a:t>type</a:t>
            </a:r>
            <a:r>
              <a:rPr dirty="0" sz="2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585858"/>
                </a:solidFill>
                <a:latin typeface="Times New Roman"/>
                <a:cs typeface="Times New Roman"/>
              </a:rPr>
              <a:t>system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95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24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585858"/>
                </a:solidFill>
                <a:latin typeface="Times New Roman"/>
                <a:cs typeface="Times New Roman"/>
              </a:rPr>
              <a:t>automatic  </a:t>
            </a:r>
            <a:r>
              <a:rPr dirty="0" sz="2400" spc="160">
                <a:solidFill>
                  <a:srgbClr val="585858"/>
                </a:solidFill>
                <a:latin typeface="Times New Roman"/>
                <a:cs typeface="Times New Roman"/>
              </a:rPr>
              <a:t>memory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55">
                <a:solidFill>
                  <a:srgbClr val="585858"/>
                </a:solidFill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8239" y="405384"/>
            <a:ext cx="6851904" cy="138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480" y="560019"/>
            <a:ext cx="604456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75"/>
              <a:t>Advantages </a:t>
            </a:r>
            <a:r>
              <a:rPr dirty="0" sz="4800" spc="110"/>
              <a:t>of</a:t>
            </a:r>
            <a:r>
              <a:rPr dirty="0" sz="4800" spc="-335"/>
              <a:t> </a:t>
            </a:r>
            <a:r>
              <a:rPr dirty="0" sz="4800" spc="285"/>
              <a:t>Python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450975" y="1632887"/>
            <a:ext cx="6703059" cy="43065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90">
                <a:solidFill>
                  <a:srgbClr val="585858"/>
                </a:solidFill>
                <a:latin typeface="Times New Roman"/>
                <a:cs typeface="Times New Roman"/>
              </a:rPr>
              <a:t>Simple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90">
                <a:solidFill>
                  <a:srgbClr val="585858"/>
                </a:solidFill>
                <a:latin typeface="Times New Roman"/>
                <a:cs typeface="Times New Roman"/>
              </a:rPr>
              <a:t>Easy </a:t>
            </a:r>
            <a:r>
              <a:rPr dirty="0" sz="2600" spc="114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2600" spc="-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600" spc="180">
                <a:solidFill>
                  <a:srgbClr val="585858"/>
                </a:solidFill>
                <a:latin typeface="Times New Roman"/>
                <a:cs typeface="Times New Roman"/>
              </a:rPr>
              <a:t>study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80">
                <a:solidFill>
                  <a:srgbClr val="585858"/>
                </a:solidFill>
                <a:latin typeface="Times New Roman"/>
                <a:cs typeface="Times New Roman"/>
              </a:rPr>
              <a:t>Free </a:t>
            </a:r>
            <a:r>
              <a:rPr dirty="0" sz="2600" spc="21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dirty="0" sz="2600" spc="165">
                <a:solidFill>
                  <a:srgbClr val="585858"/>
                </a:solidFill>
                <a:latin typeface="Times New Roman"/>
                <a:cs typeface="Times New Roman"/>
              </a:rPr>
              <a:t>open</a:t>
            </a:r>
            <a:r>
              <a:rPr dirty="0" sz="2600" spc="-2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600" spc="114">
                <a:solidFill>
                  <a:srgbClr val="585858"/>
                </a:solidFill>
                <a:latin typeface="Times New Roman"/>
                <a:cs typeface="Times New Roman"/>
              </a:rPr>
              <a:t>source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95">
                <a:solidFill>
                  <a:srgbClr val="585858"/>
                </a:solidFill>
                <a:latin typeface="Times New Roman"/>
                <a:cs typeface="Times New Roman"/>
              </a:rPr>
              <a:t>High-level </a:t>
            </a:r>
            <a:r>
              <a:rPr dirty="0" sz="2600" spc="165">
                <a:solidFill>
                  <a:srgbClr val="585858"/>
                </a:solidFill>
                <a:latin typeface="Times New Roman"/>
                <a:cs typeface="Times New Roman"/>
              </a:rPr>
              <a:t>programming</a:t>
            </a:r>
            <a:r>
              <a:rPr dirty="0" sz="2600" spc="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600" spc="140">
                <a:solidFill>
                  <a:srgbClr val="585858"/>
                </a:solidFill>
                <a:latin typeface="Times New Roman"/>
                <a:cs typeface="Times New Roman"/>
              </a:rPr>
              <a:t>language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90">
                <a:solidFill>
                  <a:srgbClr val="585858"/>
                </a:solidFill>
                <a:latin typeface="Times New Roman"/>
                <a:cs typeface="Times New Roman"/>
              </a:rPr>
              <a:t>Portability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90">
                <a:solidFill>
                  <a:srgbClr val="585858"/>
                </a:solidFill>
                <a:latin typeface="Times New Roman"/>
                <a:cs typeface="Times New Roman"/>
              </a:rPr>
              <a:t>Expansibility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110">
                <a:solidFill>
                  <a:srgbClr val="585858"/>
                </a:solidFill>
                <a:latin typeface="Times New Roman"/>
                <a:cs typeface="Times New Roman"/>
              </a:rPr>
              <a:t>Embedability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105">
                <a:solidFill>
                  <a:srgbClr val="585858"/>
                </a:solidFill>
                <a:latin typeface="Times New Roman"/>
                <a:cs typeface="Times New Roman"/>
              </a:rPr>
              <a:t>Large </a:t>
            </a:r>
            <a:r>
              <a:rPr dirty="0" sz="2600" spc="21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dirty="0" sz="2600" spc="130">
                <a:solidFill>
                  <a:srgbClr val="585858"/>
                </a:solidFill>
                <a:latin typeface="Times New Roman"/>
                <a:cs typeface="Times New Roman"/>
              </a:rPr>
              <a:t>comprehensive </a:t>
            </a:r>
            <a:r>
              <a:rPr dirty="0" sz="2600" spc="175">
                <a:solidFill>
                  <a:srgbClr val="585858"/>
                </a:solidFill>
                <a:latin typeface="Times New Roman"/>
                <a:cs typeface="Times New Roman"/>
              </a:rPr>
              <a:t>standard</a:t>
            </a:r>
            <a:r>
              <a:rPr dirty="0" sz="2600" spc="-3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585858"/>
                </a:solidFill>
                <a:latin typeface="Times New Roman"/>
                <a:cs typeface="Times New Roman"/>
              </a:rPr>
              <a:t>libraries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105">
                <a:solidFill>
                  <a:srgbClr val="585858"/>
                </a:solidFill>
                <a:latin typeface="Times New Roman"/>
                <a:cs typeface="Times New Roman"/>
              </a:rPr>
              <a:t>Canonical</a:t>
            </a:r>
            <a:r>
              <a:rPr dirty="0" sz="26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600" spc="120">
                <a:solidFill>
                  <a:srgbClr val="585858"/>
                </a:solidFill>
                <a:latin typeface="Times New Roman"/>
                <a:cs typeface="Times New Roman"/>
              </a:rPr>
              <a:t>code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631" y="591312"/>
            <a:ext cx="8171688" cy="138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0422" y="747776"/>
            <a:ext cx="73621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65"/>
              <a:t>A</a:t>
            </a:r>
            <a:r>
              <a:rPr dirty="0" sz="4800" spc="-885"/>
              <a:t> </a:t>
            </a:r>
            <a:r>
              <a:rPr dirty="0" sz="4800" spc="220"/>
              <a:t>Example </a:t>
            </a:r>
            <a:r>
              <a:rPr dirty="0" sz="4800" spc="110"/>
              <a:t>of </a:t>
            </a:r>
            <a:r>
              <a:rPr dirty="0" sz="4800" spc="285"/>
              <a:t>Python </a:t>
            </a:r>
            <a:r>
              <a:rPr dirty="0" sz="4800" spc="170"/>
              <a:t>Class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50747" y="4744923"/>
            <a:ext cx="673417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60">
                <a:latin typeface="Times New Roman"/>
                <a:cs typeface="Times New Roman"/>
              </a:rPr>
              <a:t>This </a:t>
            </a:r>
            <a:r>
              <a:rPr dirty="0" sz="2000" spc="95">
                <a:latin typeface="Times New Roman"/>
                <a:cs typeface="Times New Roman"/>
              </a:rPr>
              <a:t>example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95">
                <a:latin typeface="Times New Roman"/>
                <a:cs typeface="Times New Roman"/>
              </a:rPr>
              <a:t>includes</a:t>
            </a:r>
            <a:endParaRPr sz="2000">
              <a:latin typeface="Times New Roman"/>
              <a:cs typeface="Times New Roman"/>
            </a:endParaRPr>
          </a:p>
          <a:p>
            <a:pPr marL="12700" marR="42545">
              <a:lnSpc>
                <a:spcPct val="100000"/>
              </a:lnSpc>
            </a:pPr>
            <a:r>
              <a:rPr dirty="0" sz="2000" spc="65" b="1">
                <a:latin typeface="Times New Roman"/>
                <a:cs typeface="Times New Roman"/>
              </a:rPr>
              <a:t>class </a:t>
            </a:r>
            <a:r>
              <a:rPr dirty="0" sz="2000" spc="90" b="1">
                <a:latin typeface="Times New Roman"/>
                <a:cs typeface="Times New Roman"/>
              </a:rPr>
              <a:t>definition</a:t>
            </a:r>
            <a:r>
              <a:rPr dirty="0" sz="2000" spc="90">
                <a:latin typeface="Times New Roman"/>
                <a:cs typeface="Times New Roman"/>
              </a:rPr>
              <a:t>, </a:t>
            </a:r>
            <a:r>
              <a:rPr dirty="0" sz="2000" spc="25" b="1">
                <a:latin typeface="Times New Roman"/>
                <a:cs typeface="Times New Roman"/>
              </a:rPr>
              <a:t>constructor </a:t>
            </a:r>
            <a:r>
              <a:rPr dirty="0" sz="2000" spc="70" b="1">
                <a:latin typeface="Times New Roman"/>
                <a:cs typeface="Times New Roman"/>
              </a:rPr>
              <a:t>function</a:t>
            </a:r>
            <a:r>
              <a:rPr dirty="0" sz="2000" spc="70">
                <a:latin typeface="Times New Roman"/>
                <a:cs typeface="Times New Roman"/>
              </a:rPr>
              <a:t>, </a:t>
            </a:r>
            <a:r>
              <a:rPr dirty="0" sz="2000" spc="30" b="1">
                <a:latin typeface="Times New Roman"/>
                <a:cs typeface="Times New Roman"/>
              </a:rPr>
              <a:t>destructor</a:t>
            </a:r>
            <a:r>
              <a:rPr dirty="0" sz="2000" spc="-310" b="1">
                <a:latin typeface="Times New Roman"/>
                <a:cs typeface="Times New Roman"/>
              </a:rPr>
              <a:t> </a:t>
            </a:r>
            <a:r>
              <a:rPr dirty="0" sz="2000" spc="70" b="1">
                <a:latin typeface="Times New Roman"/>
                <a:cs typeface="Times New Roman"/>
              </a:rPr>
              <a:t>function</a:t>
            </a:r>
            <a:r>
              <a:rPr dirty="0" sz="2000" spc="70">
                <a:latin typeface="Times New Roman"/>
                <a:cs typeface="Times New Roman"/>
              </a:rPr>
              <a:t>,  </a:t>
            </a:r>
            <a:r>
              <a:rPr dirty="0" sz="2000" spc="40" b="1">
                <a:latin typeface="Times New Roman"/>
                <a:cs typeface="Times New Roman"/>
              </a:rPr>
              <a:t>attributes </a:t>
            </a:r>
            <a:r>
              <a:rPr dirty="0" sz="2000" spc="70" b="1">
                <a:latin typeface="Times New Roman"/>
                <a:cs typeface="Times New Roman"/>
              </a:rPr>
              <a:t>and </a:t>
            </a:r>
            <a:r>
              <a:rPr dirty="0" sz="2000" spc="90" b="1">
                <a:latin typeface="Times New Roman"/>
                <a:cs typeface="Times New Roman"/>
              </a:rPr>
              <a:t>methods </a:t>
            </a:r>
            <a:r>
              <a:rPr dirty="0" sz="2000" spc="95" b="1">
                <a:latin typeface="Times New Roman"/>
                <a:cs typeface="Times New Roman"/>
              </a:rPr>
              <a:t>definition </a:t>
            </a:r>
            <a:r>
              <a:rPr dirty="0" sz="2000" spc="150">
                <a:latin typeface="Times New Roman"/>
                <a:cs typeface="Times New Roman"/>
              </a:rPr>
              <a:t>and</a:t>
            </a:r>
            <a:r>
              <a:rPr dirty="0" sz="2000" spc="-310">
                <a:latin typeface="Times New Roman"/>
                <a:cs typeface="Times New Roman"/>
              </a:rPr>
              <a:t> </a:t>
            </a:r>
            <a:r>
              <a:rPr dirty="0" sz="2000" spc="50" b="1">
                <a:latin typeface="Times New Roman"/>
                <a:cs typeface="Times New Roman"/>
              </a:rPr>
              <a:t>object </a:t>
            </a:r>
            <a:r>
              <a:rPr dirty="0" sz="2000" spc="85" b="1">
                <a:latin typeface="Times New Roman"/>
                <a:cs typeface="Times New Roman"/>
              </a:rPr>
              <a:t>definition.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70">
                <a:latin typeface="Times New Roman"/>
                <a:cs typeface="Times New Roman"/>
              </a:rPr>
              <a:t>These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85">
                <a:latin typeface="Times New Roman"/>
                <a:cs typeface="Times New Roman"/>
              </a:rPr>
              <a:t>definitions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50">
                <a:latin typeface="Times New Roman"/>
                <a:cs typeface="Times New Roman"/>
              </a:rPr>
              <a:t>and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95">
                <a:latin typeface="Times New Roman"/>
                <a:cs typeface="Times New Roman"/>
              </a:rPr>
              <a:t>uses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Times New Roman"/>
                <a:cs typeface="Times New Roman"/>
              </a:rPr>
              <a:t>will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Times New Roman"/>
                <a:cs typeface="Times New Roman"/>
              </a:rPr>
              <a:t>be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14">
                <a:latin typeface="Times New Roman"/>
                <a:cs typeface="Times New Roman"/>
              </a:rPr>
              <a:t>introduced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specifically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95">
                <a:latin typeface="Times New Roman"/>
                <a:cs typeface="Times New Roman"/>
              </a:rPr>
              <a:t>in  </a:t>
            </a:r>
            <a:r>
              <a:rPr dirty="0" sz="2000" spc="100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Times New Roman"/>
                <a:cs typeface="Times New Roman"/>
              </a:rPr>
              <a:t>following.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3694" y="1988820"/>
            <a:ext cx="4688458" cy="2366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5" y="426719"/>
            <a:ext cx="8854440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462" y="540258"/>
            <a:ext cx="82442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30"/>
              <a:t>Class </a:t>
            </a:r>
            <a:r>
              <a:rPr dirty="0" sz="3600" spc="135"/>
              <a:t>Definition </a:t>
            </a:r>
            <a:r>
              <a:rPr dirty="0" sz="3600" spc="295"/>
              <a:t>and </a:t>
            </a:r>
            <a:r>
              <a:rPr dirty="0" sz="3600" spc="90"/>
              <a:t>Object</a:t>
            </a:r>
            <a:r>
              <a:rPr dirty="0" sz="3600" spc="-585"/>
              <a:t> </a:t>
            </a:r>
            <a:r>
              <a:rPr dirty="0" sz="3600" spc="165"/>
              <a:t>Instantiation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6244" y="1539304"/>
            <a:ext cx="5188585" cy="44164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80">
                <a:latin typeface="Times New Roman"/>
                <a:cs typeface="Times New Roman"/>
              </a:rPr>
              <a:t>Class </a:t>
            </a:r>
            <a:r>
              <a:rPr dirty="0" sz="2400" spc="95">
                <a:latin typeface="Times New Roman"/>
                <a:cs typeface="Times New Roman"/>
              </a:rPr>
              <a:t>definition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1841500" marR="5080" indent="-915035">
              <a:lnSpc>
                <a:spcPts val="3460"/>
              </a:lnSpc>
              <a:spcBef>
                <a:spcPts val="210"/>
              </a:spcBef>
            </a:pPr>
            <a:r>
              <a:rPr dirty="0" sz="2400" spc="60">
                <a:solidFill>
                  <a:srgbClr val="2E5796"/>
                </a:solidFill>
                <a:latin typeface="Times New Roman"/>
                <a:cs typeface="Times New Roman"/>
              </a:rPr>
              <a:t>class </a:t>
            </a:r>
            <a:r>
              <a:rPr dirty="0" sz="2400" spc="70">
                <a:solidFill>
                  <a:srgbClr val="2E5796"/>
                </a:solidFill>
                <a:latin typeface="Times New Roman"/>
                <a:cs typeface="Times New Roman"/>
              </a:rPr>
              <a:t>subclass[(superclass)]:  </a:t>
            </a:r>
            <a:r>
              <a:rPr dirty="0" sz="2400" spc="105">
                <a:solidFill>
                  <a:srgbClr val="2E5796"/>
                </a:solidFill>
                <a:latin typeface="Times New Roman"/>
                <a:cs typeface="Times New Roman"/>
              </a:rPr>
              <a:t>[attributes </a:t>
            </a:r>
            <a:r>
              <a:rPr dirty="0" sz="2400" spc="195">
                <a:solidFill>
                  <a:srgbClr val="2E5796"/>
                </a:solidFill>
                <a:latin typeface="Times New Roman"/>
                <a:cs typeface="Times New Roman"/>
              </a:rPr>
              <a:t>and</a:t>
            </a:r>
            <a:r>
              <a:rPr dirty="0" sz="2400" spc="-140">
                <a:solidFill>
                  <a:srgbClr val="2E5796"/>
                </a:solidFill>
                <a:latin typeface="Times New Roman"/>
                <a:cs typeface="Times New Roman"/>
              </a:rPr>
              <a:t> </a:t>
            </a:r>
            <a:r>
              <a:rPr dirty="0" sz="2400" spc="135">
                <a:solidFill>
                  <a:srgbClr val="2E5796"/>
                </a:solidFill>
                <a:latin typeface="Times New Roman"/>
                <a:cs typeface="Times New Roman"/>
              </a:rPr>
              <a:t>methods]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356870" marR="1149985" indent="-356870">
              <a:lnSpc>
                <a:spcPct val="1201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60">
                <a:latin typeface="Times New Roman"/>
                <a:cs typeface="Times New Roman"/>
              </a:rPr>
              <a:t>Object </a:t>
            </a:r>
            <a:r>
              <a:rPr dirty="0" sz="2400" spc="105">
                <a:latin typeface="Times New Roman"/>
                <a:cs typeface="Times New Roman"/>
              </a:rPr>
              <a:t>instantiation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syntax: </a:t>
            </a:r>
            <a:r>
              <a:rPr dirty="0" sz="2400" spc="85">
                <a:solidFill>
                  <a:srgbClr val="2E5796"/>
                </a:solidFill>
                <a:latin typeface="Times New Roman"/>
                <a:cs typeface="Times New Roman"/>
              </a:rPr>
              <a:t> </a:t>
            </a:r>
            <a:r>
              <a:rPr dirty="0" sz="2400" spc="50">
                <a:solidFill>
                  <a:srgbClr val="2E5796"/>
                </a:solidFill>
                <a:latin typeface="Times New Roman"/>
                <a:cs typeface="Times New Roman"/>
              </a:rPr>
              <a:t>object </a:t>
            </a:r>
            <a:r>
              <a:rPr dirty="0" sz="2400" spc="-155">
                <a:solidFill>
                  <a:srgbClr val="2E5796"/>
                </a:solidFill>
                <a:latin typeface="Times New Roman"/>
                <a:cs typeface="Times New Roman"/>
              </a:rPr>
              <a:t>=</a:t>
            </a:r>
            <a:r>
              <a:rPr dirty="0" sz="2400" spc="-80">
                <a:solidFill>
                  <a:srgbClr val="2E5796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2E5796"/>
                </a:solidFill>
                <a:latin typeface="Times New Roman"/>
                <a:cs typeface="Times New Roman"/>
              </a:rPr>
              <a:t>class()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6870" marR="544195" indent="-356870">
              <a:lnSpc>
                <a:spcPct val="12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114">
                <a:latin typeface="Times New Roman"/>
                <a:cs typeface="Times New Roman"/>
              </a:rPr>
              <a:t>Attributes </a:t>
            </a:r>
            <a:r>
              <a:rPr dirty="0" sz="2400" spc="195">
                <a:latin typeface="Times New Roman"/>
                <a:cs typeface="Times New Roman"/>
              </a:rPr>
              <a:t>and </a:t>
            </a:r>
            <a:r>
              <a:rPr dirty="0" sz="2400" spc="155">
                <a:latin typeface="Times New Roman"/>
                <a:cs typeface="Times New Roman"/>
              </a:rPr>
              <a:t>methods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invoke: </a:t>
            </a:r>
            <a:r>
              <a:rPr dirty="0" sz="2400" spc="80">
                <a:solidFill>
                  <a:srgbClr val="2E5796"/>
                </a:solidFill>
                <a:latin typeface="Times New Roman"/>
                <a:cs typeface="Times New Roman"/>
              </a:rPr>
              <a:t> </a:t>
            </a:r>
            <a:r>
              <a:rPr dirty="0" sz="2400" spc="85">
                <a:solidFill>
                  <a:srgbClr val="2E5796"/>
                </a:solidFill>
                <a:latin typeface="Times New Roman"/>
                <a:cs typeface="Times New Roman"/>
              </a:rPr>
              <a:t>object.attribute  object.method()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431" y="460248"/>
            <a:ext cx="8324088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166" y="588721"/>
            <a:ext cx="764920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10"/>
              <a:t>Special</a:t>
            </a:r>
            <a:r>
              <a:rPr dirty="0" sz="4000" spc="-60"/>
              <a:t> </a:t>
            </a:r>
            <a:r>
              <a:rPr dirty="0" sz="4000" spc="145"/>
              <a:t>Class</a:t>
            </a:r>
            <a:r>
              <a:rPr dirty="0" sz="4000" spc="-185"/>
              <a:t> </a:t>
            </a:r>
            <a:r>
              <a:rPr dirty="0" sz="4000" spc="200"/>
              <a:t>Attributes</a:t>
            </a:r>
            <a:r>
              <a:rPr dirty="0" sz="4000" spc="-55"/>
              <a:t> </a:t>
            </a:r>
            <a:r>
              <a:rPr dirty="0" sz="4000" spc="190"/>
              <a:t>in</a:t>
            </a:r>
            <a:r>
              <a:rPr dirty="0" sz="4000" spc="-25"/>
              <a:t> </a:t>
            </a:r>
            <a:r>
              <a:rPr dirty="0" sz="4000" spc="240"/>
              <a:t>Python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6244" y="1612468"/>
            <a:ext cx="790829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75">
                <a:solidFill>
                  <a:srgbClr val="585858"/>
                </a:solidFill>
                <a:latin typeface="Times New Roman"/>
                <a:cs typeface="Times New Roman"/>
              </a:rPr>
              <a:t>Except </a:t>
            </a:r>
            <a:r>
              <a:rPr dirty="0" sz="2400" spc="85">
                <a:solidFill>
                  <a:srgbClr val="585858"/>
                </a:solidFill>
                <a:latin typeface="Times New Roman"/>
                <a:cs typeface="Times New Roman"/>
              </a:rPr>
              <a:t>for self-defined </a:t>
            </a:r>
            <a:r>
              <a:rPr dirty="0" sz="2400" spc="60">
                <a:solidFill>
                  <a:srgbClr val="585858"/>
                </a:solidFill>
                <a:latin typeface="Times New Roman"/>
                <a:cs typeface="Times New Roman"/>
              </a:rPr>
              <a:t>class </a:t>
            </a:r>
            <a:r>
              <a:rPr dirty="0" sz="2400" spc="114">
                <a:solidFill>
                  <a:srgbClr val="585858"/>
                </a:solidFill>
                <a:latin typeface="Times New Roman"/>
                <a:cs typeface="Times New Roman"/>
              </a:rPr>
              <a:t>attributes </a:t>
            </a:r>
            <a:r>
              <a:rPr dirty="0" sz="2400" spc="10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dirty="0" sz="2400" spc="120">
                <a:solidFill>
                  <a:srgbClr val="585858"/>
                </a:solidFill>
                <a:latin typeface="Times New Roman"/>
                <a:cs typeface="Times New Roman"/>
              </a:rPr>
              <a:t>Python, </a:t>
            </a:r>
            <a:r>
              <a:rPr dirty="0" sz="2400" spc="60">
                <a:solidFill>
                  <a:srgbClr val="585858"/>
                </a:solidFill>
                <a:latin typeface="Times New Roman"/>
                <a:cs typeface="Times New Roman"/>
              </a:rPr>
              <a:t>class  </a:t>
            </a:r>
            <a:r>
              <a:rPr dirty="0" sz="2400" spc="13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585858"/>
                </a:solidFill>
                <a:latin typeface="Times New Roman"/>
                <a:cs typeface="Times New Roman"/>
              </a:rPr>
              <a:t>some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75">
                <a:solidFill>
                  <a:srgbClr val="585858"/>
                </a:solidFill>
                <a:latin typeface="Times New Roman"/>
                <a:cs typeface="Times New Roman"/>
              </a:rPr>
              <a:t>special</a:t>
            </a:r>
            <a:r>
              <a:rPr dirty="0" sz="24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585858"/>
                </a:solidFill>
                <a:latin typeface="Times New Roman"/>
                <a:cs typeface="Times New Roman"/>
              </a:rPr>
              <a:t>attributes.</a:t>
            </a:r>
            <a:r>
              <a:rPr dirty="0" sz="24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00">
                <a:solidFill>
                  <a:srgbClr val="585858"/>
                </a:solidFill>
                <a:latin typeface="Times New Roman"/>
                <a:cs typeface="Times New Roman"/>
              </a:rPr>
              <a:t>They</a:t>
            </a:r>
            <a:r>
              <a:rPr dirty="0" sz="2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2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60">
                <a:solidFill>
                  <a:srgbClr val="585858"/>
                </a:solidFill>
                <a:latin typeface="Times New Roman"/>
                <a:cs typeface="Times New Roman"/>
              </a:rPr>
              <a:t>provided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dirty="0" sz="24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585858"/>
                </a:solidFill>
                <a:latin typeface="Times New Roman"/>
                <a:cs typeface="Times New Roman"/>
              </a:rPr>
              <a:t>object  </a:t>
            </a:r>
            <a:r>
              <a:rPr dirty="0" sz="2400" spc="140">
                <a:solidFill>
                  <a:srgbClr val="585858"/>
                </a:solidFill>
                <a:latin typeface="Times New Roman"/>
                <a:cs typeface="Times New Roman"/>
              </a:rPr>
              <a:t>module.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9268" y="3134614"/>
          <a:ext cx="7148195" cy="2597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755"/>
                <a:gridCol w="4770755"/>
              </a:tblGrid>
              <a:tr h="4309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4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Attributes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4307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40">
                          <a:latin typeface="Times New Roman"/>
                          <a:cs typeface="Times New Roman"/>
                        </a:rPr>
                        <a:t>__dict__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0">
                          <a:latin typeface="Times New Roman"/>
                          <a:cs typeface="Times New Roman"/>
                        </a:rPr>
                        <a:t>Dict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variable </a:t>
                      </a:r>
                      <a:r>
                        <a:rPr dirty="0" sz="1800" spc="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class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800" spc="-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space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4309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40">
                          <a:latin typeface="Times New Roman"/>
                          <a:cs typeface="Times New Roman"/>
                        </a:rPr>
                        <a:t>__doc__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Document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reference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string </a:t>
                      </a:r>
                      <a:r>
                        <a:rPr dirty="0" sz="1800" spc="2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4307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65">
                          <a:latin typeface="Times New Roman"/>
                          <a:cs typeface="Times New Roman"/>
                        </a:rPr>
                        <a:t>__name__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4309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322580" algn="l"/>
                          <a:tab pos="1384300" algn="l"/>
                        </a:tabLst>
                      </a:pP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dirty="0" u="heavy" sz="1800" spc="114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14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Module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name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consisting </a:t>
                      </a:r>
                      <a:r>
                        <a:rPr dirty="0" sz="1800" spc="3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4307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  <a:tabLst>
                          <a:tab pos="322580" algn="l"/>
                          <a:tab pos="1152525" algn="l"/>
                        </a:tabLst>
                      </a:pP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bases</a:t>
                      </a: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7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tuple</a:t>
                      </a:r>
                      <a:r>
                        <a:rPr dirty="0" sz="18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superclasses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712" y="329184"/>
            <a:ext cx="7720965" cy="1506220"/>
            <a:chOff x="743712" y="329184"/>
            <a:chExt cx="7720965" cy="1506220"/>
          </a:xfrm>
        </p:grpSpPr>
        <p:sp>
          <p:nvSpPr>
            <p:cNvPr id="3" name="object 3"/>
            <p:cNvSpPr/>
            <p:nvPr/>
          </p:nvSpPr>
          <p:spPr>
            <a:xfrm>
              <a:off x="743712" y="329184"/>
              <a:ext cx="5556504" cy="15057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410200" y="329184"/>
              <a:ext cx="1908048" cy="15057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28232" y="329184"/>
              <a:ext cx="2036064" cy="15057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53173" y="1275455"/>
              <a:ext cx="686435" cy="0"/>
            </a:xfrm>
            <a:custGeom>
              <a:avLst/>
              <a:gdLst/>
              <a:ahLst/>
              <a:cxnLst/>
              <a:rect l="l" t="t" r="r" b="b"/>
              <a:pathLst>
                <a:path w="686434" h="0">
                  <a:moveTo>
                    <a:pt x="0" y="0"/>
                  </a:moveTo>
                  <a:lnTo>
                    <a:pt x="686104" y="0"/>
                  </a:lnTo>
                </a:path>
              </a:pathLst>
            </a:custGeom>
            <a:ln w="40201">
              <a:solidFill>
                <a:srgbClr val="2D56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3769" y="486867"/>
            <a:ext cx="685736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87465" algn="l"/>
              </a:tabLst>
            </a:pPr>
            <a:r>
              <a:rPr dirty="0" spc="245"/>
              <a:t>Constructor:</a:t>
            </a:r>
            <a:r>
              <a:rPr dirty="0" spc="245"/>
              <a:t> </a:t>
            </a:r>
            <a:r>
              <a:rPr dirty="0" spc="10"/>
              <a:t>_</a:t>
            </a:r>
            <a:r>
              <a:rPr dirty="0" spc="30"/>
              <a:t>_</a:t>
            </a:r>
            <a:r>
              <a:rPr dirty="0" spc="210"/>
              <a:t>in</a:t>
            </a:r>
            <a:r>
              <a:rPr dirty="0" spc="120"/>
              <a:t>i</a:t>
            </a:r>
            <a:r>
              <a:rPr dirty="0" spc="260"/>
              <a:t>t</a:t>
            </a:r>
            <a:r>
              <a:rPr dirty="0"/>
              <a:t>	</a:t>
            </a:r>
            <a:r>
              <a:rPr dirty="0"/>
              <a:t>()</a:t>
            </a:r>
          </a:p>
        </p:txBody>
      </p:sp>
      <p:sp>
        <p:nvSpPr>
          <p:cNvPr id="8" name="object 8"/>
          <p:cNvSpPr/>
          <p:nvPr/>
        </p:nvSpPr>
        <p:spPr>
          <a:xfrm>
            <a:off x="611555" y="2953766"/>
            <a:ext cx="4112005" cy="2599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6244" y="1785365"/>
            <a:ext cx="7976870" cy="3523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  <a:tab pos="1250315" algn="l"/>
                <a:tab pos="2076450" algn="l"/>
              </a:tabLst>
            </a:pPr>
            <a:r>
              <a:rPr dirty="0" sz="2400" spc="9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u="heavy" sz="2400" spc="90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 spc="75">
                <a:solidFill>
                  <a:srgbClr val="585858"/>
                </a:solidFill>
                <a:latin typeface="Times New Roman"/>
                <a:cs typeface="Times New Roman"/>
              </a:rPr>
              <a:t>init</a:t>
            </a:r>
            <a:r>
              <a:rPr dirty="0" u="heavy" sz="2400" spc="75">
                <a:solidFill>
                  <a:srgbClr val="585858"/>
                </a:solidFill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 spc="170">
                <a:solidFill>
                  <a:srgbClr val="585858"/>
                </a:solidFill>
                <a:latin typeface="Times New Roman"/>
                <a:cs typeface="Times New Roman"/>
              </a:rPr>
              <a:t>method</a:t>
            </a:r>
            <a:r>
              <a:rPr dirty="0" sz="2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2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95">
                <a:solidFill>
                  <a:srgbClr val="585858"/>
                </a:solidFill>
                <a:latin typeface="Times New Roman"/>
                <a:cs typeface="Times New Roman"/>
              </a:rPr>
              <a:t>run</a:t>
            </a:r>
            <a:r>
              <a:rPr dirty="0" sz="2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dirty="0" sz="2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585858"/>
                </a:solidFill>
                <a:latin typeface="Times New Roman"/>
                <a:cs typeface="Times New Roman"/>
              </a:rPr>
              <a:t>soon</a:t>
            </a:r>
            <a:r>
              <a:rPr dirty="0" sz="2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05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dirty="0" sz="2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65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dirty="0" sz="24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585858"/>
                </a:solidFill>
                <a:latin typeface="Times New Roman"/>
                <a:cs typeface="Times New Roman"/>
              </a:rPr>
              <a:t>object</a:t>
            </a:r>
            <a:r>
              <a:rPr dirty="0" sz="2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2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55">
                <a:solidFill>
                  <a:srgbClr val="585858"/>
                </a:solidFill>
                <a:latin typeface="Times New Roman"/>
                <a:cs typeface="Times New Roman"/>
              </a:rPr>
              <a:t>class  </a:t>
            </a:r>
            <a:r>
              <a:rPr dirty="0" sz="2400" spc="4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dirty="0" sz="2400" spc="110">
                <a:solidFill>
                  <a:srgbClr val="585858"/>
                </a:solidFill>
                <a:latin typeface="Times New Roman"/>
                <a:cs typeface="Times New Roman"/>
              </a:rPr>
              <a:t>instantiated. </a:t>
            </a:r>
            <a:r>
              <a:rPr dirty="0" sz="2400" spc="70">
                <a:solidFill>
                  <a:srgbClr val="585858"/>
                </a:solidFill>
                <a:latin typeface="Times New Roman"/>
                <a:cs typeface="Times New Roman"/>
              </a:rPr>
              <a:t>Its </a:t>
            </a:r>
            <a:r>
              <a:rPr dirty="0" sz="2400" spc="130">
                <a:solidFill>
                  <a:srgbClr val="585858"/>
                </a:solidFill>
                <a:latin typeface="Times New Roman"/>
                <a:cs typeface="Times New Roman"/>
              </a:rPr>
              <a:t>aim </a:t>
            </a:r>
            <a:r>
              <a:rPr dirty="0" sz="2400" spc="4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dirty="0" sz="2400" spc="114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dirty="0" sz="2400" spc="70">
                <a:solidFill>
                  <a:srgbClr val="585858"/>
                </a:solidFill>
                <a:latin typeface="Times New Roman"/>
                <a:cs typeface="Times New Roman"/>
              </a:rPr>
              <a:t>initialize </a:t>
            </a:r>
            <a:r>
              <a:rPr dirty="0" sz="2400" spc="13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2400" spc="-3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585858"/>
                </a:solidFill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279900" marR="447675">
              <a:lnSpc>
                <a:spcPct val="100000"/>
              </a:lnSpc>
              <a:spcBef>
                <a:spcPts val="1735"/>
              </a:spcBef>
            </a:pPr>
            <a:r>
              <a:rPr dirty="0" sz="1800" spc="90">
                <a:latin typeface="Times New Roman"/>
                <a:cs typeface="Times New Roman"/>
              </a:rPr>
              <a:t>From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75">
                <a:latin typeface="Times New Roman"/>
                <a:cs typeface="Times New Roman"/>
              </a:rPr>
              <a:t>code 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125">
                <a:latin typeface="Times New Roman"/>
                <a:cs typeface="Times New Roman"/>
              </a:rPr>
              <a:t>we </a:t>
            </a:r>
            <a:r>
              <a:rPr dirty="0" sz="1800" spc="80">
                <a:latin typeface="Times New Roman"/>
                <a:cs typeface="Times New Roman"/>
              </a:rPr>
              <a:t>can </a:t>
            </a:r>
            <a:r>
              <a:rPr dirty="0" sz="1800" spc="60">
                <a:latin typeface="Times New Roman"/>
                <a:cs typeface="Times New Roman"/>
              </a:rPr>
              <a:t>see </a:t>
            </a:r>
            <a:r>
              <a:rPr dirty="0" sz="1800" spc="105">
                <a:latin typeface="Times New Roman"/>
                <a:cs typeface="Times New Roman"/>
              </a:rPr>
              <a:t>that  </a:t>
            </a:r>
            <a:r>
              <a:rPr dirty="0" sz="1800" spc="70">
                <a:latin typeface="Times New Roman"/>
                <a:cs typeface="Times New Roman"/>
              </a:rPr>
              <a:t>after </a:t>
            </a:r>
            <a:r>
              <a:rPr dirty="0" sz="1800" spc="80">
                <a:latin typeface="Times New Roman"/>
                <a:cs typeface="Times New Roman"/>
              </a:rPr>
              <a:t>instantiate </a:t>
            </a:r>
            <a:r>
              <a:rPr dirty="0" sz="1800" spc="25">
                <a:latin typeface="Times New Roman"/>
                <a:cs typeface="Times New Roman"/>
              </a:rPr>
              <a:t>object, </a:t>
            </a:r>
            <a:r>
              <a:rPr dirty="0" sz="1800" spc="55">
                <a:latin typeface="Times New Roman"/>
                <a:cs typeface="Times New Roman"/>
              </a:rPr>
              <a:t>it  </a:t>
            </a:r>
            <a:r>
              <a:rPr dirty="0" sz="1800" spc="80">
                <a:latin typeface="Times New Roman"/>
                <a:cs typeface="Times New Roman"/>
              </a:rPr>
              <a:t>automatically </a:t>
            </a:r>
            <a:r>
              <a:rPr dirty="0" sz="1800" spc="75">
                <a:latin typeface="Times New Roman"/>
                <a:cs typeface="Times New Roman"/>
              </a:rPr>
              <a:t>invokes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__init__()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279900">
              <a:lnSpc>
                <a:spcPct val="100000"/>
              </a:lnSpc>
              <a:spcBef>
                <a:spcPts val="5"/>
              </a:spcBef>
            </a:pPr>
            <a:r>
              <a:rPr dirty="0" sz="1800" spc="75">
                <a:latin typeface="Times New Roman"/>
                <a:cs typeface="Times New Roman"/>
              </a:rPr>
              <a:t>As </a:t>
            </a:r>
            <a:r>
              <a:rPr dirty="0" sz="1800" spc="100">
                <a:latin typeface="Times New Roman"/>
                <a:cs typeface="Times New Roman"/>
              </a:rPr>
              <a:t>a </a:t>
            </a:r>
            <a:r>
              <a:rPr dirty="0" sz="1800" spc="75">
                <a:latin typeface="Times New Roman"/>
                <a:cs typeface="Times New Roman"/>
              </a:rPr>
              <a:t>result, </a:t>
            </a:r>
            <a:r>
              <a:rPr dirty="0" sz="1800" spc="55">
                <a:latin typeface="Times New Roman"/>
                <a:cs typeface="Times New Roman"/>
              </a:rPr>
              <a:t>it</a:t>
            </a:r>
            <a:r>
              <a:rPr dirty="0" sz="1800" spc="-26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runs</a:t>
            </a:r>
            <a:endParaRPr sz="1800">
              <a:latin typeface="Times New Roman"/>
              <a:cs typeface="Times New Roman"/>
            </a:endParaRPr>
          </a:p>
          <a:p>
            <a:pPr marL="4279900">
              <a:lnSpc>
                <a:spcPct val="100000"/>
              </a:lnSpc>
            </a:pPr>
            <a:r>
              <a:rPr dirty="0" sz="1800" spc="70">
                <a:solidFill>
                  <a:srgbClr val="2E5796"/>
                </a:solidFill>
                <a:latin typeface="Times New Roman"/>
                <a:cs typeface="Times New Roman"/>
              </a:rPr>
              <a:t>self.name </a:t>
            </a:r>
            <a:r>
              <a:rPr dirty="0" sz="1800" spc="-114">
                <a:solidFill>
                  <a:srgbClr val="2E5796"/>
                </a:solidFill>
                <a:latin typeface="Times New Roman"/>
                <a:cs typeface="Times New Roman"/>
              </a:rPr>
              <a:t>= </a:t>
            </a:r>
            <a:r>
              <a:rPr dirty="0" sz="1800">
                <a:solidFill>
                  <a:srgbClr val="2E5796"/>
                </a:solidFill>
                <a:latin typeface="Times New Roman"/>
                <a:cs typeface="Times New Roman"/>
              </a:rPr>
              <a:t>‘Yang</a:t>
            </a:r>
            <a:r>
              <a:rPr dirty="0" sz="1800" spc="-40">
                <a:solidFill>
                  <a:srgbClr val="2E5796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2E5796"/>
                </a:solidFill>
                <a:latin typeface="Times New Roman"/>
                <a:cs typeface="Times New Roman"/>
              </a:rPr>
              <a:t>Li’,</a:t>
            </a:r>
            <a:endParaRPr sz="1800">
              <a:latin typeface="Times New Roman"/>
              <a:cs typeface="Times New Roman"/>
            </a:endParaRPr>
          </a:p>
          <a:p>
            <a:pPr marL="4279900">
              <a:lnSpc>
                <a:spcPct val="100000"/>
              </a:lnSpc>
            </a:pPr>
            <a:r>
              <a:rPr dirty="0" sz="1800" spc="15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4279900">
              <a:lnSpc>
                <a:spcPct val="100000"/>
              </a:lnSpc>
            </a:pPr>
            <a:r>
              <a:rPr dirty="0" sz="1800" spc="110">
                <a:solidFill>
                  <a:srgbClr val="2E5796"/>
                </a:solidFill>
                <a:latin typeface="Times New Roman"/>
                <a:cs typeface="Times New Roman"/>
              </a:rPr>
              <a:t>print</a:t>
            </a:r>
            <a:r>
              <a:rPr dirty="0" sz="1800" spc="-15">
                <a:solidFill>
                  <a:srgbClr val="2E5796"/>
                </a:solidFill>
                <a:latin typeface="Times New Roman"/>
                <a:cs typeface="Times New Roman"/>
              </a:rPr>
              <a:t> </a:t>
            </a:r>
            <a:r>
              <a:rPr dirty="0" sz="1800" spc="70">
                <a:solidFill>
                  <a:srgbClr val="2E5796"/>
                </a:solidFill>
                <a:latin typeface="Times New Roman"/>
                <a:cs typeface="Times New Roman"/>
              </a:rPr>
              <a:t>self.name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80" y="591312"/>
            <a:ext cx="7860792" cy="138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870" y="747776"/>
            <a:ext cx="70465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1970" algn="l"/>
              </a:tabLst>
            </a:pPr>
            <a:r>
              <a:rPr dirty="0" sz="4800" spc="210"/>
              <a:t>For</a:t>
            </a:r>
            <a:r>
              <a:rPr dirty="0" sz="4800" spc="365"/>
              <a:t>m</a:t>
            </a:r>
            <a:r>
              <a:rPr dirty="0" sz="4800" spc="15"/>
              <a:t> </a:t>
            </a:r>
            <a:r>
              <a:rPr dirty="0" sz="4800" spc="395"/>
              <a:t>and</a:t>
            </a:r>
            <a:r>
              <a:rPr dirty="0" sz="4800"/>
              <a:t> </a:t>
            </a:r>
            <a:r>
              <a:rPr dirty="0" sz="4800" spc="125"/>
              <a:t>Obj</a:t>
            </a:r>
            <a:r>
              <a:rPr dirty="0" sz="4800" spc="120"/>
              <a:t>e</a:t>
            </a:r>
            <a:r>
              <a:rPr dirty="0" sz="4800" spc="114"/>
              <a:t>ct</a:t>
            </a:r>
            <a:r>
              <a:rPr dirty="0" sz="4800" spc="-25"/>
              <a:t> </a:t>
            </a:r>
            <a:r>
              <a:rPr dirty="0" sz="4800" spc="180"/>
              <a:t>fo</a:t>
            </a:r>
            <a:r>
              <a:rPr dirty="0" sz="4800" spc="145"/>
              <a:t>r</a:t>
            </a:r>
            <a:r>
              <a:rPr dirty="0" sz="4800"/>
              <a:t>	</a:t>
            </a:r>
            <a:r>
              <a:rPr dirty="0" sz="4800" spc="170"/>
              <a:t>Class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46608" y="1468565"/>
            <a:ext cx="7329170" cy="12700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80">
                <a:latin typeface="Times New Roman"/>
                <a:cs typeface="Times New Roman"/>
              </a:rPr>
              <a:t>Class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includes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two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members: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form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9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400" spc="90">
                <a:latin typeface="Times New Roman"/>
                <a:cs typeface="Times New Roman"/>
              </a:rPr>
              <a:t>The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example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in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following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can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reflect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70">
                <a:latin typeface="Times New Roman"/>
                <a:cs typeface="Times New Roman"/>
              </a:rPr>
              <a:t>what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is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the  </a:t>
            </a:r>
            <a:r>
              <a:rPr dirty="0" sz="2400" spc="80">
                <a:latin typeface="Times New Roman"/>
                <a:cs typeface="Times New Roman"/>
              </a:rPr>
              <a:t>difference </a:t>
            </a:r>
            <a:r>
              <a:rPr dirty="0" sz="2400" spc="125">
                <a:latin typeface="Times New Roman"/>
                <a:cs typeface="Times New Roman"/>
              </a:rPr>
              <a:t>between </a:t>
            </a:r>
            <a:r>
              <a:rPr dirty="0" sz="2400" spc="55">
                <a:latin typeface="Times New Roman"/>
                <a:cs typeface="Times New Roman"/>
              </a:rPr>
              <a:t>object </a:t>
            </a:r>
            <a:r>
              <a:rPr dirty="0" sz="2400" spc="195">
                <a:latin typeface="Times New Roman"/>
                <a:cs typeface="Times New Roman"/>
              </a:rPr>
              <a:t>and</a:t>
            </a:r>
            <a:r>
              <a:rPr dirty="0" sz="2400" spc="-41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form </a:t>
            </a:r>
            <a:r>
              <a:rPr dirty="0" sz="2400" spc="85">
                <a:latin typeface="Times New Roman"/>
                <a:cs typeface="Times New Roman"/>
              </a:rPr>
              <a:t>for </a:t>
            </a:r>
            <a:r>
              <a:rPr dirty="0" sz="2400" spc="45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715" y="5162308"/>
            <a:ext cx="826135" cy="849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71715" y="2924936"/>
            <a:ext cx="4146550" cy="2020570"/>
            <a:chOff x="771715" y="2924936"/>
            <a:chExt cx="4146550" cy="2020570"/>
          </a:xfrm>
        </p:grpSpPr>
        <p:sp>
          <p:nvSpPr>
            <p:cNvPr id="7" name="object 7"/>
            <p:cNvSpPr/>
            <p:nvPr/>
          </p:nvSpPr>
          <p:spPr>
            <a:xfrm>
              <a:off x="771715" y="2924936"/>
              <a:ext cx="3224276" cy="20201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24608" y="3901185"/>
              <a:ext cx="2593975" cy="894715"/>
            </a:xfrm>
            <a:custGeom>
              <a:avLst/>
              <a:gdLst/>
              <a:ahLst/>
              <a:cxnLst/>
              <a:rect l="l" t="t" r="r" b="b"/>
              <a:pathLst>
                <a:path w="2593975" h="894714">
                  <a:moveTo>
                    <a:pt x="2535415" y="842784"/>
                  </a:moveTo>
                  <a:lnTo>
                    <a:pt x="2524531" y="836422"/>
                  </a:lnTo>
                  <a:lnTo>
                    <a:pt x="2446782" y="791083"/>
                  </a:lnTo>
                  <a:lnTo>
                    <a:pt x="2442972" y="792099"/>
                  </a:lnTo>
                  <a:lnTo>
                    <a:pt x="2441194" y="795147"/>
                  </a:lnTo>
                  <a:lnTo>
                    <a:pt x="2439416" y="798068"/>
                  </a:lnTo>
                  <a:lnTo>
                    <a:pt x="2440432" y="802005"/>
                  </a:lnTo>
                  <a:lnTo>
                    <a:pt x="2499398" y="836422"/>
                  </a:lnTo>
                  <a:lnTo>
                    <a:pt x="59182" y="836422"/>
                  </a:lnTo>
                  <a:lnTo>
                    <a:pt x="59182" y="849122"/>
                  </a:lnTo>
                  <a:lnTo>
                    <a:pt x="2499423" y="849122"/>
                  </a:lnTo>
                  <a:lnTo>
                    <a:pt x="2510307" y="842784"/>
                  </a:lnTo>
                  <a:lnTo>
                    <a:pt x="2440432" y="883539"/>
                  </a:lnTo>
                  <a:lnTo>
                    <a:pt x="2439416" y="887349"/>
                  </a:lnTo>
                  <a:lnTo>
                    <a:pt x="2442972" y="893445"/>
                  </a:lnTo>
                  <a:lnTo>
                    <a:pt x="2446782" y="894461"/>
                  </a:lnTo>
                  <a:lnTo>
                    <a:pt x="2524531" y="849122"/>
                  </a:lnTo>
                  <a:lnTo>
                    <a:pt x="2535415" y="842784"/>
                  </a:lnTo>
                  <a:close/>
                </a:path>
                <a:path w="2593975" h="894714">
                  <a:moveTo>
                    <a:pt x="2593467" y="33909"/>
                  </a:moveTo>
                  <a:lnTo>
                    <a:pt x="2582227" y="29972"/>
                  </a:lnTo>
                  <a:lnTo>
                    <a:pt x="2496693" y="0"/>
                  </a:lnTo>
                  <a:lnTo>
                    <a:pt x="2493010" y="1651"/>
                  </a:lnTo>
                  <a:lnTo>
                    <a:pt x="2490724" y="8255"/>
                  </a:lnTo>
                  <a:lnTo>
                    <a:pt x="2492502" y="11938"/>
                  </a:lnTo>
                  <a:lnTo>
                    <a:pt x="2556738" y="34480"/>
                  </a:lnTo>
                  <a:lnTo>
                    <a:pt x="0" y="529717"/>
                  </a:lnTo>
                  <a:lnTo>
                    <a:pt x="2413" y="542163"/>
                  </a:lnTo>
                  <a:lnTo>
                    <a:pt x="2559380" y="46888"/>
                  </a:lnTo>
                  <a:lnTo>
                    <a:pt x="2510536" y="89662"/>
                  </a:lnTo>
                  <a:lnTo>
                    <a:pt x="2507996" y="91948"/>
                  </a:lnTo>
                  <a:lnTo>
                    <a:pt x="2507615" y="95885"/>
                  </a:lnTo>
                  <a:lnTo>
                    <a:pt x="2510028" y="98552"/>
                  </a:lnTo>
                  <a:lnTo>
                    <a:pt x="2512314" y="101219"/>
                  </a:lnTo>
                  <a:lnTo>
                    <a:pt x="2516251" y="101473"/>
                  </a:lnTo>
                  <a:lnTo>
                    <a:pt x="2518918" y="99187"/>
                  </a:lnTo>
                  <a:lnTo>
                    <a:pt x="2593467" y="33909"/>
                  </a:lnTo>
                  <a:close/>
                </a:path>
              </a:pathLst>
            </a:custGeom>
            <a:solidFill>
              <a:srgbClr val="5C71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116448" y="3558997"/>
            <a:ext cx="3364229" cy="229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dirty="0" sz="1800" spc="75">
                <a:latin typeface="Times New Roman"/>
                <a:cs typeface="Times New Roman"/>
              </a:rPr>
              <a:t>Invoke </a:t>
            </a:r>
            <a:r>
              <a:rPr dirty="0" sz="1800" spc="60">
                <a:latin typeface="Times New Roman"/>
                <a:cs typeface="Times New Roman"/>
              </a:rPr>
              <a:t>form: just </a:t>
            </a:r>
            <a:r>
              <a:rPr dirty="0" sz="1800" spc="80">
                <a:latin typeface="Times New Roman"/>
                <a:cs typeface="Times New Roman"/>
              </a:rPr>
              <a:t>invoke </a:t>
            </a:r>
            <a:r>
              <a:rPr dirty="0" sz="1800" spc="120">
                <a:latin typeface="Times New Roman"/>
                <a:cs typeface="Times New Roman"/>
              </a:rPr>
              <a:t>data</a:t>
            </a:r>
            <a:r>
              <a:rPr dirty="0" sz="1800" spc="-300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</a:pPr>
            <a:r>
              <a:rPr dirty="0" sz="1800" spc="120">
                <a:latin typeface="Times New Roman"/>
                <a:cs typeface="Times New Roman"/>
              </a:rPr>
              <a:t>method </a:t>
            </a:r>
            <a:r>
              <a:rPr dirty="0" sz="1800" spc="85">
                <a:latin typeface="Times New Roman"/>
                <a:cs typeface="Times New Roman"/>
              </a:rPr>
              <a:t>in </a:t>
            </a:r>
            <a:r>
              <a:rPr dirty="0" sz="1800" spc="95">
                <a:latin typeface="Times New Roman"/>
                <a:cs typeface="Times New Roman"/>
              </a:rPr>
              <a:t>the</a:t>
            </a:r>
            <a:r>
              <a:rPr dirty="0" sz="1800" spc="-295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class, </a:t>
            </a:r>
            <a:r>
              <a:rPr dirty="0" sz="1800" spc="70">
                <a:latin typeface="Times New Roman"/>
                <a:cs typeface="Times New Roman"/>
              </a:rPr>
              <a:t>so </a:t>
            </a:r>
            <a:r>
              <a:rPr dirty="0" sz="1800" spc="-15">
                <a:latin typeface="Times New Roman"/>
                <a:cs typeface="Times New Roman"/>
              </a:rPr>
              <a:t>i=123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75">
                <a:latin typeface="Times New Roman"/>
                <a:cs typeface="Times New Roman"/>
              </a:rPr>
              <a:t>Invoke </a:t>
            </a:r>
            <a:r>
              <a:rPr dirty="0" sz="1800" spc="20">
                <a:latin typeface="Times New Roman"/>
                <a:cs typeface="Times New Roman"/>
              </a:rPr>
              <a:t>object: </a:t>
            </a:r>
            <a:r>
              <a:rPr dirty="0" sz="1800" spc="75">
                <a:latin typeface="Times New Roman"/>
                <a:cs typeface="Times New Roman"/>
              </a:rPr>
              <a:t>instantialize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object  </a:t>
            </a:r>
            <a:r>
              <a:rPr dirty="0" sz="1800" spc="25">
                <a:latin typeface="Times New Roman"/>
                <a:cs typeface="Times New Roman"/>
              </a:rPr>
              <a:t>Firstly, </a:t>
            </a:r>
            <a:r>
              <a:rPr dirty="0" sz="1800" spc="155">
                <a:latin typeface="Times New Roman"/>
                <a:cs typeface="Times New Roman"/>
              </a:rPr>
              <a:t>and </a:t>
            </a:r>
            <a:r>
              <a:rPr dirty="0" sz="1800" spc="110">
                <a:latin typeface="Times New Roman"/>
                <a:cs typeface="Times New Roman"/>
              </a:rPr>
              <a:t>then </a:t>
            </a:r>
            <a:r>
              <a:rPr dirty="0" sz="1800" spc="80">
                <a:latin typeface="Times New Roman"/>
                <a:cs typeface="Times New Roman"/>
              </a:rPr>
              <a:t>invoke </a:t>
            </a:r>
            <a:r>
              <a:rPr dirty="0" sz="1800" spc="120">
                <a:latin typeface="Times New Roman"/>
                <a:cs typeface="Times New Roman"/>
              </a:rPr>
              <a:t>data </a:t>
            </a:r>
            <a:r>
              <a:rPr dirty="0" sz="1800" spc="85">
                <a:latin typeface="Times New Roman"/>
                <a:cs typeface="Times New Roman"/>
              </a:rPr>
              <a:t>or  </a:t>
            </a:r>
            <a:r>
              <a:rPr dirty="0" sz="1800" spc="90">
                <a:latin typeface="Times New Roman"/>
                <a:cs typeface="Times New Roman"/>
              </a:rPr>
              <a:t>Methods.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105">
                <a:latin typeface="Times New Roman"/>
                <a:cs typeface="Times New Roman"/>
              </a:rPr>
              <a:t>Here </a:t>
            </a:r>
            <a:r>
              <a:rPr dirty="0" sz="1800" spc="55">
                <a:latin typeface="Times New Roman"/>
                <a:cs typeface="Times New Roman"/>
              </a:rPr>
              <a:t>it </a:t>
            </a:r>
            <a:r>
              <a:rPr dirty="0" sz="1800" spc="85">
                <a:latin typeface="Times New Roman"/>
                <a:cs typeface="Times New Roman"/>
              </a:rPr>
              <a:t>experienced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__init__(),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i=12345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 Li</dc:creator>
  <dc:title>Object-Oriented Design with Python</dc:title>
  <dcterms:created xsi:type="dcterms:W3CDTF">2021-10-23T03:39:45Z</dcterms:created>
  <dcterms:modified xsi:type="dcterms:W3CDTF">2021-10-23T03:39:45Z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2021-10-23T00:00:00Z</vt:filetime>
  </property>
</Properties>
</file>