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9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219CA-0C21-457C-9F38-A2F4FA65DC3F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1E051-AAF5-4C1F-A844-EA5BFAA213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CF7647-288B-4541-8989-632A509277A5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I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1CEB-3F46-4782-89E4-BFA3F29B256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87DC3-DA23-49DA-8248-FD73D26B2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1CEB-3F46-4782-89E4-BFA3F29B256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87DC3-DA23-49DA-8248-FD73D26B2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1CEB-3F46-4782-89E4-BFA3F29B256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87DC3-DA23-49DA-8248-FD73D26B2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1CEB-3F46-4782-89E4-BFA3F29B256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87DC3-DA23-49DA-8248-FD73D26B2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1CEB-3F46-4782-89E4-BFA3F29B256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87DC3-DA23-49DA-8248-FD73D26B2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1CEB-3F46-4782-89E4-BFA3F29B256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87DC3-DA23-49DA-8248-FD73D26B2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1CEB-3F46-4782-89E4-BFA3F29B256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87DC3-DA23-49DA-8248-FD73D26B2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1CEB-3F46-4782-89E4-BFA3F29B256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87DC3-DA23-49DA-8248-FD73D26B2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1CEB-3F46-4782-89E4-BFA3F29B256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87DC3-DA23-49DA-8248-FD73D26B2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1CEB-3F46-4782-89E4-BFA3F29B256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87DC3-DA23-49DA-8248-FD73D26B2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1CEB-3F46-4782-89E4-BFA3F29B256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87DC3-DA23-49DA-8248-FD73D26B2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91CEB-3F46-4782-89E4-BFA3F29B256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87DC3-DA23-49DA-8248-FD73D26B20D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mtClean="0"/>
              <a:t>Data visualization using Matplotlib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Matplotlib is a plotting library for Python.</a:t>
            </a:r>
          </a:p>
          <a:p>
            <a:pPr eaLnBrk="1" hangingPunct="1"/>
            <a:r>
              <a:rPr lang="en-US" smtClean="0"/>
              <a:t>Conventionally, the package is imported into the Python script by adding the following statement −</a:t>
            </a:r>
          </a:p>
          <a:p>
            <a:pPr lvl="1" eaLnBrk="1" hangingPunct="1"/>
            <a:r>
              <a:rPr lang="en-US" smtClean="0"/>
              <a:t>from matplotlib import pyplot as plt</a:t>
            </a:r>
          </a:p>
          <a:p>
            <a:pPr eaLnBrk="1" hangingPunct="1"/>
            <a:r>
              <a:rPr lang="en-US" smtClean="0"/>
              <a:t>Here </a:t>
            </a:r>
            <a:r>
              <a:rPr lang="en-US" b="1" smtClean="0"/>
              <a:t>pyplot()</a:t>
            </a:r>
            <a:r>
              <a:rPr lang="en-US" smtClean="0"/>
              <a:t> is the most important function in matplotlib library, which is used to plot 2D data.</a:t>
            </a:r>
            <a:endParaRPr lang="en-IN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792162"/>
          </a:xfrm>
        </p:spPr>
        <p:txBody>
          <a:bodyPr/>
          <a:lstStyle/>
          <a:p>
            <a:r>
              <a:rPr lang="en-US" b="1" smtClean="0"/>
              <a:t>Subplot grid</a:t>
            </a:r>
            <a:endParaRPr lang="en-US" smtClean="0"/>
          </a:p>
        </p:txBody>
      </p:sp>
      <p:sp>
        <p:nvSpPr>
          <p:cNvPr id="72707" name="Content Placeholder 3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218113"/>
          </a:xfrm>
        </p:spPr>
        <p:txBody>
          <a:bodyPr>
            <a:normAutofit lnSpcReduction="10000"/>
          </a:bodyPr>
          <a:lstStyle/>
          <a:p>
            <a:pPr marL="0" indent="0">
              <a:buFont typeface="Arial" charset="0"/>
              <a:buNone/>
            </a:pPr>
            <a:r>
              <a:rPr lang="en-US" sz="1800" smtClean="0"/>
              <a:t>import numpy as np</a:t>
            </a:r>
          </a:p>
          <a:p>
            <a:pPr marL="0" indent="0">
              <a:buFont typeface="Arial" charset="0"/>
              <a:buNone/>
            </a:pPr>
            <a:r>
              <a:rPr lang="en-US" sz="1800" smtClean="0"/>
              <a:t>import matplotlib.pyplot as plt</a:t>
            </a:r>
          </a:p>
          <a:p>
            <a:pPr marL="0" indent="0">
              <a:buFont typeface="Arial" charset="0"/>
              <a:buNone/>
            </a:pPr>
            <a:r>
              <a:rPr lang="en-US" sz="1800" smtClean="0"/>
              <a:t>t=np.arange(0.0,20.0,1)</a:t>
            </a:r>
          </a:p>
          <a:p>
            <a:pPr marL="0" indent="0">
              <a:buFont typeface="Arial" charset="0"/>
              <a:buNone/>
            </a:pPr>
            <a:r>
              <a:rPr lang="en-US" sz="1800" smtClean="0"/>
              <a:t>s=[1,2,3,4,5,6,7,8,9,10,11,12,13,14,15,16,17,18,19,20]</a:t>
            </a:r>
          </a:p>
          <a:p>
            <a:pPr marL="0" indent="0">
              <a:buFont typeface="Arial" charset="0"/>
              <a:buNone/>
            </a:pPr>
            <a:r>
              <a:rPr lang="en-US" sz="1800" smtClean="0"/>
              <a:t>plt.subplot(2,2,1)</a:t>
            </a:r>
          </a:p>
          <a:p>
            <a:pPr marL="0" indent="0">
              <a:buFont typeface="Arial" charset="0"/>
              <a:buNone/>
            </a:pPr>
            <a:r>
              <a:rPr lang="en-US" sz="1800" smtClean="0"/>
              <a:t>plt.title("sublot 1")</a:t>
            </a:r>
          </a:p>
          <a:p>
            <a:pPr marL="0" indent="0">
              <a:buFont typeface="Arial" charset="0"/>
              <a:buNone/>
            </a:pPr>
            <a:r>
              <a:rPr lang="en-US" sz="1800" smtClean="0"/>
              <a:t>plt.plot(t,s)</a:t>
            </a:r>
          </a:p>
          <a:p>
            <a:pPr marL="0" indent="0">
              <a:buFont typeface="Arial" charset="0"/>
              <a:buNone/>
            </a:pPr>
            <a:r>
              <a:rPr lang="en-US" sz="1800" smtClean="0"/>
              <a:t>plt.subplot(2,2,2)</a:t>
            </a:r>
          </a:p>
          <a:p>
            <a:pPr marL="0" indent="0">
              <a:buFont typeface="Arial" charset="0"/>
              <a:buNone/>
            </a:pPr>
            <a:r>
              <a:rPr lang="en-US" sz="1800" smtClean="0"/>
              <a:t>plt.title("sublot 2")</a:t>
            </a:r>
          </a:p>
          <a:p>
            <a:pPr marL="0" indent="0">
              <a:buFont typeface="Arial" charset="0"/>
              <a:buNone/>
            </a:pPr>
            <a:r>
              <a:rPr lang="en-US" sz="1800" smtClean="0"/>
              <a:t>plt.plot(t,s,"r-")</a:t>
            </a:r>
          </a:p>
          <a:p>
            <a:pPr marL="0" indent="0">
              <a:buFont typeface="Arial" charset="0"/>
              <a:buNone/>
            </a:pPr>
            <a:r>
              <a:rPr lang="en-US" sz="1800" smtClean="0"/>
              <a:t>plt.subplot(2,2,3)</a:t>
            </a:r>
          </a:p>
          <a:p>
            <a:pPr marL="0" indent="0">
              <a:buFont typeface="Arial" charset="0"/>
              <a:buNone/>
            </a:pPr>
            <a:r>
              <a:rPr lang="en-US" sz="1800" smtClean="0"/>
              <a:t>plt.title("sublot 2")</a:t>
            </a:r>
          </a:p>
          <a:p>
            <a:pPr marL="0" indent="0">
              <a:buFont typeface="Arial" charset="0"/>
              <a:buNone/>
            </a:pPr>
            <a:r>
              <a:rPr lang="en-US" sz="1800" smtClean="0"/>
              <a:t>plt.plot(t,s,"g-")</a:t>
            </a:r>
          </a:p>
          <a:p>
            <a:pPr marL="0" indent="0">
              <a:buFont typeface="Arial" charset="0"/>
              <a:buNone/>
            </a:pPr>
            <a:r>
              <a:rPr lang="en-US" sz="1800" smtClean="0"/>
              <a:t>plt.subplot(2,2,4)</a:t>
            </a:r>
          </a:p>
          <a:p>
            <a:pPr marL="0" indent="0">
              <a:buFont typeface="Arial" charset="0"/>
              <a:buNone/>
            </a:pPr>
            <a:r>
              <a:rPr lang="en-US" sz="1800" smtClean="0"/>
              <a:t>plt.title("sublot 2")</a:t>
            </a:r>
          </a:p>
          <a:p>
            <a:pPr marL="0" indent="0">
              <a:buFont typeface="Arial" charset="0"/>
              <a:buNone/>
            </a:pPr>
            <a:r>
              <a:rPr lang="en-US" sz="1800" smtClean="0"/>
              <a:t>plt.plot(t,s,"y-")</a:t>
            </a:r>
          </a:p>
          <a:p>
            <a:pPr marL="0" indent="0">
              <a:buFont typeface="Arial" charset="0"/>
              <a:buNone/>
            </a:pPr>
            <a:r>
              <a:rPr lang="en-US" sz="1800" smtClean="0"/>
              <a:t>plt.show()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>
          <a:xfrm>
            <a:off x="457200" y="-242888"/>
            <a:ext cx="8229600" cy="1143001"/>
          </a:xfrm>
        </p:spPr>
        <p:txBody>
          <a:bodyPr/>
          <a:lstStyle/>
          <a:p>
            <a:pPr eaLnBrk="1" hangingPunct="1"/>
            <a:r>
              <a:rPr lang="en-IN" b="1" smtClean="0"/>
              <a:t>bar()</a:t>
            </a:r>
            <a:endParaRPr lang="en-IN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150"/>
            <a:ext cx="8229600" cy="5434013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 </a:t>
            </a:r>
            <a:r>
              <a:rPr lang="en-US" b="1" dirty="0" err="1"/>
              <a:t>pyplot</a:t>
            </a:r>
            <a:r>
              <a:rPr lang="en-US" b="1" dirty="0"/>
              <a:t> </a:t>
            </a:r>
            <a:r>
              <a:rPr lang="en-US" b="1" dirty="0" err="1"/>
              <a:t>submodule</a:t>
            </a:r>
            <a:r>
              <a:rPr lang="en-US" dirty="0"/>
              <a:t> provides </a:t>
            </a:r>
            <a:r>
              <a:rPr lang="en-US" b="1" dirty="0"/>
              <a:t>bar()</a:t>
            </a:r>
            <a:r>
              <a:rPr lang="en-US" dirty="0"/>
              <a:t> function to generate bar graphs</a:t>
            </a:r>
            <a:r>
              <a:rPr lang="en-US" dirty="0" smtClean="0"/>
              <a:t>.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Program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/>
              <a:t>from </a:t>
            </a:r>
            <a:r>
              <a:rPr lang="en-IN" dirty="0" err="1"/>
              <a:t>matplotlib</a:t>
            </a:r>
            <a:r>
              <a:rPr lang="en-IN" dirty="0"/>
              <a:t> import </a:t>
            </a:r>
            <a:r>
              <a:rPr lang="en-IN" dirty="0" err="1"/>
              <a:t>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r>
              <a:rPr lang="en-IN" dirty="0"/>
              <a:t> </a:t>
            </a: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/>
              <a:t>x </a:t>
            </a:r>
            <a:r>
              <a:rPr lang="en-IN" dirty="0"/>
              <a:t>= </a:t>
            </a:r>
            <a:r>
              <a:rPr lang="en-IN" dirty="0" smtClean="0"/>
              <a:t>[“</a:t>
            </a:r>
            <a:r>
              <a:rPr lang="en-IN" dirty="0" err="1" smtClean="0"/>
              <a:t>a”,”b”,”c</a:t>
            </a:r>
            <a:r>
              <a:rPr lang="en-IN" dirty="0" smtClean="0"/>
              <a:t>”] 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/>
              <a:t>y </a:t>
            </a:r>
            <a:r>
              <a:rPr lang="en-IN" dirty="0"/>
              <a:t>= [</a:t>
            </a:r>
            <a:r>
              <a:rPr lang="en-IN" dirty="0" smtClean="0"/>
              <a:t>12,16,6] 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/>
              <a:t>x2 </a:t>
            </a:r>
            <a:r>
              <a:rPr lang="en-IN" dirty="0"/>
              <a:t>= [6,9,11] </a:t>
            </a: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/>
              <a:t>y2 </a:t>
            </a:r>
            <a:r>
              <a:rPr lang="en-IN" dirty="0"/>
              <a:t>= [6,15,7] </a:t>
            </a: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err="1" smtClean="0"/>
              <a:t>plt.bar</a:t>
            </a:r>
            <a:r>
              <a:rPr lang="en-IN" dirty="0" smtClean="0"/>
              <a:t>(x</a:t>
            </a:r>
            <a:r>
              <a:rPr lang="en-IN" dirty="0"/>
              <a:t>, y, align = '</a:t>
            </a:r>
            <a:r>
              <a:rPr lang="en-IN" dirty="0" err="1"/>
              <a:t>center</a:t>
            </a:r>
            <a:r>
              <a:rPr lang="en-IN" dirty="0"/>
              <a:t>') </a:t>
            </a: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err="1" smtClean="0"/>
              <a:t>plt.bar</a:t>
            </a:r>
            <a:r>
              <a:rPr lang="en-IN" dirty="0" smtClean="0"/>
              <a:t>(x2</a:t>
            </a:r>
            <a:r>
              <a:rPr lang="en-IN" dirty="0"/>
              <a:t>, y2, color = 'g', align = '</a:t>
            </a:r>
            <a:r>
              <a:rPr lang="en-IN" dirty="0" err="1"/>
              <a:t>center</a:t>
            </a:r>
            <a:r>
              <a:rPr lang="en-IN" dirty="0"/>
              <a:t>') </a:t>
            </a:r>
            <a:r>
              <a:rPr lang="en-IN" dirty="0" err="1"/>
              <a:t>plt.title</a:t>
            </a:r>
            <a:r>
              <a:rPr lang="en-IN" dirty="0"/>
              <a:t>('Bar graph') </a:t>
            </a: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err="1" smtClean="0"/>
              <a:t>plt.ylabel</a:t>
            </a:r>
            <a:r>
              <a:rPr lang="en-IN" dirty="0"/>
              <a:t>('Y axis') </a:t>
            </a: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err="1" smtClean="0"/>
              <a:t>plt.xlabel</a:t>
            </a:r>
            <a:r>
              <a:rPr lang="en-IN" dirty="0"/>
              <a:t>('X axis') </a:t>
            </a: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err="1" smtClean="0"/>
              <a:t>plt.show</a:t>
            </a:r>
            <a:r>
              <a:rPr lang="en-IN" dirty="0"/>
              <a:t>()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457200" y="404813"/>
            <a:ext cx="8229600" cy="572135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000" b="1" smtClean="0"/>
              <a:t>import</a:t>
            </a:r>
            <a:r>
              <a:rPr lang="en-US" sz="2000" smtClean="0"/>
              <a:t> matplotlib.pyplot </a:t>
            </a:r>
            <a:r>
              <a:rPr lang="en-US" sz="2000" b="1" smtClean="0"/>
              <a:t>as</a:t>
            </a:r>
            <a:r>
              <a:rPr lang="en-US" sz="2000" smtClean="0"/>
              <a:t> plt; plt.rcdefaults() </a:t>
            </a:r>
          </a:p>
          <a:p>
            <a:pPr marL="0" indent="0">
              <a:buFont typeface="Arial" charset="0"/>
              <a:buNone/>
            </a:pPr>
            <a:r>
              <a:rPr lang="en-US" sz="2000" b="1" smtClean="0"/>
              <a:t>import</a:t>
            </a:r>
            <a:r>
              <a:rPr lang="en-US" sz="2000" smtClean="0"/>
              <a:t> numpy </a:t>
            </a:r>
            <a:r>
              <a:rPr lang="en-US" sz="2000" b="1" smtClean="0"/>
              <a:t>as</a:t>
            </a:r>
            <a:r>
              <a:rPr lang="en-US" sz="2000" smtClean="0"/>
              <a:t> np </a:t>
            </a:r>
          </a:p>
          <a:p>
            <a:pPr marL="0" indent="0">
              <a:buFont typeface="Arial" charset="0"/>
              <a:buNone/>
            </a:pPr>
            <a:r>
              <a:rPr lang="en-US" sz="2000" b="1" smtClean="0"/>
              <a:t>import</a:t>
            </a:r>
            <a:r>
              <a:rPr lang="en-US" sz="2000" smtClean="0"/>
              <a:t> matplotlib.pyplot </a:t>
            </a:r>
            <a:r>
              <a:rPr lang="en-US" sz="2000" b="1" smtClean="0"/>
              <a:t>as</a:t>
            </a:r>
            <a:r>
              <a:rPr lang="en-US" sz="2000" smtClean="0"/>
              <a:t> plt   </a:t>
            </a:r>
          </a:p>
          <a:p>
            <a:pPr marL="0" indent="0">
              <a:buFont typeface="Arial" charset="0"/>
              <a:buNone/>
            </a:pPr>
            <a:r>
              <a:rPr lang="en-US" sz="2000" smtClean="0"/>
              <a:t>objects = ('Python', 'C++', 'Java', 'Perl', 'Scala', 'Lisp') </a:t>
            </a:r>
          </a:p>
          <a:p>
            <a:pPr marL="0" indent="0">
              <a:buFont typeface="Arial" charset="0"/>
              <a:buNone/>
            </a:pPr>
            <a:r>
              <a:rPr lang="en-US" sz="2000" smtClean="0"/>
              <a:t>y_pos = np.arange(len(objects)) </a:t>
            </a:r>
          </a:p>
          <a:p>
            <a:pPr marL="0" indent="0">
              <a:buFont typeface="Arial" charset="0"/>
              <a:buNone/>
            </a:pPr>
            <a:r>
              <a:rPr lang="en-US" sz="2000" smtClean="0"/>
              <a:t>performance = [10,8,6,4,2,1]   </a:t>
            </a:r>
          </a:p>
          <a:p>
            <a:pPr marL="0" indent="0">
              <a:buFont typeface="Arial" charset="0"/>
              <a:buNone/>
            </a:pPr>
            <a:r>
              <a:rPr lang="en-US" sz="2000" smtClean="0"/>
              <a:t>plt.bar(y_pos, performance, align='center', alpha=0.5) </a:t>
            </a:r>
          </a:p>
          <a:p>
            <a:pPr marL="0" indent="0">
              <a:buFont typeface="Arial" charset="0"/>
              <a:buNone/>
            </a:pPr>
            <a:r>
              <a:rPr lang="en-US" sz="2000" smtClean="0"/>
              <a:t>plt.xticks(y_pos, objects) </a:t>
            </a:r>
          </a:p>
          <a:p>
            <a:pPr marL="0" indent="0">
              <a:buFont typeface="Arial" charset="0"/>
              <a:buNone/>
            </a:pPr>
            <a:r>
              <a:rPr lang="en-US" sz="2000" smtClean="0"/>
              <a:t>plt.ylabel('Usage') </a:t>
            </a:r>
          </a:p>
          <a:p>
            <a:pPr marL="0" indent="0">
              <a:buFont typeface="Arial" charset="0"/>
              <a:buNone/>
            </a:pPr>
            <a:r>
              <a:rPr lang="en-US" sz="2000" smtClean="0"/>
              <a:t>plt.title('Programming language usage')   </a:t>
            </a:r>
          </a:p>
          <a:p>
            <a:pPr marL="0" indent="0">
              <a:buFont typeface="Arial" charset="0"/>
              <a:buNone/>
            </a:pPr>
            <a:r>
              <a:rPr lang="en-US" sz="2000" smtClean="0"/>
              <a:t>plt.show()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57200" y="-242888"/>
            <a:ext cx="8229600" cy="1143001"/>
          </a:xfrm>
        </p:spPr>
        <p:txBody>
          <a:bodyPr/>
          <a:lstStyle/>
          <a:p>
            <a:pPr eaLnBrk="1" hangingPunct="1"/>
            <a:r>
              <a:rPr lang="en-IN" smtClean="0"/>
              <a:t>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765175"/>
            <a:ext cx="9144000" cy="5360988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/>
              <a:t>NumPy</a:t>
            </a:r>
            <a:r>
              <a:rPr lang="en-US" dirty="0"/>
              <a:t> has a </a:t>
            </a:r>
            <a:r>
              <a:rPr lang="en-US" b="1" dirty="0" err="1"/>
              <a:t>numpy.histogram</a:t>
            </a:r>
            <a:r>
              <a:rPr lang="en-US" b="1" dirty="0"/>
              <a:t>()</a:t>
            </a:r>
            <a:r>
              <a:rPr lang="en-US" dirty="0"/>
              <a:t> function that is a graphical representation of the frequency distribution of data. Rectangles of equal horizontal size corresponding to class interval called </a:t>
            </a:r>
            <a:r>
              <a:rPr lang="en-US" b="1" dirty="0"/>
              <a:t>bin</a:t>
            </a:r>
            <a:r>
              <a:rPr lang="en-US" dirty="0"/>
              <a:t> and </a:t>
            </a:r>
            <a:r>
              <a:rPr lang="en-US" b="1" dirty="0"/>
              <a:t>variable height</a:t>
            </a:r>
            <a:r>
              <a:rPr lang="en-US" dirty="0"/>
              <a:t> corresponding to frequency</a:t>
            </a:r>
            <a:r>
              <a:rPr lang="en-US" dirty="0" smtClean="0"/>
              <a:t>.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Program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</a:t>
            </a:r>
            <a:r>
              <a:rPr lang="en-IN" dirty="0" err="1"/>
              <a:t>np</a:t>
            </a:r>
            <a:r>
              <a:rPr lang="en-IN" dirty="0"/>
              <a:t> </a:t>
            </a: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/>
              <a:t>a=</a:t>
            </a:r>
            <a:r>
              <a:rPr lang="en-IN" dirty="0" err="1" smtClean="0"/>
              <a:t>np.array</a:t>
            </a:r>
            <a:r>
              <a:rPr lang="en-IN" dirty="0"/>
              <a:t>([22,87,5,43,56,73,55,54,11,20,51,5,79,31,27]) </a:t>
            </a: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/>
              <a:t>plt.hist</a:t>
            </a:r>
            <a:r>
              <a:rPr lang="en-US" dirty="0"/>
              <a:t>(a, bins = [0,20,40,60,80,100]) </a:t>
            </a: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plt.title</a:t>
            </a:r>
            <a:r>
              <a:rPr lang="en-US" dirty="0"/>
              <a:t>("histogram") </a:t>
            </a: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plt.show</a:t>
            </a:r>
            <a:r>
              <a:rPr lang="en-US" dirty="0"/>
              <a:t>()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457200" y="-315913"/>
            <a:ext cx="8229600" cy="1143001"/>
          </a:xfrm>
        </p:spPr>
        <p:txBody>
          <a:bodyPr/>
          <a:lstStyle/>
          <a:p>
            <a:pPr eaLnBrk="1" hangingPunct="1"/>
            <a:r>
              <a:rPr lang="en-IN" smtClean="0"/>
              <a:t>Pie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9275"/>
            <a:ext cx="9144000" cy="5576888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Pie charts are good to show proportional data of different categories and figures are usually in </a:t>
            </a:r>
            <a:r>
              <a:rPr lang="en-US" dirty="0" smtClean="0"/>
              <a:t>percentages.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Program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 smtClean="0"/>
              <a:t>plt</a:t>
            </a: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err="1"/>
              <a:t>province_population</a:t>
            </a:r>
            <a:r>
              <a:rPr lang="en-IN" dirty="0"/>
              <a:t> = [12344408, 2441523, 30523371, 110012442, 47886051]</a:t>
            </a:r>
            <a:br>
              <a:rPr lang="en-IN" dirty="0"/>
            </a:br>
            <a:r>
              <a:rPr lang="en-IN" dirty="0"/>
              <a:t>activities = ['</a:t>
            </a:r>
            <a:r>
              <a:rPr lang="en-IN" dirty="0" err="1"/>
              <a:t>Balochistan</a:t>
            </a:r>
            <a:r>
              <a:rPr lang="en-IN" dirty="0"/>
              <a:t>', '</a:t>
            </a:r>
            <a:r>
              <a:rPr lang="en-IN" dirty="0" err="1"/>
              <a:t>Gilgit-Baltistan</a:t>
            </a:r>
            <a:r>
              <a:rPr lang="en-IN" dirty="0"/>
              <a:t>', 'Khyber </a:t>
            </a:r>
            <a:r>
              <a:rPr lang="en-IN" dirty="0" err="1"/>
              <a:t>Pakhtunkhwa</a:t>
            </a:r>
            <a:r>
              <a:rPr lang="en-IN" dirty="0"/>
              <a:t>', 'Punjab', 'Sindh</a:t>
            </a:r>
            <a:r>
              <a:rPr lang="en-IN" dirty="0" smtClean="0"/>
              <a:t>']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err="1" smtClean="0"/>
              <a:t>plt.pie</a:t>
            </a:r>
            <a:r>
              <a:rPr lang="en-IN" dirty="0" smtClean="0"/>
              <a:t>(</a:t>
            </a:r>
            <a:r>
              <a:rPr lang="en-IN" dirty="0" err="1" smtClean="0"/>
              <a:t>province_population</a:t>
            </a:r>
            <a:r>
              <a:rPr lang="en-IN" dirty="0"/>
              <a:t>, labels=activities, </a:t>
            </a:r>
            <a:r>
              <a:rPr lang="en-IN" dirty="0" err="1"/>
              <a:t>startangle</a:t>
            </a:r>
            <a:r>
              <a:rPr lang="en-IN" dirty="0"/>
              <a:t>=90, </a:t>
            </a:r>
            <a:r>
              <a:rPr lang="en-IN" dirty="0" err="1"/>
              <a:t>autopct</a:t>
            </a:r>
            <a:r>
              <a:rPr lang="en-IN" dirty="0"/>
              <a:t>='%.1f%%')</a:t>
            </a:r>
            <a:br>
              <a:rPr lang="en-IN" dirty="0"/>
            </a:br>
            <a:r>
              <a:rPr lang="en-IN" dirty="0" err="1"/>
              <a:t>plt.title</a:t>
            </a:r>
            <a:r>
              <a:rPr lang="en-IN" dirty="0"/>
              <a:t>('Pakistan Population Province Wise')</a:t>
            </a:r>
            <a:br>
              <a:rPr lang="en-IN" dirty="0"/>
            </a:br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mtClean="0"/>
              <a:t>Example: Line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dirty="0" smtClean="0"/>
              <a:t>Plot </a:t>
            </a:r>
            <a:r>
              <a:rPr lang="en-US" dirty="0" smtClean="0"/>
              <a:t>the equation </a:t>
            </a:r>
            <a:r>
              <a:rPr lang="en-US" b="1" dirty="0"/>
              <a:t>y = 2x + </a:t>
            </a:r>
            <a:r>
              <a:rPr lang="en-US" b="1" dirty="0" smtClean="0"/>
              <a:t>5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Program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</a:t>
            </a:r>
            <a:r>
              <a:rPr lang="en-IN" dirty="0" err="1"/>
              <a:t>np</a:t>
            </a:r>
            <a:r>
              <a:rPr lang="en-IN" dirty="0"/>
              <a:t> </a:t>
            </a: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/>
              <a:t>from </a:t>
            </a:r>
            <a:r>
              <a:rPr lang="en-IN" dirty="0" err="1"/>
              <a:t>matplotlib</a:t>
            </a:r>
            <a:r>
              <a:rPr lang="en-IN" dirty="0"/>
              <a:t> import </a:t>
            </a:r>
            <a:r>
              <a:rPr lang="en-IN" dirty="0" err="1"/>
              <a:t>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r>
              <a:rPr lang="en-IN" dirty="0"/>
              <a:t> </a:t>
            </a: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/>
              <a:t>x </a:t>
            </a:r>
            <a:r>
              <a:rPr lang="en-IN" dirty="0"/>
              <a:t>= </a:t>
            </a:r>
            <a:r>
              <a:rPr lang="en-IN" dirty="0" err="1"/>
              <a:t>np.arange</a:t>
            </a:r>
            <a:r>
              <a:rPr lang="en-IN" dirty="0"/>
              <a:t>(1,11) </a:t>
            </a: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/>
              <a:t>y </a:t>
            </a:r>
            <a:r>
              <a:rPr lang="en-IN" dirty="0"/>
              <a:t>= 2 * x + 5 </a:t>
            </a: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err="1" smtClean="0"/>
              <a:t>plt.title</a:t>
            </a:r>
            <a:r>
              <a:rPr lang="en-IN" dirty="0" smtClean="0"/>
              <a:t>(“Line Plot") 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err="1" smtClean="0"/>
              <a:t>plt.xlabel</a:t>
            </a:r>
            <a:r>
              <a:rPr lang="en-IN" dirty="0"/>
              <a:t>("x </a:t>
            </a:r>
            <a:r>
              <a:rPr lang="en-IN" dirty="0" smtClean="0"/>
              <a:t>axis") 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err="1" smtClean="0"/>
              <a:t>plt.ylabel</a:t>
            </a:r>
            <a:r>
              <a:rPr lang="en-IN" dirty="0"/>
              <a:t>("y </a:t>
            </a:r>
            <a:r>
              <a:rPr lang="en-IN" dirty="0" smtClean="0"/>
              <a:t>axis”)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err="1" smtClean="0"/>
              <a:t>plt.plot</a:t>
            </a:r>
            <a:r>
              <a:rPr lang="en-IN" dirty="0" smtClean="0"/>
              <a:t>(</a:t>
            </a:r>
            <a:r>
              <a:rPr lang="en-IN" dirty="0" err="1" smtClean="0"/>
              <a:t>x,y</a:t>
            </a:r>
            <a:r>
              <a:rPr lang="en-IN" dirty="0"/>
              <a:t>) </a:t>
            </a: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err="1" smtClean="0"/>
              <a:t>plt.show</a:t>
            </a:r>
            <a:r>
              <a:rPr lang="en-IN" dirty="0"/>
              <a:t>()</a:t>
            </a:r>
          </a:p>
        </p:txBody>
      </p:sp>
      <p:pic>
        <p:nvPicPr>
          <p:cNvPr id="64516" name="Picture 2" descr="Matplotlib Dem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3" y="3357563"/>
            <a:ext cx="3990975" cy="299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250"/>
            <a:ext cx="8229600" cy="5649913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Instead of the linear graph, the values can be displayed discretely by adding a format string to the </a:t>
            </a:r>
            <a:r>
              <a:rPr lang="en-US" b="1" dirty="0"/>
              <a:t>plot()</a:t>
            </a:r>
            <a:r>
              <a:rPr lang="en-US" dirty="0"/>
              <a:t> function</a:t>
            </a:r>
            <a:r>
              <a:rPr lang="en-US" dirty="0" smtClean="0"/>
              <a:t>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‘-’: Solid line style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‘- -’: Dashed line style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‘-.’: Dash-dot line style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‘:’: Dotted line style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‘.’: Point marker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‘,’: </a:t>
            </a:r>
            <a:r>
              <a:rPr lang="en-US" dirty="0"/>
              <a:t>P</a:t>
            </a:r>
            <a:r>
              <a:rPr lang="en-US" dirty="0" smtClean="0"/>
              <a:t>ixel marker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b="1" dirty="0" smtClean="0"/>
              <a:t>'o‘</a:t>
            </a:r>
            <a:r>
              <a:rPr lang="en-IN" dirty="0" smtClean="0"/>
              <a:t>: Circle marker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b="1" dirty="0" smtClean="0"/>
              <a:t>'v‘</a:t>
            </a:r>
            <a:r>
              <a:rPr lang="en-IN" dirty="0" smtClean="0"/>
              <a:t>: </a:t>
            </a:r>
            <a:r>
              <a:rPr lang="en-IN" dirty="0" err="1" smtClean="0"/>
              <a:t>Triangle_down</a:t>
            </a:r>
            <a:r>
              <a:rPr lang="en-IN" dirty="0" smtClean="0"/>
              <a:t> marker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b="1" dirty="0" smtClean="0"/>
              <a:t>'^‘</a:t>
            </a:r>
            <a:r>
              <a:rPr lang="en-IN" dirty="0" smtClean="0"/>
              <a:t>: </a:t>
            </a:r>
            <a:r>
              <a:rPr lang="en-IN" dirty="0" err="1" smtClean="0"/>
              <a:t>Triangle_up</a:t>
            </a:r>
            <a:r>
              <a:rPr lang="en-IN" dirty="0" smtClean="0"/>
              <a:t> marker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b="1" dirty="0" smtClean="0"/>
              <a:t>'&lt;‘</a:t>
            </a:r>
            <a:r>
              <a:rPr lang="en-IN" dirty="0" smtClean="0"/>
              <a:t>: </a:t>
            </a:r>
            <a:r>
              <a:rPr lang="en-IN" dirty="0" err="1" smtClean="0"/>
              <a:t>Triangle_left</a:t>
            </a:r>
            <a:r>
              <a:rPr lang="en-IN" dirty="0" smtClean="0"/>
              <a:t> marker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b="1" dirty="0" smtClean="0"/>
              <a:t>'&gt;‘</a:t>
            </a:r>
            <a:r>
              <a:rPr lang="en-IN" dirty="0" smtClean="0"/>
              <a:t>:</a:t>
            </a:r>
            <a:r>
              <a:rPr lang="en-IN" dirty="0" err="1" smtClean="0"/>
              <a:t>Triangle_right</a:t>
            </a:r>
            <a:r>
              <a:rPr lang="en-IN" dirty="0" smtClean="0"/>
              <a:t> marker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b="1" dirty="0" smtClean="0"/>
              <a:t>'s‘</a:t>
            </a:r>
            <a:r>
              <a:rPr lang="en-IN" dirty="0" smtClean="0"/>
              <a:t>: Square marker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b="1" dirty="0" smtClean="0"/>
              <a:t>'p‘</a:t>
            </a:r>
            <a:r>
              <a:rPr lang="en-IN" dirty="0" smtClean="0"/>
              <a:t>: Pentagon marker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b="1" dirty="0" smtClean="0"/>
              <a:t>'*‘</a:t>
            </a:r>
            <a:r>
              <a:rPr lang="en-IN" dirty="0" smtClean="0"/>
              <a:t>: Star marker</a:t>
            </a:r>
            <a:endParaRPr lang="en-I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I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I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I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I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I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I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ChangeArrowheads="1"/>
          </p:cNvSpPr>
          <p:nvPr>
            <p:ph type="title"/>
          </p:nvPr>
        </p:nvSpPr>
        <p:spPr/>
        <p:txBody>
          <a:bodyPr wrap="none">
            <a:spAutoFit/>
          </a:bodyPr>
          <a:lstStyle/>
          <a:p>
            <a:pPr algn="l" eaLnBrk="1" hangingPunct="1"/>
            <a:r>
              <a:rPr lang="en-US" sz="1800" smtClean="0">
                <a:latin typeface="Arial" charset="0"/>
                <a:cs typeface="Arial" charset="0"/>
              </a:rPr>
              <a:t>The following color abbreviations are also defined.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124075" y="1412875"/>
          <a:ext cx="4618038" cy="4456116"/>
        </p:xfrm>
        <a:graphic>
          <a:graphicData uri="http://schemas.openxmlformats.org/drawingml/2006/table">
            <a:tbl>
              <a:tblPr/>
              <a:tblGrid>
                <a:gridCol w="1702910"/>
                <a:gridCol w="2915128"/>
              </a:tblGrid>
              <a:tr h="495124"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effectLst/>
                        </a:rPr>
                        <a:t>Character</a:t>
                      </a:r>
                    </a:p>
                  </a:txBody>
                  <a:tcPr marL="91424" marR="91424" marT="45717" marB="45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effectLst/>
                        </a:rPr>
                        <a:t>Color</a:t>
                      </a:r>
                    </a:p>
                  </a:txBody>
                  <a:tcPr marL="91424" marR="91424" marT="45717" marB="45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5124">
                <a:tc>
                  <a:txBody>
                    <a:bodyPr/>
                    <a:lstStyle/>
                    <a:p>
                      <a:r>
                        <a:rPr lang="en-IN" sz="1800"/>
                        <a:t>'b'</a:t>
                      </a:r>
                    </a:p>
                  </a:txBody>
                  <a:tcPr marL="91424" marR="91424" marT="45717" marB="45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Blue</a:t>
                      </a:r>
                    </a:p>
                  </a:txBody>
                  <a:tcPr marL="91424" marR="91424" marT="45717" marB="45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5124">
                <a:tc>
                  <a:txBody>
                    <a:bodyPr/>
                    <a:lstStyle/>
                    <a:p>
                      <a:r>
                        <a:rPr lang="en-IN" sz="1800"/>
                        <a:t>'g'</a:t>
                      </a:r>
                    </a:p>
                  </a:txBody>
                  <a:tcPr marL="91424" marR="91424" marT="45717" marB="45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Green</a:t>
                      </a:r>
                    </a:p>
                  </a:txBody>
                  <a:tcPr marL="91424" marR="91424" marT="45717" marB="45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5124">
                <a:tc>
                  <a:txBody>
                    <a:bodyPr/>
                    <a:lstStyle/>
                    <a:p>
                      <a:r>
                        <a:rPr lang="en-IN" sz="1800"/>
                        <a:t>'r'</a:t>
                      </a:r>
                    </a:p>
                  </a:txBody>
                  <a:tcPr marL="91424" marR="91424" marT="45717" marB="45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Red</a:t>
                      </a:r>
                    </a:p>
                  </a:txBody>
                  <a:tcPr marL="91424" marR="91424" marT="45717" marB="45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5124">
                <a:tc>
                  <a:txBody>
                    <a:bodyPr/>
                    <a:lstStyle/>
                    <a:p>
                      <a:r>
                        <a:rPr lang="en-IN" sz="1800"/>
                        <a:t>'c'</a:t>
                      </a:r>
                    </a:p>
                  </a:txBody>
                  <a:tcPr marL="91424" marR="91424" marT="45717" marB="45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Cyan</a:t>
                      </a:r>
                    </a:p>
                  </a:txBody>
                  <a:tcPr marL="91424" marR="91424" marT="45717" marB="45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5124">
                <a:tc>
                  <a:txBody>
                    <a:bodyPr/>
                    <a:lstStyle/>
                    <a:p>
                      <a:r>
                        <a:rPr lang="en-IN" sz="1800"/>
                        <a:t>'m'</a:t>
                      </a:r>
                    </a:p>
                  </a:txBody>
                  <a:tcPr marL="91424" marR="91424" marT="45717" marB="45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Magenta</a:t>
                      </a:r>
                    </a:p>
                  </a:txBody>
                  <a:tcPr marL="91424" marR="91424" marT="45717" marB="45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5124">
                <a:tc>
                  <a:txBody>
                    <a:bodyPr/>
                    <a:lstStyle/>
                    <a:p>
                      <a:r>
                        <a:rPr lang="en-IN" sz="1800"/>
                        <a:t>'y'</a:t>
                      </a:r>
                    </a:p>
                  </a:txBody>
                  <a:tcPr marL="91424" marR="91424" marT="45717" marB="45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Yellow</a:t>
                      </a:r>
                    </a:p>
                  </a:txBody>
                  <a:tcPr marL="91424" marR="91424" marT="45717" marB="45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5124">
                <a:tc>
                  <a:txBody>
                    <a:bodyPr/>
                    <a:lstStyle/>
                    <a:p>
                      <a:r>
                        <a:rPr lang="en-IN" sz="1800"/>
                        <a:t>'k'</a:t>
                      </a:r>
                    </a:p>
                  </a:txBody>
                  <a:tcPr marL="91424" marR="91424" marT="45717" marB="45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Black</a:t>
                      </a:r>
                    </a:p>
                  </a:txBody>
                  <a:tcPr marL="91424" marR="91424" marT="45717" marB="45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5124">
                <a:tc>
                  <a:txBody>
                    <a:bodyPr/>
                    <a:lstStyle/>
                    <a:p>
                      <a:r>
                        <a:rPr lang="en-IN" sz="1800"/>
                        <a:t>'w'</a:t>
                      </a:r>
                    </a:p>
                  </a:txBody>
                  <a:tcPr marL="91424" marR="91424" marT="45717" marB="45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White</a:t>
                      </a:r>
                    </a:p>
                  </a:txBody>
                  <a:tcPr marL="91424" marR="91424" marT="45717" marB="45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mtClean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</a:t>
            </a:r>
            <a:r>
              <a:rPr lang="en-IN" dirty="0" err="1"/>
              <a:t>np</a:t>
            </a:r>
            <a:r>
              <a:rPr lang="en-IN" dirty="0"/>
              <a:t> </a:t>
            </a: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/>
              <a:t>from </a:t>
            </a:r>
            <a:r>
              <a:rPr lang="en-IN" dirty="0" err="1"/>
              <a:t>matplotlib</a:t>
            </a:r>
            <a:r>
              <a:rPr lang="en-IN" dirty="0"/>
              <a:t> import </a:t>
            </a:r>
            <a:r>
              <a:rPr lang="en-IN" dirty="0" err="1"/>
              <a:t>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r>
              <a:rPr lang="en-IN" dirty="0"/>
              <a:t> </a:t>
            </a: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/>
              <a:t>x </a:t>
            </a:r>
            <a:r>
              <a:rPr lang="en-IN" dirty="0"/>
              <a:t>= </a:t>
            </a:r>
            <a:r>
              <a:rPr lang="en-IN" dirty="0" err="1"/>
              <a:t>np.arange</a:t>
            </a:r>
            <a:r>
              <a:rPr lang="en-IN" dirty="0"/>
              <a:t>(1,11) </a:t>
            </a: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/>
              <a:t>y </a:t>
            </a:r>
            <a:r>
              <a:rPr lang="en-IN" dirty="0"/>
              <a:t>= 2 * x + 5 </a:t>
            </a: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err="1" smtClean="0"/>
              <a:t>plt.title</a:t>
            </a:r>
            <a:r>
              <a:rPr lang="en-IN" dirty="0" smtClean="0"/>
              <a:t>(“Line Plot") 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err="1" smtClean="0"/>
              <a:t>plt.xlabel</a:t>
            </a:r>
            <a:r>
              <a:rPr lang="en-IN" dirty="0"/>
              <a:t>("x axis caption") </a:t>
            </a: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err="1" smtClean="0"/>
              <a:t>plt.ylabel</a:t>
            </a:r>
            <a:r>
              <a:rPr lang="en-IN" dirty="0"/>
              <a:t>("y axis caption") </a:t>
            </a: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err="1" smtClean="0"/>
              <a:t>plt.plot</a:t>
            </a:r>
            <a:r>
              <a:rPr lang="en-IN" dirty="0" smtClean="0"/>
              <a:t>(x,y</a:t>
            </a:r>
            <a:r>
              <a:rPr lang="en-IN" dirty="0"/>
              <a:t>,"</a:t>
            </a:r>
            <a:r>
              <a:rPr lang="en-IN" dirty="0" err="1"/>
              <a:t>ob</a:t>
            </a:r>
            <a:r>
              <a:rPr lang="en-IN" dirty="0"/>
              <a:t>") </a:t>
            </a: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err="1" smtClean="0"/>
              <a:t>plt.show</a:t>
            </a:r>
            <a:r>
              <a:rPr lang="en-IN" dirty="0"/>
              <a:t>()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b="1" smtClean="0"/>
              <a:t>Sine Wave Plot</a:t>
            </a:r>
            <a:endParaRPr lang="en-IN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</a:t>
            </a:r>
            <a:r>
              <a:rPr lang="en-IN" dirty="0" err="1"/>
              <a:t>np</a:t>
            </a:r>
            <a:r>
              <a:rPr lang="en-IN" dirty="0"/>
              <a:t> </a:t>
            </a: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r>
              <a:rPr lang="en-IN" dirty="0"/>
              <a:t> </a:t>
            </a: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/>
              <a:t># </a:t>
            </a:r>
            <a:r>
              <a:rPr lang="en-IN" dirty="0"/>
              <a:t>Compute the x and y coordinates for points on a sine curve </a:t>
            </a: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/>
              <a:t>x </a:t>
            </a:r>
            <a:r>
              <a:rPr lang="en-IN" dirty="0"/>
              <a:t>= </a:t>
            </a:r>
            <a:r>
              <a:rPr lang="en-IN" dirty="0" err="1"/>
              <a:t>np.arange</a:t>
            </a:r>
            <a:r>
              <a:rPr lang="en-IN" dirty="0"/>
              <a:t>(0, 3 * </a:t>
            </a:r>
            <a:r>
              <a:rPr lang="en-IN" dirty="0" err="1"/>
              <a:t>np.pi</a:t>
            </a:r>
            <a:r>
              <a:rPr lang="en-IN" dirty="0"/>
              <a:t>, 0.1) </a:t>
            </a: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/>
              <a:t>y </a:t>
            </a:r>
            <a:r>
              <a:rPr lang="en-IN" dirty="0"/>
              <a:t>= </a:t>
            </a:r>
            <a:r>
              <a:rPr lang="en-IN" dirty="0" err="1"/>
              <a:t>np.sin</a:t>
            </a:r>
            <a:r>
              <a:rPr lang="en-IN" dirty="0"/>
              <a:t>(x) </a:t>
            </a: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err="1" smtClean="0"/>
              <a:t>plt.title</a:t>
            </a:r>
            <a:r>
              <a:rPr lang="en-IN" dirty="0"/>
              <a:t>("sine wave form") </a:t>
            </a: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/>
              <a:t># </a:t>
            </a:r>
            <a:r>
              <a:rPr lang="en-IN" dirty="0"/>
              <a:t>Plot the points using </a:t>
            </a:r>
            <a:r>
              <a:rPr lang="en-IN" dirty="0" err="1"/>
              <a:t>matplotlib</a:t>
            </a:r>
            <a:r>
              <a:rPr lang="en-IN" dirty="0"/>
              <a:t> </a:t>
            </a: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err="1" smtClean="0"/>
              <a:t>plt.plot</a:t>
            </a:r>
            <a:r>
              <a:rPr lang="en-IN" dirty="0" smtClean="0"/>
              <a:t>(x</a:t>
            </a:r>
            <a:r>
              <a:rPr lang="en-IN" dirty="0"/>
              <a:t>, y) </a:t>
            </a: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err="1" smtClean="0"/>
              <a:t>plt.show</a:t>
            </a:r>
            <a:r>
              <a:rPr lang="en-IN" dirty="0"/>
              <a:t>()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457200" y="-387350"/>
            <a:ext cx="8229600" cy="1143000"/>
          </a:xfrm>
        </p:spPr>
        <p:txBody>
          <a:bodyPr/>
          <a:lstStyle/>
          <a:p>
            <a:pPr eaLnBrk="1" hangingPunct="1"/>
            <a:r>
              <a:rPr lang="en-IN" b="1" smtClean="0"/>
              <a:t>subplot()</a:t>
            </a:r>
            <a:endParaRPr lang="en-IN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250"/>
            <a:ext cx="8229600" cy="6381750"/>
          </a:xfrm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 subplot() function allows you to plot different things in the same figure. In the following script, </a:t>
            </a:r>
            <a:r>
              <a:rPr lang="en-US" b="1" dirty="0"/>
              <a:t>sine</a:t>
            </a:r>
            <a:r>
              <a:rPr lang="en-US" dirty="0"/>
              <a:t> and </a:t>
            </a:r>
            <a:r>
              <a:rPr lang="en-US" b="1" dirty="0"/>
              <a:t>cosine values</a:t>
            </a:r>
            <a:r>
              <a:rPr lang="en-US" dirty="0"/>
              <a:t> are plotted</a:t>
            </a:r>
            <a:r>
              <a:rPr lang="en-US" dirty="0" smtClean="0"/>
              <a:t>.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Program: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</a:t>
            </a:r>
            <a:r>
              <a:rPr lang="en-IN" dirty="0" err="1"/>
              <a:t>np</a:t>
            </a:r>
            <a:r>
              <a:rPr lang="en-IN" dirty="0"/>
              <a:t> </a:t>
            </a: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r>
              <a:rPr lang="en-IN" dirty="0"/>
              <a:t> </a:t>
            </a: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/>
              <a:t># </a:t>
            </a:r>
            <a:r>
              <a:rPr lang="en-IN" dirty="0"/>
              <a:t>Compute the x and y coordinates for points on sine and cosine curves </a:t>
            </a: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/>
              <a:t>x </a:t>
            </a:r>
            <a:r>
              <a:rPr lang="en-IN" dirty="0"/>
              <a:t>= </a:t>
            </a:r>
            <a:r>
              <a:rPr lang="en-IN" dirty="0" err="1"/>
              <a:t>np.arange</a:t>
            </a:r>
            <a:r>
              <a:rPr lang="en-IN" dirty="0"/>
              <a:t>(0, 3 * </a:t>
            </a:r>
            <a:r>
              <a:rPr lang="en-IN" dirty="0" err="1"/>
              <a:t>np.pi</a:t>
            </a:r>
            <a:r>
              <a:rPr lang="en-IN" dirty="0"/>
              <a:t>, 0.1) </a:t>
            </a: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err="1" smtClean="0"/>
              <a:t>y_sin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np.sin</a:t>
            </a:r>
            <a:r>
              <a:rPr lang="en-IN" dirty="0"/>
              <a:t>(x) </a:t>
            </a: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err="1" smtClean="0"/>
              <a:t>y_cos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np.cos</a:t>
            </a:r>
            <a:r>
              <a:rPr lang="en-IN" dirty="0"/>
              <a:t>(x) </a:t>
            </a: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/>
              <a:t># </a:t>
            </a:r>
            <a:r>
              <a:rPr lang="en-IN" dirty="0"/>
              <a:t>Set up a subplot grid that has height 2 and width 1, </a:t>
            </a: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/>
              <a:t># </a:t>
            </a:r>
            <a:r>
              <a:rPr lang="en-IN" dirty="0"/>
              <a:t>and set the first such subplot as active. </a:t>
            </a: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err="1" smtClean="0"/>
              <a:t>plt.subplot</a:t>
            </a:r>
            <a:r>
              <a:rPr lang="en-IN" dirty="0" smtClean="0"/>
              <a:t>(2</a:t>
            </a:r>
            <a:r>
              <a:rPr lang="en-IN" dirty="0"/>
              <a:t>, 1, 1) </a:t>
            </a: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/>
              <a:t># </a:t>
            </a:r>
            <a:r>
              <a:rPr lang="en-IN" dirty="0"/>
              <a:t>Make the first plot </a:t>
            </a: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err="1" smtClean="0"/>
              <a:t>plt.plot</a:t>
            </a:r>
            <a:r>
              <a:rPr lang="en-IN" dirty="0" smtClean="0"/>
              <a:t>(x</a:t>
            </a:r>
            <a:r>
              <a:rPr lang="en-IN" dirty="0"/>
              <a:t>, </a:t>
            </a:r>
            <a:r>
              <a:rPr lang="en-IN" dirty="0" err="1"/>
              <a:t>y_sin</a:t>
            </a:r>
            <a:r>
              <a:rPr lang="en-IN" dirty="0"/>
              <a:t>) </a:t>
            </a: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err="1" smtClean="0"/>
              <a:t>plt.title</a:t>
            </a:r>
            <a:r>
              <a:rPr lang="en-IN" dirty="0"/>
              <a:t>('Sine') </a:t>
            </a: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/>
              <a:t># </a:t>
            </a:r>
            <a:r>
              <a:rPr lang="en-IN" dirty="0"/>
              <a:t>Set the second subplot as active, and make the second plot. </a:t>
            </a: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err="1" smtClean="0"/>
              <a:t>plt.subplot</a:t>
            </a:r>
            <a:r>
              <a:rPr lang="en-IN" dirty="0" smtClean="0"/>
              <a:t>(2</a:t>
            </a:r>
            <a:r>
              <a:rPr lang="en-IN" dirty="0"/>
              <a:t>, 1, 2) </a:t>
            </a: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err="1" smtClean="0"/>
              <a:t>plt.plot</a:t>
            </a:r>
            <a:r>
              <a:rPr lang="en-IN" dirty="0" smtClean="0"/>
              <a:t>(x</a:t>
            </a:r>
            <a:r>
              <a:rPr lang="en-IN" dirty="0"/>
              <a:t>, </a:t>
            </a:r>
            <a:r>
              <a:rPr lang="en-IN" dirty="0" err="1"/>
              <a:t>y_cos</a:t>
            </a:r>
            <a:r>
              <a:rPr lang="en-IN" dirty="0"/>
              <a:t>) </a:t>
            </a: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err="1" smtClean="0"/>
              <a:t>plt.title</a:t>
            </a:r>
            <a:r>
              <a:rPr lang="en-IN" dirty="0"/>
              <a:t>('Cosine') </a:t>
            </a: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/>
              <a:t># </a:t>
            </a:r>
            <a:r>
              <a:rPr lang="en-IN" dirty="0"/>
              <a:t>Show the figure. </a:t>
            </a: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err="1" smtClean="0"/>
              <a:t>plt.show</a:t>
            </a:r>
            <a:r>
              <a:rPr lang="en-IN" dirty="0"/>
              <a:t>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Horizontal subplot</a:t>
            </a:r>
            <a:endParaRPr lang="en-US" smtClean="0"/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Arial" charset="0"/>
              <a:buNone/>
            </a:pPr>
            <a:r>
              <a:rPr lang="en-US" sz="2400" smtClean="0"/>
              <a:t>import numpy as np</a:t>
            </a:r>
          </a:p>
          <a:p>
            <a:pPr marL="0" indent="0">
              <a:buFont typeface="Arial" charset="0"/>
              <a:buNone/>
            </a:pPr>
            <a:r>
              <a:rPr lang="en-US" sz="2400" smtClean="0"/>
              <a:t>import matplotlib.pyplot as plt</a:t>
            </a:r>
          </a:p>
          <a:p>
            <a:pPr marL="0" indent="0">
              <a:buFont typeface="Arial" charset="0"/>
              <a:buNone/>
            </a:pPr>
            <a:r>
              <a:rPr lang="en-US" sz="2400" smtClean="0"/>
              <a:t>t=np.arange(0.0,20.0,1)</a:t>
            </a:r>
          </a:p>
          <a:p>
            <a:pPr marL="0" indent="0">
              <a:buFont typeface="Arial" charset="0"/>
              <a:buNone/>
            </a:pPr>
            <a:r>
              <a:rPr lang="en-US" sz="2400" smtClean="0"/>
              <a:t>s=[1,2,3,4,5,6,7,8,9,10,11,12,13,14,15,16,17,18,19,20]</a:t>
            </a:r>
          </a:p>
          <a:p>
            <a:pPr marL="0" indent="0">
              <a:buFont typeface="Arial" charset="0"/>
              <a:buNone/>
            </a:pPr>
            <a:r>
              <a:rPr lang="en-US" sz="2400" smtClean="0"/>
              <a:t>plt.subplot(2,1,1)</a:t>
            </a:r>
          </a:p>
          <a:p>
            <a:pPr marL="0" indent="0">
              <a:buFont typeface="Arial" charset="0"/>
              <a:buNone/>
            </a:pPr>
            <a:r>
              <a:rPr lang="en-US" sz="2400" smtClean="0"/>
              <a:t>plt.title("sublot 1")</a:t>
            </a:r>
          </a:p>
          <a:p>
            <a:pPr marL="0" indent="0">
              <a:buFont typeface="Arial" charset="0"/>
              <a:buNone/>
            </a:pPr>
            <a:r>
              <a:rPr lang="en-US" sz="2400" smtClean="0"/>
              <a:t>plt.plot(t,s)</a:t>
            </a:r>
          </a:p>
          <a:p>
            <a:pPr marL="0" indent="0">
              <a:buFont typeface="Arial" charset="0"/>
              <a:buNone/>
            </a:pPr>
            <a:r>
              <a:rPr lang="en-US" sz="2400" smtClean="0"/>
              <a:t>plt.subplot(2,1,2)</a:t>
            </a:r>
          </a:p>
          <a:p>
            <a:pPr marL="0" indent="0">
              <a:buFont typeface="Arial" charset="0"/>
              <a:buNone/>
            </a:pPr>
            <a:r>
              <a:rPr lang="en-US" sz="2400" smtClean="0"/>
              <a:t>plt.title("sublot 2")</a:t>
            </a:r>
          </a:p>
          <a:p>
            <a:pPr marL="0" indent="0">
              <a:buFont typeface="Arial" charset="0"/>
              <a:buNone/>
            </a:pPr>
            <a:r>
              <a:rPr lang="en-US" sz="2400" smtClean="0"/>
              <a:t>plt.plot(t,s,"r-")</a:t>
            </a:r>
          </a:p>
          <a:p>
            <a:pPr marL="0" indent="0">
              <a:buFont typeface="Arial" charset="0"/>
              <a:buNone/>
            </a:pPr>
            <a:r>
              <a:rPr lang="en-US" sz="2400" smtClean="0"/>
              <a:t>plt.show()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Vertical subplot</a:t>
            </a:r>
            <a:endParaRPr lang="en-US" smtClean="0"/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395288" y="1557338"/>
            <a:ext cx="8229600" cy="4525962"/>
          </a:xfrm>
        </p:spPr>
        <p:txBody>
          <a:bodyPr>
            <a:normAutofit lnSpcReduction="10000"/>
          </a:bodyPr>
          <a:lstStyle/>
          <a:p>
            <a:pPr marL="0" indent="0">
              <a:buFont typeface="Arial" charset="0"/>
              <a:buNone/>
            </a:pPr>
            <a:r>
              <a:rPr lang="en-US" sz="2400" smtClean="0"/>
              <a:t>import numpy as np</a:t>
            </a:r>
          </a:p>
          <a:p>
            <a:pPr marL="0" indent="0">
              <a:buFont typeface="Arial" charset="0"/>
              <a:buNone/>
            </a:pPr>
            <a:r>
              <a:rPr lang="en-US" sz="2400" smtClean="0"/>
              <a:t>import matplotlib.pyplot as plt</a:t>
            </a:r>
          </a:p>
          <a:p>
            <a:pPr marL="0" indent="0">
              <a:buFont typeface="Arial" charset="0"/>
              <a:buNone/>
            </a:pPr>
            <a:r>
              <a:rPr lang="en-US" sz="2400" smtClean="0"/>
              <a:t>t=np.arange(0.0,20.0,1)</a:t>
            </a:r>
          </a:p>
          <a:p>
            <a:pPr marL="0" indent="0">
              <a:buFont typeface="Arial" charset="0"/>
              <a:buNone/>
            </a:pPr>
            <a:r>
              <a:rPr lang="en-US" sz="2400" smtClean="0"/>
              <a:t>s=[1,2,3,4,5,6,7,8,9,10,11,12,13,14,15,16,17,18,19,20]</a:t>
            </a:r>
          </a:p>
          <a:p>
            <a:pPr marL="0" indent="0">
              <a:buFont typeface="Arial" charset="0"/>
              <a:buNone/>
            </a:pPr>
            <a:r>
              <a:rPr lang="en-US" sz="2400" smtClean="0"/>
              <a:t>plt.subplot(1,2,1)</a:t>
            </a:r>
          </a:p>
          <a:p>
            <a:pPr marL="0" indent="0">
              <a:buFont typeface="Arial" charset="0"/>
              <a:buNone/>
            </a:pPr>
            <a:r>
              <a:rPr lang="en-US" sz="2400" smtClean="0"/>
              <a:t>plt.title("sublot 1")</a:t>
            </a:r>
          </a:p>
          <a:p>
            <a:pPr marL="0" indent="0">
              <a:buFont typeface="Arial" charset="0"/>
              <a:buNone/>
            </a:pPr>
            <a:r>
              <a:rPr lang="en-US" sz="2400" smtClean="0"/>
              <a:t>plt.plot(t,s)</a:t>
            </a:r>
          </a:p>
          <a:p>
            <a:pPr marL="0" indent="0">
              <a:buFont typeface="Arial" charset="0"/>
              <a:buNone/>
            </a:pPr>
            <a:r>
              <a:rPr lang="en-US" sz="2400" smtClean="0"/>
              <a:t>plt.subplot(1,2,2)</a:t>
            </a:r>
          </a:p>
          <a:p>
            <a:pPr marL="0" indent="0">
              <a:buFont typeface="Arial" charset="0"/>
              <a:buNone/>
            </a:pPr>
            <a:r>
              <a:rPr lang="en-US" sz="2400" smtClean="0"/>
              <a:t>plt.title("sublot 2")</a:t>
            </a:r>
          </a:p>
          <a:p>
            <a:pPr marL="0" indent="0">
              <a:buFont typeface="Arial" charset="0"/>
              <a:buNone/>
            </a:pPr>
            <a:r>
              <a:rPr lang="en-US" sz="2400" smtClean="0"/>
              <a:t>plt.plot(t,s,"r-")</a:t>
            </a:r>
          </a:p>
          <a:p>
            <a:pPr marL="0" indent="0">
              <a:buFont typeface="Arial" charset="0"/>
              <a:buNone/>
            </a:pPr>
            <a:r>
              <a:rPr lang="en-US" sz="2400" smtClean="0"/>
              <a:t>plt.show()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796</Words>
  <Application>Microsoft Office PowerPoint</Application>
  <PresentationFormat>On-screen Show (4:3)</PresentationFormat>
  <Paragraphs>178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Data visualization using Matplotlib</vt:lpstr>
      <vt:lpstr>Example: Line Plot</vt:lpstr>
      <vt:lpstr>Slide 3</vt:lpstr>
      <vt:lpstr>The following color abbreviations are also defined.</vt:lpstr>
      <vt:lpstr>Example</vt:lpstr>
      <vt:lpstr>Sine Wave Plot</vt:lpstr>
      <vt:lpstr>subplot()</vt:lpstr>
      <vt:lpstr>Horizontal subplot</vt:lpstr>
      <vt:lpstr>Vertical subplot</vt:lpstr>
      <vt:lpstr>Subplot grid</vt:lpstr>
      <vt:lpstr>bar()</vt:lpstr>
      <vt:lpstr>Slide 12</vt:lpstr>
      <vt:lpstr>Histogram</vt:lpstr>
      <vt:lpstr>Pie Chart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using Matplotlib</dc:title>
  <dc:creator>Dhan</dc:creator>
  <cp:lastModifiedBy>Dhan</cp:lastModifiedBy>
  <cp:revision>1</cp:revision>
  <dcterms:created xsi:type="dcterms:W3CDTF">2021-10-23T06:27:40Z</dcterms:created>
  <dcterms:modified xsi:type="dcterms:W3CDTF">2021-10-23T06:29:19Z</dcterms:modified>
</cp:coreProperties>
</file>