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256" r:id="rId2"/>
    <p:sldId id="257" r:id="rId3"/>
    <p:sldId id="259" r:id="rId4"/>
    <p:sldId id="258" r:id="rId5"/>
    <p:sldId id="293" r:id="rId6"/>
    <p:sldId id="260" r:id="rId7"/>
    <p:sldId id="261" r:id="rId8"/>
    <p:sldId id="294" r:id="rId9"/>
    <p:sldId id="262" r:id="rId10"/>
    <p:sldId id="263" r:id="rId11"/>
    <p:sldId id="295" r:id="rId12"/>
    <p:sldId id="266" r:id="rId13"/>
    <p:sldId id="267" r:id="rId14"/>
    <p:sldId id="296" r:id="rId15"/>
    <p:sldId id="268" r:id="rId16"/>
    <p:sldId id="269" r:id="rId17"/>
    <p:sldId id="297" r:id="rId18"/>
    <p:sldId id="270" r:id="rId19"/>
    <p:sldId id="271" r:id="rId20"/>
    <p:sldId id="29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6858000" cy="5143500"/>
  <p:notesSz cx="6858000" cy="9144000"/>
  <p:embeddedFontLst>
    <p:embeddedFont>
      <p:font typeface="Arimo" panose="020B0604020202020204" charset="0"/>
      <p:regular r:id="rId44"/>
      <p:bold r:id="rId45"/>
      <p:italic r:id="rId46"/>
      <p:boldItalic r:id="rId47"/>
    </p:embeddedFont>
    <p:embeddedFont>
      <p:font typeface="Open Sans" panose="020B0604020202020204" charset="0"/>
      <p:regular r:id="rId48"/>
      <p:bold r:id="rId49"/>
      <p:italic r:id="rId50"/>
      <p:boldItalic r:id="rId51"/>
    </p:embeddedFont>
    <p:embeddedFont>
      <p:font typeface="PT Serif"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2" y="67"/>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57c0595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1557c05951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557c05951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1557c05951e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57c05951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557c05951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57c0595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1557c05951e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57c05951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1557c05951e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57c0595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557c05951e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57c05951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557c05951e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57c05951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1557c05951e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57c05951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557c05951e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57c05951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1557c05951e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57c05951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1557c05951e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57c0595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557c05951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57c05951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557c05951e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57c05951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1557c05951e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57c05951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557c05951e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57c05951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57c05951e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57c05951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557c05951e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57c05951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557c05951e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57c05951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557c05951e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557c0595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557c05951e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57c0595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1557c05951e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557c05951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557c05951e_0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57c0595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1557c05951e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557c05951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557c05951e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557c05951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557c05951e_0_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57c05951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557c05951e_0_2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57c05951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1557c05951e_0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57c05951e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1557c05951e_0_2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57c05951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1557c05951e_0_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57c0595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1557c05951e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7c0595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1557c05951e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7c05951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1557c05951e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57c05951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557c05951e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57c0595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1557c05951e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57c05951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1557c05951e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rmAutofit/>
          </a:bodyPr>
          <a:lstStyle>
            <a:lvl1pPr marL="342900" lvl="0" indent="-257175" algn="ctr">
              <a:spcBef>
                <a:spcPts val="0"/>
              </a:spcBef>
              <a:spcAft>
                <a:spcPts val="0"/>
              </a:spcAft>
              <a:buSzPts val="1800"/>
              <a:buChar char="●"/>
              <a:defRPr/>
            </a:lvl1pPr>
            <a:lvl2pPr marL="685800" lvl="1" indent="-238125" algn="ctr">
              <a:spcBef>
                <a:spcPts val="0"/>
              </a:spcBef>
              <a:spcAft>
                <a:spcPts val="0"/>
              </a:spcAft>
              <a:buSzPts val="1400"/>
              <a:buChar char="○"/>
              <a:defRPr/>
            </a:lvl2pPr>
            <a:lvl3pPr marL="1028700" lvl="2" indent="-238125" algn="ctr">
              <a:spcBef>
                <a:spcPts val="0"/>
              </a:spcBef>
              <a:spcAft>
                <a:spcPts val="0"/>
              </a:spcAft>
              <a:buSzPts val="1400"/>
              <a:buChar char="■"/>
              <a:defRPr/>
            </a:lvl3pPr>
            <a:lvl4pPr marL="1371600" lvl="3" indent="-238125" algn="ctr">
              <a:spcBef>
                <a:spcPts val="0"/>
              </a:spcBef>
              <a:spcAft>
                <a:spcPts val="0"/>
              </a:spcAft>
              <a:buSzPts val="1400"/>
              <a:buChar char="●"/>
              <a:defRPr/>
            </a:lvl4pPr>
            <a:lvl5pPr marL="1714500" lvl="4" indent="-238125" algn="ctr">
              <a:spcBef>
                <a:spcPts val="0"/>
              </a:spcBef>
              <a:spcAft>
                <a:spcPts val="0"/>
              </a:spcAft>
              <a:buSzPts val="1400"/>
              <a:buChar char="○"/>
              <a:defRPr/>
            </a:lvl5pPr>
            <a:lvl6pPr marL="2057400" lvl="5" indent="-238125" algn="ctr">
              <a:spcBef>
                <a:spcPts val="0"/>
              </a:spcBef>
              <a:spcAft>
                <a:spcPts val="0"/>
              </a:spcAft>
              <a:buSzPts val="1400"/>
              <a:buChar char="■"/>
              <a:defRPr/>
            </a:lvl6pPr>
            <a:lvl7pPr marL="2400300" lvl="6" indent="-238125" algn="ctr">
              <a:spcBef>
                <a:spcPts val="0"/>
              </a:spcBef>
              <a:spcAft>
                <a:spcPts val="0"/>
              </a:spcAft>
              <a:buSzPts val="1400"/>
              <a:buChar char="●"/>
              <a:defRPr/>
            </a:lvl7pPr>
            <a:lvl8pPr marL="2743200" lvl="7" indent="-238125" algn="ctr">
              <a:spcBef>
                <a:spcPts val="0"/>
              </a:spcBef>
              <a:spcAft>
                <a:spcPts val="0"/>
              </a:spcAft>
              <a:buSzPts val="1400"/>
              <a:buChar char="○"/>
              <a:defRPr/>
            </a:lvl8pPr>
            <a:lvl9pPr marL="3086100" lvl="8" indent="-238125"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2900" y="400050"/>
            <a:ext cx="6172200" cy="7431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42900" y="1200150"/>
            <a:ext cx="6172200" cy="3657600"/>
          </a:xfrm>
          <a:prstGeom prst="rect">
            <a:avLst/>
          </a:prstGeom>
          <a:noFill/>
          <a:ln>
            <a:noFill/>
          </a:ln>
        </p:spPr>
        <p:txBody>
          <a:bodyPr spcFirstLastPara="1" wrap="square" lIns="91425" tIns="45700" rIns="91425" bIns="45700" anchor="t" anchorCtr="0">
            <a:normAutofit/>
          </a:bodyPr>
          <a:lstStyle>
            <a:lvl1pPr marL="342900" lvl="0" indent="-244316" algn="l" rtl="0">
              <a:spcBef>
                <a:spcPts val="270"/>
              </a:spcBef>
              <a:spcAft>
                <a:spcPts val="0"/>
              </a:spcAft>
              <a:buSzPts val="1530"/>
              <a:buChar char="●"/>
              <a:defRPr/>
            </a:lvl1pPr>
            <a:lvl2pPr marL="685800" lvl="1" indent="-244316" algn="l" rtl="0">
              <a:spcBef>
                <a:spcPts val="900"/>
              </a:spcBef>
              <a:spcAft>
                <a:spcPts val="0"/>
              </a:spcAft>
              <a:buSzPts val="1530"/>
              <a:buChar char="○"/>
              <a:defRPr/>
            </a:lvl2pPr>
            <a:lvl3pPr marL="1028700" lvl="2" indent="-248602" algn="l" rtl="0">
              <a:spcBef>
                <a:spcPts val="900"/>
              </a:spcBef>
              <a:spcAft>
                <a:spcPts val="0"/>
              </a:spcAft>
              <a:buSzPts val="1620"/>
              <a:buChar char="■"/>
              <a:defRPr/>
            </a:lvl3pPr>
            <a:lvl4pPr marL="1371600" lvl="3" indent="-257175" algn="l" rtl="0">
              <a:spcBef>
                <a:spcPts val="900"/>
              </a:spcBef>
              <a:spcAft>
                <a:spcPts val="0"/>
              </a:spcAft>
              <a:buSzPts val="1800"/>
              <a:buChar char="●"/>
              <a:defRPr/>
            </a:lvl4pPr>
            <a:lvl5pPr marL="1714500" lvl="4" indent="-257175" algn="l" rtl="0">
              <a:spcBef>
                <a:spcPts val="900"/>
              </a:spcBef>
              <a:spcAft>
                <a:spcPts val="0"/>
              </a:spcAft>
              <a:buSzPts val="1800"/>
              <a:buChar char="○"/>
              <a:defRPr/>
            </a:lvl5pPr>
            <a:lvl6pPr marL="2057400" lvl="5" indent="-257175" algn="l" rtl="0">
              <a:spcBef>
                <a:spcPts val="900"/>
              </a:spcBef>
              <a:spcAft>
                <a:spcPts val="0"/>
              </a:spcAft>
              <a:buSzPts val="1800"/>
              <a:buChar char="■"/>
              <a:defRPr/>
            </a:lvl6pPr>
            <a:lvl7pPr marL="2400300" lvl="6" indent="-257175" algn="l" rtl="0">
              <a:spcBef>
                <a:spcPts val="900"/>
              </a:spcBef>
              <a:spcAft>
                <a:spcPts val="0"/>
              </a:spcAft>
              <a:buSzPts val="1800"/>
              <a:buChar char="●"/>
              <a:defRPr/>
            </a:lvl7pPr>
            <a:lvl8pPr marL="2743200" lvl="7" indent="-257175" algn="l" rtl="0">
              <a:spcBef>
                <a:spcPts val="900"/>
              </a:spcBef>
              <a:spcAft>
                <a:spcPts val="0"/>
              </a:spcAft>
              <a:buSzPts val="1800"/>
              <a:buChar char="○"/>
              <a:defRPr/>
            </a:lvl8pPr>
            <a:lvl9pPr marL="3086100" lvl="8" indent="-257175" algn="l" rtl="0">
              <a:spcBef>
                <a:spcPts val="900"/>
              </a:spcBef>
              <a:spcAft>
                <a:spcPts val="900"/>
              </a:spcAft>
              <a:buSzPts val="1800"/>
              <a:buChar char="■"/>
              <a:defRPr/>
            </a:lvl9pPr>
          </a:lstStyle>
          <a:p>
            <a:endParaRPr/>
          </a:p>
        </p:txBody>
      </p:sp>
      <p:sp>
        <p:nvSpPr>
          <p:cNvPr id="53" name="Google Shape;53;p13"/>
          <p:cNvSpPr txBox="1">
            <a:spLocks noGrp="1"/>
          </p:cNvSpPr>
          <p:nvPr>
            <p:ph type="dt" idx="10"/>
          </p:nvPr>
        </p:nvSpPr>
        <p:spPr>
          <a:xfrm>
            <a:off x="342900" y="13716"/>
            <a:ext cx="2171700" cy="24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2571750" y="13716"/>
            <a:ext cx="3086100" cy="24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5715000" y="13716"/>
            <a:ext cx="800100" cy="246900"/>
          </a:xfrm>
          <a:prstGeom prst="rect">
            <a:avLst/>
          </a:prstGeom>
          <a:noFill/>
          <a:ln>
            <a:noFill/>
          </a:ln>
        </p:spPr>
        <p:txBody>
          <a:bodyPr spcFirstLastPara="1" wrap="square" lIns="91425" tIns="45700" rIns="91425" bIns="45700" anchor="ctr" anchorCtr="0">
            <a:norm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rmAutofit/>
          </a:bodyPr>
          <a:lstStyle>
            <a:lvl1pPr marL="342900" lvl="0" indent="-238125">
              <a:spcBef>
                <a:spcPts val="0"/>
              </a:spcBef>
              <a:spcAft>
                <a:spcPts val="0"/>
              </a:spcAft>
              <a:buSzPts val="1400"/>
              <a:buChar char="●"/>
              <a:defRPr sz="105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rmAutofit/>
          </a:bodyPr>
          <a:lstStyle>
            <a:lvl1pPr marL="342900" lvl="0" indent="-238125">
              <a:spcBef>
                <a:spcPts val="0"/>
              </a:spcBef>
              <a:spcAft>
                <a:spcPts val="0"/>
              </a:spcAft>
              <a:buSzPts val="1400"/>
              <a:buChar char="●"/>
              <a:defRPr sz="105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rmAutofit/>
          </a:bodyPr>
          <a:lstStyle>
            <a:lvl1pPr marL="342900" lvl="0" indent="-228600">
              <a:spcBef>
                <a:spcPts val="0"/>
              </a:spcBef>
              <a:spcAft>
                <a:spcPts val="0"/>
              </a:spcAft>
              <a:buSzPts val="1200"/>
              <a:buChar char="●"/>
              <a:defRPr sz="90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rm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rm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98355" y="1011985"/>
            <a:ext cx="6390450" cy="1154700"/>
          </a:xfrm>
          <a:prstGeom prst="rect">
            <a:avLst/>
          </a:prstGeom>
          <a:noFill/>
          <a:ln>
            <a:noFill/>
          </a:ln>
        </p:spPr>
        <p:txBody>
          <a:bodyPr spcFirstLastPara="1" wrap="square" lIns="68569" tIns="34275" rIns="68569" bIns="34275" anchor="b" anchorCtr="0">
            <a:noAutofit/>
          </a:bodyPr>
          <a:lstStyle/>
          <a:p>
            <a:pPr algn="l">
              <a:buClr>
                <a:schemeClr val="dk2"/>
              </a:buClr>
              <a:buSzPts val="5400"/>
            </a:pPr>
            <a:r>
              <a:rPr lang="en" dirty="0"/>
              <a:t>MID TERM PRACTICE</a:t>
            </a:r>
            <a:endParaRPr dirty="0"/>
          </a:p>
        </p:txBody>
      </p:sp>
      <p:sp>
        <p:nvSpPr>
          <p:cNvPr id="61" name="Google Shape;61;p14"/>
          <p:cNvSpPr txBox="1">
            <a:spLocks noGrp="1"/>
          </p:cNvSpPr>
          <p:nvPr>
            <p:ph type="subTitle" idx="1"/>
          </p:nvPr>
        </p:nvSpPr>
        <p:spPr>
          <a:xfrm>
            <a:off x="2071505" y="2463343"/>
            <a:ext cx="6390450" cy="1154699"/>
          </a:xfrm>
          <a:prstGeom prst="rect">
            <a:avLst/>
          </a:prstGeom>
          <a:noFill/>
          <a:ln>
            <a:noFill/>
          </a:ln>
        </p:spPr>
        <p:txBody>
          <a:bodyPr spcFirstLastPara="1" wrap="square" lIns="68569" tIns="34275" rIns="68569" bIns="34275" anchor="t" anchorCtr="0">
            <a:normAutofit/>
          </a:bodyPr>
          <a:lstStyle/>
          <a:p>
            <a:pPr marL="0" indent="0" algn="l">
              <a:buSzPts val="2040"/>
            </a:pPr>
            <a:r>
              <a:rPr lang="en" sz="4050" dirty="0"/>
              <a:t>PEV 107</a:t>
            </a:r>
            <a:endParaRPr sz="4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p:nvPr/>
        </p:nvSpPr>
        <p:spPr>
          <a:xfrm>
            <a:off x="0" y="951570"/>
            <a:ext cx="6777450" cy="3300873"/>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“calendar stick” carved centuries ago by the Winnebago tribe may provide the first evidence that the North American Indians have developed advanced full-year calendars basing them on systematic astronomical observation.</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(A) that the North American Indians have developed advanced full-year calendars basing them</a:t>
            </a:r>
            <a:endParaRPr sz="1500" dirty="0"/>
          </a:p>
          <a:p>
            <a:r>
              <a:rPr lang="en" sz="1500" dirty="0">
                <a:solidFill>
                  <a:schemeClr val="dk1"/>
                </a:solidFill>
                <a:latin typeface="Times New Roman"/>
                <a:ea typeface="Times New Roman"/>
                <a:cs typeface="Times New Roman"/>
                <a:sym typeface="Times New Roman"/>
              </a:rPr>
              <a:t>(B) of the North American Indians who have developed advanced full-year calendars and based them</a:t>
            </a:r>
            <a:endParaRPr sz="1500" dirty="0"/>
          </a:p>
          <a:p>
            <a:r>
              <a:rPr lang="en" sz="1500" dirty="0">
                <a:solidFill>
                  <a:schemeClr val="dk1"/>
                </a:solidFill>
                <a:latin typeface="Times New Roman"/>
                <a:ea typeface="Times New Roman"/>
                <a:cs typeface="Times New Roman"/>
                <a:sym typeface="Times New Roman"/>
              </a:rPr>
              <a:t>(C) of the development of advanced full-year calendars by North American Indians, basing them</a:t>
            </a:r>
            <a:endParaRPr sz="1500" dirty="0"/>
          </a:p>
          <a:p>
            <a:r>
              <a:rPr lang="en" sz="1500" dirty="0">
                <a:solidFill>
                  <a:schemeClr val="dk1"/>
                </a:solidFill>
                <a:latin typeface="Times New Roman"/>
                <a:ea typeface="Times New Roman"/>
                <a:cs typeface="Times New Roman"/>
                <a:sym typeface="Times New Roman"/>
              </a:rPr>
              <a:t>(D) of the North American Indians and their development of advanced full-year calendars based</a:t>
            </a:r>
            <a:endParaRPr sz="1500" dirty="0"/>
          </a:p>
          <a:p>
            <a:r>
              <a:rPr lang="en" sz="1500" dirty="0">
                <a:solidFill>
                  <a:schemeClr val="dk1"/>
                </a:solidFill>
                <a:highlight>
                  <a:srgbClr val="FFFF00"/>
                </a:highlight>
                <a:latin typeface="Times New Roman"/>
                <a:ea typeface="Times New Roman"/>
                <a:cs typeface="Times New Roman"/>
                <a:sym typeface="Times New Roman"/>
              </a:rPr>
              <a:t>(E) that the North American Indians developed advanced full-year calendars based</a:t>
            </a:r>
            <a:endParaRPr sz="1500" dirty="0"/>
          </a:p>
          <a:p>
            <a:endParaRPr sz="15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B3C42-1B5B-457C-B570-FFA5DA58A7EA}"/>
              </a:ext>
            </a:extLst>
          </p:cNvPr>
          <p:cNvSpPr txBox="1"/>
          <p:nvPr/>
        </p:nvSpPr>
        <p:spPr>
          <a:xfrm>
            <a:off x="342900" y="926902"/>
            <a:ext cx="6252567" cy="2862322"/>
          </a:xfrm>
          <a:prstGeom prst="rect">
            <a:avLst/>
          </a:prstGeom>
          <a:noFill/>
        </p:spPr>
        <p:txBody>
          <a:bodyPr wrap="square" rtlCol="0">
            <a:spAutoFit/>
          </a:bodyPr>
          <a:lstStyle/>
          <a:p>
            <a:r>
              <a:rPr lang="en-US" sz="1500" b="1" dirty="0"/>
              <a:t>Solution:</a:t>
            </a:r>
            <a:br>
              <a:rPr lang="en-US" sz="1500" b="1" dirty="0"/>
            </a:br>
            <a:r>
              <a:rPr lang="en-US" sz="1500" b="1" dirty="0"/>
              <a:t>Idioms + Wordiness/Awkwardness + Logic/meaning</a:t>
            </a:r>
            <a:br>
              <a:rPr lang="en-US" sz="1500" dirty="0"/>
            </a:br>
            <a:r>
              <a:rPr lang="en-US" sz="1500" dirty="0"/>
              <a:t>Understanding meaning of the sentence is important in this question. The meaning is that the calendar stick provides evidence that the full-year calendars were developed by North American Indians.</a:t>
            </a:r>
            <a:br>
              <a:rPr lang="en-US" sz="1500" dirty="0"/>
            </a:br>
            <a:br>
              <a:rPr lang="en-US" sz="1500" dirty="0"/>
            </a:br>
            <a:r>
              <a:rPr lang="en-US" sz="1500" dirty="0"/>
              <a:t>A and C can be ruled out because of ‘basing them’</a:t>
            </a:r>
            <a:br>
              <a:rPr lang="en-US" sz="1500" dirty="0"/>
            </a:br>
            <a:r>
              <a:rPr lang="en-US" sz="1500" dirty="0"/>
              <a:t>B and D change the meaning by the use of ‘of the North American Indians’</a:t>
            </a:r>
            <a:br>
              <a:rPr lang="en-US" sz="1500" dirty="0"/>
            </a:br>
            <a:r>
              <a:rPr lang="en-US" sz="1500" dirty="0"/>
              <a:t>E is the best answer.</a:t>
            </a:r>
            <a:br>
              <a:rPr lang="en-US" sz="1500" dirty="0"/>
            </a:br>
            <a:r>
              <a:rPr lang="en-US" sz="1500" dirty="0"/>
              <a:t>Difficulty level-1</a:t>
            </a:r>
            <a:br>
              <a:rPr lang="en-US" sz="1500" dirty="0"/>
            </a:br>
            <a:endParaRPr lang="en-IN" sz="1500" dirty="0"/>
          </a:p>
        </p:txBody>
      </p:sp>
    </p:spTree>
    <p:extLst>
      <p:ext uri="{BB962C8B-B14F-4D97-AF65-F5344CB8AC3E}">
        <p14:creationId xmlns:p14="http://schemas.microsoft.com/office/powerpoint/2010/main" val="367713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p:nvPr/>
        </p:nvSpPr>
        <p:spPr>
          <a:xfrm>
            <a:off x="0" y="911066"/>
            <a:ext cx="6858000" cy="3739455"/>
          </a:xfrm>
          <a:prstGeom prst="rect">
            <a:avLst/>
          </a:prstGeom>
          <a:noFill/>
          <a:ln>
            <a:noFill/>
          </a:ln>
        </p:spPr>
        <p:txBody>
          <a:bodyPr spcFirstLastPara="1" wrap="square" lIns="68569" tIns="34275" rIns="68569" bIns="34275" anchor="t" anchorCtr="0">
            <a:spAutoFit/>
          </a:bodyPr>
          <a:lstStyle/>
          <a:p>
            <a:r>
              <a:rPr lang="en" sz="1500">
                <a:solidFill>
                  <a:schemeClr val="dk1"/>
                </a:solidFill>
                <a:latin typeface="Times New Roman"/>
                <a:ea typeface="Times New Roman"/>
                <a:cs typeface="Times New Roman"/>
                <a:sym typeface="Times New Roman"/>
              </a:rPr>
              <a:t>A prolific architect who worked from the turn of the century until the late 1950’s, Julia Morgan designed nearly 800 buildings in California, perhaps most notably William Randolph Hearst’s monumental estate at San Simeon.</a:t>
            </a:r>
            <a:endParaRPr sz="1050"/>
          </a:p>
          <a:p>
            <a:endParaRPr sz="1500">
              <a:solidFill>
                <a:schemeClr val="dk1"/>
              </a:solidFill>
              <a:latin typeface="Times New Roman"/>
              <a:ea typeface="Times New Roman"/>
              <a:cs typeface="Times New Roman"/>
              <a:sym typeface="Times New Roman"/>
            </a:endParaRPr>
          </a:p>
          <a:p>
            <a:r>
              <a:rPr lang="en" sz="1500">
                <a:solidFill>
                  <a:schemeClr val="dk1"/>
                </a:solidFill>
                <a:latin typeface="Times New Roman"/>
                <a:ea typeface="Times New Roman"/>
                <a:cs typeface="Times New Roman"/>
                <a:sym typeface="Times New Roman"/>
              </a:rPr>
              <a:t>(A) Julia Morgan designed nearly 800 buildings in California, perhaps most notably William Randolph Hearst’s monumental estate at San Simeon</a:t>
            </a:r>
            <a:endParaRPr sz="1050"/>
          </a:p>
          <a:p>
            <a:r>
              <a:rPr lang="en" sz="1500">
                <a:solidFill>
                  <a:schemeClr val="dk1"/>
                </a:solidFill>
                <a:latin typeface="Times New Roman"/>
                <a:ea typeface="Times New Roman"/>
                <a:cs typeface="Times New Roman"/>
                <a:sym typeface="Times New Roman"/>
              </a:rPr>
              <a:t>(B) perhaps the most notable of the nearly 800 buildings in California designed by Julia Morgan was William Randolph Hearst’s monumental estate at San Simeon</a:t>
            </a:r>
            <a:endParaRPr sz="1050"/>
          </a:p>
          <a:p>
            <a:r>
              <a:rPr lang="en" sz="1500">
                <a:solidFill>
                  <a:schemeClr val="dk1"/>
                </a:solidFill>
                <a:latin typeface="Times New Roman"/>
                <a:ea typeface="Times New Roman"/>
                <a:cs typeface="Times New Roman"/>
                <a:sym typeface="Times New Roman"/>
              </a:rPr>
              <a:t>(C) of the nearly 800 buildings in California designed by Julia Morgan, perhaps the most notable was William Randolph Hearst’s monumental estate at San Simeon</a:t>
            </a:r>
            <a:endParaRPr sz="1050"/>
          </a:p>
          <a:p>
            <a:r>
              <a:rPr lang="en" sz="1500">
                <a:solidFill>
                  <a:schemeClr val="dk1"/>
                </a:solidFill>
                <a:latin typeface="Times New Roman"/>
                <a:ea typeface="Times New Roman"/>
                <a:cs typeface="Times New Roman"/>
                <a:sym typeface="Times New Roman"/>
              </a:rPr>
              <a:t>(D) nearly 800 buildings in California were designed by Julia Morgan, of which William Randolph Hearst’s monumental estate at San Simeon is perhaps the most notable</a:t>
            </a:r>
            <a:endParaRPr sz="1050"/>
          </a:p>
          <a:p>
            <a:r>
              <a:rPr lang="en" sz="1500">
                <a:solidFill>
                  <a:schemeClr val="dk1"/>
                </a:solidFill>
                <a:latin typeface="Times New Roman"/>
                <a:ea typeface="Times New Roman"/>
                <a:cs typeface="Times New Roman"/>
                <a:sym typeface="Times New Roman"/>
              </a:rPr>
              <a:t>(E) William Randolph Hearst’s monumental estate at San Simeon is perhaps the most notable of the nearly 800 buildings in California designed by Julia Morgan</a:t>
            </a:r>
            <a:endParaRPr sz="1050"/>
          </a:p>
          <a:p>
            <a:endParaRPr sz="13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p:nvPr/>
        </p:nvSpPr>
        <p:spPr>
          <a:xfrm>
            <a:off x="0" y="911065"/>
            <a:ext cx="6723450" cy="3531706"/>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prolific architect who worked from the turn of the century until the late 1950’s, Julia Morgan designed nearly 800 buildings in California, perhaps most notably William Randolph Hearst’s monumental estate at San Simeon.</a:t>
            </a:r>
            <a:endParaRPr sz="105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highlight>
                  <a:srgbClr val="FFFF00"/>
                </a:highlight>
                <a:latin typeface="Times New Roman"/>
                <a:ea typeface="Times New Roman"/>
                <a:cs typeface="Times New Roman"/>
                <a:sym typeface="Times New Roman"/>
              </a:rPr>
              <a:t>(A) Julia Morgan designed nearly 800 buildings in California, perhaps most notably William Randolph Hearst’s monumental estate at San Simeon</a:t>
            </a:r>
            <a:endParaRPr sz="1050" dirty="0"/>
          </a:p>
          <a:p>
            <a:r>
              <a:rPr lang="en" sz="1500" dirty="0">
                <a:solidFill>
                  <a:schemeClr val="dk1"/>
                </a:solidFill>
                <a:latin typeface="Times New Roman"/>
                <a:ea typeface="Times New Roman"/>
                <a:cs typeface="Times New Roman"/>
                <a:sym typeface="Times New Roman"/>
              </a:rPr>
              <a:t>(B) perhaps the most notable of the nearly 800 buildings in California designed by Julia Morgan was William Randolph Hearst’s monumental estate at San Simeon</a:t>
            </a:r>
            <a:endParaRPr sz="1050" dirty="0"/>
          </a:p>
          <a:p>
            <a:r>
              <a:rPr lang="en" sz="1500" dirty="0">
                <a:solidFill>
                  <a:schemeClr val="dk1"/>
                </a:solidFill>
                <a:latin typeface="Times New Roman"/>
                <a:ea typeface="Times New Roman"/>
                <a:cs typeface="Times New Roman"/>
                <a:sym typeface="Times New Roman"/>
              </a:rPr>
              <a:t>(C) of the nearly 800 buildings in California designed by Julia Morgan, perhaps the most notable was William Randolph Hearst’s monumental estate at San Simeon</a:t>
            </a:r>
            <a:endParaRPr sz="1050" dirty="0"/>
          </a:p>
          <a:p>
            <a:r>
              <a:rPr lang="en" sz="1500" dirty="0">
                <a:solidFill>
                  <a:schemeClr val="dk1"/>
                </a:solidFill>
                <a:latin typeface="Times New Roman"/>
                <a:ea typeface="Times New Roman"/>
                <a:cs typeface="Times New Roman"/>
                <a:sym typeface="Times New Roman"/>
              </a:rPr>
              <a:t>(D) nearly 800 buildings in California were designed by Julia Morgan, of which William Randolph Hearst’s monumental estate at San Simeon is perhaps the most notable</a:t>
            </a:r>
            <a:endParaRPr sz="1050" dirty="0"/>
          </a:p>
          <a:p>
            <a:r>
              <a:rPr lang="en" sz="1500" dirty="0">
                <a:solidFill>
                  <a:schemeClr val="dk1"/>
                </a:solidFill>
                <a:latin typeface="Times New Roman"/>
                <a:ea typeface="Times New Roman"/>
                <a:cs typeface="Times New Roman"/>
                <a:sym typeface="Times New Roman"/>
              </a:rPr>
              <a:t>(E) William Randolph Hearst’s monumental estate at San Simeon is perhaps the most notable of the nearly 800 buildings in California designed by Julia Morgan</a:t>
            </a:r>
            <a:endParaRPr sz="15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E526E-B817-496E-9D3D-24AFC025A854}"/>
              </a:ext>
            </a:extLst>
          </p:cNvPr>
          <p:cNvSpPr txBox="1"/>
          <p:nvPr/>
        </p:nvSpPr>
        <p:spPr>
          <a:xfrm>
            <a:off x="632223" y="1243012"/>
            <a:ext cx="5711428" cy="2700739"/>
          </a:xfrm>
          <a:prstGeom prst="rect">
            <a:avLst/>
          </a:prstGeom>
          <a:noFill/>
        </p:spPr>
        <p:txBody>
          <a:bodyPr wrap="square" rtlCol="0">
            <a:spAutoFit/>
          </a:bodyPr>
          <a:lstStyle/>
          <a:p>
            <a:r>
              <a:rPr lang="en-US" sz="1500" b="1" dirty="0"/>
              <a:t>Modifiers*</a:t>
            </a:r>
            <a:br>
              <a:rPr lang="en-US" sz="1500" dirty="0"/>
            </a:br>
            <a:r>
              <a:rPr lang="en-US" sz="1350" dirty="0"/>
              <a:t>A prolific architect who worked from the turn of the century until the late 1950's-- This clause is modifying the architect so, immediately after the comma, we need the architect's name.</a:t>
            </a:r>
            <a:br>
              <a:rPr lang="en-US" sz="2100" dirty="0"/>
            </a:br>
            <a:br>
              <a:rPr lang="en-US" sz="2100" dirty="0"/>
            </a:br>
            <a:r>
              <a:rPr lang="en-US" sz="1350" dirty="0"/>
              <a:t>Among all the choices, only A is left and all others eliminated.</a:t>
            </a:r>
            <a:br>
              <a:rPr lang="en-US" sz="2100" dirty="0"/>
            </a:br>
            <a:br>
              <a:rPr lang="en-US" sz="2100" dirty="0"/>
            </a:br>
            <a:r>
              <a:rPr lang="en-US" sz="1350" dirty="0"/>
              <a:t>Therefore, A!</a:t>
            </a:r>
            <a:br>
              <a:rPr lang="en-US" sz="1500" dirty="0"/>
            </a:br>
            <a:r>
              <a:rPr lang="en-US" sz="1500" dirty="0"/>
              <a:t>A noun representing “a prolific architect” should follow the comma.</a:t>
            </a:r>
            <a:br>
              <a:rPr lang="en-US" sz="1500" dirty="0"/>
            </a:br>
            <a:r>
              <a:rPr lang="en-US" sz="1500" dirty="0"/>
              <a:t>A is the only such choice and hence, the best option.</a:t>
            </a:r>
            <a:endParaRPr lang="en-IN" sz="1500" dirty="0"/>
          </a:p>
        </p:txBody>
      </p:sp>
    </p:spTree>
    <p:extLst>
      <p:ext uri="{BB962C8B-B14F-4D97-AF65-F5344CB8AC3E}">
        <p14:creationId xmlns:p14="http://schemas.microsoft.com/office/powerpoint/2010/main" val="210472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6"/>
          <p:cNvSpPr txBox="1"/>
          <p:nvPr/>
        </p:nvSpPr>
        <p:spPr>
          <a:xfrm>
            <a:off x="80628" y="992075"/>
            <a:ext cx="6480675" cy="3762538"/>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representative of the Women’s Bureau of the United States Department of Labor contends that employers who offer benefits which permit that employees can balance home and work responsibilities better, realizing gains in attendance, recruiting, and retention.</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(A) which permit that employees can balance home and work responsibilities better, realizing</a:t>
            </a:r>
            <a:endParaRPr sz="1500" dirty="0"/>
          </a:p>
          <a:p>
            <a:r>
              <a:rPr lang="en" sz="1500" dirty="0">
                <a:solidFill>
                  <a:schemeClr val="dk1"/>
                </a:solidFill>
                <a:latin typeface="Times New Roman"/>
                <a:ea typeface="Times New Roman"/>
                <a:cs typeface="Times New Roman"/>
                <a:sym typeface="Times New Roman"/>
              </a:rPr>
              <a:t>(B) which permit employees balancing home and work responsibilities better will realize</a:t>
            </a:r>
            <a:endParaRPr sz="1500" dirty="0"/>
          </a:p>
          <a:p>
            <a:r>
              <a:rPr lang="en" sz="1500" dirty="0">
                <a:solidFill>
                  <a:schemeClr val="dk1"/>
                </a:solidFill>
                <a:latin typeface="Times New Roman"/>
                <a:ea typeface="Times New Roman"/>
                <a:cs typeface="Times New Roman"/>
                <a:sym typeface="Times New Roman"/>
              </a:rPr>
              <a:t>(C) that permit employees to balance the responsibilities of home and work better will realiz</a:t>
            </a:r>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(D) that permit employees a better balance between the responsibilities of home and work, thus realizing</a:t>
            </a:r>
            <a:endParaRPr sz="1500" dirty="0"/>
          </a:p>
          <a:p>
            <a:r>
              <a:rPr lang="en" sz="1500" dirty="0">
                <a:solidFill>
                  <a:schemeClr val="dk1"/>
                </a:solidFill>
                <a:latin typeface="Times New Roman"/>
                <a:ea typeface="Times New Roman"/>
                <a:cs typeface="Times New Roman"/>
                <a:sym typeface="Times New Roman"/>
              </a:rPr>
              <a:t>(E) such that employees are permitted a balance between home and work responsibilities, and they will realize</a:t>
            </a:r>
            <a:endParaRPr sz="1500" dirty="0"/>
          </a:p>
          <a:p>
            <a:endParaRPr sz="15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p:nvPr/>
        </p:nvSpPr>
        <p:spPr>
          <a:xfrm>
            <a:off x="80628" y="951570"/>
            <a:ext cx="6534675" cy="3762538"/>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representative of the Women’s Bureau of the United States Department of Labor contends that employers who offer benefits which permit that employees can balance home and work responsibilities better, realizing gains in attendance, recruiting, and retention.</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(A) which permit that employees can balance home and work responsibilities better, realizing</a:t>
            </a:r>
            <a:endParaRPr sz="1500" dirty="0"/>
          </a:p>
          <a:p>
            <a:r>
              <a:rPr lang="en" sz="1500" dirty="0">
                <a:solidFill>
                  <a:schemeClr val="dk1"/>
                </a:solidFill>
                <a:latin typeface="Times New Roman"/>
                <a:ea typeface="Times New Roman"/>
                <a:cs typeface="Times New Roman"/>
                <a:sym typeface="Times New Roman"/>
              </a:rPr>
              <a:t>(B) which permit employees balancing home and work responsibilities better will realize</a:t>
            </a:r>
            <a:endParaRPr sz="1500" dirty="0"/>
          </a:p>
          <a:p>
            <a:r>
              <a:rPr lang="en" sz="1500" dirty="0">
                <a:solidFill>
                  <a:schemeClr val="dk1"/>
                </a:solidFill>
                <a:highlight>
                  <a:srgbClr val="FFFF00"/>
                </a:highlight>
                <a:latin typeface="Times New Roman"/>
                <a:ea typeface="Times New Roman"/>
                <a:cs typeface="Times New Roman"/>
                <a:sym typeface="Times New Roman"/>
              </a:rPr>
              <a:t>(C) that permit employees to balance the responsibilities of home and work better will realize</a:t>
            </a:r>
            <a:endParaRPr sz="1500" dirty="0"/>
          </a:p>
          <a:p>
            <a:r>
              <a:rPr lang="en" sz="1500" dirty="0">
                <a:solidFill>
                  <a:schemeClr val="dk1"/>
                </a:solidFill>
                <a:latin typeface="Times New Roman"/>
                <a:ea typeface="Times New Roman"/>
                <a:cs typeface="Times New Roman"/>
                <a:sym typeface="Times New Roman"/>
              </a:rPr>
              <a:t>(D) that permit employees a better balance between the responsibilities of home and work, thus realizing</a:t>
            </a:r>
            <a:endParaRPr sz="1500" dirty="0"/>
          </a:p>
          <a:p>
            <a:r>
              <a:rPr lang="en" sz="1500" dirty="0">
                <a:solidFill>
                  <a:schemeClr val="dk1"/>
                </a:solidFill>
                <a:latin typeface="Times New Roman"/>
                <a:ea typeface="Times New Roman"/>
                <a:cs typeface="Times New Roman"/>
                <a:sym typeface="Times New Roman"/>
              </a:rPr>
              <a:t>(E) such that employees are permitted a balance between home and work responsibilities, and they will realize</a:t>
            </a:r>
            <a:endParaRPr sz="1500" dirty="0"/>
          </a:p>
          <a:p>
            <a:endParaRPr sz="15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D27C4-1CC7-4881-8F76-E4FB693EBBC1}"/>
              </a:ext>
            </a:extLst>
          </p:cNvPr>
          <p:cNvSpPr txBox="1"/>
          <p:nvPr/>
        </p:nvSpPr>
        <p:spPr>
          <a:xfrm>
            <a:off x="353616" y="1109469"/>
            <a:ext cx="5941814" cy="2031325"/>
          </a:xfrm>
          <a:prstGeom prst="rect">
            <a:avLst/>
          </a:prstGeom>
          <a:noFill/>
        </p:spPr>
        <p:txBody>
          <a:bodyPr wrap="square" rtlCol="0">
            <a:spAutoFit/>
          </a:bodyPr>
          <a:lstStyle/>
          <a:p>
            <a:r>
              <a:rPr lang="en-US" sz="1800" dirty="0"/>
              <a:t>A can be eliminated because of use of ‘contend’ as well as ‘can’.</a:t>
            </a:r>
            <a:br>
              <a:rPr lang="en-US" sz="1800" dirty="0"/>
            </a:br>
            <a:r>
              <a:rPr lang="en-US" sz="1800" dirty="0"/>
              <a:t>B is awkward because of “employee balancing”.</a:t>
            </a:r>
            <a:br>
              <a:rPr lang="en-US" sz="1800" dirty="0"/>
            </a:br>
            <a:r>
              <a:rPr lang="en-US" sz="1800" dirty="0"/>
              <a:t>D can be eliminated because of “thus realizing”.</a:t>
            </a:r>
            <a:br>
              <a:rPr lang="en-US" sz="1800" dirty="0"/>
            </a:br>
            <a:r>
              <a:rPr lang="en-US" sz="1800" dirty="0"/>
              <a:t>E can be eliminated because of “and they will realize”.</a:t>
            </a:r>
            <a:br>
              <a:rPr lang="en-US" sz="1800" dirty="0"/>
            </a:br>
            <a:r>
              <a:rPr lang="en-US" sz="1800" dirty="0"/>
              <a:t>C is the best choice.</a:t>
            </a:r>
            <a:br>
              <a:rPr lang="en-US" sz="1800" dirty="0"/>
            </a:br>
            <a:endParaRPr lang="en-IN" sz="1800" dirty="0"/>
          </a:p>
        </p:txBody>
      </p:sp>
    </p:spTree>
    <p:extLst>
      <p:ext uri="{BB962C8B-B14F-4D97-AF65-F5344CB8AC3E}">
        <p14:creationId xmlns:p14="http://schemas.microsoft.com/office/powerpoint/2010/main" val="334590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p:nvPr/>
        </p:nvSpPr>
        <p:spPr>
          <a:xfrm>
            <a:off x="80628" y="911066"/>
            <a:ext cx="6480675" cy="3531706"/>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According to a panel of health officials, there has been a great deal of confusion in the medical profession about whether obesity is a biological disorder posing serious health risks or a condition more related to appearance than to health.</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(A) about whether obesity is a biological disorder posing serious health risks or a condition more related to appearance than to</a:t>
            </a:r>
            <a:endParaRPr sz="1500" dirty="0"/>
          </a:p>
          <a:p>
            <a:r>
              <a:rPr lang="en" sz="1500" dirty="0">
                <a:solidFill>
                  <a:schemeClr val="dk1"/>
                </a:solidFill>
                <a:latin typeface="Times New Roman"/>
                <a:ea typeface="Times New Roman"/>
                <a:cs typeface="Times New Roman"/>
                <a:sym typeface="Times New Roman"/>
              </a:rPr>
              <a:t>(B) with respect to obesity being a biological disorder posing serious health risks or if it is related more to appearance than</a:t>
            </a:r>
            <a:endParaRPr sz="1500" dirty="0"/>
          </a:p>
          <a:p>
            <a:r>
              <a:rPr lang="en" sz="1500" dirty="0">
                <a:solidFill>
                  <a:schemeClr val="dk1"/>
                </a:solidFill>
                <a:latin typeface="Times New Roman"/>
                <a:ea typeface="Times New Roman"/>
                <a:cs typeface="Times New Roman"/>
                <a:sym typeface="Times New Roman"/>
              </a:rPr>
              <a:t>(C) over whether or not obesity is a biological disorder posing serious health risks or it is a condition more related to appearance than to</a:t>
            </a:r>
            <a:endParaRPr sz="1500" dirty="0"/>
          </a:p>
          <a:p>
            <a:r>
              <a:rPr lang="en" sz="1500" dirty="0">
                <a:solidFill>
                  <a:schemeClr val="dk1"/>
                </a:solidFill>
                <a:latin typeface="Times New Roman"/>
                <a:ea typeface="Times New Roman"/>
                <a:cs typeface="Times New Roman"/>
                <a:sym typeface="Times New Roman"/>
              </a:rPr>
              <a:t>(D) about obesity and if it is a biological disorder posing serious health risks or a condition related to appearance more than to</a:t>
            </a:r>
            <a:endParaRPr sz="1500" dirty="0"/>
          </a:p>
          <a:p>
            <a:r>
              <a:rPr lang="en" sz="1500" dirty="0">
                <a:solidFill>
                  <a:schemeClr val="dk1"/>
                </a:solidFill>
                <a:latin typeface="Times New Roman"/>
                <a:ea typeface="Times New Roman"/>
                <a:cs typeface="Times New Roman"/>
                <a:sym typeface="Times New Roman"/>
              </a:rPr>
              <a:t>(E) concerning whether obesity is a biological disorder posing serious health risks or it is a condition related to appearance more than</a:t>
            </a:r>
            <a:endParaRPr sz="1500" dirty="0"/>
          </a:p>
          <a:p>
            <a:endParaRPr sz="1500"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p:nvPr/>
        </p:nvSpPr>
        <p:spPr>
          <a:xfrm>
            <a:off x="80628" y="951571"/>
            <a:ext cx="6642675" cy="3531706"/>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According to a panel of health officials, there has been a great deal of confusion in the medical profession about whether obesity is a biological disorder posing serious health risks or a condition more related to appearance than to health.</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highlight>
                  <a:srgbClr val="FFFF00"/>
                </a:highlight>
                <a:latin typeface="Times New Roman"/>
                <a:ea typeface="Times New Roman"/>
                <a:cs typeface="Times New Roman"/>
                <a:sym typeface="Times New Roman"/>
              </a:rPr>
              <a:t>(A) about whether obesity is a biological disorder posing serious health risks or a condition more related to appearance than to</a:t>
            </a:r>
            <a:endParaRPr sz="1500" dirty="0"/>
          </a:p>
          <a:p>
            <a:r>
              <a:rPr lang="en" sz="1500" dirty="0">
                <a:solidFill>
                  <a:schemeClr val="dk1"/>
                </a:solidFill>
                <a:latin typeface="Times New Roman"/>
                <a:ea typeface="Times New Roman"/>
                <a:cs typeface="Times New Roman"/>
                <a:sym typeface="Times New Roman"/>
              </a:rPr>
              <a:t>(B) with respect to obesity being a biological disorder posing serious health risks or if it is related more to appearance than</a:t>
            </a:r>
            <a:endParaRPr sz="1500" dirty="0"/>
          </a:p>
          <a:p>
            <a:r>
              <a:rPr lang="en" sz="1500" dirty="0">
                <a:solidFill>
                  <a:schemeClr val="dk1"/>
                </a:solidFill>
                <a:latin typeface="Times New Roman"/>
                <a:ea typeface="Times New Roman"/>
                <a:cs typeface="Times New Roman"/>
                <a:sym typeface="Times New Roman"/>
              </a:rPr>
              <a:t>(C) over whether or not obesity is a biological disorder posing serious health risks or it is a condition more related to appearance than to</a:t>
            </a:r>
            <a:endParaRPr sz="1500" dirty="0"/>
          </a:p>
          <a:p>
            <a:r>
              <a:rPr lang="en" sz="1500" dirty="0">
                <a:solidFill>
                  <a:schemeClr val="dk1"/>
                </a:solidFill>
                <a:latin typeface="Times New Roman"/>
                <a:ea typeface="Times New Roman"/>
                <a:cs typeface="Times New Roman"/>
                <a:sym typeface="Times New Roman"/>
              </a:rPr>
              <a:t>(D) about obesity and if it is a biological disorder posing serious health risks or a condition related to appearance more than to</a:t>
            </a:r>
            <a:endParaRPr sz="1500" dirty="0"/>
          </a:p>
          <a:p>
            <a:r>
              <a:rPr lang="en" sz="1500" dirty="0">
                <a:solidFill>
                  <a:schemeClr val="dk1"/>
                </a:solidFill>
                <a:latin typeface="Times New Roman"/>
                <a:ea typeface="Times New Roman"/>
                <a:cs typeface="Times New Roman"/>
                <a:sym typeface="Times New Roman"/>
              </a:rPr>
              <a:t>(E) concerning whether obesity is a biological disorder posing serious health risks or it is a condition related to appearance more than</a:t>
            </a:r>
            <a:endParaRPr sz="1500" dirty="0"/>
          </a:p>
          <a:p>
            <a:endParaRPr sz="15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33781" y="1061761"/>
            <a:ext cx="6390450" cy="1154700"/>
          </a:xfrm>
          <a:prstGeom prst="rect">
            <a:avLst/>
          </a:prstGeom>
          <a:noFill/>
          <a:ln>
            <a:noFill/>
          </a:ln>
        </p:spPr>
        <p:txBody>
          <a:bodyPr spcFirstLastPara="1" wrap="square" lIns="68569" tIns="34275" rIns="68569" bIns="34275" anchor="b" anchorCtr="0">
            <a:noAutofit/>
          </a:bodyPr>
          <a:lstStyle/>
          <a:p>
            <a:pPr algn="l">
              <a:buClr>
                <a:schemeClr val="dk2"/>
              </a:buClr>
              <a:buSzPts val="5400"/>
            </a:pPr>
            <a:endParaRPr/>
          </a:p>
        </p:txBody>
      </p:sp>
      <p:sp>
        <p:nvSpPr>
          <p:cNvPr id="67" name="Google Shape;67;p15"/>
          <p:cNvSpPr txBox="1">
            <a:spLocks noGrp="1"/>
          </p:cNvSpPr>
          <p:nvPr>
            <p:ph type="subTitle" idx="1"/>
          </p:nvPr>
        </p:nvSpPr>
        <p:spPr>
          <a:xfrm>
            <a:off x="1389680" y="2216461"/>
            <a:ext cx="6390450" cy="2019473"/>
          </a:xfrm>
          <a:prstGeom prst="rect">
            <a:avLst/>
          </a:prstGeom>
          <a:noFill/>
          <a:ln>
            <a:noFill/>
          </a:ln>
        </p:spPr>
        <p:txBody>
          <a:bodyPr spcFirstLastPara="1" wrap="square" lIns="68569" tIns="34275" rIns="68569" bIns="34275" anchor="t" anchorCtr="0">
            <a:normAutofit/>
          </a:bodyPr>
          <a:lstStyle/>
          <a:p>
            <a:pPr marL="0" indent="0" algn="l">
              <a:buSzPts val="2040"/>
            </a:pPr>
            <a:r>
              <a:rPr lang="en" sz="3300" dirty="0"/>
              <a:t>Sentence correction </a:t>
            </a:r>
            <a:endParaRPr sz="3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23A10-956A-4768-BB07-90A7F9944098}"/>
              </a:ext>
            </a:extLst>
          </p:cNvPr>
          <p:cNvSpPr txBox="1"/>
          <p:nvPr/>
        </p:nvSpPr>
        <p:spPr>
          <a:xfrm>
            <a:off x="300038" y="1039416"/>
            <a:ext cx="5893594" cy="1938992"/>
          </a:xfrm>
          <a:prstGeom prst="rect">
            <a:avLst/>
          </a:prstGeom>
          <a:noFill/>
        </p:spPr>
        <p:txBody>
          <a:bodyPr wrap="square" rtlCol="0">
            <a:spAutoFit/>
          </a:bodyPr>
          <a:lstStyle/>
          <a:p>
            <a:r>
              <a:rPr lang="en-US" sz="1500" b="1" dirty="0"/>
              <a:t>Parallelism + Redundancy</a:t>
            </a:r>
            <a:br>
              <a:rPr lang="en-US" sz="1500" dirty="0"/>
            </a:br>
            <a:br>
              <a:rPr lang="en-US" sz="1500" dirty="0"/>
            </a:br>
            <a:r>
              <a:rPr lang="en-US" sz="1500" dirty="0"/>
              <a:t>B and E can be eliminated because the correct usage should be “related more to…than to”. Also, “with respect to” in B is wordy.</a:t>
            </a:r>
            <a:br>
              <a:rPr lang="en-US" sz="1500" dirty="0"/>
            </a:br>
            <a:r>
              <a:rPr lang="en-US" sz="1500" dirty="0"/>
              <a:t>C is wrong because of the use of “whether or not”.</a:t>
            </a:r>
            <a:br>
              <a:rPr lang="en-US" sz="1500" dirty="0"/>
            </a:br>
            <a:r>
              <a:rPr lang="en-US" sz="1500" dirty="0"/>
              <a:t>D can be eliminated because of “related to appearance more than to”</a:t>
            </a:r>
            <a:br>
              <a:rPr lang="en-US" sz="1500" dirty="0"/>
            </a:br>
            <a:r>
              <a:rPr lang="en-US" sz="1500" dirty="0"/>
              <a:t>A is the best choice here.</a:t>
            </a:r>
            <a:endParaRPr lang="en-IN" sz="1500" dirty="0"/>
          </a:p>
        </p:txBody>
      </p:sp>
    </p:spTree>
    <p:extLst>
      <p:ext uri="{BB962C8B-B14F-4D97-AF65-F5344CB8AC3E}">
        <p14:creationId xmlns:p14="http://schemas.microsoft.com/office/powerpoint/2010/main" val="63456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233781" y="1061761"/>
            <a:ext cx="6390450" cy="1154700"/>
          </a:xfrm>
          <a:prstGeom prst="rect">
            <a:avLst/>
          </a:prstGeom>
          <a:noFill/>
          <a:ln>
            <a:noFill/>
          </a:ln>
        </p:spPr>
        <p:txBody>
          <a:bodyPr spcFirstLastPara="1" wrap="square" lIns="68569" tIns="34275" rIns="68569" bIns="34275" anchor="b" anchorCtr="0">
            <a:noAutofit/>
          </a:bodyPr>
          <a:lstStyle/>
          <a:p>
            <a:pPr algn="l">
              <a:buClr>
                <a:schemeClr val="dk2"/>
              </a:buClr>
              <a:buSzPts val="5400"/>
            </a:pPr>
            <a:r>
              <a:rPr lang="en"/>
              <a:t>UNIT -2 </a:t>
            </a:r>
            <a:endParaRPr/>
          </a:p>
        </p:txBody>
      </p:sp>
      <p:sp>
        <p:nvSpPr>
          <p:cNvPr id="143" name="Google Shape;143;p30"/>
          <p:cNvSpPr txBox="1">
            <a:spLocks noGrp="1"/>
          </p:cNvSpPr>
          <p:nvPr>
            <p:ph type="subTitle" idx="1"/>
          </p:nvPr>
        </p:nvSpPr>
        <p:spPr>
          <a:xfrm>
            <a:off x="233775" y="2237133"/>
            <a:ext cx="6390450" cy="445950"/>
          </a:xfrm>
          <a:prstGeom prst="rect">
            <a:avLst/>
          </a:prstGeom>
          <a:noFill/>
          <a:ln>
            <a:noFill/>
          </a:ln>
        </p:spPr>
        <p:txBody>
          <a:bodyPr spcFirstLastPara="1" wrap="square" lIns="68569" tIns="34275" rIns="68569" bIns="34275" anchor="t" anchorCtr="0">
            <a:normAutofit/>
          </a:bodyPr>
          <a:lstStyle/>
          <a:p>
            <a:pPr marL="0" indent="0" algn="l">
              <a:buSzPts val="2040"/>
            </a:pPr>
            <a:r>
              <a:rPr lang="en"/>
              <a:t>Voice and accent, stress and intonation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49" name="Google Shape;149;p31"/>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a:t>Q1: How many syllables are there in the word – RESISTIBLE</a:t>
            </a:r>
            <a:endParaRPr/>
          </a:p>
          <a:p>
            <a:pPr indent="-342900">
              <a:spcBef>
                <a:spcPts val="360"/>
              </a:spcBef>
              <a:buSzPts val="2040"/>
              <a:buAutoNum type="alphaUcPeriod"/>
            </a:pPr>
            <a:r>
              <a:rPr lang="en"/>
              <a:t>3</a:t>
            </a:r>
            <a:endParaRPr/>
          </a:p>
          <a:p>
            <a:pPr indent="-342900">
              <a:spcBef>
                <a:spcPts val="360"/>
              </a:spcBef>
              <a:buSzPts val="2040"/>
              <a:buAutoNum type="alphaUcPeriod"/>
            </a:pPr>
            <a:r>
              <a:rPr lang="en"/>
              <a:t>4</a:t>
            </a:r>
            <a:endParaRPr/>
          </a:p>
          <a:p>
            <a:pPr indent="-342900">
              <a:spcBef>
                <a:spcPts val="360"/>
              </a:spcBef>
              <a:buSzPts val="2040"/>
              <a:buAutoNum type="alphaUcPeriod"/>
            </a:pPr>
            <a:r>
              <a:rPr lang="en"/>
              <a:t>5</a:t>
            </a:r>
            <a:endParaRPr/>
          </a:p>
          <a:p>
            <a:pPr marL="137160" indent="-40004">
              <a:spcBef>
                <a:spcPts val="360"/>
              </a:spcBef>
              <a:spcAft>
                <a:spcPts val="900"/>
              </a:spcAft>
              <a:buSzPts val="204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55" name="Google Shape;155;p32"/>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a:t>Q1: How many syllables are there in the word – RESISTIBLE</a:t>
            </a:r>
            <a:endParaRPr/>
          </a:p>
          <a:p>
            <a:pPr indent="-342900">
              <a:spcBef>
                <a:spcPts val="360"/>
              </a:spcBef>
              <a:buSzPts val="2040"/>
              <a:buAutoNum type="alphaUcPeriod"/>
            </a:pPr>
            <a:r>
              <a:rPr lang="en"/>
              <a:t>3</a:t>
            </a:r>
            <a:endParaRPr/>
          </a:p>
          <a:p>
            <a:pPr indent="-342900">
              <a:spcBef>
                <a:spcPts val="360"/>
              </a:spcBef>
              <a:buSzPts val="2040"/>
              <a:buAutoNum type="alphaUcPeriod"/>
            </a:pPr>
            <a:r>
              <a:rPr lang="en">
                <a:solidFill>
                  <a:srgbClr val="FF0000"/>
                </a:solidFill>
              </a:rPr>
              <a:t>4</a:t>
            </a:r>
            <a:endParaRPr/>
          </a:p>
          <a:p>
            <a:pPr indent="-342900">
              <a:spcBef>
                <a:spcPts val="360"/>
              </a:spcBef>
              <a:buSzPts val="2040"/>
              <a:buAutoNum type="alphaUcPeriod"/>
            </a:pPr>
            <a:r>
              <a:rPr lang="en"/>
              <a:t>5</a:t>
            </a:r>
            <a:endParaRPr/>
          </a:p>
          <a:p>
            <a:pPr marL="0" indent="0">
              <a:spcBef>
                <a:spcPts val="360"/>
              </a:spcBef>
              <a:buSzPts val="2040"/>
              <a:buNone/>
            </a:pPr>
            <a:r>
              <a:rPr lang="en"/>
              <a:t>Stressed syllable in resistible: re-</a:t>
            </a:r>
            <a:r>
              <a:rPr lang="en" u="sng">
                <a:solidFill>
                  <a:srgbClr val="FF0000"/>
                </a:solidFill>
              </a:rPr>
              <a:t>sist</a:t>
            </a:r>
            <a:r>
              <a:rPr lang="en"/>
              <a:t>-i-ble</a:t>
            </a:r>
            <a:endParaRPr/>
          </a:p>
          <a:p>
            <a:pPr marL="137160" indent="-40004">
              <a:spcBef>
                <a:spcPts val="360"/>
              </a:spcBef>
              <a:spcAft>
                <a:spcPts val="900"/>
              </a:spcAft>
              <a:buSzPts val="204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61" name="Google Shape;161;p33"/>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a:t>Q2: Which syllable will take the stress in the word– LIEUTENANT</a:t>
            </a:r>
            <a:endParaRPr/>
          </a:p>
          <a:p>
            <a:pPr indent="-342900">
              <a:spcBef>
                <a:spcPts val="360"/>
              </a:spcBef>
              <a:buSzPts val="2040"/>
              <a:buAutoNum type="alphaUcPeriod"/>
            </a:pPr>
            <a:r>
              <a:rPr lang="en"/>
              <a:t>First syllable</a:t>
            </a:r>
            <a:endParaRPr/>
          </a:p>
          <a:p>
            <a:pPr indent="-342900">
              <a:spcBef>
                <a:spcPts val="360"/>
              </a:spcBef>
              <a:buSzPts val="2040"/>
              <a:buAutoNum type="alphaUcPeriod"/>
            </a:pPr>
            <a:r>
              <a:rPr lang="en"/>
              <a:t>Second syllable</a:t>
            </a:r>
            <a:endParaRPr/>
          </a:p>
          <a:p>
            <a:pPr indent="-342900">
              <a:spcBef>
                <a:spcPts val="360"/>
              </a:spcBef>
              <a:buSzPts val="2040"/>
              <a:buAutoNum type="alphaUcPeriod"/>
            </a:pPr>
            <a:r>
              <a:rPr lang="en"/>
              <a:t>Third syllable</a:t>
            </a:r>
            <a:endParaRPr/>
          </a:p>
          <a:p>
            <a:pPr indent="-342900">
              <a:spcBef>
                <a:spcPts val="360"/>
              </a:spcBef>
              <a:buSzPts val="2040"/>
              <a:buAutoNum type="alphaUcPeriod"/>
            </a:pPr>
            <a:r>
              <a:rPr lang="en"/>
              <a:t>Fourth Syllable </a:t>
            </a:r>
            <a:endParaRPr/>
          </a:p>
          <a:p>
            <a:pPr marL="137160" indent="-40004">
              <a:spcBef>
                <a:spcPts val="360"/>
              </a:spcBef>
              <a:spcAft>
                <a:spcPts val="900"/>
              </a:spcAft>
              <a:buSzPts val="204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67" name="Google Shape;167;p34"/>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a:t>Which syllable will take the stress in the word– LIEUTENANT</a:t>
            </a:r>
            <a:endParaRPr/>
          </a:p>
          <a:p>
            <a:pPr indent="-342900">
              <a:spcBef>
                <a:spcPts val="360"/>
              </a:spcBef>
              <a:buSzPts val="2040"/>
              <a:buAutoNum type="alphaUcPeriod"/>
            </a:pPr>
            <a:r>
              <a:rPr lang="en"/>
              <a:t>First syllable</a:t>
            </a:r>
            <a:endParaRPr/>
          </a:p>
          <a:p>
            <a:pPr indent="-342900">
              <a:spcBef>
                <a:spcPts val="360"/>
              </a:spcBef>
              <a:buSzPts val="2040"/>
              <a:buAutoNum type="alphaUcPeriod"/>
            </a:pPr>
            <a:r>
              <a:rPr lang="en">
                <a:solidFill>
                  <a:srgbClr val="FF0000"/>
                </a:solidFill>
              </a:rPr>
              <a:t>Second syllable</a:t>
            </a:r>
            <a:endParaRPr/>
          </a:p>
          <a:p>
            <a:pPr indent="-342900">
              <a:spcBef>
                <a:spcPts val="360"/>
              </a:spcBef>
              <a:buSzPts val="2040"/>
              <a:buAutoNum type="alphaUcPeriod"/>
            </a:pPr>
            <a:r>
              <a:rPr lang="en"/>
              <a:t>Third syllable</a:t>
            </a:r>
            <a:endParaRPr/>
          </a:p>
          <a:p>
            <a:pPr indent="-342900">
              <a:spcBef>
                <a:spcPts val="360"/>
              </a:spcBef>
              <a:buSzPts val="2040"/>
              <a:buAutoNum type="alphaUcPeriod"/>
            </a:pPr>
            <a:r>
              <a:rPr lang="en"/>
              <a:t>Fourth Syllable</a:t>
            </a:r>
            <a:endParaRPr/>
          </a:p>
          <a:p>
            <a:pPr marL="0" indent="0">
              <a:spcBef>
                <a:spcPts val="360"/>
              </a:spcBef>
              <a:buSzPts val="2040"/>
              <a:buNone/>
            </a:pPr>
            <a:r>
              <a:rPr lang="en"/>
              <a:t>Stressed syllable in LIEUTENANT- lieu-</a:t>
            </a:r>
            <a:r>
              <a:rPr lang="en">
                <a:solidFill>
                  <a:srgbClr val="FF0000"/>
                </a:solidFill>
              </a:rPr>
              <a:t>ten</a:t>
            </a:r>
            <a:r>
              <a:rPr lang="en"/>
              <a:t>-ant</a:t>
            </a:r>
            <a:endParaRPr/>
          </a:p>
          <a:p>
            <a:pPr marL="0" indent="0">
              <a:spcBef>
                <a:spcPts val="360"/>
              </a:spcBef>
              <a:buSzPts val="2040"/>
              <a:buNone/>
            </a:pPr>
            <a:endParaRPr/>
          </a:p>
          <a:p>
            <a:pPr marL="137160" indent="-40004">
              <a:spcBef>
                <a:spcPts val="360"/>
              </a:spcBef>
              <a:spcAft>
                <a:spcPts val="900"/>
              </a:spcAft>
              <a:buSzPts val="204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73" name="Google Shape;173;p35"/>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a:t>Q3:Choose the correct option</a:t>
            </a:r>
            <a:endParaRPr/>
          </a:p>
          <a:p>
            <a:pPr indent="-342900">
              <a:spcBef>
                <a:spcPts val="360"/>
              </a:spcBef>
              <a:buSzPts val="2040"/>
              <a:buAutoNum type="alphaUcPeriod"/>
            </a:pPr>
            <a:r>
              <a:rPr lang="en"/>
              <a:t>e- NOR- mi- ty</a:t>
            </a:r>
            <a:endParaRPr/>
          </a:p>
          <a:p>
            <a:pPr indent="-342900">
              <a:spcBef>
                <a:spcPts val="360"/>
              </a:spcBef>
              <a:buSzPts val="2040"/>
              <a:buAutoNum type="alphaUcPeriod"/>
            </a:pPr>
            <a:r>
              <a:rPr lang="en"/>
              <a:t>ENOR- mi – ty</a:t>
            </a:r>
            <a:endParaRPr/>
          </a:p>
          <a:p>
            <a:pPr indent="-342900">
              <a:spcBef>
                <a:spcPts val="360"/>
              </a:spcBef>
              <a:buSzPts val="2040"/>
              <a:buAutoNum type="alphaUcPeriod"/>
            </a:pPr>
            <a:r>
              <a:rPr lang="en"/>
              <a:t>E- nor- mi- ty</a:t>
            </a:r>
            <a:endParaRPr/>
          </a:p>
          <a:p>
            <a:pPr indent="-342900">
              <a:spcBef>
                <a:spcPts val="360"/>
              </a:spcBef>
              <a:buSzPts val="2040"/>
              <a:buAutoNum type="alphaUcPeriod"/>
            </a:pPr>
            <a:r>
              <a:rPr lang="en"/>
              <a:t>e- nor- MI- ty</a:t>
            </a:r>
            <a:endParaRPr/>
          </a:p>
          <a:p>
            <a:pPr marL="137160" indent="-40004">
              <a:spcBef>
                <a:spcPts val="360"/>
              </a:spcBef>
              <a:spcAft>
                <a:spcPts val="900"/>
              </a:spcAft>
              <a:buSzPts val="204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6"/>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79" name="Google Shape;179;p36"/>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sz="2100" dirty="0"/>
              <a:t>Choose the correct option</a:t>
            </a:r>
            <a:endParaRPr sz="2100" dirty="0"/>
          </a:p>
          <a:p>
            <a:pPr indent="-342900">
              <a:spcBef>
                <a:spcPts val="360"/>
              </a:spcBef>
              <a:buSzPts val="2040"/>
              <a:buAutoNum type="alphaUcPeriod"/>
            </a:pPr>
            <a:r>
              <a:rPr lang="en" sz="2100" dirty="0">
                <a:solidFill>
                  <a:srgbClr val="FF0000"/>
                </a:solidFill>
              </a:rPr>
              <a:t>e- NOR- mi- ty</a:t>
            </a:r>
            <a:endParaRPr sz="2100" dirty="0">
              <a:solidFill>
                <a:srgbClr val="FF0000"/>
              </a:solidFill>
            </a:endParaRPr>
          </a:p>
          <a:p>
            <a:pPr indent="-342900">
              <a:spcBef>
                <a:spcPts val="360"/>
              </a:spcBef>
              <a:buSzPts val="2040"/>
              <a:buAutoNum type="alphaUcPeriod"/>
            </a:pPr>
            <a:r>
              <a:rPr lang="en" sz="2100" dirty="0"/>
              <a:t>ENOR- mi – ty</a:t>
            </a:r>
            <a:endParaRPr sz="2100" dirty="0"/>
          </a:p>
          <a:p>
            <a:pPr indent="-342900">
              <a:spcBef>
                <a:spcPts val="360"/>
              </a:spcBef>
              <a:buSzPts val="2040"/>
              <a:buAutoNum type="alphaUcPeriod"/>
            </a:pPr>
            <a:r>
              <a:rPr lang="en" sz="2100" dirty="0"/>
              <a:t>E- nor- mi- ty</a:t>
            </a:r>
            <a:endParaRPr sz="2100" dirty="0"/>
          </a:p>
          <a:p>
            <a:pPr indent="-342900">
              <a:spcBef>
                <a:spcPts val="360"/>
              </a:spcBef>
              <a:buSzPts val="2040"/>
              <a:buAutoNum type="alphaUcPeriod"/>
            </a:pPr>
            <a:r>
              <a:rPr lang="en" sz="2100" dirty="0"/>
              <a:t>e- nor- MI- ty</a:t>
            </a:r>
            <a:endParaRPr sz="2100" dirty="0"/>
          </a:p>
          <a:p>
            <a:pPr marL="137160" indent="-40004">
              <a:spcBef>
                <a:spcPts val="360"/>
              </a:spcBef>
              <a:spcAft>
                <a:spcPts val="900"/>
              </a:spcAft>
              <a:buSzPts val="204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85" name="Google Shape;185;p37"/>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sz="2100" dirty="0"/>
              <a:t>Q4:</a:t>
            </a:r>
            <a:r>
              <a:rPr lang="en" sz="2100" dirty="0">
                <a:solidFill>
                  <a:srgbClr val="333333"/>
                </a:solidFill>
                <a:latin typeface="PT Serif"/>
                <a:ea typeface="PT Serif"/>
                <a:cs typeface="PT Serif"/>
                <a:sym typeface="PT Serif"/>
              </a:rPr>
              <a:t> </a:t>
            </a:r>
            <a:r>
              <a:rPr lang="en" sz="2100" dirty="0">
                <a:latin typeface="PT Serif"/>
                <a:ea typeface="PT Serif"/>
                <a:cs typeface="PT Serif"/>
                <a:sym typeface="PT Serif"/>
              </a:rPr>
              <a:t>Which is a list of content words?</a:t>
            </a:r>
            <a:endParaRPr sz="2100" dirty="0"/>
          </a:p>
          <a:p>
            <a:pPr marL="0" indent="0">
              <a:spcBef>
                <a:spcPts val="360"/>
              </a:spcBef>
              <a:buSzPts val="2040"/>
              <a:buNone/>
            </a:pPr>
            <a:r>
              <a:rPr lang="en" sz="2100" dirty="0">
                <a:latin typeface="PT Serif"/>
                <a:ea typeface="PT Serif"/>
                <a:cs typeface="PT Serif"/>
                <a:sym typeface="PT Serif"/>
              </a:rPr>
              <a:t>A. they, should've, through</a:t>
            </a:r>
            <a:endParaRPr sz="2100" dirty="0"/>
          </a:p>
          <a:p>
            <a:pPr marL="0" indent="0">
              <a:spcBef>
                <a:spcPts val="360"/>
              </a:spcBef>
              <a:buSzPts val="2040"/>
              <a:buNone/>
            </a:pPr>
            <a:r>
              <a:rPr lang="en" sz="2100" dirty="0">
                <a:latin typeface="PT Serif"/>
                <a:ea typeface="PT Serif"/>
                <a:cs typeface="PT Serif"/>
                <a:sym typeface="PT Serif"/>
              </a:rPr>
              <a:t>B. Donald's, eyes, small</a:t>
            </a:r>
            <a:endParaRPr sz="2100" dirty="0"/>
          </a:p>
          <a:p>
            <a:pPr marL="137160" indent="-40004">
              <a:spcBef>
                <a:spcPts val="360"/>
              </a:spcBef>
              <a:spcAft>
                <a:spcPts val="900"/>
              </a:spcAft>
              <a:buSzPts val="2040"/>
              <a:buNone/>
            </a:pPr>
            <a:endParaRPr sz="2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91" name="Google Shape;191;p38"/>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dirty="0"/>
              <a:t>Q4:</a:t>
            </a:r>
            <a:r>
              <a:rPr lang="en" dirty="0">
                <a:solidFill>
                  <a:srgbClr val="333333"/>
                </a:solidFill>
                <a:latin typeface="PT Serif"/>
                <a:ea typeface="PT Serif"/>
                <a:cs typeface="PT Serif"/>
                <a:sym typeface="PT Serif"/>
              </a:rPr>
              <a:t> </a:t>
            </a:r>
            <a:r>
              <a:rPr lang="en" dirty="0">
                <a:latin typeface="PT Serif"/>
                <a:ea typeface="PT Serif"/>
                <a:cs typeface="PT Serif"/>
                <a:sym typeface="PT Serif"/>
              </a:rPr>
              <a:t>Which is a list of content words?</a:t>
            </a:r>
            <a:endParaRPr dirty="0"/>
          </a:p>
          <a:p>
            <a:pPr marL="0" indent="0">
              <a:spcBef>
                <a:spcPts val="360"/>
              </a:spcBef>
              <a:buSzPts val="2040"/>
              <a:buNone/>
            </a:pPr>
            <a:r>
              <a:rPr lang="en" dirty="0">
                <a:latin typeface="PT Serif"/>
                <a:ea typeface="PT Serif"/>
                <a:cs typeface="PT Serif"/>
                <a:sym typeface="PT Serif"/>
              </a:rPr>
              <a:t>A. they, should've, through</a:t>
            </a:r>
            <a:endParaRPr dirty="0"/>
          </a:p>
          <a:p>
            <a:pPr marL="0" indent="0">
              <a:spcBef>
                <a:spcPts val="360"/>
              </a:spcBef>
              <a:buSzPts val="2040"/>
              <a:buNone/>
            </a:pPr>
            <a:r>
              <a:rPr lang="en" dirty="0">
                <a:solidFill>
                  <a:srgbClr val="FF0000"/>
                </a:solidFill>
                <a:latin typeface="PT Serif"/>
                <a:ea typeface="PT Serif"/>
                <a:cs typeface="PT Serif"/>
                <a:sym typeface="PT Serif"/>
              </a:rPr>
              <a:t>B. Donald's, eyes, small</a:t>
            </a:r>
            <a:endParaRPr dirty="0"/>
          </a:p>
          <a:p>
            <a:pPr marL="137160" indent="-40004">
              <a:spcBef>
                <a:spcPts val="360"/>
              </a:spcBef>
              <a:buSzPts val="2040"/>
              <a:buNone/>
            </a:pPr>
            <a:endParaRPr dirty="0">
              <a:solidFill>
                <a:srgbClr val="000000"/>
              </a:solidFill>
              <a:latin typeface="Times New Roman"/>
              <a:ea typeface="Times New Roman"/>
              <a:cs typeface="Times New Roman"/>
              <a:sym typeface="Times New Roman"/>
            </a:endParaRPr>
          </a:p>
          <a:p>
            <a:pPr marL="137160" indent="-137160">
              <a:spcBef>
                <a:spcPts val="360"/>
              </a:spcBef>
              <a:buSzPts val="2040"/>
            </a:pPr>
            <a:r>
              <a:rPr lang="en" dirty="0">
                <a:solidFill>
                  <a:srgbClr val="000000"/>
                </a:solidFill>
                <a:latin typeface="Times New Roman"/>
                <a:ea typeface="Times New Roman"/>
                <a:cs typeface="Times New Roman"/>
                <a:sym typeface="Times New Roman"/>
              </a:rPr>
              <a:t>Content words are the key words of a sentence. They are the important words that carry the meaning or sense—the real content. </a:t>
            </a:r>
            <a:endParaRPr dirty="0"/>
          </a:p>
          <a:p>
            <a:pPr marL="0" indent="0">
              <a:spcBef>
                <a:spcPts val="360"/>
              </a:spcBef>
              <a:buSzPts val="2040"/>
              <a:buNone/>
            </a:pPr>
            <a:endParaRPr dirty="0">
              <a:solidFill>
                <a:srgbClr val="FFFF00"/>
              </a:solidFill>
            </a:endParaRPr>
          </a:p>
          <a:p>
            <a:pPr marL="137160" indent="-40004">
              <a:spcBef>
                <a:spcPts val="360"/>
              </a:spcBef>
              <a:spcAft>
                <a:spcPts val="900"/>
              </a:spcAft>
              <a:buSzPts val="204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80550" y="650501"/>
            <a:ext cx="6777450" cy="3947204"/>
          </a:xfrm>
          <a:prstGeom prst="rect">
            <a:avLst/>
          </a:prstGeom>
          <a:noFill/>
          <a:ln>
            <a:noFill/>
          </a:ln>
        </p:spPr>
        <p:txBody>
          <a:bodyPr spcFirstLastPara="1" wrap="square" lIns="68569" tIns="34275" rIns="68569" bIns="34275" anchor="t" anchorCtr="0">
            <a:spAutoFit/>
          </a:bodyPr>
          <a:lstStyle/>
          <a:p>
            <a:r>
              <a:rPr lang="en" sz="1800" dirty="0">
                <a:solidFill>
                  <a:schemeClr val="dk1"/>
                </a:solidFill>
                <a:latin typeface="Times New Roman"/>
                <a:ea typeface="Times New Roman"/>
                <a:cs typeface="Times New Roman"/>
                <a:sym typeface="Times New Roman"/>
              </a:rPr>
              <a:t>A common disability in test pilots is hearing impairment, a consequence of sitting too close to large jet engines for long periods of time.</a:t>
            </a:r>
            <a:endParaRPr sz="1800" dirty="0"/>
          </a:p>
          <a:p>
            <a:endParaRPr sz="1800" dirty="0">
              <a:solidFill>
                <a:schemeClr val="dk1"/>
              </a:solidFill>
              <a:latin typeface="Times New Roman"/>
              <a:ea typeface="Times New Roman"/>
              <a:cs typeface="Times New Roman"/>
              <a:sym typeface="Times New Roman"/>
            </a:endParaRPr>
          </a:p>
          <a:p>
            <a:r>
              <a:rPr lang="en" sz="1800" dirty="0">
                <a:solidFill>
                  <a:schemeClr val="dk1"/>
                </a:solidFill>
                <a:latin typeface="Times New Roman"/>
                <a:ea typeface="Times New Roman"/>
                <a:cs typeface="Times New Roman"/>
                <a:sym typeface="Times New Roman"/>
              </a:rPr>
              <a:t>(A) a consequence of sitting too close to large jet engines for long periods of time</a:t>
            </a:r>
            <a:endParaRPr sz="1800" dirty="0"/>
          </a:p>
          <a:p>
            <a:r>
              <a:rPr lang="en" sz="1800" dirty="0">
                <a:solidFill>
                  <a:schemeClr val="dk1"/>
                </a:solidFill>
                <a:latin typeface="Times New Roman"/>
                <a:ea typeface="Times New Roman"/>
                <a:cs typeface="Times New Roman"/>
                <a:sym typeface="Times New Roman"/>
              </a:rPr>
              <a:t>(B) a consequence from sitting for long periods of time too near to large jet engines</a:t>
            </a:r>
            <a:endParaRPr sz="1800" dirty="0"/>
          </a:p>
          <a:p>
            <a:r>
              <a:rPr lang="en" sz="1800" dirty="0">
                <a:solidFill>
                  <a:schemeClr val="dk1"/>
                </a:solidFill>
                <a:latin typeface="Times New Roman"/>
                <a:ea typeface="Times New Roman"/>
                <a:cs typeface="Times New Roman"/>
                <a:sym typeface="Times New Roman"/>
              </a:rPr>
              <a:t>(C) a consequence which resulted from sitting too close to large jet engines for long periods of time</a:t>
            </a:r>
            <a:endParaRPr sz="1800" dirty="0"/>
          </a:p>
          <a:p>
            <a:r>
              <a:rPr lang="en" sz="1800" dirty="0">
                <a:solidFill>
                  <a:schemeClr val="dk1"/>
                </a:solidFill>
                <a:latin typeface="Times New Roman"/>
                <a:ea typeface="Times New Roman"/>
                <a:cs typeface="Times New Roman"/>
                <a:sym typeface="Times New Roman"/>
              </a:rPr>
              <a:t>(D) damaged from sitting too near to large jet engines for long periods of time</a:t>
            </a:r>
            <a:endParaRPr sz="1800" dirty="0"/>
          </a:p>
          <a:p>
            <a:r>
              <a:rPr lang="en" sz="1800" dirty="0">
                <a:solidFill>
                  <a:schemeClr val="dk1"/>
                </a:solidFill>
                <a:latin typeface="Times New Roman"/>
                <a:ea typeface="Times New Roman"/>
                <a:cs typeface="Times New Roman"/>
                <a:sym typeface="Times New Roman"/>
              </a:rPr>
              <a:t>(E) damaged because they sat too close to large jet engines for long periods of time</a:t>
            </a:r>
            <a:endParaRPr sz="1800" dirty="0"/>
          </a:p>
          <a:p>
            <a:endParaRPr sz="1800"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197" name="Google Shape;197;p39"/>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dirty="0"/>
              <a:t>Q5- Find the intonation pattern in the given sentence.</a:t>
            </a:r>
            <a:endParaRPr dirty="0"/>
          </a:p>
          <a:p>
            <a:pPr marL="0" indent="0">
              <a:spcBef>
                <a:spcPts val="360"/>
              </a:spcBef>
              <a:buSzPts val="2040"/>
              <a:buNone/>
            </a:pPr>
            <a:r>
              <a:rPr lang="en" dirty="0"/>
              <a:t>When is the soccer game on TV?</a:t>
            </a:r>
            <a:endParaRPr dirty="0"/>
          </a:p>
          <a:p>
            <a:pPr indent="-342900">
              <a:spcBef>
                <a:spcPts val="360"/>
              </a:spcBef>
              <a:buSzPts val="2040"/>
              <a:buAutoNum type="alphaUcPeriod"/>
            </a:pPr>
            <a:r>
              <a:rPr lang="en" dirty="0"/>
              <a:t>Rising intonation</a:t>
            </a:r>
            <a:endParaRPr dirty="0"/>
          </a:p>
          <a:p>
            <a:pPr indent="-342900">
              <a:spcBef>
                <a:spcPts val="360"/>
              </a:spcBef>
              <a:buSzPts val="2040"/>
              <a:buAutoNum type="alphaUcPeriod"/>
            </a:pPr>
            <a:r>
              <a:rPr lang="en" dirty="0"/>
              <a:t>Falling intonation</a:t>
            </a:r>
            <a:endParaRPr dirty="0"/>
          </a:p>
          <a:p>
            <a:pPr indent="-342900">
              <a:spcBef>
                <a:spcPts val="360"/>
              </a:spcBef>
              <a:buSzPts val="2040"/>
              <a:buAutoNum type="alphaUcPeriod"/>
            </a:pPr>
            <a:r>
              <a:rPr lang="en" dirty="0"/>
              <a:t>Rise- Fall intonation</a:t>
            </a:r>
            <a:endParaRPr dirty="0"/>
          </a:p>
          <a:p>
            <a:pPr indent="-342900">
              <a:spcBef>
                <a:spcPts val="360"/>
              </a:spcBef>
              <a:buSzPts val="2040"/>
              <a:buAutoNum type="alphaUcPeriod"/>
            </a:pPr>
            <a:r>
              <a:rPr lang="en" dirty="0"/>
              <a:t>Fall – Rise intonation </a:t>
            </a:r>
            <a:endParaRPr dirty="0"/>
          </a:p>
          <a:p>
            <a:pPr marL="137160" indent="-40004">
              <a:spcBef>
                <a:spcPts val="360"/>
              </a:spcBef>
              <a:spcAft>
                <a:spcPts val="900"/>
              </a:spcAft>
              <a:buSzPts val="204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203" name="Google Shape;203;p40"/>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dirty="0"/>
              <a:t>Q5- Find the intonation pattern in the given sentence.</a:t>
            </a:r>
            <a:endParaRPr dirty="0"/>
          </a:p>
          <a:p>
            <a:pPr marL="0" indent="0">
              <a:spcBef>
                <a:spcPts val="360"/>
              </a:spcBef>
              <a:buSzPts val="2040"/>
              <a:buNone/>
            </a:pPr>
            <a:r>
              <a:rPr lang="en" dirty="0"/>
              <a:t>When is the soccer game on TV?</a:t>
            </a:r>
            <a:endParaRPr dirty="0"/>
          </a:p>
          <a:p>
            <a:pPr indent="-342900">
              <a:spcBef>
                <a:spcPts val="360"/>
              </a:spcBef>
              <a:buSzPts val="2040"/>
              <a:buAutoNum type="alphaUcPeriod"/>
            </a:pPr>
            <a:r>
              <a:rPr lang="en" dirty="0"/>
              <a:t>Rising intonation</a:t>
            </a:r>
            <a:endParaRPr dirty="0"/>
          </a:p>
          <a:p>
            <a:pPr indent="-342900">
              <a:spcBef>
                <a:spcPts val="360"/>
              </a:spcBef>
              <a:buSzPts val="2040"/>
              <a:buAutoNum type="alphaUcPeriod"/>
            </a:pPr>
            <a:r>
              <a:rPr lang="en" dirty="0">
                <a:solidFill>
                  <a:srgbClr val="FF0000"/>
                </a:solidFill>
              </a:rPr>
              <a:t>Falling intonation</a:t>
            </a:r>
            <a:endParaRPr dirty="0"/>
          </a:p>
          <a:p>
            <a:pPr indent="-342900">
              <a:spcBef>
                <a:spcPts val="360"/>
              </a:spcBef>
              <a:buSzPts val="2040"/>
              <a:buAutoNum type="alphaUcPeriod"/>
            </a:pPr>
            <a:r>
              <a:rPr lang="en" dirty="0"/>
              <a:t>Rise- Fall intonation</a:t>
            </a:r>
            <a:endParaRPr dirty="0"/>
          </a:p>
          <a:p>
            <a:pPr indent="-342900">
              <a:spcBef>
                <a:spcPts val="360"/>
              </a:spcBef>
              <a:buSzPts val="2040"/>
              <a:buAutoNum type="alphaUcPeriod"/>
            </a:pPr>
            <a:r>
              <a:rPr lang="en" dirty="0"/>
              <a:t>Fall – Rise intonation </a:t>
            </a:r>
            <a:endParaRPr dirty="0"/>
          </a:p>
          <a:p>
            <a:pPr marL="137160" indent="-40004">
              <a:spcBef>
                <a:spcPts val="360"/>
              </a:spcBef>
              <a:spcAft>
                <a:spcPts val="900"/>
              </a:spcAft>
              <a:buSzPts val="2040"/>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209" name="Google Shape;209;p41"/>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lnSpc>
                <a:spcPct val="90000"/>
              </a:lnSpc>
              <a:spcBef>
                <a:spcPts val="0"/>
              </a:spcBef>
              <a:buClr>
                <a:schemeClr val="dk1"/>
              </a:buClr>
              <a:buSzPts val="2400"/>
              <a:buNone/>
            </a:pPr>
            <a:r>
              <a:rPr lang="en" sz="1500" dirty="0">
                <a:latin typeface="Open Sans"/>
                <a:ea typeface="Open Sans"/>
                <a:cs typeface="Open Sans"/>
                <a:sym typeface="Open Sans"/>
              </a:rPr>
              <a:t>Q6. “He isn't flying to Paris tomorrow. His brother is.”</a:t>
            </a:r>
            <a:br>
              <a:rPr lang="en" sz="1500" dirty="0">
                <a:latin typeface="Open Sans"/>
                <a:ea typeface="Open Sans"/>
                <a:cs typeface="Open Sans"/>
                <a:sym typeface="Open Sans"/>
              </a:rPr>
            </a:br>
            <a:r>
              <a:rPr lang="en" sz="1500" dirty="0">
                <a:latin typeface="Open Sans"/>
                <a:ea typeface="Open Sans"/>
                <a:cs typeface="Open Sans"/>
                <a:sym typeface="Open Sans"/>
              </a:rPr>
              <a:t>Which sentence convey meaning stated above?</a:t>
            </a:r>
            <a:r>
              <a:rPr lang="en" sz="1500" dirty="0">
                <a:solidFill>
                  <a:srgbClr val="FFFFFF"/>
                </a:solidFill>
                <a:latin typeface="Open Sans"/>
                <a:ea typeface="Open Sans"/>
                <a:cs typeface="Open Sans"/>
                <a:sym typeface="Open Sans"/>
              </a:rPr>
              <a:t> </a:t>
            </a:r>
            <a:endParaRPr sz="1500" dirty="0"/>
          </a:p>
          <a:p>
            <a:pPr indent="-342900">
              <a:lnSpc>
                <a:spcPct val="90000"/>
              </a:lnSpc>
              <a:spcBef>
                <a:spcPts val="750"/>
              </a:spcBef>
              <a:buClr>
                <a:schemeClr val="dk1"/>
              </a:buClr>
              <a:buSzPts val="2400"/>
              <a:buFont typeface="Arial"/>
              <a:buAutoNum type="alphaUcPeriod"/>
            </a:pPr>
            <a:r>
              <a:rPr lang="en" sz="1500" dirty="0">
                <a:latin typeface="Open Sans"/>
                <a:ea typeface="Open Sans"/>
                <a:cs typeface="Open Sans"/>
                <a:sym typeface="Open Sans"/>
              </a:rPr>
              <a:t>He</a:t>
            </a:r>
            <a:r>
              <a:rPr lang="en" sz="1500" dirty="0">
                <a:solidFill>
                  <a:srgbClr val="FFFFFF"/>
                </a:solidFill>
                <a:latin typeface="Open Sans"/>
                <a:ea typeface="Open Sans"/>
                <a:cs typeface="Open Sans"/>
                <a:sym typeface="Open Sans"/>
              </a:rPr>
              <a:t> </a:t>
            </a:r>
            <a:r>
              <a:rPr lang="en" sz="1500" dirty="0">
                <a:solidFill>
                  <a:srgbClr val="F46442"/>
                </a:solidFill>
                <a:latin typeface="Open Sans"/>
                <a:ea typeface="Open Sans"/>
                <a:cs typeface="Open Sans"/>
                <a:sym typeface="Open Sans"/>
              </a:rPr>
              <a:t>isn't</a:t>
            </a:r>
            <a:r>
              <a:rPr lang="en" sz="1500" dirty="0">
                <a:solidFill>
                  <a:srgbClr val="FFFFFF"/>
                </a:solidFill>
                <a:latin typeface="Open Sans"/>
                <a:ea typeface="Open Sans"/>
                <a:cs typeface="Open Sans"/>
                <a:sym typeface="Open Sans"/>
              </a:rPr>
              <a:t> </a:t>
            </a:r>
            <a:r>
              <a:rPr lang="en" sz="1500" dirty="0">
                <a:latin typeface="Open Sans"/>
                <a:ea typeface="Open Sans"/>
                <a:cs typeface="Open Sans"/>
                <a:sym typeface="Open Sans"/>
              </a:rPr>
              <a:t>flying to Paris tomorrow</a:t>
            </a:r>
            <a:r>
              <a:rPr lang="en" sz="1500" dirty="0">
                <a:solidFill>
                  <a:srgbClr val="FFFFFF"/>
                </a:solidFill>
                <a:latin typeface="Open Sans"/>
                <a:ea typeface="Open Sans"/>
                <a:cs typeface="Open Sans"/>
                <a:sym typeface="Open Sans"/>
              </a:rPr>
              <a:t>.</a:t>
            </a:r>
            <a:endParaRPr sz="1500" dirty="0"/>
          </a:p>
          <a:p>
            <a:pPr indent="-342900">
              <a:lnSpc>
                <a:spcPct val="90000"/>
              </a:lnSpc>
              <a:spcBef>
                <a:spcPts val="750"/>
              </a:spcBef>
              <a:buClr>
                <a:schemeClr val="dk1"/>
              </a:buClr>
              <a:buSzPts val="2400"/>
              <a:buFont typeface="Arial"/>
              <a:buAutoNum type="alphaUcPeriod"/>
            </a:pPr>
            <a:r>
              <a:rPr lang="en" sz="1500" dirty="0">
                <a:latin typeface="Open Sans"/>
                <a:ea typeface="Open Sans"/>
                <a:cs typeface="Open Sans"/>
                <a:sym typeface="Open Sans"/>
              </a:rPr>
              <a:t>He isn't flying</a:t>
            </a:r>
            <a:r>
              <a:rPr lang="en" sz="1500" dirty="0">
                <a:solidFill>
                  <a:srgbClr val="FFFFFF"/>
                </a:solidFill>
                <a:latin typeface="Open Sans"/>
                <a:ea typeface="Open Sans"/>
                <a:cs typeface="Open Sans"/>
                <a:sym typeface="Open Sans"/>
              </a:rPr>
              <a:t> </a:t>
            </a:r>
            <a:r>
              <a:rPr lang="en" sz="1500" dirty="0">
                <a:solidFill>
                  <a:srgbClr val="F66802"/>
                </a:solidFill>
                <a:latin typeface="Open Sans"/>
                <a:ea typeface="Open Sans"/>
                <a:cs typeface="Open Sans"/>
                <a:sym typeface="Open Sans"/>
              </a:rPr>
              <a:t>to</a:t>
            </a:r>
            <a:r>
              <a:rPr lang="en" sz="1500" dirty="0">
                <a:solidFill>
                  <a:srgbClr val="FFFFFF"/>
                </a:solidFill>
                <a:latin typeface="Open Sans"/>
                <a:ea typeface="Open Sans"/>
                <a:cs typeface="Open Sans"/>
                <a:sym typeface="Open Sans"/>
              </a:rPr>
              <a:t> </a:t>
            </a:r>
            <a:r>
              <a:rPr lang="en" sz="1500" dirty="0">
                <a:latin typeface="Open Sans"/>
                <a:ea typeface="Open Sans"/>
                <a:cs typeface="Open Sans"/>
                <a:sym typeface="Open Sans"/>
              </a:rPr>
              <a:t>Paris tomorrow</a:t>
            </a:r>
            <a:r>
              <a:rPr lang="en" sz="1500" dirty="0">
                <a:solidFill>
                  <a:srgbClr val="FFFFFF"/>
                </a:solidFill>
                <a:latin typeface="Open Sans"/>
                <a:ea typeface="Open Sans"/>
                <a:cs typeface="Open Sans"/>
                <a:sym typeface="Open Sans"/>
              </a:rPr>
              <a:t>.</a:t>
            </a:r>
            <a:endParaRPr lang="en-US" sz="1500" dirty="0"/>
          </a:p>
          <a:p>
            <a:pPr indent="-342900">
              <a:lnSpc>
                <a:spcPct val="90000"/>
              </a:lnSpc>
              <a:spcBef>
                <a:spcPts val="750"/>
              </a:spcBef>
              <a:buClr>
                <a:srgbClr val="DB340C"/>
              </a:buClr>
              <a:buSzPts val="2400"/>
              <a:buFont typeface="Arial"/>
              <a:buAutoNum type="alphaUcPeriod"/>
            </a:pPr>
            <a:r>
              <a:rPr lang="en-US" sz="1500" dirty="0">
                <a:solidFill>
                  <a:srgbClr val="DB340C"/>
                </a:solidFill>
                <a:latin typeface="Open Sans"/>
                <a:ea typeface="Open Sans"/>
                <a:cs typeface="Open Sans"/>
                <a:sym typeface="Open Sans"/>
              </a:rPr>
              <a:t>He</a:t>
            </a:r>
            <a:r>
              <a:rPr lang="en-US" sz="1500" dirty="0">
                <a:solidFill>
                  <a:srgbClr val="FFFFFF"/>
                </a:solidFill>
                <a:latin typeface="Open Sans"/>
                <a:ea typeface="Open Sans"/>
                <a:cs typeface="Open Sans"/>
                <a:sym typeface="Open Sans"/>
              </a:rPr>
              <a:t> </a:t>
            </a:r>
            <a:r>
              <a:rPr lang="en-US" sz="1500" dirty="0">
                <a:latin typeface="Open Sans"/>
                <a:ea typeface="Open Sans"/>
                <a:cs typeface="Open Sans"/>
                <a:sym typeface="Open Sans"/>
              </a:rPr>
              <a:t>isn't flying to Paris tomorrow</a:t>
            </a:r>
            <a:r>
              <a:rPr lang="en-US" sz="1500" dirty="0">
                <a:solidFill>
                  <a:srgbClr val="FFFFFF"/>
                </a:solidFill>
                <a:latin typeface="Open Sans"/>
                <a:ea typeface="Open Sans"/>
                <a:cs typeface="Open Sans"/>
                <a:sym typeface="Open Sans"/>
              </a:rPr>
              <a:t>.</a:t>
            </a:r>
            <a:endParaRPr lang="en-US" sz="1500" dirty="0"/>
          </a:p>
          <a:p>
            <a:pPr indent="-342900">
              <a:lnSpc>
                <a:spcPct val="90000"/>
              </a:lnSpc>
              <a:spcBef>
                <a:spcPts val="750"/>
              </a:spcBef>
              <a:spcAft>
                <a:spcPts val="900"/>
              </a:spcAft>
              <a:buClr>
                <a:schemeClr val="dk1"/>
              </a:buClr>
              <a:buSzPts val="2400"/>
              <a:buFont typeface="Arial"/>
              <a:buAutoNum type="alphaUcPeriod"/>
            </a:pPr>
            <a:r>
              <a:rPr lang="en" sz="1500" dirty="0">
                <a:latin typeface="Open Sans"/>
                <a:ea typeface="Open Sans"/>
                <a:cs typeface="Open Sans"/>
                <a:sym typeface="Open Sans"/>
              </a:rPr>
              <a:t>He isn't flying to Paris</a:t>
            </a:r>
            <a:r>
              <a:rPr lang="en" sz="1500" dirty="0">
                <a:solidFill>
                  <a:srgbClr val="FFFFFF"/>
                </a:solidFill>
                <a:latin typeface="Open Sans"/>
                <a:ea typeface="Open Sans"/>
                <a:cs typeface="Open Sans"/>
                <a:sym typeface="Open Sans"/>
              </a:rPr>
              <a:t> </a:t>
            </a:r>
            <a:r>
              <a:rPr lang="en" sz="1500" dirty="0">
                <a:solidFill>
                  <a:srgbClr val="F66802"/>
                </a:solidFill>
                <a:latin typeface="Open Sans"/>
                <a:ea typeface="Open Sans"/>
                <a:cs typeface="Open Sans"/>
                <a:sym typeface="Open Sans"/>
              </a:rPr>
              <a:t>tomorrow</a:t>
            </a:r>
            <a:endParaRPr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215" name="Google Shape;215;p42"/>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dirty="0">
                <a:latin typeface="Open Sans"/>
                <a:ea typeface="Open Sans"/>
                <a:cs typeface="Open Sans"/>
                <a:sym typeface="Open Sans"/>
              </a:rPr>
              <a:t>Q6. “He isn't flying to Paris tomorrow. His brother is.”</a:t>
            </a:r>
            <a:br>
              <a:rPr lang="en" dirty="0">
                <a:latin typeface="Open Sans"/>
                <a:ea typeface="Open Sans"/>
                <a:cs typeface="Open Sans"/>
                <a:sym typeface="Open Sans"/>
              </a:rPr>
            </a:br>
            <a:r>
              <a:rPr lang="en" dirty="0">
                <a:latin typeface="Open Sans"/>
                <a:ea typeface="Open Sans"/>
                <a:cs typeface="Open Sans"/>
                <a:sym typeface="Open Sans"/>
              </a:rPr>
              <a:t>Which sentence convey meaning stated above? </a:t>
            </a:r>
            <a:endParaRPr dirty="0"/>
          </a:p>
          <a:p>
            <a:pPr indent="-342900">
              <a:spcBef>
                <a:spcPts val="360"/>
              </a:spcBef>
              <a:buSzPts val="2040"/>
              <a:buAutoNum type="alphaUcPeriod"/>
            </a:pPr>
            <a:r>
              <a:rPr lang="en" dirty="0">
                <a:latin typeface="Open Sans"/>
                <a:ea typeface="Open Sans"/>
                <a:cs typeface="Open Sans"/>
                <a:sym typeface="Open Sans"/>
              </a:rPr>
              <a:t>He </a:t>
            </a:r>
            <a:r>
              <a:rPr lang="en" dirty="0">
                <a:solidFill>
                  <a:schemeClr val="accent4"/>
                </a:solidFill>
                <a:latin typeface="Open Sans"/>
                <a:ea typeface="Open Sans"/>
                <a:cs typeface="Open Sans"/>
                <a:sym typeface="Open Sans"/>
              </a:rPr>
              <a:t>isn't</a:t>
            </a:r>
            <a:r>
              <a:rPr lang="en" dirty="0">
                <a:latin typeface="Open Sans"/>
                <a:ea typeface="Open Sans"/>
                <a:cs typeface="Open Sans"/>
                <a:sym typeface="Open Sans"/>
              </a:rPr>
              <a:t> flying to Paris tomorrow.</a:t>
            </a:r>
            <a:endParaRPr dirty="0"/>
          </a:p>
          <a:p>
            <a:pPr indent="-342900">
              <a:spcBef>
                <a:spcPts val="360"/>
              </a:spcBef>
              <a:buSzPts val="2040"/>
              <a:buAutoNum type="alphaUcPeriod"/>
            </a:pPr>
            <a:r>
              <a:rPr lang="en" dirty="0">
                <a:latin typeface="Open Sans"/>
                <a:ea typeface="Open Sans"/>
                <a:cs typeface="Open Sans"/>
                <a:sym typeface="Open Sans"/>
              </a:rPr>
              <a:t>He isn't flying </a:t>
            </a:r>
            <a:r>
              <a:rPr lang="en" dirty="0">
                <a:solidFill>
                  <a:srgbClr val="554840"/>
                </a:solidFill>
                <a:latin typeface="Open Sans"/>
                <a:ea typeface="Open Sans"/>
                <a:cs typeface="Open Sans"/>
                <a:sym typeface="Open Sans"/>
              </a:rPr>
              <a:t>to</a:t>
            </a:r>
            <a:r>
              <a:rPr lang="en" dirty="0">
                <a:latin typeface="Open Sans"/>
                <a:ea typeface="Open Sans"/>
                <a:cs typeface="Open Sans"/>
                <a:sym typeface="Open Sans"/>
              </a:rPr>
              <a:t> Paris tomorrow.</a:t>
            </a:r>
            <a:endParaRPr dirty="0"/>
          </a:p>
          <a:p>
            <a:pPr marL="0" indent="0">
              <a:spcBef>
                <a:spcPts val="360"/>
              </a:spcBef>
              <a:buSzPts val="2040"/>
              <a:buNone/>
            </a:pPr>
            <a:r>
              <a:rPr lang="en" dirty="0">
                <a:solidFill>
                  <a:srgbClr val="FF0000"/>
                </a:solidFill>
                <a:latin typeface="Open Sans"/>
                <a:ea typeface="Open Sans"/>
                <a:cs typeface="Open Sans"/>
                <a:sym typeface="Open Sans"/>
              </a:rPr>
              <a:t>C. He isn't flying to Paris tomorrow</a:t>
            </a:r>
            <a:r>
              <a:rPr lang="en" dirty="0">
                <a:solidFill>
                  <a:srgbClr val="FFFF00"/>
                </a:solidFill>
                <a:latin typeface="Open Sans"/>
                <a:ea typeface="Open Sans"/>
                <a:cs typeface="Open Sans"/>
                <a:sym typeface="Open Sans"/>
              </a:rPr>
              <a:t>.</a:t>
            </a:r>
            <a:endParaRPr dirty="0"/>
          </a:p>
          <a:p>
            <a:pPr indent="-342900">
              <a:spcBef>
                <a:spcPts val="360"/>
              </a:spcBef>
              <a:buSzPts val="2040"/>
              <a:buAutoNum type="alphaUcPeriod"/>
            </a:pPr>
            <a:r>
              <a:rPr lang="en" dirty="0">
                <a:latin typeface="Open Sans"/>
                <a:ea typeface="Open Sans"/>
                <a:cs typeface="Open Sans"/>
                <a:sym typeface="Open Sans"/>
              </a:rPr>
              <a:t>He isn't flying to Paris </a:t>
            </a:r>
            <a:r>
              <a:rPr lang="en" dirty="0">
                <a:solidFill>
                  <a:srgbClr val="554840"/>
                </a:solidFill>
                <a:latin typeface="Open Sans"/>
                <a:ea typeface="Open Sans"/>
                <a:cs typeface="Open Sans"/>
                <a:sym typeface="Open Sans"/>
              </a:rPr>
              <a:t>tomorrow.</a:t>
            </a:r>
            <a:endParaRPr dirty="0"/>
          </a:p>
          <a:p>
            <a:pPr marL="137160" indent="-40004">
              <a:spcBef>
                <a:spcPts val="360"/>
              </a:spcBef>
              <a:spcAft>
                <a:spcPts val="900"/>
              </a:spcAft>
              <a:buSzPts val="204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3"/>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221" name="Google Shape;221;p43"/>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dirty="0"/>
              <a:t>Q7 Find the intonation pattern in the given sentence.</a:t>
            </a:r>
            <a:endParaRPr dirty="0"/>
          </a:p>
          <a:p>
            <a:pPr marL="0" indent="0">
              <a:spcBef>
                <a:spcPts val="360"/>
              </a:spcBef>
              <a:buSzPts val="2040"/>
              <a:buNone/>
            </a:pPr>
            <a:r>
              <a:rPr lang="en" dirty="0">
                <a:latin typeface="Arimo"/>
                <a:ea typeface="Arimo"/>
                <a:cs typeface="Arimo"/>
                <a:sym typeface="Arimo"/>
              </a:rPr>
              <a:t>So you both live in Los Angeles? Well Alex does……</a:t>
            </a:r>
            <a:endParaRPr dirty="0"/>
          </a:p>
          <a:p>
            <a:pPr indent="-342900">
              <a:spcBef>
                <a:spcPts val="360"/>
              </a:spcBef>
              <a:buSzPts val="2040"/>
              <a:buAutoNum type="alphaUcPeriod"/>
            </a:pPr>
            <a:r>
              <a:rPr lang="en" dirty="0"/>
              <a:t>Rising intonation</a:t>
            </a:r>
            <a:endParaRPr dirty="0"/>
          </a:p>
          <a:p>
            <a:pPr indent="-342900">
              <a:spcBef>
                <a:spcPts val="360"/>
              </a:spcBef>
              <a:buSzPts val="2040"/>
              <a:buAutoNum type="alphaUcPeriod"/>
            </a:pPr>
            <a:r>
              <a:rPr lang="en" dirty="0"/>
              <a:t>Falling intonation</a:t>
            </a:r>
            <a:endParaRPr dirty="0"/>
          </a:p>
          <a:p>
            <a:pPr indent="-342900">
              <a:spcBef>
                <a:spcPts val="360"/>
              </a:spcBef>
              <a:buSzPts val="2040"/>
              <a:buAutoNum type="alphaUcPeriod"/>
            </a:pPr>
            <a:r>
              <a:rPr lang="en" dirty="0"/>
              <a:t>Rise- Fall intonation</a:t>
            </a:r>
            <a:endParaRPr dirty="0"/>
          </a:p>
          <a:p>
            <a:pPr indent="-342900">
              <a:spcBef>
                <a:spcPts val="360"/>
              </a:spcBef>
              <a:buSzPts val="2040"/>
              <a:buAutoNum type="alphaUcPeriod"/>
            </a:pPr>
            <a:r>
              <a:rPr lang="en" dirty="0"/>
              <a:t>Fall – Rise intonation </a:t>
            </a:r>
            <a:endParaRPr dirty="0"/>
          </a:p>
          <a:p>
            <a:pPr marL="137160" indent="-40004">
              <a:spcBef>
                <a:spcPts val="360"/>
              </a:spcBef>
              <a:spcAft>
                <a:spcPts val="900"/>
              </a:spcAft>
              <a:buSzPts val="204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342900" y="942975"/>
            <a:ext cx="6172200" cy="557325"/>
          </a:xfrm>
          <a:prstGeom prst="rect">
            <a:avLst/>
          </a:prstGeom>
          <a:noFill/>
          <a:ln>
            <a:noFill/>
          </a:ln>
        </p:spPr>
        <p:txBody>
          <a:bodyPr spcFirstLastPara="1" wrap="square" lIns="68569" tIns="34275" rIns="68569" bIns="34275" anchor="ctr" anchorCtr="0">
            <a:normAutofit/>
          </a:bodyPr>
          <a:lstStyle/>
          <a:p>
            <a:pPr>
              <a:buSzPts val="4000"/>
            </a:pPr>
            <a:endParaRPr/>
          </a:p>
        </p:txBody>
      </p:sp>
      <p:sp>
        <p:nvSpPr>
          <p:cNvPr id="227" name="Google Shape;227;p44"/>
          <p:cNvSpPr txBox="1">
            <a:spLocks noGrp="1"/>
          </p:cNvSpPr>
          <p:nvPr>
            <p:ph type="body" idx="1"/>
          </p:nvPr>
        </p:nvSpPr>
        <p:spPr>
          <a:xfrm>
            <a:off x="342900" y="1543050"/>
            <a:ext cx="6172200" cy="27432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a:t>Q7 Find the intonation pattern in the given sentence.</a:t>
            </a:r>
            <a:endParaRPr/>
          </a:p>
          <a:p>
            <a:pPr marL="0" indent="0">
              <a:spcBef>
                <a:spcPts val="360"/>
              </a:spcBef>
              <a:buSzPts val="2040"/>
              <a:buNone/>
            </a:pPr>
            <a:r>
              <a:rPr lang="en">
                <a:latin typeface="Arimo"/>
                <a:ea typeface="Arimo"/>
                <a:cs typeface="Arimo"/>
                <a:sym typeface="Arimo"/>
              </a:rPr>
              <a:t>So you both live in Los Angeles? Well Alex does……</a:t>
            </a:r>
            <a:endParaRPr/>
          </a:p>
          <a:p>
            <a:pPr indent="-342900">
              <a:spcBef>
                <a:spcPts val="360"/>
              </a:spcBef>
              <a:buSzPts val="2040"/>
              <a:buAutoNum type="alphaUcPeriod"/>
            </a:pPr>
            <a:r>
              <a:rPr lang="en">
                <a:latin typeface="Arial"/>
                <a:ea typeface="Arial"/>
                <a:cs typeface="Arial"/>
                <a:sym typeface="Arial"/>
              </a:rPr>
              <a:t>Rising intonation</a:t>
            </a:r>
            <a:endParaRPr/>
          </a:p>
          <a:p>
            <a:pPr indent="-342900">
              <a:spcBef>
                <a:spcPts val="360"/>
              </a:spcBef>
              <a:buSzPts val="2040"/>
              <a:buAutoNum type="alphaUcPeriod"/>
            </a:pPr>
            <a:r>
              <a:rPr lang="en">
                <a:latin typeface="Arial"/>
                <a:ea typeface="Arial"/>
                <a:cs typeface="Arial"/>
                <a:sym typeface="Arial"/>
              </a:rPr>
              <a:t>Falling intonation</a:t>
            </a:r>
            <a:endParaRPr/>
          </a:p>
          <a:p>
            <a:pPr indent="-342900">
              <a:spcBef>
                <a:spcPts val="360"/>
              </a:spcBef>
              <a:buSzPts val="2040"/>
              <a:buAutoNum type="alphaUcPeriod"/>
            </a:pPr>
            <a:r>
              <a:rPr lang="en">
                <a:solidFill>
                  <a:srgbClr val="FF0000"/>
                </a:solidFill>
                <a:latin typeface="Arial"/>
                <a:ea typeface="Arial"/>
                <a:cs typeface="Arial"/>
                <a:sym typeface="Arial"/>
              </a:rPr>
              <a:t>Rise- Fall intonation</a:t>
            </a:r>
            <a:endParaRPr/>
          </a:p>
          <a:p>
            <a:pPr indent="-342900">
              <a:spcBef>
                <a:spcPts val="360"/>
              </a:spcBef>
              <a:buSzPts val="2040"/>
              <a:buAutoNum type="alphaUcPeriod"/>
            </a:pPr>
            <a:r>
              <a:rPr lang="en">
                <a:latin typeface="Arial"/>
                <a:ea typeface="Arial"/>
                <a:cs typeface="Arial"/>
                <a:sym typeface="Arial"/>
              </a:rPr>
              <a:t>Fall – Rise intonation </a:t>
            </a:r>
            <a:endParaRPr/>
          </a:p>
          <a:p>
            <a:pPr marL="137160" indent="-40004">
              <a:spcBef>
                <a:spcPts val="360"/>
              </a:spcBef>
              <a:spcAft>
                <a:spcPts val="900"/>
              </a:spcAft>
              <a:buSzPts val="204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33" name="Google Shape;233;p45"/>
          <p:cNvSpPr txBox="1">
            <a:spLocks noGrp="1"/>
          </p:cNvSpPr>
          <p:nvPr>
            <p:ph type="body" idx="1"/>
          </p:nvPr>
        </p:nvSpPr>
        <p:spPr>
          <a:xfrm>
            <a:off x="342900" y="1318022"/>
            <a:ext cx="6172200" cy="20574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b="1" dirty="0"/>
              <a:t>Q5. "Mrs. Collins, I will not be in class next week because I am going out of town to visit family" is an example of a good Subject Line.</a:t>
            </a:r>
            <a:endParaRPr dirty="0"/>
          </a:p>
          <a:p>
            <a:pPr marL="137160" indent="-137160">
              <a:spcBef>
                <a:spcPts val="360"/>
              </a:spcBef>
              <a:buSzPts val="2040"/>
            </a:pPr>
            <a:r>
              <a:rPr lang="en" dirty="0"/>
              <a:t>TRUE</a:t>
            </a:r>
            <a:endParaRPr dirty="0"/>
          </a:p>
          <a:p>
            <a:pPr marL="137160" indent="-137160">
              <a:spcBef>
                <a:spcPts val="360"/>
              </a:spcBef>
              <a:buSzPts val="2040"/>
            </a:pPr>
            <a:r>
              <a:rPr lang="en" dirty="0"/>
              <a:t>FALSE</a:t>
            </a:r>
            <a:endParaRPr dirty="0"/>
          </a:p>
          <a:p>
            <a:pPr marL="137160" indent="-40004">
              <a:spcBef>
                <a:spcPts val="360"/>
              </a:spcBef>
              <a:spcAft>
                <a:spcPts val="900"/>
              </a:spcAft>
              <a:buSzPts val="204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6"/>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39" name="Google Shape;239;p46"/>
          <p:cNvSpPr txBox="1">
            <a:spLocks noGrp="1"/>
          </p:cNvSpPr>
          <p:nvPr>
            <p:ph type="body" idx="1"/>
          </p:nvPr>
        </p:nvSpPr>
        <p:spPr>
          <a:xfrm>
            <a:off x="342900" y="1318022"/>
            <a:ext cx="6172200" cy="205740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b="1" dirty="0"/>
              <a:t>Q5. "Mrs. Collins, I will not be in class next week because I am going out of town to visit family" is an example of a good Subject Line.</a:t>
            </a:r>
            <a:endParaRPr dirty="0"/>
          </a:p>
          <a:p>
            <a:pPr marL="137160" indent="-137160">
              <a:spcBef>
                <a:spcPts val="360"/>
              </a:spcBef>
              <a:buSzPts val="2040"/>
            </a:pPr>
            <a:r>
              <a:rPr lang="en" dirty="0"/>
              <a:t>TRUE</a:t>
            </a:r>
            <a:endParaRPr dirty="0"/>
          </a:p>
          <a:p>
            <a:pPr marL="137160" indent="-137160">
              <a:spcBef>
                <a:spcPts val="360"/>
              </a:spcBef>
              <a:buSzPts val="2040"/>
            </a:pPr>
            <a:r>
              <a:rPr lang="en" dirty="0">
                <a:solidFill>
                  <a:srgbClr val="FF0000"/>
                </a:solidFill>
              </a:rPr>
              <a:t>FALSE</a:t>
            </a:r>
            <a:endParaRPr dirty="0"/>
          </a:p>
          <a:p>
            <a:pPr marL="137160" indent="-40004">
              <a:spcBef>
                <a:spcPts val="360"/>
              </a:spcBef>
              <a:spcAft>
                <a:spcPts val="900"/>
              </a:spcAft>
              <a:buSzPts val="2040"/>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45" name="Google Shape;245;p47"/>
          <p:cNvSpPr txBox="1">
            <a:spLocks noGrp="1"/>
          </p:cNvSpPr>
          <p:nvPr>
            <p:ph type="body" idx="1"/>
          </p:nvPr>
        </p:nvSpPr>
        <p:spPr>
          <a:xfrm>
            <a:off x="342900" y="1318022"/>
            <a:ext cx="6172200" cy="2796778"/>
          </a:xfrm>
          <a:prstGeom prst="rect">
            <a:avLst/>
          </a:prstGeom>
          <a:noFill/>
          <a:ln>
            <a:noFill/>
          </a:ln>
        </p:spPr>
        <p:txBody>
          <a:bodyPr spcFirstLastPara="1" wrap="square" lIns="68569" tIns="34275" rIns="68569" bIns="34275" anchor="t" anchorCtr="0">
            <a:normAutofit/>
          </a:bodyPr>
          <a:lstStyle/>
          <a:p>
            <a:pPr marL="0" indent="0">
              <a:spcBef>
                <a:spcPts val="0"/>
              </a:spcBef>
              <a:buSzPts val="2040"/>
              <a:buNone/>
            </a:pPr>
            <a:r>
              <a:rPr lang="en" sz="1950" dirty="0"/>
              <a:t>Q6.</a:t>
            </a:r>
            <a:r>
              <a:rPr lang="en" sz="1950" b="1" dirty="0"/>
              <a:t> What does BCC stand for? </a:t>
            </a:r>
            <a:endParaRPr sz="1950" dirty="0"/>
          </a:p>
          <a:p>
            <a:pPr indent="-342900">
              <a:spcBef>
                <a:spcPts val="360"/>
              </a:spcBef>
              <a:buSzPts val="2040"/>
              <a:buFont typeface="Arial"/>
              <a:buAutoNum type="alphaUcPeriod"/>
            </a:pPr>
            <a:r>
              <a:rPr lang="en" sz="1950" dirty="0"/>
              <a:t>Behind Carbon Copy</a:t>
            </a:r>
            <a:endParaRPr sz="1950" dirty="0"/>
          </a:p>
          <a:p>
            <a:pPr indent="-342900">
              <a:spcBef>
                <a:spcPts val="360"/>
              </a:spcBef>
              <a:buSzPts val="2040"/>
              <a:buFont typeface="Arial"/>
              <a:buAutoNum type="alphaUcPeriod"/>
            </a:pPr>
            <a:r>
              <a:rPr lang="en" sz="1950" dirty="0"/>
              <a:t>Business Copy Carbon</a:t>
            </a:r>
            <a:endParaRPr sz="1950" dirty="0"/>
          </a:p>
          <a:p>
            <a:pPr indent="-342900">
              <a:spcBef>
                <a:spcPts val="360"/>
              </a:spcBef>
              <a:buSzPts val="2040"/>
              <a:buFont typeface="Arial"/>
              <a:buAutoNum type="alphaUcPeriod"/>
            </a:pPr>
            <a:r>
              <a:rPr lang="en" sz="1950" dirty="0"/>
              <a:t>Blind Copy Copy</a:t>
            </a:r>
            <a:endParaRPr sz="1950" dirty="0"/>
          </a:p>
          <a:p>
            <a:pPr indent="-342900">
              <a:spcBef>
                <a:spcPts val="360"/>
              </a:spcBef>
              <a:buSzPts val="2040"/>
              <a:buFont typeface="Arial"/>
              <a:buAutoNum type="alphaUcPeriod"/>
            </a:pPr>
            <a:r>
              <a:rPr lang="en" sz="1950" dirty="0"/>
              <a:t>Blind Carbon Copy</a:t>
            </a:r>
            <a:endParaRPr sz="1950" dirty="0"/>
          </a:p>
          <a:p>
            <a:pPr marL="0" indent="0">
              <a:spcBef>
                <a:spcPts val="360"/>
              </a:spcBef>
              <a:spcAft>
                <a:spcPts val="900"/>
              </a:spcAft>
              <a:buSzPts val="2040"/>
              <a:buNone/>
            </a:pPr>
            <a:br>
              <a:rPr lang="en" dirty="0"/>
            </a:b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8"/>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51" name="Google Shape;251;p48"/>
          <p:cNvSpPr txBox="1">
            <a:spLocks noGrp="1"/>
          </p:cNvSpPr>
          <p:nvPr>
            <p:ph type="body" idx="1"/>
          </p:nvPr>
        </p:nvSpPr>
        <p:spPr>
          <a:xfrm>
            <a:off x="342900" y="1318022"/>
            <a:ext cx="6172200" cy="330577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sz="2100" dirty="0"/>
              <a:t>Q6.</a:t>
            </a:r>
            <a:r>
              <a:rPr lang="en" sz="2100" b="1" dirty="0"/>
              <a:t> What does BCC stand for? </a:t>
            </a:r>
            <a:endParaRPr sz="2100" dirty="0"/>
          </a:p>
          <a:p>
            <a:pPr indent="-342900">
              <a:spcBef>
                <a:spcPts val="360"/>
              </a:spcBef>
              <a:buSzPts val="2040"/>
              <a:buFont typeface="Arial"/>
              <a:buAutoNum type="alphaUcPeriod"/>
            </a:pPr>
            <a:r>
              <a:rPr lang="en" sz="2100" dirty="0"/>
              <a:t>Behind Carbon Copy</a:t>
            </a:r>
            <a:endParaRPr sz="2100" dirty="0"/>
          </a:p>
          <a:p>
            <a:pPr indent="-342900">
              <a:spcBef>
                <a:spcPts val="360"/>
              </a:spcBef>
              <a:buSzPts val="2040"/>
              <a:buFont typeface="Arial"/>
              <a:buAutoNum type="alphaUcPeriod"/>
            </a:pPr>
            <a:r>
              <a:rPr lang="en" sz="2100" dirty="0"/>
              <a:t>Business Copy Carbon</a:t>
            </a:r>
            <a:endParaRPr sz="2100" dirty="0"/>
          </a:p>
          <a:p>
            <a:pPr indent="-342900">
              <a:spcBef>
                <a:spcPts val="360"/>
              </a:spcBef>
              <a:buSzPts val="2040"/>
              <a:buFont typeface="Arial"/>
              <a:buAutoNum type="alphaUcPeriod"/>
            </a:pPr>
            <a:r>
              <a:rPr lang="en" sz="2100" dirty="0"/>
              <a:t>Blind Copy Copy</a:t>
            </a:r>
            <a:endParaRPr sz="2100" dirty="0"/>
          </a:p>
          <a:p>
            <a:pPr indent="-342900">
              <a:spcBef>
                <a:spcPts val="360"/>
              </a:spcBef>
              <a:buSzPts val="2040"/>
              <a:buFont typeface="Arial"/>
              <a:buAutoNum type="alphaUcPeriod"/>
            </a:pPr>
            <a:r>
              <a:rPr lang="en" sz="2100" dirty="0">
                <a:solidFill>
                  <a:srgbClr val="FF0000"/>
                </a:solidFill>
              </a:rPr>
              <a:t>Blind Carbon Copy</a:t>
            </a:r>
            <a:endParaRPr sz="2100" dirty="0"/>
          </a:p>
          <a:p>
            <a:pPr marL="137160" indent="-40004">
              <a:spcBef>
                <a:spcPts val="360"/>
              </a:spcBef>
              <a:spcAft>
                <a:spcPts val="900"/>
              </a:spcAft>
              <a:buSzPts val="2040"/>
              <a:buNone/>
            </a:pPr>
            <a:endParaRP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242646" y="911066"/>
            <a:ext cx="6426675" cy="2931541"/>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common disability in test pilots is hearing impairment, a consequence of sitting too close to large jet engines for long periods of time.</a:t>
            </a:r>
            <a:endParaRPr sz="825"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highlight>
                  <a:srgbClr val="FFFF00"/>
                </a:highlight>
                <a:latin typeface="Times New Roman"/>
                <a:ea typeface="Times New Roman"/>
                <a:cs typeface="Times New Roman"/>
                <a:sym typeface="Times New Roman"/>
              </a:rPr>
              <a:t>(A) a consequence of sitting too close to large jet engines for long periods of time</a:t>
            </a:r>
            <a:endParaRPr sz="825" dirty="0"/>
          </a:p>
          <a:p>
            <a:r>
              <a:rPr lang="en" sz="1500" dirty="0">
                <a:solidFill>
                  <a:schemeClr val="dk1"/>
                </a:solidFill>
                <a:latin typeface="Times New Roman"/>
                <a:ea typeface="Times New Roman"/>
                <a:cs typeface="Times New Roman"/>
                <a:sym typeface="Times New Roman"/>
              </a:rPr>
              <a:t>(B) a consequence from sitting for long periods of time too near to large jet engines</a:t>
            </a:r>
            <a:endParaRPr sz="825" dirty="0"/>
          </a:p>
          <a:p>
            <a:r>
              <a:rPr lang="en" sz="1500" dirty="0">
                <a:solidFill>
                  <a:schemeClr val="dk1"/>
                </a:solidFill>
                <a:latin typeface="Times New Roman"/>
                <a:ea typeface="Times New Roman"/>
                <a:cs typeface="Times New Roman"/>
                <a:sym typeface="Times New Roman"/>
              </a:rPr>
              <a:t>(C) a consequence which resulted from sitting too close to large jet engines for long periods of time</a:t>
            </a:r>
            <a:endParaRPr sz="825" dirty="0"/>
          </a:p>
          <a:p>
            <a:r>
              <a:rPr lang="en" sz="1500" dirty="0">
                <a:solidFill>
                  <a:schemeClr val="dk1"/>
                </a:solidFill>
                <a:latin typeface="Times New Roman"/>
                <a:ea typeface="Times New Roman"/>
                <a:cs typeface="Times New Roman"/>
                <a:sym typeface="Times New Roman"/>
              </a:rPr>
              <a:t>(D) damaged from sitting too near to large jet engines for long periods of time</a:t>
            </a:r>
            <a:endParaRPr sz="825" dirty="0"/>
          </a:p>
          <a:p>
            <a:r>
              <a:rPr lang="en" sz="1500" dirty="0">
                <a:solidFill>
                  <a:schemeClr val="dk1"/>
                </a:solidFill>
                <a:latin typeface="Times New Roman"/>
                <a:ea typeface="Times New Roman"/>
                <a:cs typeface="Times New Roman"/>
                <a:sym typeface="Times New Roman"/>
              </a:rPr>
              <a:t>(E) damaged because they sat too close to large jet engines for long periods of time</a:t>
            </a:r>
            <a:endParaRPr sz="825" dirty="0"/>
          </a:p>
          <a:p>
            <a:endParaRPr sz="2100"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9"/>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57" name="Google Shape;257;p49"/>
          <p:cNvSpPr txBox="1">
            <a:spLocks noGrp="1"/>
          </p:cNvSpPr>
          <p:nvPr>
            <p:ph type="body" idx="1"/>
          </p:nvPr>
        </p:nvSpPr>
        <p:spPr>
          <a:xfrm>
            <a:off x="342900" y="1318022"/>
            <a:ext cx="6172200" cy="3182540"/>
          </a:xfrm>
          <a:prstGeom prst="rect">
            <a:avLst/>
          </a:prstGeom>
          <a:noFill/>
          <a:ln>
            <a:noFill/>
          </a:ln>
        </p:spPr>
        <p:txBody>
          <a:bodyPr spcFirstLastPara="1" wrap="square" lIns="68569" tIns="34275" rIns="68569" bIns="34275" anchor="t" anchorCtr="0">
            <a:normAutofit/>
          </a:bodyPr>
          <a:lstStyle/>
          <a:p>
            <a:pPr marL="137160" indent="-137160">
              <a:spcBef>
                <a:spcPts val="0"/>
              </a:spcBef>
              <a:buSzPts val="2040"/>
            </a:pPr>
            <a:r>
              <a:rPr lang="en" sz="2100" dirty="0"/>
              <a:t>Q7.</a:t>
            </a:r>
            <a:r>
              <a:rPr lang="en" sz="2100" b="1" dirty="0"/>
              <a:t>  What does "cc" stand for in the address bar?</a:t>
            </a:r>
            <a:endParaRPr sz="2100" dirty="0"/>
          </a:p>
          <a:p>
            <a:pPr indent="-342900">
              <a:spcBef>
                <a:spcPts val="360"/>
              </a:spcBef>
              <a:buSzPts val="2040"/>
              <a:buFont typeface="Arial"/>
              <a:buAutoNum type="alphaUcPeriod"/>
            </a:pPr>
            <a:r>
              <a:rPr lang="en" sz="2100" dirty="0"/>
              <a:t>Copy Cat</a:t>
            </a:r>
            <a:endParaRPr sz="2100" dirty="0"/>
          </a:p>
          <a:p>
            <a:pPr indent="-342900">
              <a:spcBef>
                <a:spcPts val="360"/>
              </a:spcBef>
              <a:buSzPts val="2040"/>
              <a:buFont typeface="Arial"/>
              <a:buAutoNum type="alphaUcPeriod"/>
            </a:pPr>
            <a:r>
              <a:rPr lang="en" sz="2100" dirty="0"/>
              <a:t>Counting Coins</a:t>
            </a:r>
            <a:endParaRPr sz="2100" dirty="0"/>
          </a:p>
          <a:p>
            <a:pPr indent="-342900">
              <a:spcBef>
                <a:spcPts val="360"/>
              </a:spcBef>
              <a:buSzPts val="2040"/>
              <a:buFont typeface="Arial"/>
              <a:buAutoNum type="alphaUcPeriod"/>
            </a:pPr>
            <a:r>
              <a:rPr lang="en" sz="2100" dirty="0"/>
              <a:t>Carbon Copy</a:t>
            </a:r>
            <a:endParaRPr sz="2100" dirty="0"/>
          </a:p>
          <a:p>
            <a:pPr indent="-342900">
              <a:spcBef>
                <a:spcPts val="360"/>
              </a:spcBef>
              <a:buSzPts val="2040"/>
              <a:buFont typeface="Arial"/>
              <a:buAutoNum type="alphaUcPeriod"/>
            </a:pPr>
            <a:r>
              <a:rPr lang="en" sz="2100" dirty="0"/>
              <a:t>Clueless Captain</a:t>
            </a:r>
            <a:endParaRPr sz="2100" dirty="0"/>
          </a:p>
          <a:p>
            <a:pPr marL="137160" indent="-40004">
              <a:spcBef>
                <a:spcPts val="360"/>
              </a:spcBef>
              <a:spcAft>
                <a:spcPts val="900"/>
              </a:spcAft>
              <a:buSzPts val="2040"/>
              <a:buNone/>
            </a:pPr>
            <a:endParaRPr sz="21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0"/>
          <p:cNvSpPr txBox="1">
            <a:spLocks noGrp="1"/>
          </p:cNvSpPr>
          <p:nvPr>
            <p:ph type="title"/>
          </p:nvPr>
        </p:nvSpPr>
        <p:spPr>
          <a:xfrm>
            <a:off x="342900" y="867966"/>
            <a:ext cx="6172200" cy="418050"/>
          </a:xfrm>
          <a:prstGeom prst="rect">
            <a:avLst/>
          </a:prstGeom>
          <a:noFill/>
          <a:ln>
            <a:noFill/>
          </a:ln>
        </p:spPr>
        <p:txBody>
          <a:bodyPr spcFirstLastPara="1" wrap="square" lIns="68569" tIns="34275" rIns="68569" bIns="34275" anchor="ctr" anchorCtr="0">
            <a:normAutofit fontScale="90000"/>
          </a:bodyPr>
          <a:lstStyle/>
          <a:p>
            <a:pPr>
              <a:buSzPts val="4000"/>
            </a:pPr>
            <a:endParaRPr/>
          </a:p>
        </p:txBody>
      </p:sp>
      <p:sp>
        <p:nvSpPr>
          <p:cNvPr id="263" name="Google Shape;263;p50"/>
          <p:cNvSpPr txBox="1">
            <a:spLocks noGrp="1"/>
          </p:cNvSpPr>
          <p:nvPr>
            <p:ph type="body" idx="1"/>
          </p:nvPr>
        </p:nvSpPr>
        <p:spPr>
          <a:xfrm>
            <a:off x="342900" y="1318022"/>
            <a:ext cx="6172200" cy="2464594"/>
          </a:xfrm>
          <a:prstGeom prst="rect">
            <a:avLst/>
          </a:prstGeom>
          <a:noFill/>
          <a:ln>
            <a:noFill/>
          </a:ln>
        </p:spPr>
        <p:txBody>
          <a:bodyPr spcFirstLastPara="1" wrap="square" lIns="68569" tIns="34275" rIns="68569" bIns="34275" anchor="t" anchorCtr="0">
            <a:normAutofit lnSpcReduction="10000"/>
          </a:bodyPr>
          <a:lstStyle/>
          <a:p>
            <a:pPr marL="137160" indent="-137160">
              <a:spcBef>
                <a:spcPts val="0"/>
              </a:spcBef>
              <a:buSzPts val="2040"/>
            </a:pPr>
            <a:r>
              <a:rPr lang="en" sz="2100" dirty="0"/>
              <a:t>Q7.</a:t>
            </a:r>
            <a:r>
              <a:rPr lang="en" sz="2100" b="1" dirty="0"/>
              <a:t>  What does "cc" stand for in the address bar?</a:t>
            </a:r>
            <a:endParaRPr sz="2100" dirty="0"/>
          </a:p>
          <a:p>
            <a:pPr indent="-342900">
              <a:spcBef>
                <a:spcPts val="360"/>
              </a:spcBef>
              <a:buSzPts val="2040"/>
              <a:buFont typeface="Arial"/>
              <a:buAutoNum type="alphaUcPeriod"/>
            </a:pPr>
            <a:r>
              <a:rPr lang="en" sz="2100" dirty="0"/>
              <a:t>Copy Cat</a:t>
            </a:r>
            <a:endParaRPr sz="2100" dirty="0"/>
          </a:p>
          <a:p>
            <a:pPr indent="-342900">
              <a:spcBef>
                <a:spcPts val="360"/>
              </a:spcBef>
              <a:buSzPts val="2040"/>
              <a:buFont typeface="Arial"/>
              <a:buAutoNum type="alphaUcPeriod"/>
            </a:pPr>
            <a:r>
              <a:rPr lang="en" sz="2100" dirty="0"/>
              <a:t>Counting Coins</a:t>
            </a:r>
            <a:endParaRPr sz="2100" dirty="0"/>
          </a:p>
          <a:p>
            <a:pPr indent="-342900">
              <a:spcBef>
                <a:spcPts val="360"/>
              </a:spcBef>
              <a:buSzPts val="2040"/>
              <a:buFont typeface="Arial"/>
              <a:buAutoNum type="alphaUcPeriod"/>
            </a:pPr>
            <a:r>
              <a:rPr lang="en" sz="2100" dirty="0">
                <a:solidFill>
                  <a:srgbClr val="FF0000"/>
                </a:solidFill>
              </a:rPr>
              <a:t>Carbon Copy</a:t>
            </a:r>
            <a:endParaRPr sz="2100" dirty="0"/>
          </a:p>
          <a:p>
            <a:pPr indent="-342900">
              <a:spcBef>
                <a:spcPts val="360"/>
              </a:spcBef>
              <a:buSzPts val="2040"/>
              <a:buFont typeface="Arial"/>
              <a:buAutoNum type="alphaUcPeriod"/>
            </a:pPr>
            <a:r>
              <a:rPr lang="en" sz="2100" dirty="0"/>
              <a:t>Clueless Captain</a:t>
            </a:r>
            <a:endParaRPr sz="2100" dirty="0"/>
          </a:p>
          <a:p>
            <a:pPr marL="137160" indent="-40004">
              <a:spcBef>
                <a:spcPts val="360"/>
              </a:spcBef>
              <a:spcAft>
                <a:spcPts val="900"/>
              </a:spcAft>
              <a:buSzPts val="20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B7106-340C-45BC-8303-95FB1382E915}"/>
              </a:ext>
            </a:extLst>
          </p:cNvPr>
          <p:cNvSpPr txBox="1"/>
          <p:nvPr/>
        </p:nvSpPr>
        <p:spPr>
          <a:xfrm>
            <a:off x="447983" y="1129635"/>
            <a:ext cx="5464277" cy="2585323"/>
          </a:xfrm>
          <a:prstGeom prst="rect">
            <a:avLst/>
          </a:prstGeom>
          <a:noFill/>
        </p:spPr>
        <p:txBody>
          <a:bodyPr wrap="square" rtlCol="0">
            <a:spAutoFit/>
          </a:bodyPr>
          <a:lstStyle/>
          <a:p>
            <a:r>
              <a:rPr lang="en-US" sz="1800" dirty="0"/>
              <a:t>Solution:</a:t>
            </a:r>
          </a:p>
          <a:p>
            <a:r>
              <a:rPr lang="en-US" sz="1800" dirty="0"/>
              <a:t>Idioms + redundancy + modifier</a:t>
            </a:r>
            <a:br>
              <a:rPr lang="en-US" sz="1800" dirty="0"/>
            </a:br>
            <a:r>
              <a:rPr lang="en-US" sz="1800" dirty="0"/>
              <a:t>Stuff after comma should describe ‘hearing impairment’. Hence…</a:t>
            </a:r>
            <a:br>
              <a:rPr lang="en-US" sz="1800" dirty="0"/>
            </a:br>
            <a:r>
              <a:rPr lang="en-US" sz="1800" dirty="0"/>
              <a:t>D and E can be eliminated because of the use of ‘damaged…’</a:t>
            </a:r>
            <a:br>
              <a:rPr lang="en-US" sz="1800" dirty="0"/>
            </a:br>
            <a:r>
              <a:rPr lang="en-US" sz="1800" dirty="0"/>
              <a:t>‘A consequence of’ is the correct idiom. Hence, B and C can be eliminated.</a:t>
            </a:r>
            <a:br>
              <a:rPr lang="en-US" sz="1800" dirty="0"/>
            </a:br>
            <a:r>
              <a:rPr lang="en-US" sz="1800" dirty="0"/>
              <a:t>A is the best choice.</a:t>
            </a:r>
            <a:endParaRPr lang="en-IN" sz="1800" dirty="0"/>
          </a:p>
        </p:txBody>
      </p:sp>
    </p:spTree>
    <p:extLst>
      <p:ext uri="{BB962C8B-B14F-4D97-AF65-F5344CB8AC3E}">
        <p14:creationId xmlns:p14="http://schemas.microsoft.com/office/powerpoint/2010/main" val="42747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p:nvPr/>
        </p:nvSpPr>
        <p:spPr>
          <a:xfrm>
            <a:off x="69652" y="680443"/>
            <a:ext cx="6228858" cy="3877954"/>
          </a:xfrm>
          <a:prstGeom prst="rect">
            <a:avLst/>
          </a:prstGeom>
          <a:noFill/>
          <a:ln>
            <a:noFill/>
          </a:ln>
        </p:spPr>
        <p:txBody>
          <a:bodyPr spcFirstLastPara="1" wrap="square" lIns="68569" tIns="34275" rIns="68569" bIns="34275" anchor="t" anchorCtr="0">
            <a:spAutoFit/>
          </a:bodyPr>
          <a:lstStyle/>
          <a:p>
            <a:r>
              <a:rPr lang="en" sz="1650" dirty="0">
                <a:solidFill>
                  <a:schemeClr val="dk1"/>
                </a:solidFill>
                <a:latin typeface="Times New Roman"/>
                <a:ea typeface="Times New Roman"/>
                <a:cs typeface="Times New Roman"/>
                <a:sym typeface="Times New Roman"/>
              </a:rPr>
              <a:t>A 1972 agreement between Canada and the United States reduced the amount of phosphates that municipalities had been allowed to dump into the Great Lakes.</a:t>
            </a:r>
            <a:endParaRPr sz="1650" dirty="0"/>
          </a:p>
          <a:p>
            <a:endParaRPr sz="1650" dirty="0">
              <a:solidFill>
                <a:schemeClr val="dk1"/>
              </a:solidFill>
              <a:latin typeface="Times New Roman"/>
              <a:ea typeface="Times New Roman"/>
              <a:cs typeface="Times New Roman"/>
              <a:sym typeface="Times New Roman"/>
            </a:endParaRPr>
          </a:p>
          <a:p>
            <a:r>
              <a:rPr lang="en" sz="1650" dirty="0">
                <a:solidFill>
                  <a:schemeClr val="dk1"/>
                </a:solidFill>
                <a:latin typeface="Times New Roman"/>
                <a:ea typeface="Times New Roman"/>
                <a:cs typeface="Times New Roman"/>
                <a:sym typeface="Times New Roman"/>
              </a:rPr>
              <a:t>(A) reduced the amount of phosphates that municipalities had been allowed to dump</a:t>
            </a:r>
            <a:endParaRPr sz="1650" dirty="0"/>
          </a:p>
          <a:p>
            <a:r>
              <a:rPr lang="en" sz="1650" dirty="0">
                <a:solidFill>
                  <a:schemeClr val="dk1"/>
                </a:solidFill>
                <a:latin typeface="Times New Roman"/>
                <a:ea typeface="Times New Roman"/>
                <a:cs typeface="Times New Roman"/>
                <a:sym typeface="Times New Roman"/>
              </a:rPr>
              <a:t>(B) reduced the phosphate amount that municipalities had been dumping</a:t>
            </a:r>
            <a:endParaRPr sz="1650" dirty="0"/>
          </a:p>
          <a:p>
            <a:r>
              <a:rPr lang="en" sz="1650" dirty="0">
                <a:solidFill>
                  <a:schemeClr val="dk1"/>
                </a:solidFill>
                <a:latin typeface="Times New Roman"/>
                <a:ea typeface="Times New Roman"/>
                <a:cs typeface="Times New Roman"/>
                <a:sym typeface="Times New Roman"/>
              </a:rPr>
              <a:t>(C) reduces the phosphate amount municipalities have been allowed to dump</a:t>
            </a:r>
            <a:endParaRPr sz="1650" dirty="0"/>
          </a:p>
          <a:p>
            <a:r>
              <a:rPr lang="en" sz="1650" dirty="0">
                <a:solidFill>
                  <a:schemeClr val="dk1"/>
                </a:solidFill>
                <a:latin typeface="Times New Roman"/>
                <a:ea typeface="Times New Roman"/>
                <a:cs typeface="Times New Roman"/>
                <a:sym typeface="Times New Roman"/>
              </a:rPr>
              <a:t>(D) reduced the amount of phosphates that municipalities are allowed to dump</a:t>
            </a:r>
            <a:endParaRPr sz="1650" dirty="0"/>
          </a:p>
          <a:p>
            <a:r>
              <a:rPr lang="en" sz="1650" dirty="0">
                <a:solidFill>
                  <a:schemeClr val="dk1"/>
                </a:solidFill>
                <a:latin typeface="Times New Roman"/>
                <a:ea typeface="Times New Roman"/>
                <a:cs typeface="Times New Roman"/>
                <a:sym typeface="Times New Roman"/>
              </a:rPr>
              <a:t>(E) reduces the amount of phosphates allowed for dumping by municipalities</a:t>
            </a:r>
            <a:endParaRPr sz="1650" dirty="0"/>
          </a:p>
          <a:p>
            <a:endParaRPr sz="165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0" y="951570"/>
            <a:ext cx="6723450" cy="3116207"/>
          </a:xfrm>
          <a:prstGeom prst="rect">
            <a:avLst/>
          </a:prstGeom>
          <a:noFill/>
          <a:ln>
            <a:noFill/>
          </a:ln>
        </p:spPr>
        <p:txBody>
          <a:bodyPr spcFirstLastPara="1" wrap="square" lIns="68569" tIns="34275" rIns="68569" bIns="34275" anchor="t" anchorCtr="0">
            <a:spAutoFit/>
          </a:bodyPr>
          <a:lstStyle/>
          <a:p>
            <a:r>
              <a:rPr lang="en" sz="1650" dirty="0">
                <a:solidFill>
                  <a:schemeClr val="dk1"/>
                </a:solidFill>
                <a:latin typeface="Times New Roman"/>
                <a:ea typeface="Times New Roman"/>
                <a:cs typeface="Times New Roman"/>
                <a:sym typeface="Times New Roman"/>
              </a:rPr>
              <a:t>A 1972 agreement between Canada and the United States reduced the amount of phosphates that municipalities had been allowed to dump into the Great Lakes.</a:t>
            </a:r>
            <a:endParaRPr sz="1650" dirty="0"/>
          </a:p>
          <a:p>
            <a:endParaRPr sz="1650" dirty="0">
              <a:solidFill>
                <a:schemeClr val="dk1"/>
              </a:solidFill>
              <a:latin typeface="Times New Roman"/>
              <a:ea typeface="Times New Roman"/>
              <a:cs typeface="Times New Roman"/>
              <a:sym typeface="Times New Roman"/>
            </a:endParaRPr>
          </a:p>
          <a:p>
            <a:r>
              <a:rPr lang="en" sz="1650" dirty="0">
                <a:solidFill>
                  <a:schemeClr val="dk1"/>
                </a:solidFill>
                <a:latin typeface="Times New Roman"/>
                <a:ea typeface="Times New Roman"/>
                <a:cs typeface="Times New Roman"/>
                <a:sym typeface="Times New Roman"/>
              </a:rPr>
              <a:t>(A) reduced the amount of phosphates that municipalities had been allowed to dump</a:t>
            </a:r>
            <a:endParaRPr sz="1650" dirty="0"/>
          </a:p>
          <a:p>
            <a:r>
              <a:rPr lang="en" sz="1650" dirty="0">
                <a:solidFill>
                  <a:schemeClr val="dk1"/>
                </a:solidFill>
                <a:latin typeface="Times New Roman"/>
                <a:ea typeface="Times New Roman"/>
                <a:cs typeface="Times New Roman"/>
                <a:sym typeface="Times New Roman"/>
              </a:rPr>
              <a:t>(B) reduced the phosphate amount that municipalities had been dumping</a:t>
            </a:r>
            <a:endParaRPr sz="1650" dirty="0"/>
          </a:p>
          <a:p>
            <a:r>
              <a:rPr lang="en" sz="1650" dirty="0">
                <a:solidFill>
                  <a:schemeClr val="dk1"/>
                </a:solidFill>
                <a:latin typeface="Times New Roman"/>
                <a:ea typeface="Times New Roman"/>
                <a:cs typeface="Times New Roman"/>
                <a:sym typeface="Times New Roman"/>
              </a:rPr>
              <a:t>(C) reduces the phosphate amount municipalities have been allowed to dump</a:t>
            </a:r>
            <a:endParaRPr sz="1650" dirty="0"/>
          </a:p>
          <a:p>
            <a:r>
              <a:rPr lang="en" sz="1650" dirty="0">
                <a:solidFill>
                  <a:schemeClr val="dk1"/>
                </a:solidFill>
                <a:highlight>
                  <a:srgbClr val="FFFF00"/>
                </a:highlight>
                <a:latin typeface="Times New Roman"/>
                <a:ea typeface="Times New Roman"/>
                <a:cs typeface="Times New Roman"/>
                <a:sym typeface="Times New Roman"/>
              </a:rPr>
              <a:t>(D) reduced the amount of phosphates that municipalities are allowed to dump</a:t>
            </a:r>
            <a:endParaRPr sz="1650" dirty="0"/>
          </a:p>
          <a:p>
            <a:r>
              <a:rPr lang="en" sz="1650" dirty="0">
                <a:solidFill>
                  <a:schemeClr val="dk1"/>
                </a:solidFill>
                <a:latin typeface="Times New Roman"/>
                <a:ea typeface="Times New Roman"/>
                <a:cs typeface="Times New Roman"/>
                <a:sym typeface="Times New Roman"/>
              </a:rPr>
              <a:t>(E) reduces the amount of phosphates allowed for dumping by municipalities</a:t>
            </a:r>
            <a:endParaRPr sz="1650" dirty="0"/>
          </a:p>
          <a:p>
            <a:endParaRPr sz="165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C43B7-4506-4B43-BDF7-D6431021B2BE}"/>
              </a:ext>
            </a:extLst>
          </p:cNvPr>
          <p:cNvSpPr txBox="1"/>
          <p:nvPr/>
        </p:nvSpPr>
        <p:spPr>
          <a:xfrm>
            <a:off x="375046" y="857250"/>
            <a:ext cx="5625704" cy="3416320"/>
          </a:xfrm>
          <a:prstGeom prst="rect">
            <a:avLst/>
          </a:prstGeom>
          <a:noFill/>
        </p:spPr>
        <p:txBody>
          <a:bodyPr wrap="square" rtlCol="0">
            <a:spAutoFit/>
          </a:bodyPr>
          <a:lstStyle/>
          <a:p>
            <a:r>
              <a:rPr lang="en-US" sz="1800" b="1" dirty="0"/>
              <a:t>Solution:</a:t>
            </a:r>
          </a:p>
          <a:p>
            <a:r>
              <a:rPr lang="en-US" sz="1800" b="1" dirty="0"/>
              <a:t>Tense*</a:t>
            </a:r>
            <a:br>
              <a:rPr lang="en-US" sz="1800" dirty="0"/>
            </a:br>
            <a:r>
              <a:rPr lang="en-US" sz="1800" dirty="0"/>
              <a:t>A and B can be ruled out because of use of ‘had’. ‘Had’ should not be used in this sentence. ‘Had’ is to be used only if the sentence is talking about something in past and needs to talk about another action that happened in further past.</a:t>
            </a:r>
            <a:br>
              <a:rPr lang="en-US" sz="1800" dirty="0"/>
            </a:br>
            <a:r>
              <a:rPr lang="en-US" sz="1800" dirty="0"/>
              <a:t>C can be ruled out for the use of ‘have been’ and ‘reduces’.</a:t>
            </a:r>
            <a:br>
              <a:rPr lang="en-US" sz="1800" dirty="0"/>
            </a:br>
            <a:r>
              <a:rPr lang="en-US" sz="1800" dirty="0"/>
              <a:t>E can be rules out because of the use of ‘reduces’.</a:t>
            </a:r>
            <a:br>
              <a:rPr lang="en-US" sz="1800" dirty="0"/>
            </a:br>
            <a:r>
              <a:rPr lang="en-US" sz="1800" dirty="0"/>
              <a:t>D is the best choice.</a:t>
            </a:r>
            <a:br>
              <a:rPr lang="en-US" sz="1800" dirty="0"/>
            </a:br>
            <a:r>
              <a:rPr lang="en-US" sz="1800" dirty="0"/>
              <a:t>Difficulty level-3</a:t>
            </a:r>
            <a:endParaRPr lang="en-IN" sz="1800" dirty="0"/>
          </a:p>
        </p:txBody>
      </p:sp>
    </p:spTree>
    <p:extLst>
      <p:ext uri="{BB962C8B-B14F-4D97-AF65-F5344CB8AC3E}">
        <p14:creationId xmlns:p14="http://schemas.microsoft.com/office/powerpoint/2010/main" val="346990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p:nvPr/>
        </p:nvSpPr>
        <p:spPr>
          <a:xfrm>
            <a:off x="98582" y="922421"/>
            <a:ext cx="6696675" cy="3531706"/>
          </a:xfrm>
          <a:prstGeom prst="rect">
            <a:avLst/>
          </a:prstGeom>
          <a:noFill/>
          <a:ln>
            <a:noFill/>
          </a:ln>
        </p:spPr>
        <p:txBody>
          <a:bodyPr spcFirstLastPara="1" wrap="square" lIns="68569" tIns="34275" rIns="68569" bIns="34275" anchor="t" anchorCtr="0">
            <a:spAutoFit/>
          </a:bodyPr>
          <a:lstStyle/>
          <a:p>
            <a:r>
              <a:rPr lang="en" sz="1500" dirty="0">
                <a:solidFill>
                  <a:schemeClr val="dk1"/>
                </a:solidFill>
                <a:latin typeface="Times New Roman"/>
                <a:ea typeface="Times New Roman"/>
                <a:cs typeface="Times New Roman"/>
                <a:sym typeface="Times New Roman"/>
              </a:rPr>
              <a:t>A “calendar stick” carved centuries ago by the Winnebago tribe may provide the first evidence that the North American Indians have developed advanced full-year calendars basing them on systematic astronomical observation.</a:t>
            </a:r>
            <a:endParaRPr sz="1500" dirty="0"/>
          </a:p>
          <a:p>
            <a:endParaRPr sz="1500" dirty="0">
              <a:solidFill>
                <a:schemeClr val="dk1"/>
              </a:solidFill>
              <a:latin typeface="Times New Roman"/>
              <a:ea typeface="Times New Roman"/>
              <a:cs typeface="Times New Roman"/>
              <a:sym typeface="Times New Roman"/>
            </a:endParaRPr>
          </a:p>
          <a:p>
            <a:r>
              <a:rPr lang="en" sz="1500" dirty="0">
                <a:solidFill>
                  <a:schemeClr val="dk1"/>
                </a:solidFill>
                <a:latin typeface="Times New Roman"/>
                <a:ea typeface="Times New Roman"/>
                <a:cs typeface="Times New Roman"/>
                <a:sym typeface="Times New Roman"/>
              </a:rPr>
              <a:t>(A) that the North American Indians have developed advanced full-year calendars basing them</a:t>
            </a:r>
            <a:endParaRPr sz="1500" dirty="0"/>
          </a:p>
          <a:p>
            <a:r>
              <a:rPr lang="en" sz="1500" dirty="0">
                <a:solidFill>
                  <a:schemeClr val="dk1"/>
                </a:solidFill>
                <a:latin typeface="Times New Roman"/>
                <a:ea typeface="Times New Roman"/>
                <a:cs typeface="Times New Roman"/>
                <a:sym typeface="Times New Roman"/>
              </a:rPr>
              <a:t>(B) of the North American Indians who have developed advanced full-year calendars and based them</a:t>
            </a:r>
            <a:endParaRPr sz="1500" dirty="0"/>
          </a:p>
          <a:p>
            <a:r>
              <a:rPr lang="en" sz="1500" dirty="0">
                <a:solidFill>
                  <a:schemeClr val="dk1"/>
                </a:solidFill>
                <a:latin typeface="Times New Roman"/>
                <a:ea typeface="Times New Roman"/>
                <a:cs typeface="Times New Roman"/>
                <a:sym typeface="Times New Roman"/>
              </a:rPr>
              <a:t>(C) of the development of advanced full-year calendars by North American Indians, basing them</a:t>
            </a:r>
            <a:endParaRPr sz="1500" dirty="0"/>
          </a:p>
          <a:p>
            <a:r>
              <a:rPr lang="en" sz="1500" dirty="0">
                <a:solidFill>
                  <a:schemeClr val="dk1"/>
                </a:solidFill>
                <a:latin typeface="Times New Roman"/>
                <a:ea typeface="Times New Roman"/>
                <a:cs typeface="Times New Roman"/>
                <a:sym typeface="Times New Roman"/>
              </a:rPr>
              <a:t>(D) of the North American Indians and their development of advanced full-year calendars based</a:t>
            </a:r>
            <a:endParaRPr sz="1500" dirty="0"/>
          </a:p>
          <a:p>
            <a:r>
              <a:rPr lang="en" sz="1500" dirty="0">
                <a:solidFill>
                  <a:schemeClr val="dk1"/>
                </a:solidFill>
                <a:latin typeface="Times New Roman"/>
                <a:ea typeface="Times New Roman"/>
                <a:cs typeface="Times New Roman"/>
                <a:sym typeface="Times New Roman"/>
              </a:rPr>
              <a:t>(E) that the North American Indians developed advanced full-year calendars based</a:t>
            </a:r>
            <a:endParaRPr sz="1500" dirty="0"/>
          </a:p>
          <a:p>
            <a:endParaRPr sz="1500" dirty="0">
              <a:solidFill>
                <a:schemeClr val="dk1"/>
              </a:solidFill>
              <a:latin typeface="Times New Roman"/>
              <a:ea typeface="Times New Roman"/>
              <a:cs typeface="Times New Roman"/>
              <a:sym typeface="Times New Roman"/>
            </a:endParaRPr>
          </a:p>
          <a:p>
            <a:endParaRPr sz="15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2640</Words>
  <Application>Microsoft Office PowerPoint</Application>
  <PresentationFormat>Custom</PresentationFormat>
  <Paragraphs>196</Paragraphs>
  <Slides>41</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Arimo</vt:lpstr>
      <vt:lpstr>PT Serif</vt:lpstr>
      <vt:lpstr>Arial</vt:lpstr>
      <vt:lpstr>Times New Roman</vt:lpstr>
      <vt:lpstr>Open Sans</vt:lpstr>
      <vt:lpstr>Simple Light</vt:lpstr>
      <vt:lpstr>MID TERM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PRACTICE</dc:title>
  <cp:lastModifiedBy>admin</cp:lastModifiedBy>
  <cp:revision>4</cp:revision>
  <dcterms:modified xsi:type="dcterms:W3CDTF">2022-09-19T04:29:35Z</dcterms:modified>
</cp:coreProperties>
</file>