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4"/>
  </p:notes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60" r:id="rId9"/>
    <p:sldId id="280" r:id="rId10"/>
    <p:sldId id="261" r:id="rId11"/>
    <p:sldId id="281" r:id="rId12"/>
    <p:sldId id="262" r:id="rId13"/>
    <p:sldId id="282" r:id="rId14"/>
    <p:sldId id="263" r:id="rId15"/>
    <p:sldId id="283" r:id="rId16"/>
    <p:sldId id="264" r:id="rId17"/>
    <p:sldId id="284" r:id="rId18"/>
    <p:sldId id="265" r:id="rId19"/>
    <p:sldId id="285" r:id="rId20"/>
    <p:sldId id="266" r:id="rId21"/>
    <p:sldId id="286" r:id="rId22"/>
    <p:sldId id="267" r:id="rId23"/>
    <p:sldId id="287" r:id="rId24"/>
    <p:sldId id="268" r:id="rId25"/>
    <p:sldId id="288" r:id="rId26"/>
    <p:sldId id="269" r:id="rId27"/>
    <p:sldId id="289" r:id="rId28"/>
    <p:sldId id="270" r:id="rId29"/>
    <p:sldId id="290" r:id="rId30"/>
    <p:sldId id="271" r:id="rId31"/>
    <p:sldId id="291" r:id="rId32"/>
    <p:sldId id="272" r:id="rId33"/>
    <p:sldId id="292" r:id="rId34"/>
    <p:sldId id="273" r:id="rId35"/>
    <p:sldId id="293" r:id="rId36"/>
    <p:sldId id="274" r:id="rId37"/>
    <p:sldId id="294" r:id="rId38"/>
    <p:sldId id="275" r:id="rId39"/>
    <p:sldId id="295" r:id="rId40"/>
    <p:sldId id="276" r:id="rId41"/>
    <p:sldId id="296" r:id="rId42"/>
    <p:sldId id="317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9990-6D76-4064-BA5F-A8254BF88082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D60F-A5DF-4580-B45D-CD24222A9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Necropsy--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autopsy performed on an animal</a:t>
            </a:r>
          </a:p>
          <a:p>
            <a:r>
              <a:rPr lang="en-US" dirty="0"/>
              <a:t>Histopathology-</a:t>
            </a:r>
            <a:r>
              <a:rPr lang="en-IN" dirty="0"/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study of the signs of the disease using the microscopic examination of a biopsy or surgical specimen that is processed and fixed onto glass slides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Autopsy---s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specialized surgical procedure used to determine the cause and manner of death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Verbose-using or expressed in more words than are needed</a:t>
            </a:r>
          </a:p>
          <a:p>
            <a:r>
              <a:rPr lang="en-IN" dirty="0"/>
              <a:t>Imprecise—lacking exactness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7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Jurisprudence—theoretical study of law</a:t>
            </a:r>
          </a:p>
          <a:p>
            <a:r>
              <a:rPr lang="en-IN" dirty="0"/>
              <a:t>Jurisdiction—The power or right to exercise authority</a:t>
            </a:r>
          </a:p>
          <a:p>
            <a:r>
              <a:rPr lang="en-IN" dirty="0"/>
              <a:t>Judiciary—collective body of judges, justices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15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Impromptu—done without being planned</a:t>
            </a:r>
          </a:p>
          <a:p>
            <a:r>
              <a:rPr lang="en-IN" dirty="0"/>
              <a:t>Rhetoric—art of effective or persuasive speaking or writing</a:t>
            </a:r>
          </a:p>
          <a:p>
            <a:r>
              <a:rPr lang="en-IN" dirty="0"/>
              <a:t>Axiology-the study of the nature of value and valuation</a:t>
            </a:r>
          </a:p>
          <a:p>
            <a:r>
              <a:rPr lang="en-IN" dirty="0"/>
              <a:t>Verbatim—word for word/use of same words as were used originally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3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Legislature—a govt. body  with the power to make, amend and repeat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8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Ambivalent—simultaneously experiencing opposing or contradictory feelings</a:t>
            </a:r>
          </a:p>
          <a:p>
            <a:r>
              <a:rPr lang="en-IN" dirty="0"/>
              <a:t>Cosmopolitan—including people from many diff.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95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Mediator—one who negotiates between parties seeking mutual agreement</a:t>
            </a:r>
          </a:p>
          <a:p>
            <a:r>
              <a:rPr lang="en-IN" dirty="0"/>
              <a:t>Middleman—an agent between two or more parties</a:t>
            </a:r>
          </a:p>
          <a:p>
            <a:r>
              <a:rPr lang="en-IN" dirty="0"/>
              <a:t>Solvent—a fluid that dissolves a solid , liquid or gaseous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1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73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Connoisseur—A specialist in a given field whose opinion is highly valued</a:t>
            </a:r>
          </a:p>
          <a:p>
            <a:r>
              <a:rPr lang="en-US" dirty="0"/>
              <a:t>Chauvinist—exaggerated patriotism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89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Idealogue—One given to fanciful ideas or theories</a:t>
            </a:r>
          </a:p>
          <a:p>
            <a:r>
              <a:rPr lang="en-IN" dirty="0"/>
              <a:t>Debonair– Gracious/sophisticated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12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Gourmet—of superior quality</a:t>
            </a:r>
          </a:p>
          <a:p>
            <a:r>
              <a:rPr lang="en-US" dirty="0"/>
              <a:t>Henpeck—to nag persistently</a:t>
            </a:r>
          </a:p>
          <a:p>
            <a:r>
              <a:rPr lang="en-US" dirty="0"/>
              <a:t>Indefatigable –Extremely untiring</a:t>
            </a:r>
          </a:p>
          <a:p>
            <a:r>
              <a:rPr lang="en-US" dirty="0"/>
              <a:t>Highbrow--sophisticated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4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Histogram-A graphical display of numerical data</a:t>
            </a:r>
          </a:p>
          <a:p>
            <a:r>
              <a:rPr lang="en-IN" dirty="0"/>
              <a:t>Atemporal—unaffected by time , permanent</a:t>
            </a:r>
          </a:p>
          <a:p>
            <a:r>
              <a:rPr lang="en-IN" dirty="0"/>
              <a:t>Intermittent—stopping and starting occurring at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25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Indefatigable—tireless</a:t>
            </a:r>
          </a:p>
          <a:p>
            <a:r>
              <a:rPr lang="en-US" dirty="0"/>
              <a:t>Iconoclast—a person who attacks or criticizes cherished beliefs or institutions/critic</a:t>
            </a:r>
          </a:p>
          <a:p>
            <a:r>
              <a:rPr lang="en-US" dirty="0"/>
              <a:t>Impregnable –unable to be captured or broken into</a:t>
            </a:r>
          </a:p>
          <a:p>
            <a:r>
              <a:rPr lang="en-US" dirty="0"/>
              <a:t>Recluse—a person who lives a solitary life and tends to avoid other people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6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Entente—an informal alliance or friendly understanding between 2 states</a:t>
            </a:r>
          </a:p>
          <a:p>
            <a:r>
              <a:rPr lang="en-IN" dirty="0"/>
              <a:t>Ceasefire—an agreed end to hostilities a truce, temporary suspension of fighting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6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Convict—to find guilty</a:t>
            </a:r>
          </a:p>
          <a:p>
            <a:r>
              <a:rPr lang="en-IN" dirty="0"/>
              <a:t>Recapitulate—to summarize</a:t>
            </a:r>
          </a:p>
          <a:p>
            <a:r>
              <a:rPr lang="en-IN" dirty="0"/>
              <a:t>Pacify –to bring peace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942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Propound—to put forward, to offer for discussion or debate </a:t>
            </a:r>
          </a:p>
          <a:p>
            <a:r>
              <a:rPr lang="en-IN" dirty="0"/>
              <a:t>Amplify—increase the volume /amplitude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7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Euphoria—an excited state of joy</a:t>
            </a:r>
          </a:p>
          <a:p>
            <a:r>
              <a:rPr lang="en-IN" dirty="0"/>
              <a:t>Eureka—a cry of joy or satisfaction when one finds or discovers something </a:t>
            </a:r>
          </a:p>
          <a:p>
            <a:r>
              <a:rPr lang="en-IN" dirty="0"/>
              <a:t>Hysteria—exaggerated or uncontrollable emotion or excitement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0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Philistine—an uneducated person</a:t>
            </a:r>
          </a:p>
          <a:p>
            <a:r>
              <a:rPr lang="en-IN" dirty="0"/>
              <a:t>Lowbrow—unsophisticated</a:t>
            </a:r>
          </a:p>
          <a:p>
            <a:r>
              <a:rPr lang="en-IN" dirty="0"/>
              <a:t>Conventional—ordinary/traditional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6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Mutiny—an organised rebellion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8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Dystopia—an imagined state or society in which there is great suffering or injustice</a:t>
            </a:r>
          </a:p>
          <a:p>
            <a:r>
              <a:rPr lang="en-IN" dirty="0"/>
              <a:t>Sinecure—A position that requires  no work but still gives an ample payment</a:t>
            </a:r>
          </a:p>
          <a:p>
            <a:r>
              <a:rPr lang="en-IN" dirty="0"/>
              <a:t>Photopia—vision in bright light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9D60F-A5DF-4580-B45D-CD24222A994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8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6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4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5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7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4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6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5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5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C24807-B0AD-44C4-A848-BFB110A16C5E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BC380F-4982-48E6-AD25-2B6EC1F15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2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C11B-00AD-7335-74E3-BD539104F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WORD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3C3B-57F6-B34A-8035-83059F50B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SUBSTITUTION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7257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7843-D026-80F5-43B3-8C8F29B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298E-2A10-A190-151C-94469DE4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Summarize and state again the main points of. </a:t>
            </a:r>
          </a:p>
          <a:p>
            <a:r>
              <a:rPr lang="en-US" dirty="0"/>
              <a:t>a. propound </a:t>
            </a:r>
          </a:p>
          <a:p>
            <a:r>
              <a:rPr lang="en-US" dirty="0"/>
              <a:t>b. state </a:t>
            </a:r>
          </a:p>
          <a:p>
            <a:r>
              <a:rPr lang="en-US" dirty="0"/>
              <a:t>c. amplify </a:t>
            </a:r>
          </a:p>
          <a:p>
            <a:r>
              <a:rPr lang="en-US" dirty="0"/>
              <a:t>d. Recapitulate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03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86AA-36CB-FD59-276C-A94D27C6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4AC6-274E-C762-8803-6EBBA093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Ans-D</a:t>
            </a:r>
          </a:p>
          <a:p>
            <a:r>
              <a:rPr lang="en-IN" dirty="0"/>
              <a:t>Propound—to put forward, to offer for discussion or debate </a:t>
            </a:r>
          </a:p>
          <a:p>
            <a:r>
              <a:rPr lang="en-IN" dirty="0"/>
              <a:t>Amplify—increase the volume /amplitude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38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391-2627-F7A8-9FB5-6F31D301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AD72-B563-AA0D-9A04-EE6DCD23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A solution or remedy for all difficulties or diseases </a:t>
            </a:r>
          </a:p>
          <a:p>
            <a:r>
              <a:rPr lang="en-US" dirty="0"/>
              <a:t>a. euphoria </a:t>
            </a:r>
          </a:p>
          <a:p>
            <a:r>
              <a:rPr lang="en-US" dirty="0"/>
              <a:t>b. eureka </a:t>
            </a:r>
          </a:p>
          <a:p>
            <a:r>
              <a:rPr lang="en-US" dirty="0"/>
              <a:t>c. panacea </a:t>
            </a:r>
          </a:p>
          <a:p>
            <a:r>
              <a:rPr lang="en-US" dirty="0"/>
              <a:t>d. Hysteria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66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0C11-3048-E2C5-5F8A-B87EEFD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1ECE-2CFC-77C2-8453-33D3132D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 –C</a:t>
            </a:r>
          </a:p>
          <a:p>
            <a:r>
              <a:rPr lang="en-IN" dirty="0"/>
              <a:t>Euphoria—an excited state of joy</a:t>
            </a:r>
          </a:p>
          <a:p>
            <a:r>
              <a:rPr lang="en-IN" dirty="0"/>
              <a:t>Eureka—a cry of joy or satisfaction when one finds or discovers something </a:t>
            </a:r>
          </a:p>
          <a:p>
            <a:r>
              <a:rPr lang="en-IN" dirty="0"/>
              <a:t>Hysteria—exaggerated or uncontrollable emotion or excitement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13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43C6-45E5-DDD8-A852-3299D9B1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25E5-7CC3-4119-796F-C6843CF8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Excessively concerned with minor details or rules </a:t>
            </a:r>
          </a:p>
          <a:p>
            <a:r>
              <a:rPr lang="en-US" dirty="0"/>
              <a:t>a. philistine </a:t>
            </a:r>
          </a:p>
          <a:p>
            <a:r>
              <a:rPr lang="en-US" dirty="0"/>
              <a:t>b. lowbrow </a:t>
            </a:r>
          </a:p>
          <a:p>
            <a:r>
              <a:rPr lang="en-US" dirty="0"/>
              <a:t>c. pedantic </a:t>
            </a:r>
          </a:p>
          <a:p>
            <a:r>
              <a:rPr lang="en-US" dirty="0"/>
              <a:t>d. Conventional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2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FDFB-5964-44F9-8D53-D927941F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8D49-DCD7-F81B-4853-89E14B0B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Ans-C</a:t>
            </a:r>
          </a:p>
          <a:p>
            <a:r>
              <a:rPr lang="en-IN" dirty="0"/>
              <a:t>Philistine—an uneducated person</a:t>
            </a:r>
          </a:p>
          <a:p>
            <a:r>
              <a:rPr lang="en-IN" dirty="0"/>
              <a:t>Lowbrow—unsophisticated</a:t>
            </a:r>
          </a:p>
          <a:p>
            <a:r>
              <a:rPr lang="en-IN" dirty="0"/>
              <a:t>Conventional—ordinary/traditional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40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FFD3-31E8-B93D-DDAD-CFF157D0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BD5F-DD2B-ECC6-AE1E-E3CD3EC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Violation or misuse of what is regarded as sacred </a:t>
            </a:r>
          </a:p>
          <a:p>
            <a:r>
              <a:rPr lang="en-US" dirty="0"/>
              <a:t>a. violence </a:t>
            </a:r>
          </a:p>
          <a:p>
            <a:r>
              <a:rPr lang="en-US" dirty="0"/>
              <a:t>b. sacrilege </a:t>
            </a:r>
          </a:p>
          <a:p>
            <a:r>
              <a:rPr lang="en-US" dirty="0"/>
              <a:t>c. destruction </a:t>
            </a:r>
          </a:p>
          <a:p>
            <a:r>
              <a:rPr lang="en-US" dirty="0"/>
              <a:t>d. Mutiny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55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E40-5F20-18E4-2ECE-8F2EFCAC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FC2D-5775-896A-1AA6-131732BB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Ans-B</a:t>
            </a:r>
          </a:p>
          <a:p>
            <a:r>
              <a:rPr lang="en-IN" dirty="0"/>
              <a:t>Mutiny—an organised rebellion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11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E9C2-E2C1-9B05-C77F-361F0D46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3923-DC98-64FD-3E60-4E291D9C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 An imaginary ideal society free of poverty and suffering </a:t>
            </a:r>
          </a:p>
          <a:p>
            <a:r>
              <a:rPr lang="en-US" dirty="0"/>
              <a:t>a. Dystopia </a:t>
            </a:r>
          </a:p>
          <a:p>
            <a:r>
              <a:rPr lang="en-US" dirty="0"/>
              <a:t>b. utopia </a:t>
            </a:r>
          </a:p>
          <a:p>
            <a:r>
              <a:rPr lang="en-US" dirty="0"/>
              <a:t>c. sinecure </a:t>
            </a:r>
          </a:p>
          <a:p>
            <a:r>
              <a:rPr lang="en-US" dirty="0"/>
              <a:t>d. Photopia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7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E91C-5EC8-E304-D038-A020AB16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5066B-DBE2-C786-7CCD-DA1B42769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Ans-B</a:t>
            </a:r>
          </a:p>
          <a:p>
            <a:r>
              <a:rPr lang="en-IN" dirty="0"/>
              <a:t>Dystopia—an imagined state or society in which there is great suffering or injustice</a:t>
            </a:r>
          </a:p>
          <a:p>
            <a:r>
              <a:rPr lang="en-IN" dirty="0"/>
              <a:t>Sinecure—A position that requires  no work but still gives an ample payment</a:t>
            </a:r>
          </a:p>
          <a:p>
            <a:r>
              <a:rPr lang="en-IN" dirty="0"/>
              <a:t>Photopia—vision in bright light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1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2486-0A63-2916-8076-24CF7D1D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D955-8D18-D63D-68D8-A5D5AC27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 examination of tissue removed from a living body to discover the presence, cause or extent of a disease </a:t>
            </a:r>
          </a:p>
          <a:p>
            <a:r>
              <a:rPr lang="en-US" dirty="0"/>
              <a:t>a. Autopsy </a:t>
            </a:r>
          </a:p>
          <a:p>
            <a:r>
              <a:rPr lang="en-US" dirty="0"/>
              <a:t>b. biopsy </a:t>
            </a:r>
          </a:p>
          <a:p>
            <a:r>
              <a:rPr lang="en-US" dirty="0"/>
              <a:t>c. histopathology </a:t>
            </a:r>
          </a:p>
          <a:p>
            <a:r>
              <a:rPr lang="en-US" dirty="0"/>
              <a:t>d. Necropsy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09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821-26CC-5475-4B7A-9CCB015C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E23C-C863-8550-8BA4-81C39329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 In the same words as were used originally </a:t>
            </a:r>
          </a:p>
          <a:p>
            <a:r>
              <a:rPr lang="en-US" dirty="0"/>
              <a:t>a. verbatim </a:t>
            </a:r>
          </a:p>
          <a:p>
            <a:r>
              <a:rPr lang="en-US" dirty="0"/>
              <a:t>b. verbose </a:t>
            </a:r>
          </a:p>
          <a:p>
            <a:r>
              <a:rPr lang="en-US" dirty="0"/>
              <a:t>c. indirect </a:t>
            </a:r>
          </a:p>
          <a:p>
            <a:r>
              <a:rPr lang="en-US" dirty="0"/>
              <a:t>d. imprecise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96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3A8F-B81E-53B5-13B6-A8222DCF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B175-54B8-492D-2B63-D1848E2FF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Ans-A</a:t>
            </a:r>
          </a:p>
          <a:p>
            <a:r>
              <a:rPr lang="en-IN" dirty="0"/>
              <a:t>Verbose-using or expressed in more words than are needed</a:t>
            </a:r>
          </a:p>
          <a:p>
            <a:r>
              <a:rPr lang="en-IN" dirty="0"/>
              <a:t>Imprecise—lacking exactness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93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BF72-C1B7-51F3-0D60-AA9FF815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A548-9042-4ABD-2F6D-76891A1C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11. The theory or philosophy of law </a:t>
            </a:r>
          </a:p>
          <a:p>
            <a:r>
              <a:rPr lang="en-US" dirty="0"/>
              <a:t>a. jurisprudence </a:t>
            </a:r>
          </a:p>
          <a:p>
            <a:r>
              <a:rPr lang="en-US" dirty="0"/>
              <a:t>b. jurisdiction </a:t>
            </a:r>
          </a:p>
          <a:p>
            <a:r>
              <a:rPr lang="en-US" dirty="0"/>
              <a:t>c. criminology </a:t>
            </a:r>
          </a:p>
          <a:p>
            <a:r>
              <a:rPr lang="en-US" dirty="0"/>
              <a:t>d. judiciary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3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E9E0-7D0F-DC35-5583-8E928327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DD1C-924A-7392-0A01-909A2929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Ans-A</a:t>
            </a:r>
          </a:p>
          <a:p>
            <a:r>
              <a:rPr lang="en-IN" dirty="0"/>
              <a:t>Jurisprudence—theoretical study of law</a:t>
            </a:r>
          </a:p>
          <a:p>
            <a:r>
              <a:rPr lang="en-IN" dirty="0"/>
              <a:t>Jurisdiction—The power or right to exercise authority</a:t>
            </a:r>
          </a:p>
          <a:p>
            <a:r>
              <a:rPr lang="en-IN" dirty="0"/>
              <a:t>Judiciary—collective body of judges, justices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0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F042-AD9E-109D-8B83-5BE1924C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4AE4-73BD-FC7A-A240-F0197CDF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12. The art of effective or persuasive speaking or writing </a:t>
            </a:r>
          </a:p>
          <a:p>
            <a:r>
              <a:rPr lang="en-US" dirty="0"/>
              <a:t>a. Impromptu speech </a:t>
            </a:r>
          </a:p>
          <a:p>
            <a:r>
              <a:rPr lang="en-US" dirty="0"/>
              <a:t>b. Rhetoric </a:t>
            </a:r>
          </a:p>
          <a:p>
            <a:r>
              <a:rPr lang="en-US" dirty="0"/>
              <a:t>c. Verbatim </a:t>
            </a:r>
          </a:p>
          <a:p>
            <a:r>
              <a:rPr lang="en-US" dirty="0"/>
              <a:t>d. Axiology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86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61B7-32F5-8956-9AFA-4D9C2AD7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A02D-6906-A626-5D60-AC8A7110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</a:t>
            </a:r>
            <a:r>
              <a:rPr lang="en-US" b="1" dirty="0"/>
              <a:t>B</a:t>
            </a:r>
          </a:p>
          <a:p>
            <a:r>
              <a:rPr lang="en-IN" dirty="0"/>
              <a:t>Impromptu—done without being planned</a:t>
            </a:r>
          </a:p>
          <a:p>
            <a:r>
              <a:rPr lang="en-IN" dirty="0"/>
              <a:t>Axiology-the study of the nature of value and valuation</a:t>
            </a:r>
          </a:p>
          <a:p>
            <a:r>
              <a:rPr lang="en-IN" dirty="0"/>
              <a:t>Verbatim—word for word/use of same words as were used originally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3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65B6-3E39-0E5C-E4B1-423B0D49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B928-7CB8-87BB-6AE3-7192A5FD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13. The Government wing responsible for making Rules </a:t>
            </a:r>
          </a:p>
          <a:p>
            <a:r>
              <a:rPr lang="en-US" dirty="0"/>
              <a:t>a. Judiciary </a:t>
            </a:r>
          </a:p>
          <a:p>
            <a:r>
              <a:rPr lang="en-US" dirty="0"/>
              <a:t>b. Executive </a:t>
            </a:r>
          </a:p>
          <a:p>
            <a:r>
              <a:rPr lang="en-US" dirty="0"/>
              <a:t>c. Court </a:t>
            </a:r>
          </a:p>
          <a:p>
            <a:r>
              <a:rPr lang="en-US" dirty="0"/>
              <a:t>d. Legislature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8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06C-DE26-6586-559A-1BE0B159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344B-7606-BB51-EE23-DF0A57D6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Ans-B</a:t>
            </a:r>
          </a:p>
          <a:p>
            <a:r>
              <a:rPr lang="en-IN" dirty="0"/>
              <a:t>Legislature—a govt. body  with the power to make, amend and repeat laws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987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669D-5960-83B8-AD47-E241F6C7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3C4F-9C70-AA79-A59C-6A795168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14. One who can use either hand with ease </a:t>
            </a:r>
          </a:p>
          <a:p>
            <a:r>
              <a:rPr lang="en-US" dirty="0"/>
              <a:t>a. ambivalent </a:t>
            </a:r>
          </a:p>
          <a:p>
            <a:r>
              <a:rPr lang="en-US" dirty="0"/>
              <a:t>b. Ambidextrous </a:t>
            </a:r>
          </a:p>
          <a:p>
            <a:r>
              <a:rPr lang="en-US" dirty="0"/>
              <a:t>c. Omnipotent </a:t>
            </a:r>
          </a:p>
          <a:p>
            <a:r>
              <a:rPr lang="en-US" dirty="0"/>
              <a:t>d. Cosmopolitan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194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249-247D-5C47-E5A7-9E75610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505C-38EA-D5AC-CC9C-974CF522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Ans-B</a:t>
            </a:r>
          </a:p>
          <a:p>
            <a:r>
              <a:rPr lang="en-IN" dirty="0"/>
              <a:t>Ambivalent—simultaneously experiencing opposing or contradictory feelings</a:t>
            </a:r>
          </a:p>
          <a:p>
            <a:r>
              <a:rPr lang="en-IN" dirty="0"/>
              <a:t>Cosmopolitan—including people from many diff. countries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8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AC47-080C-E58F-0585-027E1513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5C88-FEB1-A705-C914-0F834221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Ans B</a:t>
            </a:r>
          </a:p>
          <a:p>
            <a:r>
              <a:rPr lang="en-IN" dirty="0">
                <a:latin typeface="+mj-lt"/>
              </a:rPr>
              <a:t>Necropsy--</a:t>
            </a:r>
            <a:r>
              <a:rPr lang="en-US" i="0" dirty="0">
                <a:solidFill>
                  <a:srgbClr val="202124"/>
                </a:solidFill>
                <a:effectLst/>
                <a:latin typeface="+mj-lt"/>
              </a:rPr>
              <a:t>an autopsy performed on an animal</a:t>
            </a:r>
          </a:p>
          <a:p>
            <a:r>
              <a:rPr lang="en-US" dirty="0">
                <a:latin typeface="+mj-lt"/>
              </a:rPr>
              <a:t>Histopathology-</a:t>
            </a:r>
            <a:r>
              <a:rPr lang="en-IN" dirty="0">
                <a:latin typeface="+mj-lt"/>
              </a:rPr>
              <a:t>-</a:t>
            </a:r>
            <a:r>
              <a:rPr lang="en-US" i="0" dirty="0">
                <a:solidFill>
                  <a:srgbClr val="202124"/>
                </a:solidFill>
                <a:effectLst/>
                <a:latin typeface="+mj-lt"/>
              </a:rPr>
              <a:t>the study of the signs of the disease using the microscopic examination of a biopsy or surgical specimen that is processed and fixed onto glass slides.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+mj-lt"/>
              </a:rPr>
              <a:t>Autopsy---s a specialized surgical procedure used to determine the cause and manner of death.</a:t>
            </a:r>
            <a:endParaRPr lang="en-IN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84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EF7D-A767-9BD2-3C9A-092DACCF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0483-1066-FB55-5F56-814A38CCC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15. A person appointed by two parties to solve a dispute </a:t>
            </a:r>
          </a:p>
          <a:p>
            <a:r>
              <a:rPr lang="en-US" dirty="0"/>
              <a:t>a. Mediator </a:t>
            </a:r>
          </a:p>
          <a:p>
            <a:r>
              <a:rPr lang="en-US" dirty="0"/>
              <a:t>b. Arbitrator </a:t>
            </a:r>
          </a:p>
          <a:p>
            <a:r>
              <a:rPr lang="en-US" dirty="0"/>
              <a:t>c. Middleman </a:t>
            </a:r>
          </a:p>
          <a:p>
            <a:r>
              <a:rPr lang="en-US" dirty="0"/>
              <a:t>d. Solvent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92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E04-AF59-170F-03C5-532E5E40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14A-5826-CED4-7CB1-126AD141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Ans-B</a:t>
            </a:r>
          </a:p>
          <a:p>
            <a:r>
              <a:rPr lang="en-IN" dirty="0"/>
              <a:t>Mediator—one who negotiates between parties seeking mutual agreement</a:t>
            </a:r>
          </a:p>
          <a:p>
            <a:r>
              <a:rPr lang="en-IN" dirty="0"/>
              <a:t>Middleman—an agent between two or more parties</a:t>
            </a:r>
          </a:p>
          <a:p>
            <a:r>
              <a:rPr lang="en-IN" dirty="0"/>
              <a:t>Solvent—a fluid that dissolves a solid , liquid or gaseous state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7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80A7-AB24-2172-3A6C-389FB219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355B-8727-3192-DA46-C0CDCA364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16. An unconventional style of living </a:t>
            </a:r>
          </a:p>
          <a:p>
            <a:r>
              <a:rPr lang="en-US" dirty="0"/>
              <a:t>a. Orthodox </a:t>
            </a:r>
          </a:p>
          <a:p>
            <a:r>
              <a:rPr lang="en-US" dirty="0"/>
              <a:t>b. Unorthodox </a:t>
            </a:r>
          </a:p>
          <a:p>
            <a:r>
              <a:rPr lang="en-US" dirty="0"/>
              <a:t>c. Bohemian </a:t>
            </a:r>
          </a:p>
          <a:p>
            <a:r>
              <a:rPr lang="en-US" dirty="0"/>
              <a:t>d. Brahman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833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07CB-8503-AE40-7610-2C5E0F3B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C53A-E0B1-BFAC-694E-DCE6B2E4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06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6B23-9288-C344-A8B3-0FC8C704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9E14-3CA9-F277-0585-59077AE2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17. A person who is blindly devoted to an idea/ a person displaying aggressive or exaggerated patriotism </a:t>
            </a:r>
          </a:p>
          <a:p>
            <a:r>
              <a:rPr lang="en-US" dirty="0"/>
              <a:t>a. Misogynist </a:t>
            </a:r>
          </a:p>
          <a:p>
            <a:r>
              <a:rPr lang="en-US" dirty="0"/>
              <a:t>b. Sexist </a:t>
            </a:r>
          </a:p>
          <a:p>
            <a:r>
              <a:rPr lang="en-US" dirty="0"/>
              <a:t>c. Chauvinist </a:t>
            </a:r>
          </a:p>
          <a:p>
            <a:r>
              <a:rPr lang="en-US" dirty="0"/>
              <a:t>d. Connoisseur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39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B931-86A2-2F57-5DED-49D796E3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AC25-12DC-51C3-55B8-9647C168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Ans-C</a:t>
            </a:r>
          </a:p>
          <a:p>
            <a:r>
              <a:rPr lang="en-US" dirty="0"/>
              <a:t>Misogynist-a hater of women</a:t>
            </a:r>
          </a:p>
          <a:p>
            <a:pPr marL="0" indent="0">
              <a:buNone/>
            </a:pPr>
            <a:r>
              <a:rPr lang="en-US" dirty="0"/>
              <a:t>  Connoisseur—A specialist in a given field whose opinion is highly valued</a:t>
            </a:r>
          </a:p>
          <a:p>
            <a:r>
              <a:rPr lang="en-US" dirty="0"/>
              <a:t>Chauvinist—exaggerated patriotism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74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731E-C378-C0AF-5716-D7227595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5AEC-FCE1-DB7D-7617-0A35CDC9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18. A leader or orator who espouses the cause of the common people </a:t>
            </a:r>
          </a:p>
          <a:p>
            <a:r>
              <a:rPr lang="en-US" dirty="0"/>
              <a:t>a. Crusader </a:t>
            </a:r>
          </a:p>
          <a:p>
            <a:r>
              <a:rPr lang="en-US" dirty="0"/>
              <a:t>b. Idealogue </a:t>
            </a:r>
          </a:p>
          <a:p>
            <a:r>
              <a:rPr lang="en-US" dirty="0"/>
              <a:t>c. Demagogue </a:t>
            </a:r>
          </a:p>
          <a:p>
            <a:r>
              <a:rPr lang="en-US" dirty="0"/>
              <a:t>d. Debonair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790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F5E5-7E5B-EA90-DC26-EE8DAA96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0BF3-B31F-0CDE-9964-627E1BED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Ans-C</a:t>
            </a:r>
          </a:p>
          <a:p>
            <a:r>
              <a:rPr lang="en-US" dirty="0"/>
              <a:t>Idealogue—One given to fanciful ideas or theories</a:t>
            </a:r>
          </a:p>
          <a:p>
            <a:r>
              <a:rPr lang="en-IN" dirty="0"/>
              <a:t>Debonair– Gracious/sophisticated</a:t>
            </a:r>
          </a:p>
          <a:p>
            <a:r>
              <a:rPr lang="en-IN" dirty="0"/>
              <a:t>Crusader—A fighter in the war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374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A8D8-3A9A-292A-14B1-69A9B3AB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155D-F51D-9892-9C87-0AFB886A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19. A lover of tasty food </a:t>
            </a:r>
          </a:p>
          <a:p>
            <a:r>
              <a:rPr lang="en-US" dirty="0"/>
              <a:t>a. Gourmet </a:t>
            </a:r>
          </a:p>
          <a:p>
            <a:r>
              <a:rPr lang="en-US" dirty="0"/>
              <a:t>b. Henpeck </a:t>
            </a:r>
          </a:p>
          <a:p>
            <a:r>
              <a:rPr lang="en-US" dirty="0"/>
              <a:t>c. Indefatigable </a:t>
            </a:r>
          </a:p>
          <a:p>
            <a:r>
              <a:rPr lang="en-US" dirty="0"/>
              <a:t>d. Highbrow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7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55A5-5C95-9AA9-1316-297EC7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0B5F-BE8B-0584-4D71-1B9A9531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Ans-A</a:t>
            </a:r>
          </a:p>
          <a:p>
            <a:r>
              <a:rPr lang="en-US" dirty="0"/>
              <a:t>Henpeck—to nag persistently</a:t>
            </a:r>
          </a:p>
          <a:p>
            <a:r>
              <a:rPr lang="en-US" dirty="0"/>
              <a:t>Indefatigable –Extremely untiring</a:t>
            </a:r>
          </a:p>
          <a:p>
            <a:r>
              <a:rPr lang="en-US" dirty="0"/>
              <a:t>Highbrow--sophisticated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15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FA5C-D9F3-24B2-B5E7-2386CC3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B302-3EA1-175F-659C-9581C626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The arrangement of events or dates in the order of their occurrence </a:t>
            </a:r>
          </a:p>
          <a:p>
            <a:r>
              <a:rPr lang="en-US" dirty="0"/>
              <a:t>a. histogram </a:t>
            </a:r>
          </a:p>
          <a:p>
            <a:r>
              <a:rPr lang="en-US" dirty="0"/>
              <a:t>b. chronology </a:t>
            </a:r>
          </a:p>
          <a:p>
            <a:r>
              <a:rPr lang="en-US" dirty="0"/>
              <a:t>c. atemporal </a:t>
            </a:r>
          </a:p>
          <a:p>
            <a:r>
              <a:rPr lang="en-US" dirty="0"/>
              <a:t>d. Intermittent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09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88AD-1A4A-A742-60EE-DDA1E01F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4EED-C0D2-5BFA-59B6-3227635D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20. One who shows sustained enthusiastic action with unflagging vitality </a:t>
            </a:r>
          </a:p>
          <a:p>
            <a:r>
              <a:rPr lang="en-US" dirty="0"/>
              <a:t>a. Indefatigable </a:t>
            </a:r>
          </a:p>
          <a:p>
            <a:r>
              <a:rPr lang="en-US" dirty="0"/>
              <a:t>b. Iconoclast </a:t>
            </a:r>
          </a:p>
          <a:p>
            <a:r>
              <a:rPr lang="en-US" dirty="0"/>
              <a:t>c. Impregnable </a:t>
            </a:r>
          </a:p>
          <a:p>
            <a:r>
              <a:rPr lang="en-US" dirty="0"/>
              <a:t>d. Recluse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75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C178-1665-C083-4DF8-352356AB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F354-50BF-B1E9-10FD-4EC7CB43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Ans-A</a:t>
            </a:r>
          </a:p>
          <a:p>
            <a:r>
              <a:rPr lang="en-US" dirty="0"/>
              <a:t>Iconoclast—a person who attacks or criticizes cherished beliefs or institutions/critic</a:t>
            </a:r>
          </a:p>
          <a:p>
            <a:r>
              <a:rPr lang="en-US" dirty="0"/>
              <a:t>Impregnable –unable to be captured or broken into</a:t>
            </a:r>
          </a:p>
          <a:p>
            <a:r>
              <a:rPr lang="en-US" dirty="0"/>
              <a:t>Recluse—a person who lives a solitary life and tends to avoid other people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095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B72A-167F-62F1-F965-97ED5975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76EA-7349-883C-FD01-5A4A868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3.1 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1969179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6383-9E67-8D56-4588-9CEB5514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AC45-57F0-0EB4-3365-848D3399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1.Crony capitalism generates monopolies that reduce competition, </a:t>
            </a:r>
            <a:r>
              <a:rPr lang="en-US" u="sng" dirty="0"/>
              <a:t>strangle</a:t>
            </a:r>
            <a:r>
              <a:rPr lang="en-US" dirty="0"/>
              <a:t> innovation and disincentivize smaller businesses that create jobs and economic dynamism. </a:t>
            </a:r>
          </a:p>
          <a:p>
            <a:r>
              <a:rPr lang="en-US" dirty="0"/>
              <a:t>a. Choke </a:t>
            </a:r>
          </a:p>
          <a:p>
            <a:r>
              <a:rPr lang="en-US" dirty="0"/>
              <a:t>b. Encourage </a:t>
            </a:r>
          </a:p>
          <a:p>
            <a:r>
              <a:rPr lang="en-US" dirty="0"/>
              <a:t>c. Promote </a:t>
            </a:r>
          </a:p>
          <a:p>
            <a:r>
              <a:rPr lang="en-US" dirty="0"/>
              <a:t>d. Discourage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776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CC5-F0EA-A8AE-9CAE-DC1F3990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9AF4-2324-6D3C-F364-A79E125F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Ans-A</a:t>
            </a:r>
          </a:p>
        </p:txBody>
      </p:sp>
    </p:spTree>
    <p:extLst>
      <p:ext uri="{BB962C8B-B14F-4D97-AF65-F5344CB8AC3E}">
        <p14:creationId xmlns:p14="http://schemas.microsoft.com/office/powerpoint/2010/main" val="3116880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86F8-5DD3-7E93-9B44-7502A64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10F6-06EB-173A-D903-F4B39279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2.In the US, Facebook, a private company, denied the US President the use of a communication platform — a </a:t>
            </a:r>
            <a:r>
              <a:rPr lang="en-US" u="sng" dirty="0"/>
              <a:t>testimony</a:t>
            </a:r>
            <a:r>
              <a:rPr lang="en-US" dirty="0"/>
              <a:t> to the power of its digital empire. </a:t>
            </a:r>
          </a:p>
          <a:p>
            <a:r>
              <a:rPr lang="en-US" dirty="0"/>
              <a:t>a. Corroboration </a:t>
            </a:r>
          </a:p>
          <a:p>
            <a:r>
              <a:rPr lang="en-US" dirty="0"/>
              <a:t>b. Rebuttal </a:t>
            </a:r>
          </a:p>
          <a:p>
            <a:r>
              <a:rPr lang="en-US" dirty="0"/>
              <a:t>c. Refutation </a:t>
            </a:r>
          </a:p>
          <a:p>
            <a:r>
              <a:rPr lang="en-US" dirty="0"/>
              <a:t>d. Veto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305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1E9B-B8A0-D442-D928-937AE7FE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2E84-1D9F-3EFB-7505-19A92AB4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Ans-A</a:t>
            </a:r>
          </a:p>
          <a:p>
            <a:r>
              <a:rPr lang="en-US" dirty="0"/>
              <a:t>Rebuttal– denial/disproval</a:t>
            </a:r>
          </a:p>
          <a:p>
            <a:r>
              <a:rPr lang="en-US" dirty="0"/>
              <a:t>Refutation– to prove wrong</a:t>
            </a:r>
          </a:p>
          <a:p>
            <a:r>
              <a:rPr lang="en-US" dirty="0"/>
              <a:t>Veto—a political right to disapprove of the process of a decision, a law etc.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732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3FBB-4B98-D8E1-0C36-59E32DC7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FAE-EEF2-08CD-D302-8334E2790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Attacking inside an Air Force base with drones is certainly an </a:t>
            </a:r>
            <a:r>
              <a:rPr lang="en-US" u="sng" dirty="0"/>
              <a:t>escalation</a:t>
            </a:r>
            <a:r>
              <a:rPr lang="en-US" dirty="0"/>
              <a:t> — in terms of targeting Indian military assets. </a:t>
            </a:r>
          </a:p>
          <a:p>
            <a:r>
              <a:rPr lang="en-US" dirty="0"/>
              <a:t>a. Abridgement </a:t>
            </a:r>
          </a:p>
          <a:p>
            <a:r>
              <a:rPr lang="en-US" dirty="0"/>
              <a:t>b. Intensification </a:t>
            </a:r>
          </a:p>
          <a:p>
            <a:r>
              <a:rPr lang="en-US" dirty="0"/>
              <a:t>c. Amalgamation </a:t>
            </a:r>
          </a:p>
          <a:p>
            <a:r>
              <a:rPr lang="en-US" dirty="0"/>
              <a:t>d. Articulation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853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2196-4FBE-0705-8BCD-A39FB04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8DA7-8718-7AC0-64DC-4C6E418E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Ans-B</a:t>
            </a:r>
          </a:p>
          <a:p>
            <a:r>
              <a:rPr lang="en-US" dirty="0"/>
              <a:t>Abridgement—summary/shortening</a:t>
            </a:r>
          </a:p>
          <a:p>
            <a:r>
              <a:rPr lang="en-US" dirty="0"/>
              <a:t>Amalgamation--A mixture/coming together</a:t>
            </a:r>
          </a:p>
          <a:p>
            <a:r>
              <a:rPr lang="en-US" dirty="0"/>
              <a:t>Articulation—the formation of clear and distinct sounds in speech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150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2CEE-A1AD-592D-2117-00462FCE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560F-7F53-6F2C-B843-26F68B5C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4.UAVs have now become far more </a:t>
            </a:r>
            <a:r>
              <a:rPr lang="en-US" u="sng" dirty="0"/>
              <a:t>potent</a:t>
            </a:r>
            <a:r>
              <a:rPr lang="en-US" dirty="0"/>
              <a:t> with extensive capabilities. </a:t>
            </a:r>
          </a:p>
          <a:p>
            <a:r>
              <a:rPr lang="en-US" dirty="0"/>
              <a:t>a. Cogent </a:t>
            </a:r>
          </a:p>
          <a:p>
            <a:r>
              <a:rPr lang="en-US" dirty="0"/>
              <a:t>b. Infirm </a:t>
            </a:r>
          </a:p>
          <a:p>
            <a:r>
              <a:rPr lang="en-US" dirty="0"/>
              <a:t>c. Fragile </a:t>
            </a:r>
          </a:p>
          <a:p>
            <a:r>
              <a:rPr lang="en-US" dirty="0"/>
              <a:t>d. Disastrous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39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E689-A9B0-EAF0-65BD-9F3ECED7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7A31-ACB9-F19E-3A85-693FDBC6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 B</a:t>
            </a:r>
          </a:p>
          <a:p>
            <a:r>
              <a:rPr lang="en-IN" dirty="0"/>
              <a:t>Histogram-A graphical display of numerical data</a:t>
            </a:r>
          </a:p>
          <a:p>
            <a:r>
              <a:rPr lang="en-IN" dirty="0"/>
              <a:t>Atemporal—unaffected by time , permanent</a:t>
            </a:r>
          </a:p>
          <a:p>
            <a:r>
              <a:rPr lang="en-IN" dirty="0"/>
              <a:t>Intermittent—stopping and starting occurring at intervals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480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DB59-C98F-A9F7-CC93-C7F90893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B3C7-5FB8-6966-914A-7A7693F8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Ans-A</a:t>
            </a:r>
          </a:p>
          <a:p>
            <a:r>
              <a:rPr lang="en-US" dirty="0"/>
              <a:t>Infirm—not physically or mentally strong </a:t>
            </a:r>
          </a:p>
          <a:p>
            <a:r>
              <a:rPr lang="en-US" dirty="0"/>
              <a:t>Fragile—easily broken </a:t>
            </a:r>
          </a:p>
          <a:p>
            <a:r>
              <a:rPr lang="en-US" dirty="0"/>
              <a:t>Disastrous—causing great damage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300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4760-4A49-C805-544F-4F0A4150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9E48-C4D8-0030-6AAD-334F8874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5.Drones can be used for </a:t>
            </a:r>
            <a:r>
              <a:rPr lang="en-US" u="sng" dirty="0"/>
              <a:t>reconnaissance</a:t>
            </a:r>
            <a:r>
              <a:rPr lang="en-US" dirty="0"/>
              <a:t>, observation, as well as to carry small payloads, including mail and parcels. </a:t>
            </a:r>
          </a:p>
          <a:p>
            <a:r>
              <a:rPr lang="en-US" dirty="0"/>
              <a:t>a. Reconnoitering </a:t>
            </a:r>
          </a:p>
          <a:p>
            <a:r>
              <a:rPr lang="en-US" dirty="0"/>
              <a:t>b. Reconsideration </a:t>
            </a:r>
          </a:p>
          <a:p>
            <a:r>
              <a:rPr lang="en-US" dirty="0"/>
              <a:t>c. repugnance </a:t>
            </a:r>
          </a:p>
          <a:p>
            <a:r>
              <a:rPr lang="en-US" dirty="0"/>
              <a:t>d. Recalcitration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066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2B51-A9AB-449A-BAF8-08AE75C3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7ACE-96E6-5476-4536-5950F21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Ans-A</a:t>
            </a:r>
          </a:p>
          <a:p>
            <a:r>
              <a:rPr lang="en-US" dirty="0">
                <a:latin typeface="+mj-lt"/>
              </a:rPr>
              <a:t>Repugnance-- </a:t>
            </a:r>
            <a:r>
              <a:rPr lang="en-IN" i="0" dirty="0">
                <a:solidFill>
                  <a:srgbClr val="202124"/>
                </a:solidFill>
                <a:effectLst/>
                <a:latin typeface="+mj-lt"/>
              </a:rPr>
              <a:t>intense disgust/unacceptable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Recalcitration--</a:t>
            </a:r>
            <a:r>
              <a:rPr lang="en-US" i="0" dirty="0">
                <a:solidFill>
                  <a:srgbClr val="202124"/>
                </a:solidFill>
                <a:effectLst/>
                <a:latin typeface="+mj-lt"/>
              </a:rPr>
              <a:t>a kicking back or against something</a:t>
            </a: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435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E003-4543-EAA3-B34B-0F27677F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E831-5E75-B8F5-4C14-5505CEED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6.The pandemic-induced learning crisis and the Fourth Industrial Revolution have made it necessary to reimagine education and align it with the </a:t>
            </a:r>
            <a:r>
              <a:rPr lang="en-US" u="sng" dirty="0"/>
              <a:t>unprecedented</a:t>
            </a:r>
            <a:r>
              <a:rPr lang="en-US" dirty="0"/>
              <a:t> technological transformation. </a:t>
            </a:r>
          </a:p>
          <a:p>
            <a:r>
              <a:rPr lang="en-US" dirty="0"/>
              <a:t>a. Unparalleled </a:t>
            </a:r>
          </a:p>
          <a:p>
            <a:r>
              <a:rPr lang="en-US" dirty="0"/>
              <a:t>b. Extraordinary </a:t>
            </a:r>
          </a:p>
          <a:p>
            <a:r>
              <a:rPr lang="en-US" dirty="0"/>
              <a:t>c. Miraculous </a:t>
            </a:r>
          </a:p>
          <a:p>
            <a:r>
              <a:rPr lang="en-US" dirty="0"/>
              <a:t>d. All the above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768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20C-715B-A2CE-F273-EF7F99D0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96C3-E9A5-F63A-C84C-10D74418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Ans-D</a:t>
            </a:r>
          </a:p>
        </p:txBody>
      </p:sp>
    </p:spTree>
    <p:extLst>
      <p:ext uri="{BB962C8B-B14F-4D97-AF65-F5344CB8AC3E}">
        <p14:creationId xmlns:p14="http://schemas.microsoft.com/office/powerpoint/2010/main" val="3301712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13B-7079-A7B7-53BD-28A34CAD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D464-BFA7-5632-F730-E138E0B2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7.The pandemic threatens to </a:t>
            </a:r>
            <a:r>
              <a:rPr lang="en-US" u="sng" dirty="0"/>
              <a:t>exacerbate</a:t>
            </a:r>
            <a:r>
              <a:rPr lang="en-US" dirty="0"/>
              <a:t> the learning crisis, especially because of the physical closure of 15.5 lakh schools that has affected more than 248 million students for over a year. </a:t>
            </a:r>
          </a:p>
          <a:p>
            <a:r>
              <a:rPr lang="en-US" dirty="0"/>
              <a:t>a. Alleviate </a:t>
            </a:r>
          </a:p>
          <a:p>
            <a:r>
              <a:rPr lang="en-US" dirty="0"/>
              <a:t>b. Soothe </a:t>
            </a:r>
          </a:p>
          <a:p>
            <a:r>
              <a:rPr lang="en-US" dirty="0"/>
              <a:t>c. Pacify  </a:t>
            </a:r>
          </a:p>
          <a:p>
            <a:r>
              <a:rPr lang="en-US" dirty="0"/>
              <a:t>d. Aggravate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520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074E-2404-CE91-ADCB-43D6F304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A01D-3F9F-F608-A805-48EA761F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Ans-D</a:t>
            </a:r>
          </a:p>
          <a:p>
            <a:r>
              <a:rPr lang="en-US" dirty="0"/>
              <a:t>Alleviate—to reduce or lessen the severity of a pain or difficulty </a:t>
            </a:r>
          </a:p>
          <a:p>
            <a:r>
              <a:rPr lang="en-US" dirty="0"/>
              <a:t>Soothe --calm</a:t>
            </a:r>
          </a:p>
          <a:p>
            <a:r>
              <a:rPr lang="en-US" dirty="0"/>
              <a:t>Pacify –to bring peace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271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CEA2-3393-F025-B956-64B1C58B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9403-2310-58CF-DA81-13049A7B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8.India‘s new National Education Policy (NEP) 2020 is responsive to the </a:t>
            </a:r>
            <a:r>
              <a:rPr lang="en-US" u="sng" dirty="0"/>
              <a:t>clarion</a:t>
            </a:r>
            <a:r>
              <a:rPr lang="en-US" dirty="0"/>
              <a:t> call to integrate technology at every level of instruction. </a:t>
            </a:r>
          </a:p>
          <a:p>
            <a:r>
              <a:rPr lang="en-US" dirty="0"/>
              <a:t>a. Inspiring </a:t>
            </a:r>
          </a:p>
          <a:p>
            <a:r>
              <a:rPr lang="en-US" dirty="0"/>
              <a:t>b. Low </a:t>
            </a:r>
          </a:p>
          <a:p>
            <a:r>
              <a:rPr lang="en-US" dirty="0"/>
              <a:t>c. Uninspiring </a:t>
            </a:r>
          </a:p>
          <a:p>
            <a:r>
              <a:rPr lang="en-US" dirty="0"/>
              <a:t>d. Cynical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61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772-674A-3B4F-5D1C-F2743C8B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68B0-FB15-EB8A-87D0-6914FA65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Ans-A</a:t>
            </a:r>
          </a:p>
        </p:txBody>
      </p:sp>
    </p:spTree>
    <p:extLst>
      <p:ext uri="{BB962C8B-B14F-4D97-AF65-F5344CB8AC3E}">
        <p14:creationId xmlns:p14="http://schemas.microsoft.com/office/powerpoint/2010/main" val="1240305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1464-39B9-0899-367C-27BD223D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AF9B-2F15-BBBD-7793-C9C95391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9.India is well-poised to take this leap forward with increasing access to tech-based infrastructure, electricity, and affordable internet connectivity, fueled by </a:t>
            </a:r>
            <a:r>
              <a:rPr lang="en-US" u="sng" dirty="0"/>
              <a:t>flagship</a:t>
            </a:r>
            <a:r>
              <a:rPr lang="en-US" dirty="0"/>
              <a:t> programs such as Digital India. </a:t>
            </a:r>
          </a:p>
          <a:p>
            <a:r>
              <a:rPr lang="en-US" dirty="0"/>
              <a:t>a. Bellwether </a:t>
            </a:r>
          </a:p>
          <a:p>
            <a:r>
              <a:rPr lang="en-US" dirty="0"/>
              <a:t>b. Common </a:t>
            </a:r>
          </a:p>
          <a:p>
            <a:r>
              <a:rPr lang="en-US" dirty="0"/>
              <a:t>c. Rare </a:t>
            </a:r>
          </a:p>
          <a:p>
            <a:r>
              <a:rPr lang="en-US" dirty="0"/>
              <a:t>d. Recent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04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427C-08A7-5126-3556-902A6398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B1EE-9F22-8E64-CEB4-5718F6D8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A vigorous campaign for political, social, or religious change </a:t>
            </a:r>
          </a:p>
          <a:p>
            <a:r>
              <a:rPr lang="en-US" dirty="0"/>
              <a:t>a. entente </a:t>
            </a:r>
          </a:p>
          <a:p>
            <a:r>
              <a:rPr lang="en-US" dirty="0"/>
              <a:t>b. ceasefire </a:t>
            </a:r>
          </a:p>
          <a:p>
            <a:r>
              <a:rPr lang="en-US" dirty="0"/>
              <a:t>c. crusade </a:t>
            </a:r>
          </a:p>
          <a:p>
            <a:r>
              <a:rPr lang="en-US" dirty="0"/>
              <a:t>d. truce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971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7AA6-570E-CE33-611F-06B003C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8ACA-B533-A965-DBAC-342BFDB2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Ans-A</a:t>
            </a:r>
          </a:p>
        </p:txBody>
      </p:sp>
    </p:spTree>
    <p:extLst>
      <p:ext uri="{BB962C8B-B14F-4D97-AF65-F5344CB8AC3E}">
        <p14:creationId xmlns:p14="http://schemas.microsoft.com/office/powerpoint/2010/main" val="32944607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5DE6-DC8D-E3E4-08C8-70923355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2B83-F1D1-62EC-0A7D-E225DBE1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10.The US digital giant has been at </a:t>
            </a:r>
            <a:r>
              <a:rPr lang="en-US" u="sng" dirty="0"/>
              <a:t>loggerheads</a:t>
            </a:r>
            <a:r>
              <a:rPr lang="en-US" dirty="0"/>
              <a:t> with the government over the new social media rules. </a:t>
            </a:r>
          </a:p>
          <a:p>
            <a:r>
              <a:rPr lang="en-US" dirty="0"/>
              <a:t>a. geniality </a:t>
            </a:r>
          </a:p>
          <a:p>
            <a:r>
              <a:rPr lang="en-US" dirty="0"/>
              <a:t>b. Disagreement </a:t>
            </a:r>
          </a:p>
          <a:p>
            <a:r>
              <a:rPr lang="en-US" dirty="0"/>
              <a:t>c. Conviviality </a:t>
            </a:r>
          </a:p>
          <a:p>
            <a:r>
              <a:rPr lang="en-US" dirty="0"/>
              <a:t>d. Affability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8888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E9EE-8E30-DB42-B1BD-46CE30E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1269-0E6A-DB80-397F-8F0D56CC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Ans-B</a:t>
            </a:r>
            <a:endParaRPr lang="en-IN" dirty="0"/>
          </a:p>
          <a:p>
            <a:r>
              <a:rPr lang="en-US" dirty="0"/>
              <a:t>Geniality—warmly and pleasantly cheerful</a:t>
            </a:r>
          </a:p>
          <a:p>
            <a:r>
              <a:rPr lang="en-US" dirty="0"/>
              <a:t>Conviviality—a friendly or agreeable quality</a:t>
            </a:r>
          </a:p>
          <a:p>
            <a:r>
              <a:rPr lang="en-US" dirty="0"/>
              <a:t>Affability– niceness/sociability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93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9BE-8B1A-FDF3-E6E9-C56C9061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1ECB-44FD-B693-56B6-1066422F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 C</a:t>
            </a:r>
          </a:p>
          <a:p>
            <a:r>
              <a:rPr lang="en-IN" dirty="0"/>
              <a:t>Entente—an informal alliance or friendly understanding between 2 states</a:t>
            </a:r>
          </a:p>
          <a:p>
            <a:r>
              <a:rPr lang="en-IN" dirty="0"/>
              <a:t>Ceasefire—an agreed end to hostilities a truce, temporary suspension of fighting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8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00F6-D01E-33CA-B628-962F48F9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AD22-FDE7-A0C4-2A8C-CBC2DB73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Release someone from a duty or obligation </a:t>
            </a:r>
          </a:p>
          <a:p>
            <a:r>
              <a:rPr lang="en-US" dirty="0"/>
              <a:t>a. convict </a:t>
            </a:r>
          </a:p>
          <a:p>
            <a:r>
              <a:rPr lang="en-US" dirty="0"/>
              <a:t>b. exonerate </a:t>
            </a:r>
          </a:p>
          <a:p>
            <a:r>
              <a:rPr lang="en-US" dirty="0"/>
              <a:t>c. pacify </a:t>
            </a:r>
          </a:p>
          <a:p>
            <a:r>
              <a:rPr lang="en-US" dirty="0"/>
              <a:t>d. recapitulate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53FB-748D-FA09-B172-7EBCC50D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93C7-EEDC-30DA-A878-DE4FEA8B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 B</a:t>
            </a:r>
          </a:p>
          <a:p>
            <a:r>
              <a:rPr lang="en-IN" dirty="0"/>
              <a:t>Convict—to find guilty</a:t>
            </a:r>
          </a:p>
          <a:p>
            <a:r>
              <a:rPr lang="en-IN" dirty="0"/>
              <a:t>Recapitulate—to summarize</a:t>
            </a:r>
          </a:p>
          <a:p>
            <a:r>
              <a:rPr lang="en-IN" dirty="0"/>
              <a:t>Pacify –to bring peace</a:t>
            </a:r>
          </a:p>
        </p:txBody>
      </p:sp>
    </p:spTree>
    <p:extLst>
      <p:ext uri="{BB962C8B-B14F-4D97-AF65-F5344CB8AC3E}">
        <p14:creationId xmlns:p14="http://schemas.microsoft.com/office/powerpoint/2010/main" val="290580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</TotalTime>
  <Words>1914</Words>
  <Application>Microsoft Office PowerPoint</Application>
  <PresentationFormat>Widescreen</PresentationFormat>
  <Paragraphs>319</Paragraphs>
  <Slides>62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</vt:lpstr>
      <vt:lpstr>Calibri</vt:lpstr>
      <vt:lpstr>Garamond</vt:lpstr>
      <vt:lpstr>Organic</vt:lpstr>
      <vt:lpstr>ONE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Paul</dc:creator>
  <cp:lastModifiedBy>Hina Paul</cp:lastModifiedBy>
  <cp:revision>11</cp:revision>
  <dcterms:created xsi:type="dcterms:W3CDTF">2022-08-29T08:31:52Z</dcterms:created>
  <dcterms:modified xsi:type="dcterms:W3CDTF">2022-09-01T00:02:16Z</dcterms:modified>
</cp:coreProperties>
</file>