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92" r:id="rId3"/>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58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73DFD-264D-4B48-8F82-44A4BD214DC1}"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38765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73DFD-264D-4B48-8F82-44A4BD214DC1}"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306337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73DFD-264D-4B48-8F82-44A4BD214DC1}"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190378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73DFD-264D-4B48-8F82-44A4BD214DC1}"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238203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73DFD-264D-4B48-8F82-44A4BD214DC1}"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357960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73DFD-264D-4B48-8F82-44A4BD214DC1}"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315557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73DFD-264D-4B48-8F82-44A4BD214DC1}" type="datetimeFigureOut">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382972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73DFD-264D-4B48-8F82-44A4BD214DC1}"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139970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73DFD-264D-4B48-8F82-44A4BD214DC1}" type="datetimeFigureOut">
              <a:rPr lang="en-IN" smtClean="0"/>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93402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073DFD-264D-4B48-8F82-44A4BD214DC1}"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427545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073DFD-264D-4B48-8F82-44A4BD214DC1}"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B72B9-FC10-4DF5-A3F6-1B2EC5FEB720}" type="slidenum">
              <a:rPr lang="en-IN" smtClean="0"/>
              <a:t>‹#›</a:t>
            </a:fld>
            <a:endParaRPr lang="en-IN"/>
          </a:p>
        </p:txBody>
      </p:sp>
    </p:spTree>
    <p:extLst>
      <p:ext uri="{BB962C8B-B14F-4D97-AF65-F5344CB8AC3E}">
        <p14:creationId xmlns:p14="http://schemas.microsoft.com/office/powerpoint/2010/main" val="404446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73DFD-264D-4B48-8F82-44A4BD214DC1}" type="datetimeFigureOut">
              <a:rPr lang="en-IN" smtClean="0"/>
              <a:t>24-08-2022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B72B9-FC10-4DF5-A3F6-1B2EC5FEB720}" type="slidenum">
              <a:rPr lang="en-IN" smtClean="0"/>
              <a:t>‹#›</a:t>
            </a:fld>
            <a:endParaRPr lang="en-IN"/>
          </a:p>
        </p:txBody>
      </p:sp>
    </p:spTree>
    <p:extLst>
      <p:ext uri="{BB962C8B-B14F-4D97-AF65-F5344CB8AC3E}">
        <p14:creationId xmlns:p14="http://schemas.microsoft.com/office/powerpoint/2010/main" val="41758783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8C351-C4A6-C104-A24E-1000CFF2B726}"/>
              </a:ext>
            </a:extLst>
          </p:cNvPr>
          <p:cNvSpPr>
            <a:spLocks noGrp="1"/>
          </p:cNvSpPr>
          <p:nvPr>
            <p:ph type="ctrTitle"/>
          </p:nvPr>
        </p:nvSpPr>
        <p:spPr/>
        <p:txBody>
          <a:bodyPr/>
          <a:lstStyle/>
          <a:p>
            <a:r>
              <a:rPr lang="en-US" dirty="0"/>
              <a:t>Sentence Correction</a:t>
            </a:r>
            <a:endParaRPr lang="en-IN" dirty="0"/>
          </a:p>
        </p:txBody>
      </p:sp>
      <p:sp>
        <p:nvSpPr>
          <p:cNvPr id="3" name="Subtitle 2">
            <a:extLst>
              <a:ext uri="{FF2B5EF4-FFF2-40B4-BE49-F238E27FC236}">
                <a16:creationId xmlns:a16="http://schemas.microsoft.com/office/drawing/2014/main" xmlns="" id="{1D24C037-4C48-761C-686D-257806ED4C69}"/>
              </a:ext>
            </a:extLst>
          </p:cNvPr>
          <p:cNvSpPr>
            <a:spLocks noGrp="1"/>
          </p:cNvSpPr>
          <p:nvPr>
            <p:ph type="subTitle" idx="1"/>
          </p:nvPr>
        </p:nvSpPr>
        <p:spPr/>
        <p:txBody>
          <a:bodyPr/>
          <a:lstStyle/>
          <a:p>
            <a:r>
              <a:rPr lang="en-US" dirty="0"/>
              <a:t>MCQ type questions with explanations</a:t>
            </a:r>
            <a:endParaRPr lang="en-IN" dirty="0"/>
          </a:p>
        </p:txBody>
      </p:sp>
    </p:spTree>
    <p:extLst>
      <p:ext uri="{BB962C8B-B14F-4D97-AF65-F5344CB8AC3E}">
        <p14:creationId xmlns:p14="http://schemas.microsoft.com/office/powerpoint/2010/main" val="120406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AEBB1-32A2-3815-87B9-9CF14EF04E64}"/>
              </a:ext>
            </a:extLst>
          </p:cNvPr>
          <p:cNvSpPr>
            <a:spLocks noGrp="1"/>
          </p:cNvSpPr>
          <p:nvPr>
            <p:ph type="title"/>
          </p:nvPr>
        </p:nvSpPr>
        <p:spPr/>
        <p:txBody>
          <a:bodyPr>
            <a:noAutofit/>
          </a:bodyPr>
          <a:lstStyle/>
          <a:p>
            <a:r>
              <a:rPr lang="en-US" sz="2400" b="1" i="0" dirty="0">
                <a:solidFill>
                  <a:srgbClr val="000000"/>
                </a:solidFill>
                <a:effectLst/>
                <a:latin typeface="Lato" panose="020F0502020204030203" pitchFamily="34" charset="0"/>
              </a:rPr>
              <a:t>Any attempt to summarize modern music is not only challenging </a:t>
            </a:r>
            <a:r>
              <a:rPr lang="en-US" sz="2400" b="1" i="0" u="sng" dirty="0">
                <a:solidFill>
                  <a:srgbClr val="000000"/>
                </a:solidFill>
                <a:effectLst/>
                <a:latin typeface="Lato" panose="020F0502020204030203" pitchFamily="34" charset="0"/>
              </a:rPr>
              <a:t>but also misled, as there are an incredible range of styles</a:t>
            </a:r>
            <a:r>
              <a:rPr lang="en-US" sz="2400" b="1" i="0" dirty="0">
                <a:solidFill>
                  <a:srgbClr val="000000"/>
                </a:solidFill>
                <a:effectLst/>
                <a:latin typeface="Lato" panose="020F0502020204030203" pitchFamily="34" charset="0"/>
              </a:rPr>
              <a:t> and expression in today’s music.</a:t>
            </a:r>
            <a:endParaRPr lang="en-IN" sz="2400" dirty="0"/>
          </a:p>
        </p:txBody>
      </p:sp>
      <p:sp>
        <p:nvSpPr>
          <p:cNvPr id="3" name="Content Placeholder 2">
            <a:extLst>
              <a:ext uri="{FF2B5EF4-FFF2-40B4-BE49-F238E27FC236}">
                <a16:creationId xmlns:a16="http://schemas.microsoft.com/office/drawing/2014/main" xmlns="" id="{F00DA8E5-F4BD-2213-F493-4A8B92EB7EAD}"/>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but also misled; there are an incredible range of styles</a:t>
            </a:r>
          </a:p>
          <a:p>
            <a:pPr algn="l"/>
            <a:r>
              <a:rPr lang="en-US" b="0" i="0" dirty="0">
                <a:solidFill>
                  <a:srgbClr val="000000"/>
                </a:solidFill>
                <a:effectLst/>
                <a:latin typeface="Lato" panose="020F0502020204030203" pitchFamily="34" charset="0"/>
              </a:rPr>
              <a:t>but also misled, there being an incredible range of styles</a:t>
            </a:r>
          </a:p>
          <a:p>
            <a:pPr algn="l"/>
            <a:r>
              <a:rPr lang="en-US" b="0" i="0" dirty="0">
                <a:solidFill>
                  <a:srgbClr val="000000"/>
                </a:solidFill>
                <a:effectLst/>
                <a:latin typeface="Lato" panose="020F0502020204030203" pitchFamily="34" charset="0"/>
              </a:rPr>
              <a:t>but also misled, with there being an incredible range of styles</a:t>
            </a:r>
          </a:p>
          <a:p>
            <a:pPr algn="l"/>
            <a:r>
              <a:rPr lang="en-US" b="0" i="0" dirty="0">
                <a:solidFill>
                  <a:srgbClr val="000000"/>
                </a:solidFill>
                <a:effectLst/>
                <a:latin typeface="Lato" panose="020F0502020204030203" pitchFamily="34" charset="0"/>
              </a:rPr>
              <a:t>but also misled, as there is an incredible range of styles</a:t>
            </a:r>
          </a:p>
          <a:p>
            <a:pPr algn="l"/>
            <a:r>
              <a:rPr lang="en-US" b="0" i="0" dirty="0">
                <a:solidFill>
                  <a:srgbClr val="000000"/>
                </a:solidFill>
                <a:effectLst/>
                <a:latin typeface="Lato" panose="020F0502020204030203" pitchFamily="34" charset="0"/>
              </a:rPr>
              <a:t>but also misled, as there are an incredible range of styles</a:t>
            </a:r>
          </a:p>
          <a:p>
            <a:endParaRPr lang="en-IN" dirty="0"/>
          </a:p>
        </p:txBody>
      </p:sp>
    </p:spTree>
    <p:extLst>
      <p:ext uri="{BB962C8B-B14F-4D97-AF65-F5344CB8AC3E}">
        <p14:creationId xmlns:p14="http://schemas.microsoft.com/office/powerpoint/2010/main" val="234775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085BCC-FEE8-7037-0DE2-07ED92B0F831}"/>
              </a:ext>
            </a:extLst>
          </p:cNvPr>
          <p:cNvSpPr>
            <a:spLocks noGrp="1"/>
          </p:cNvSpPr>
          <p:nvPr>
            <p:ph idx="1"/>
          </p:nvPr>
        </p:nvSpPr>
        <p:spPr>
          <a:xfrm>
            <a:off x="616819" y="468463"/>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but also misled, as there is an incredible range of styles</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subject is "range of styles," which is singular. Therefore, the verb should refer to a singular subject. The correct answer choice does this and also makes the most efficient use of language. </a:t>
            </a:r>
          </a:p>
          <a:p>
            <a:endParaRPr lang="en-IN" dirty="0"/>
          </a:p>
        </p:txBody>
      </p:sp>
    </p:spTree>
    <p:extLst>
      <p:ext uri="{BB962C8B-B14F-4D97-AF65-F5344CB8AC3E}">
        <p14:creationId xmlns:p14="http://schemas.microsoft.com/office/powerpoint/2010/main" val="39785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D4969-C698-25DB-6186-2F32FE1266AD}"/>
              </a:ext>
            </a:extLst>
          </p:cNvPr>
          <p:cNvSpPr>
            <a:spLocks noGrp="1"/>
          </p:cNvSpPr>
          <p:nvPr>
            <p:ph type="title"/>
          </p:nvPr>
        </p:nvSpPr>
        <p:spPr/>
        <p:txBody>
          <a:bodyPr>
            <a:normAutofit/>
          </a:bodyPr>
          <a:lstStyle/>
          <a:p>
            <a:r>
              <a:rPr lang="en-US" sz="3600" b="1" i="0" u="sng" dirty="0">
                <a:solidFill>
                  <a:srgbClr val="000000"/>
                </a:solidFill>
                <a:effectLst/>
                <a:latin typeface="Lato" panose="020F0502020204030203" pitchFamily="34" charset="0"/>
              </a:rPr>
              <a:t>Him and I are going</a:t>
            </a:r>
            <a:r>
              <a:rPr lang="en-US" sz="3600" b="1" i="0" dirty="0">
                <a:solidFill>
                  <a:srgbClr val="000000"/>
                </a:solidFill>
                <a:effectLst/>
                <a:latin typeface="Lato" panose="020F0502020204030203" pitchFamily="34" charset="0"/>
              </a:rPr>
              <a:t> to make the case in the morning for tougher standards.</a:t>
            </a:r>
            <a:endParaRPr lang="en-IN" sz="3600" dirty="0"/>
          </a:p>
        </p:txBody>
      </p:sp>
      <p:sp>
        <p:nvSpPr>
          <p:cNvPr id="3" name="Content Placeholder 2">
            <a:extLst>
              <a:ext uri="{FF2B5EF4-FFF2-40B4-BE49-F238E27FC236}">
                <a16:creationId xmlns:a16="http://schemas.microsoft.com/office/drawing/2014/main" xmlns="" id="{CF1B8239-D190-DA7C-0D86-E803DC5AD44F}"/>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Him and I are going</a:t>
            </a:r>
          </a:p>
          <a:p>
            <a:pPr algn="l"/>
            <a:r>
              <a:rPr lang="en-US" b="0" i="0" dirty="0">
                <a:solidFill>
                  <a:srgbClr val="000000"/>
                </a:solidFill>
                <a:effectLst/>
                <a:latin typeface="Lato" panose="020F0502020204030203" pitchFamily="34" charset="0"/>
              </a:rPr>
              <a:t>He and I are going</a:t>
            </a:r>
          </a:p>
          <a:p>
            <a:pPr algn="l"/>
            <a:r>
              <a:rPr lang="en-US" b="0" i="0" dirty="0">
                <a:solidFill>
                  <a:srgbClr val="000000"/>
                </a:solidFill>
                <a:effectLst/>
                <a:latin typeface="Lato" panose="020F0502020204030203" pitchFamily="34" charset="0"/>
              </a:rPr>
              <a:t>Him and I are gone</a:t>
            </a:r>
          </a:p>
          <a:p>
            <a:pPr algn="l"/>
            <a:r>
              <a:rPr lang="en-US" b="0" i="0" dirty="0">
                <a:solidFill>
                  <a:srgbClr val="000000"/>
                </a:solidFill>
                <a:effectLst/>
                <a:latin typeface="Lato" panose="020F0502020204030203" pitchFamily="34" charset="0"/>
              </a:rPr>
              <a:t>I and him are going</a:t>
            </a:r>
          </a:p>
          <a:p>
            <a:pPr algn="l"/>
            <a:r>
              <a:rPr lang="en-US" b="0" i="0" dirty="0">
                <a:solidFill>
                  <a:srgbClr val="000000"/>
                </a:solidFill>
                <a:effectLst/>
                <a:latin typeface="Lato" panose="020F0502020204030203" pitchFamily="34" charset="0"/>
              </a:rPr>
              <a:t>Him and I going</a:t>
            </a:r>
          </a:p>
          <a:p>
            <a:endParaRPr lang="en-IN" dirty="0"/>
          </a:p>
        </p:txBody>
      </p:sp>
    </p:spTree>
    <p:extLst>
      <p:ext uri="{BB962C8B-B14F-4D97-AF65-F5344CB8AC3E}">
        <p14:creationId xmlns:p14="http://schemas.microsoft.com/office/powerpoint/2010/main" val="394871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AFE904-C5D4-55FA-769F-D07F06996A48}"/>
              </a:ext>
            </a:extLst>
          </p:cNvPr>
          <p:cNvSpPr>
            <a:spLocks noGrp="1"/>
          </p:cNvSpPr>
          <p:nvPr>
            <p:ph idx="1"/>
          </p:nvPr>
        </p:nvSpPr>
        <p:spPr>
          <a:xfrm>
            <a:off x="674571" y="439587"/>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He and I are going</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use of the pronoun "him" in the subject of the sentence is incorrect, as "him" should only be used as the object of the sentence. The proper third person male pronoun for the subject of the sentence is "he," making "He and I are going" the correct answer choice.</a:t>
            </a:r>
          </a:p>
          <a:p>
            <a:endParaRPr lang="en-IN" dirty="0"/>
          </a:p>
        </p:txBody>
      </p:sp>
    </p:spTree>
    <p:extLst>
      <p:ext uri="{BB962C8B-B14F-4D97-AF65-F5344CB8AC3E}">
        <p14:creationId xmlns:p14="http://schemas.microsoft.com/office/powerpoint/2010/main" val="243046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BD186-836E-2675-295B-E448E0195863}"/>
              </a:ext>
            </a:extLst>
          </p:cNvPr>
          <p:cNvSpPr>
            <a:spLocks noGrp="1"/>
          </p:cNvSpPr>
          <p:nvPr>
            <p:ph type="title"/>
          </p:nvPr>
        </p:nvSpPr>
        <p:spPr/>
        <p:txBody>
          <a:bodyPr>
            <a:normAutofit/>
          </a:bodyPr>
          <a:lstStyle/>
          <a:p>
            <a:r>
              <a:rPr lang="en-US" sz="3600" b="1" i="0" u="sng" dirty="0">
                <a:solidFill>
                  <a:srgbClr val="000000"/>
                </a:solidFill>
                <a:effectLst/>
                <a:latin typeface="Lato" panose="020F0502020204030203" pitchFamily="34" charset="0"/>
              </a:rPr>
              <a:t>Me and the boys are going</a:t>
            </a:r>
            <a:r>
              <a:rPr lang="en-US" sz="3600" b="1" i="0" dirty="0">
                <a:solidFill>
                  <a:srgbClr val="000000"/>
                </a:solidFill>
                <a:effectLst/>
                <a:latin typeface="Lato" panose="020F0502020204030203" pitchFamily="34" charset="0"/>
              </a:rPr>
              <a:t> to travel there once the weather is better.</a:t>
            </a:r>
            <a:endParaRPr lang="en-IN" sz="3600" dirty="0"/>
          </a:p>
        </p:txBody>
      </p:sp>
      <p:sp>
        <p:nvSpPr>
          <p:cNvPr id="3" name="Content Placeholder 2">
            <a:extLst>
              <a:ext uri="{FF2B5EF4-FFF2-40B4-BE49-F238E27FC236}">
                <a16:creationId xmlns:a16="http://schemas.microsoft.com/office/drawing/2014/main" xmlns="" id="{A9AAAC35-8595-93DE-9161-9EADAE1C813F}"/>
              </a:ext>
            </a:extLst>
          </p:cNvPr>
          <p:cNvSpPr>
            <a:spLocks noGrp="1"/>
          </p:cNvSpPr>
          <p:nvPr>
            <p:ph idx="1"/>
          </p:nvPr>
        </p:nvSpPr>
        <p:spPr>
          <a:xfrm>
            <a:off x="838200" y="1854501"/>
            <a:ext cx="10515600" cy="4351338"/>
          </a:xfrm>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Me and the boys go</a:t>
            </a:r>
          </a:p>
          <a:p>
            <a:pPr algn="l"/>
            <a:r>
              <a:rPr lang="en-US" b="0" i="0" dirty="0">
                <a:solidFill>
                  <a:srgbClr val="000000"/>
                </a:solidFill>
                <a:effectLst/>
                <a:latin typeface="Lato" panose="020F0502020204030203" pitchFamily="34" charset="0"/>
              </a:rPr>
              <a:t>The boys and I are going</a:t>
            </a:r>
          </a:p>
          <a:p>
            <a:pPr algn="l"/>
            <a:r>
              <a:rPr lang="en-US" b="0" i="0" dirty="0">
                <a:solidFill>
                  <a:srgbClr val="000000"/>
                </a:solidFill>
                <a:effectLst/>
                <a:latin typeface="Lato" panose="020F0502020204030203" pitchFamily="34" charset="0"/>
              </a:rPr>
              <a:t>The boys and me are going</a:t>
            </a:r>
          </a:p>
          <a:p>
            <a:pPr algn="l"/>
            <a:r>
              <a:rPr lang="en-US" b="0" i="0" dirty="0">
                <a:solidFill>
                  <a:srgbClr val="000000"/>
                </a:solidFill>
                <a:effectLst/>
                <a:latin typeface="Lato" panose="020F0502020204030203" pitchFamily="34" charset="0"/>
              </a:rPr>
              <a:t>The boys and I am going</a:t>
            </a:r>
          </a:p>
          <a:p>
            <a:pPr algn="l"/>
            <a:r>
              <a:rPr lang="en-US" b="0" i="0" dirty="0">
                <a:solidFill>
                  <a:srgbClr val="000000"/>
                </a:solidFill>
                <a:effectLst/>
                <a:latin typeface="Lato" panose="020F0502020204030203" pitchFamily="34" charset="0"/>
              </a:rPr>
              <a:t>Me and the boys are going</a:t>
            </a:r>
          </a:p>
          <a:p>
            <a:endParaRPr lang="en-IN" dirty="0"/>
          </a:p>
          <a:p>
            <a:endParaRPr lang="en-IN" dirty="0"/>
          </a:p>
        </p:txBody>
      </p:sp>
    </p:spTree>
    <p:extLst>
      <p:ext uri="{BB962C8B-B14F-4D97-AF65-F5344CB8AC3E}">
        <p14:creationId xmlns:p14="http://schemas.microsoft.com/office/powerpoint/2010/main" val="297161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6B2178-956C-A8B1-224D-32E4237C841E}"/>
              </a:ext>
            </a:extLst>
          </p:cNvPr>
          <p:cNvSpPr>
            <a:spLocks noGrp="1"/>
          </p:cNvSpPr>
          <p:nvPr>
            <p:ph idx="1"/>
          </p:nvPr>
        </p:nvSpPr>
        <p:spPr>
          <a:xfrm>
            <a:off x="684196" y="670593"/>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The boys and I are going</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use of the pronoun "me" is incorrect, as it used as the subject of the sentence, but is only correctly used as an object. The form needs to be change to "I." The only choice which does this and is grammatically correct is "The boys and I are going."</a:t>
            </a:r>
          </a:p>
          <a:p>
            <a:endParaRPr lang="en-IN" dirty="0"/>
          </a:p>
        </p:txBody>
      </p:sp>
    </p:spTree>
    <p:extLst>
      <p:ext uri="{BB962C8B-B14F-4D97-AF65-F5344CB8AC3E}">
        <p14:creationId xmlns:p14="http://schemas.microsoft.com/office/powerpoint/2010/main" val="200454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54113-7C77-955C-018F-B99940025D4F}"/>
              </a:ext>
            </a:extLst>
          </p:cNvPr>
          <p:cNvSpPr>
            <a:spLocks noGrp="1"/>
          </p:cNvSpPr>
          <p:nvPr>
            <p:ph type="title"/>
          </p:nvPr>
        </p:nvSpPr>
        <p:spPr>
          <a:xfrm>
            <a:off x="838200" y="681037"/>
            <a:ext cx="10515600" cy="1325563"/>
          </a:xfrm>
        </p:spPr>
        <p:txBody>
          <a:bodyPr>
            <a:normAutofit fontScale="90000"/>
          </a:bodyPr>
          <a:lstStyle/>
          <a:p>
            <a:r>
              <a:rPr lang="en-US" dirty="0"/>
              <a:t>2. The art studio is spacious, pleasantly cluttered, and has good lighting.</a:t>
            </a:r>
            <a:br>
              <a:rPr lang="en-US" dirty="0"/>
            </a:br>
            <a:endParaRPr lang="en-IN" dirty="0"/>
          </a:p>
        </p:txBody>
      </p:sp>
      <p:sp>
        <p:nvSpPr>
          <p:cNvPr id="3" name="Content Placeholder 2">
            <a:extLst>
              <a:ext uri="{FF2B5EF4-FFF2-40B4-BE49-F238E27FC236}">
                <a16:creationId xmlns:a16="http://schemas.microsoft.com/office/drawing/2014/main" xmlns="" id="{16B05242-BDFE-6CD7-32E8-EB2D8B7ED7E4}"/>
              </a:ext>
            </a:extLst>
          </p:cNvPr>
          <p:cNvSpPr>
            <a:spLocks noGrp="1"/>
          </p:cNvSpPr>
          <p:nvPr>
            <p:ph idx="1"/>
          </p:nvPr>
        </p:nvSpPr>
        <p:spPr/>
        <p:txBody>
          <a:bodyPr/>
          <a:lstStyle/>
          <a:p>
            <a:endParaRPr lang="en-US" dirty="0"/>
          </a:p>
          <a:p>
            <a:r>
              <a:rPr lang="en-US" dirty="0"/>
              <a:t>A) and has good lighting</a:t>
            </a:r>
          </a:p>
          <a:p>
            <a:r>
              <a:rPr lang="en-US" dirty="0"/>
              <a:t>B) and being well-lit</a:t>
            </a:r>
          </a:p>
          <a:p>
            <a:r>
              <a:rPr lang="en-US" dirty="0"/>
              <a:t>C) and is lit well</a:t>
            </a:r>
          </a:p>
          <a:p>
            <a:r>
              <a:rPr lang="en-US" dirty="0"/>
              <a:t>D) and well-lit</a:t>
            </a:r>
          </a:p>
          <a:p>
            <a:r>
              <a:rPr lang="en-US" dirty="0"/>
              <a:t>E) and the lighting is good</a:t>
            </a:r>
            <a:endParaRPr lang="en-IN" dirty="0"/>
          </a:p>
        </p:txBody>
      </p:sp>
    </p:spTree>
    <p:extLst>
      <p:ext uri="{BB962C8B-B14F-4D97-AF65-F5344CB8AC3E}">
        <p14:creationId xmlns:p14="http://schemas.microsoft.com/office/powerpoint/2010/main" val="303549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EE0F4-F25E-6EF9-1ED7-5B2734E05725}"/>
              </a:ext>
            </a:extLst>
          </p:cNvPr>
          <p:cNvSpPr>
            <a:spLocks noGrp="1"/>
          </p:cNvSpPr>
          <p:nvPr>
            <p:ph type="title"/>
          </p:nvPr>
        </p:nvSpPr>
        <p:spPr>
          <a:xfrm>
            <a:off x="838199" y="681038"/>
            <a:ext cx="10644739" cy="974508"/>
          </a:xfrm>
        </p:spPr>
        <p:txBody>
          <a:bodyPr>
            <a:normAutofit fontScale="90000"/>
          </a:bodyPr>
          <a:lstStyle/>
          <a:p>
            <a:r>
              <a:rPr lang="en-US" sz="3600" b="0" i="0" dirty="0">
                <a:effectLst/>
                <a:latin typeface="Open Sans" panose="020B0606030504020204" pitchFamily="34" charset="0"/>
              </a:rPr>
              <a:t>The school board requested that a waiver be obtained and </a:t>
            </a:r>
            <a:r>
              <a:rPr lang="en-US" sz="3600" b="0" i="0" u="sng" dirty="0">
                <a:effectLst/>
                <a:latin typeface="inherit"/>
              </a:rPr>
              <a:t>that the residency requirements are reviewed</a:t>
            </a:r>
            <a:r>
              <a:rPr lang="en-US" sz="3600" b="0" i="0" dirty="0">
                <a:effectLst/>
                <a:latin typeface="Open Sans" panose="020B0606030504020204" pitchFamily="34" charset="0"/>
              </a:rPr>
              <a:t>.</a:t>
            </a:r>
            <a:r>
              <a:rPr lang="en-US" b="0" i="0" dirty="0">
                <a:solidFill>
                  <a:srgbClr val="4D4D4D"/>
                </a:solidFill>
                <a:effectLst/>
                <a:latin typeface="Open Sans" panose="020B0606030504020204" pitchFamily="34" charset="0"/>
              </a:rPr>
              <a:t/>
            </a:r>
            <a:br>
              <a:rPr lang="en-US" b="0" i="0" dirty="0">
                <a:solidFill>
                  <a:srgbClr val="4D4D4D"/>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82FF2775-B88C-186F-E1E5-526671DFCB3B}"/>
              </a:ext>
            </a:extLst>
          </p:cNvPr>
          <p:cNvSpPr>
            <a:spLocks noGrp="1"/>
          </p:cNvSpPr>
          <p:nvPr>
            <p:ph idx="1"/>
          </p:nvPr>
        </p:nvSpPr>
        <p:spPr/>
        <p:txBody>
          <a:bodyPr/>
          <a:lstStyle/>
          <a:p>
            <a:pPr algn="l" fontAlgn="base"/>
            <a:r>
              <a:rPr lang="en-US" b="0" i="0" dirty="0">
                <a:effectLst/>
                <a:latin typeface="Open Sans" panose="020B0606030504020204" pitchFamily="34" charset="0"/>
              </a:rPr>
              <a:t>A) that the residency requirements are reviewed</a:t>
            </a:r>
            <a:br>
              <a:rPr lang="en-US" b="0" i="0" dirty="0">
                <a:effectLst/>
                <a:latin typeface="Open Sans" panose="020B0606030504020204" pitchFamily="34" charset="0"/>
              </a:rPr>
            </a:br>
            <a:r>
              <a:rPr lang="en-US" b="0" i="0" dirty="0">
                <a:effectLst/>
                <a:latin typeface="Open Sans" panose="020B0606030504020204" pitchFamily="34" charset="0"/>
              </a:rPr>
              <a:t>B) the residency requirements will be reviewed</a:t>
            </a:r>
            <a:br>
              <a:rPr lang="en-US" b="0" i="0" dirty="0">
                <a:effectLst/>
                <a:latin typeface="Open Sans" panose="020B0606030504020204" pitchFamily="34" charset="0"/>
              </a:rPr>
            </a:br>
            <a:r>
              <a:rPr lang="en-US" b="0" i="0" dirty="0">
                <a:effectLst/>
                <a:latin typeface="Open Sans" panose="020B0606030504020204" pitchFamily="34" charset="0"/>
              </a:rPr>
              <a:t>C) the residency requirements reviewed</a:t>
            </a:r>
            <a:br>
              <a:rPr lang="en-US" b="0" i="0" dirty="0">
                <a:effectLst/>
                <a:latin typeface="Open Sans" panose="020B0606030504020204" pitchFamily="34" charset="0"/>
              </a:rPr>
            </a:br>
            <a:r>
              <a:rPr lang="en-US" b="0" i="0" dirty="0">
                <a:effectLst/>
                <a:latin typeface="Open Sans" panose="020B0606030504020204" pitchFamily="34" charset="0"/>
              </a:rPr>
              <a:t>D) to review the residency requirements</a:t>
            </a:r>
            <a:br>
              <a:rPr lang="en-US" b="0" i="0" dirty="0">
                <a:effectLst/>
                <a:latin typeface="Open Sans" panose="020B0606030504020204" pitchFamily="34" charset="0"/>
              </a:rPr>
            </a:br>
            <a:r>
              <a:rPr lang="en-US" b="0" i="0" dirty="0">
                <a:effectLst/>
                <a:latin typeface="Open Sans" panose="020B0606030504020204" pitchFamily="34" charset="0"/>
              </a:rPr>
              <a:t>E) a review of the residency requirements</a:t>
            </a:r>
          </a:p>
          <a:p>
            <a:endParaRPr lang="en-IN" dirty="0"/>
          </a:p>
        </p:txBody>
      </p:sp>
    </p:spTree>
    <p:extLst>
      <p:ext uri="{BB962C8B-B14F-4D97-AF65-F5344CB8AC3E}">
        <p14:creationId xmlns:p14="http://schemas.microsoft.com/office/powerpoint/2010/main" val="184737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B9DF3-B5C4-DF23-66CC-6120CBDF60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698C924-AF9B-6418-59A9-D11BEB5BE981}"/>
              </a:ext>
            </a:extLst>
          </p:cNvPr>
          <p:cNvSpPr>
            <a:spLocks noGrp="1"/>
          </p:cNvSpPr>
          <p:nvPr>
            <p:ph idx="1"/>
          </p:nvPr>
        </p:nvSpPr>
        <p:spPr/>
        <p:txBody>
          <a:bodyPr/>
          <a:lstStyle/>
          <a:p>
            <a:r>
              <a:rPr lang="en-IN" b="1" i="0" dirty="0">
                <a:effectLst/>
                <a:latin typeface="Open Sans" panose="020B0606030504020204" pitchFamily="34" charset="0"/>
              </a:rPr>
              <a:t>(C)</a:t>
            </a:r>
            <a:r>
              <a:rPr lang="en-IN" b="0" i="0" dirty="0">
                <a:effectLst/>
                <a:latin typeface="Open Sans" panose="020B0606030504020204" pitchFamily="34" charset="0"/>
              </a:rPr>
              <a:t> is correct</a:t>
            </a:r>
            <a:endParaRPr lang="en-IN" dirty="0"/>
          </a:p>
        </p:txBody>
      </p:sp>
    </p:spTree>
    <p:extLst>
      <p:ext uri="{BB962C8B-B14F-4D97-AF65-F5344CB8AC3E}">
        <p14:creationId xmlns:p14="http://schemas.microsoft.com/office/powerpoint/2010/main" val="5336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0C2B9-D428-4EB6-072A-E1D19F34B143}"/>
              </a:ext>
            </a:extLst>
          </p:cNvPr>
          <p:cNvSpPr>
            <a:spLocks noGrp="1"/>
          </p:cNvSpPr>
          <p:nvPr>
            <p:ph type="title"/>
          </p:nvPr>
        </p:nvSpPr>
        <p:spPr/>
        <p:txBody>
          <a:bodyPr>
            <a:normAutofit/>
          </a:bodyPr>
          <a:lstStyle/>
          <a:p>
            <a:r>
              <a:rPr lang="en-US" sz="3600" b="0" i="0" u="sng" dirty="0">
                <a:solidFill>
                  <a:srgbClr val="4D4D4D"/>
                </a:solidFill>
                <a:effectLst/>
                <a:latin typeface="Open Sans" panose="020B0606030504020204" pitchFamily="34" charset="0"/>
              </a:rPr>
              <a:t>Richard is not only a terrific pianist, but also great at playing hockey.</a:t>
            </a:r>
            <a:endParaRPr lang="en-IN" sz="3600" dirty="0"/>
          </a:p>
        </p:txBody>
      </p:sp>
      <p:sp>
        <p:nvSpPr>
          <p:cNvPr id="3" name="Content Placeholder 2">
            <a:extLst>
              <a:ext uri="{FF2B5EF4-FFF2-40B4-BE49-F238E27FC236}">
                <a16:creationId xmlns:a16="http://schemas.microsoft.com/office/drawing/2014/main" xmlns="" id="{4A06D6FB-1292-28BC-152A-3DC40897BE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5681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36662-4AF4-4539-2B63-1540E3D78FD4}"/>
              </a:ext>
            </a:extLst>
          </p:cNvPr>
          <p:cNvSpPr>
            <a:spLocks noGrp="1"/>
          </p:cNvSpPr>
          <p:nvPr>
            <p:ph type="title"/>
          </p:nvPr>
        </p:nvSpPr>
        <p:spPr>
          <a:xfrm>
            <a:off x="761198" y="681037"/>
            <a:ext cx="10515600" cy="1325563"/>
          </a:xfrm>
        </p:spPr>
        <p:txBody>
          <a:bodyPr>
            <a:normAutofit fontScale="90000"/>
          </a:bodyPr>
          <a:lstStyle/>
          <a:p>
            <a:r>
              <a:rPr lang="en-US" sz="3100" b="1" i="0" u="sng" dirty="0">
                <a:solidFill>
                  <a:srgbClr val="000000"/>
                </a:solidFill>
                <a:effectLst/>
                <a:latin typeface="Lato" panose="020F0502020204030203" pitchFamily="34" charset="0"/>
              </a:rPr>
              <a:t>Having to have been what is like a chameleon</a:t>
            </a:r>
            <a:r>
              <a:rPr lang="en-US" sz="3100" b="1" i="0" dirty="0">
                <a:solidFill>
                  <a:srgbClr val="000000"/>
                </a:solidFill>
                <a:effectLst/>
                <a:latin typeface="Lato" panose="020F0502020204030203" pitchFamily="34" charset="0"/>
              </a:rPr>
              <a:t>, the spy could take on many different personas.</a:t>
            </a:r>
            <a:br>
              <a:rPr lang="en-US" sz="3100" b="1"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xmlns="" id="{227D8F24-4A77-6FF4-296D-C984FF7AAEEB}"/>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Having to had been like a chameleon</a:t>
            </a:r>
          </a:p>
          <a:p>
            <a:pPr algn="l"/>
            <a:r>
              <a:rPr lang="en-US" b="0" i="0" dirty="0">
                <a:solidFill>
                  <a:srgbClr val="000000"/>
                </a:solidFill>
                <a:effectLst/>
                <a:latin typeface="Lato" panose="020F0502020204030203" pitchFamily="34" charset="0"/>
              </a:rPr>
              <a:t>Had been what like a chameleon</a:t>
            </a:r>
          </a:p>
          <a:p>
            <a:pPr algn="l"/>
            <a:r>
              <a:rPr lang="en-US" b="0" i="0" dirty="0">
                <a:solidFill>
                  <a:srgbClr val="000000"/>
                </a:solidFill>
                <a:effectLst/>
                <a:latin typeface="Lato" panose="020F0502020204030203" pitchFamily="34" charset="0"/>
              </a:rPr>
              <a:t>Having to have been what is like a chameleon</a:t>
            </a:r>
          </a:p>
          <a:p>
            <a:pPr algn="l"/>
            <a:r>
              <a:rPr lang="en-US" b="0" i="0" dirty="0">
                <a:solidFill>
                  <a:srgbClr val="000000"/>
                </a:solidFill>
                <a:effectLst/>
                <a:latin typeface="Lato" panose="020F0502020204030203" pitchFamily="34" charset="0"/>
              </a:rPr>
              <a:t>To have been having what is like a chameleon</a:t>
            </a:r>
          </a:p>
          <a:p>
            <a:pPr algn="l"/>
            <a:r>
              <a:rPr lang="en-US" b="0" i="0" dirty="0">
                <a:solidFill>
                  <a:srgbClr val="000000"/>
                </a:solidFill>
                <a:effectLst/>
                <a:latin typeface="Lato" panose="020F0502020204030203" pitchFamily="34" charset="0"/>
              </a:rPr>
              <a:t>Having to be like a chameleon</a:t>
            </a:r>
          </a:p>
          <a:p>
            <a:endParaRPr lang="en-IN" dirty="0"/>
          </a:p>
        </p:txBody>
      </p:sp>
    </p:spTree>
    <p:extLst>
      <p:ext uri="{BB962C8B-B14F-4D97-AF65-F5344CB8AC3E}">
        <p14:creationId xmlns:p14="http://schemas.microsoft.com/office/powerpoint/2010/main" val="429360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AB8611-895A-ED18-CF71-7DAA0190F940}"/>
              </a:ext>
            </a:extLst>
          </p:cNvPr>
          <p:cNvSpPr>
            <a:spLocks noGrp="1"/>
          </p:cNvSpPr>
          <p:nvPr>
            <p:ph type="title"/>
          </p:nvPr>
        </p:nvSpPr>
        <p:spPr>
          <a:xfrm>
            <a:off x="154003" y="365125"/>
            <a:ext cx="11916077" cy="1325563"/>
          </a:xfrm>
        </p:spPr>
        <p:txBody>
          <a:bodyPr>
            <a:noAutofit/>
          </a:bodyPr>
          <a:lstStyle/>
          <a:p>
            <a:r>
              <a:rPr lang="en-US" sz="3200" b="1" dirty="0"/>
              <a:t>Inspired by storylines that would come to him in dreams, Lord Bennington would stage one-man plays, his audience enjoying the show. </a:t>
            </a:r>
            <a:endParaRPr lang="en-IN" sz="3200" b="1" dirty="0"/>
          </a:p>
        </p:txBody>
      </p:sp>
      <p:sp>
        <p:nvSpPr>
          <p:cNvPr id="3" name="Content Placeholder 2">
            <a:extLst>
              <a:ext uri="{FF2B5EF4-FFF2-40B4-BE49-F238E27FC236}">
                <a16:creationId xmlns:a16="http://schemas.microsoft.com/office/drawing/2014/main" xmlns="" id="{6C8BAD04-3A05-F142-F6B6-145D75289093}"/>
              </a:ext>
            </a:extLst>
          </p:cNvPr>
          <p:cNvSpPr>
            <a:spLocks noGrp="1"/>
          </p:cNvSpPr>
          <p:nvPr>
            <p:ph idx="1"/>
          </p:nvPr>
        </p:nvSpPr>
        <p:spPr/>
        <p:txBody>
          <a:bodyPr>
            <a:normAutofit fontScale="85000" lnSpcReduction="10000"/>
          </a:bodyPr>
          <a:lstStyle/>
          <a:p>
            <a:pPr algn="l">
              <a:lnSpc>
                <a:spcPct val="120000"/>
              </a:lnSpc>
            </a:pPr>
            <a:r>
              <a:rPr lang="en-US" b="0" i="0" dirty="0">
                <a:solidFill>
                  <a:srgbClr val="000000"/>
                </a:solidFill>
                <a:effectLst/>
                <a:latin typeface="Lato" panose="020F0502020204030203" pitchFamily="34" charset="0"/>
              </a:rPr>
              <a:t>Possible Answers:</a:t>
            </a:r>
          </a:p>
          <a:p>
            <a:pPr algn="l">
              <a:lnSpc>
                <a:spcPct val="120000"/>
              </a:lnSpc>
            </a:pPr>
            <a:r>
              <a:rPr lang="en-US" b="0" i="0" dirty="0">
                <a:solidFill>
                  <a:srgbClr val="000000"/>
                </a:solidFill>
                <a:effectLst/>
                <a:latin typeface="Lato" panose="020F0502020204030203" pitchFamily="34" charset="0"/>
              </a:rPr>
              <a:t>Lord Bennington would stage one-man plays that were inspired by storylines from his dreams; his audiences would enjoy the shows.</a:t>
            </a:r>
          </a:p>
          <a:p>
            <a:pPr algn="l">
              <a:lnSpc>
                <a:spcPct val="120000"/>
              </a:lnSpc>
            </a:pPr>
            <a:r>
              <a:rPr lang="en-US" b="0" i="0" dirty="0">
                <a:solidFill>
                  <a:srgbClr val="000000"/>
                </a:solidFill>
                <a:effectLst/>
                <a:latin typeface="Lato" panose="020F0502020204030203" pitchFamily="34" charset="0"/>
              </a:rPr>
              <a:t>Inspired of storylines that would come to him in dreams, Lord Bennington would stage one-man plays, his audiences enjoyed the show. </a:t>
            </a:r>
          </a:p>
          <a:p>
            <a:pPr algn="l">
              <a:lnSpc>
                <a:spcPct val="120000"/>
              </a:lnSpc>
            </a:pPr>
            <a:r>
              <a:rPr lang="en-US" b="0" i="0" dirty="0">
                <a:solidFill>
                  <a:srgbClr val="000000"/>
                </a:solidFill>
                <a:effectLst/>
                <a:latin typeface="Lato" panose="020F0502020204030203" pitchFamily="34" charset="0"/>
              </a:rPr>
              <a:t>Inspired by storylines that would come to him in dreams, Lord Bennington would stage one man plays, his audiences enjoying the show. </a:t>
            </a:r>
          </a:p>
          <a:p>
            <a:pPr algn="l">
              <a:lnSpc>
                <a:spcPct val="120000"/>
              </a:lnSpc>
            </a:pPr>
            <a:r>
              <a:rPr lang="en-US" b="0" i="0" dirty="0">
                <a:solidFill>
                  <a:srgbClr val="000000"/>
                </a:solidFill>
                <a:effectLst/>
                <a:latin typeface="Lato" panose="020F0502020204030203" pitchFamily="34" charset="0"/>
              </a:rPr>
              <a:t>Inspired by storylines that would come to him in dreams, Lord Bennington would stage one-man plays; his audiences enjoying the show. </a:t>
            </a:r>
          </a:p>
          <a:p>
            <a:endParaRPr lang="en-IN" dirty="0"/>
          </a:p>
        </p:txBody>
      </p:sp>
    </p:spTree>
    <p:extLst>
      <p:ext uri="{BB962C8B-B14F-4D97-AF65-F5344CB8AC3E}">
        <p14:creationId xmlns:p14="http://schemas.microsoft.com/office/powerpoint/2010/main" val="193896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32B9A91-998B-3B5F-DA4D-5189C69F52EA}"/>
              </a:ext>
            </a:extLst>
          </p:cNvPr>
          <p:cNvSpPr>
            <a:spLocks noGrp="1"/>
          </p:cNvSpPr>
          <p:nvPr>
            <p:ph idx="1"/>
          </p:nvPr>
        </p:nvSpPr>
        <p:spPr>
          <a:xfrm>
            <a:off x="838200" y="834223"/>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Lord Bennington would stage one-man plays that were inspired by storylines from his dreams; his audiences would enjoy the shows.</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original statement is grammatically incorrect because "audience" and "show" should be plural.  Also, "his audience enjoying the show" makes the sentence into a run-on.  The correct answer is concise and not awkward.  </a:t>
            </a:r>
          </a:p>
        </p:txBody>
      </p:sp>
    </p:spTree>
    <p:extLst>
      <p:ext uri="{BB962C8B-B14F-4D97-AF65-F5344CB8AC3E}">
        <p14:creationId xmlns:p14="http://schemas.microsoft.com/office/powerpoint/2010/main" val="140165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13ECB-C10B-F3C8-F7CA-ED6CDFA98569}"/>
              </a:ext>
            </a:extLst>
          </p:cNvPr>
          <p:cNvSpPr>
            <a:spLocks noGrp="1"/>
          </p:cNvSpPr>
          <p:nvPr>
            <p:ph type="title"/>
          </p:nvPr>
        </p:nvSpPr>
        <p:spPr/>
        <p:txBody>
          <a:bodyPr>
            <a:normAutofit/>
          </a:bodyPr>
          <a:lstStyle/>
          <a:p>
            <a:r>
              <a:rPr lang="en-US" sz="3200" b="1" i="0" u="sng" dirty="0">
                <a:solidFill>
                  <a:srgbClr val="000000"/>
                </a:solidFill>
                <a:effectLst/>
                <a:latin typeface="Lato" panose="020F0502020204030203" pitchFamily="34" charset="0"/>
              </a:rPr>
              <a:t>Every person in the room appreciating the jokes by the performers.</a:t>
            </a:r>
            <a:endParaRPr lang="en-IN" sz="3200" dirty="0"/>
          </a:p>
        </p:txBody>
      </p:sp>
      <p:sp>
        <p:nvSpPr>
          <p:cNvPr id="3" name="Content Placeholder 2">
            <a:extLst>
              <a:ext uri="{FF2B5EF4-FFF2-40B4-BE49-F238E27FC236}">
                <a16:creationId xmlns:a16="http://schemas.microsoft.com/office/drawing/2014/main" xmlns="" id="{87EB35A8-EA44-29E6-6817-7AFB3F56947D}"/>
              </a:ext>
            </a:extLst>
          </p:cNvPr>
          <p:cNvSpPr>
            <a:spLocks noGrp="1"/>
          </p:cNvSpPr>
          <p:nvPr>
            <p:ph idx="1"/>
          </p:nvPr>
        </p:nvSpPr>
        <p:spPr/>
        <p:txBody>
          <a:bodyPr>
            <a:normAutofit fontScale="92500"/>
          </a:bodyPr>
          <a:lstStyle/>
          <a:p>
            <a:pPr algn="l"/>
            <a:r>
              <a:rPr lang="en-US" b="0" i="0" dirty="0">
                <a:solidFill>
                  <a:srgbClr val="000000"/>
                </a:solidFill>
                <a:effectLst/>
                <a:latin typeface="Lato" panose="020F0502020204030203" pitchFamily="34" charset="0"/>
              </a:rPr>
              <a:t>Possible Answers</a:t>
            </a:r>
            <a:r>
              <a:rPr lang="en-US" b="0" i="0" dirty="0" smtClean="0">
                <a:solidFill>
                  <a:srgbClr val="000000"/>
                </a:solidFill>
                <a:effectLst/>
                <a:latin typeface="Lato" panose="020F0502020204030203" pitchFamily="34" charset="0"/>
              </a:rPr>
              <a:t>:</a:t>
            </a:r>
          </a:p>
          <a:p>
            <a:pPr algn="l"/>
            <a:r>
              <a:rPr lang="en-US" b="0" i="0" dirty="0" smtClean="0">
                <a:solidFill>
                  <a:srgbClr val="000000"/>
                </a:solidFill>
                <a:effectLst/>
                <a:latin typeface="Lato" panose="020F0502020204030203" pitchFamily="34" charset="0"/>
              </a:rPr>
              <a:t>Every </a:t>
            </a:r>
            <a:r>
              <a:rPr lang="en-US" b="0" i="0" dirty="0">
                <a:solidFill>
                  <a:srgbClr val="000000"/>
                </a:solidFill>
                <a:effectLst/>
                <a:latin typeface="Lato" panose="020F0502020204030203" pitchFamily="34" charset="0"/>
              </a:rPr>
              <a:t>person in the room has appreciating the jokes by the performers.</a:t>
            </a:r>
          </a:p>
          <a:p>
            <a:pPr algn="l"/>
            <a:r>
              <a:rPr lang="en-US" b="0" i="0" dirty="0">
                <a:solidFill>
                  <a:srgbClr val="000000"/>
                </a:solidFill>
                <a:effectLst/>
                <a:latin typeface="Lato" panose="020F0502020204030203" pitchFamily="34" charset="0"/>
              </a:rPr>
              <a:t>Every person in the room appreciating the jokes by the performers.</a:t>
            </a:r>
          </a:p>
          <a:p>
            <a:pPr algn="l"/>
            <a:r>
              <a:rPr lang="en-US" b="0" i="0" dirty="0">
                <a:solidFill>
                  <a:srgbClr val="000000"/>
                </a:solidFill>
                <a:effectLst/>
                <a:latin typeface="Lato" panose="020F0502020204030203" pitchFamily="34" charset="0"/>
              </a:rPr>
              <a:t>Every person in the room appreciating the jokes of the performers.</a:t>
            </a:r>
          </a:p>
          <a:p>
            <a:pPr algn="l"/>
            <a:r>
              <a:rPr lang="en-US" b="0" i="0" dirty="0">
                <a:solidFill>
                  <a:srgbClr val="000000"/>
                </a:solidFill>
                <a:effectLst/>
                <a:latin typeface="Lato" panose="020F0502020204030203" pitchFamily="34" charset="0"/>
              </a:rPr>
              <a:t>Every person in the room appreciated the jokes by the performers.</a:t>
            </a:r>
          </a:p>
          <a:p>
            <a:pPr algn="l"/>
            <a:r>
              <a:rPr lang="en-US" b="0" i="0" dirty="0">
                <a:solidFill>
                  <a:srgbClr val="000000"/>
                </a:solidFill>
                <a:effectLst/>
                <a:latin typeface="Lato" panose="020F0502020204030203" pitchFamily="34" charset="0"/>
              </a:rPr>
              <a:t>Every person in the room appreciating the jokes from the performers.</a:t>
            </a:r>
          </a:p>
          <a:p>
            <a:endParaRPr lang="en-IN" dirty="0"/>
          </a:p>
        </p:txBody>
      </p:sp>
    </p:spTree>
    <p:extLst>
      <p:ext uri="{BB962C8B-B14F-4D97-AF65-F5344CB8AC3E}">
        <p14:creationId xmlns:p14="http://schemas.microsoft.com/office/powerpoint/2010/main" val="172028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BE94F0B-80D4-57AC-B5AD-820CEC8032AC}"/>
              </a:ext>
            </a:extLst>
          </p:cNvPr>
          <p:cNvSpPr>
            <a:spLocks noGrp="1"/>
          </p:cNvSpPr>
          <p:nvPr>
            <p:ph idx="1"/>
          </p:nvPr>
        </p:nvSpPr>
        <p:spPr>
          <a:xfrm>
            <a:off x="693821" y="699468"/>
            <a:ext cx="10894996" cy="5701331"/>
          </a:xfrm>
        </p:spPr>
        <p:txBody>
          <a:bodyPr/>
          <a:lstStyle/>
          <a:p>
            <a:pPr algn="l"/>
            <a:r>
              <a:rPr lang="en-US" b="0" i="0" dirty="0">
                <a:solidFill>
                  <a:srgbClr val="000000"/>
                </a:solidFill>
                <a:effectLst/>
                <a:latin typeface="Lato" panose="020F0502020204030203" pitchFamily="34" charset="0"/>
              </a:rPr>
              <a:t>Correct answer</a:t>
            </a:r>
            <a:r>
              <a:rPr lang="en-US" b="0" i="0" dirty="0" smtClean="0">
                <a:solidFill>
                  <a:srgbClr val="000000"/>
                </a:solidFill>
                <a:effectLst/>
                <a:latin typeface="Lato" panose="020F0502020204030203" pitchFamily="34" charset="0"/>
              </a:rPr>
              <a:t>:</a:t>
            </a:r>
          </a:p>
          <a:p>
            <a:pPr algn="l"/>
            <a:r>
              <a:rPr lang="en-US" b="0" i="0" dirty="0" smtClean="0">
                <a:solidFill>
                  <a:srgbClr val="000000"/>
                </a:solidFill>
                <a:effectLst/>
                <a:latin typeface="Lato" panose="020F0502020204030203" pitchFamily="34" charset="0"/>
              </a:rPr>
              <a:t>Every </a:t>
            </a:r>
            <a:r>
              <a:rPr lang="en-US" b="0" i="0" dirty="0">
                <a:solidFill>
                  <a:srgbClr val="000000"/>
                </a:solidFill>
                <a:effectLst/>
                <a:latin typeface="Lato" panose="020F0502020204030203" pitchFamily="34" charset="0"/>
              </a:rPr>
              <a:t>person in the room appreciated the jokes by the performers.</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The sentence as written is actually a fragment, as it does not contain a proper verb. The word "appreciating" in the sentence is a gerund, or a verb form that can function as a noun. The correct answer will use a full verb form, as "Every person in the room appreciated the jokes by the performers" does.</a:t>
            </a:r>
          </a:p>
        </p:txBody>
      </p:sp>
    </p:spTree>
    <p:extLst>
      <p:ext uri="{BB962C8B-B14F-4D97-AF65-F5344CB8AC3E}">
        <p14:creationId xmlns:p14="http://schemas.microsoft.com/office/powerpoint/2010/main" val="4116679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8C9AE-6D98-4865-3A93-7616C183BA60}"/>
              </a:ext>
            </a:extLst>
          </p:cNvPr>
          <p:cNvSpPr>
            <a:spLocks noGrp="1"/>
          </p:cNvSpPr>
          <p:nvPr>
            <p:ph type="title"/>
          </p:nvPr>
        </p:nvSpPr>
        <p:spPr/>
        <p:txBody>
          <a:bodyPr>
            <a:normAutofit/>
          </a:bodyPr>
          <a:lstStyle/>
          <a:p>
            <a:r>
              <a:rPr lang="en-US" sz="3600" b="1" dirty="0"/>
              <a:t>Religious texts often appear quite difficult to understand, </a:t>
            </a:r>
            <a:r>
              <a:rPr lang="en-US" sz="3600" b="1" u="sng" dirty="0"/>
              <a:t>being contradictions of themselves.</a:t>
            </a:r>
            <a:endParaRPr lang="en-IN" sz="3600" b="1" u="sng" dirty="0"/>
          </a:p>
        </p:txBody>
      </p:sp>
      <p:sp>
        <p:nvSpPr>
          <p:cNvPr id="3" name="Content Placeholder 2">
            <a:extLst>
              <a:ext uri="{FF2B5EF4-FFF2-40B4-BE49-F238E27FC236}">
                <a16:creationId xmlns:a16="http://schemas.microsoft.com/office/drawing/2014/main" xmlns="" id="{94BA83D8-FFBF-C50A-18C1-B141B10FAEFE}"/>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being contradictions of them.</a:t>
            </a:r>
          </a:p>
          <a:p>
            <a:pPr algn="l"/>
            <a:r>
              <a:rPr lang="en-US" b="0" i="0" dirty="0">
                <a:solidFill>
                  <a:srgbClr val="000000"/>
                </a:solidFill>
                <a:effectLst/>
                <a:latin typeface="Lato" panose="020F0502020204030203" pitchFamily="34" charset="0"/>
              </a:rPr>
              <a:t>contradicting themselves.</a:t>
            </a:r>
          </a:p>
          <a:p>
            <a:pPr algn="l"/>
            <a:r>
              <a:rPr lang="en-US" b="0" i="0" dirty="0">
                <a:solidFill>
                  <a:srgbClr val="000000"/>
                </a:solidFill>
                <a:effectLst/>
                <a:latin typeface="Lato" panose="020F0502020204030203" pitchFamily="34" charset="0"/>
              </a:rPr>
              <a:t>contradicting them.</a:t>
            </a:r>
          </a:p>
          <a:p>
            <a:pPr algn="l"/>
            <a:r>
              <a:rPr lang="en-US" b="0" i="0" dirty="0">
                <a:solidFill>
                  <a:srgbClr val="000000"/>
                </a:solidFill>
                <a:effectLst/>
                <a:latin typeface="Lato" panose="020F0502020204030203" pitchFamily="34" charset="0"/>
              </a:rPr>
              <a:t>being contradictions of themselves.</a:t>
            </a:r>
          </a:p>
          <a:p>
            <a:pPr algn="l"/>
            <a:r>
              <a:rPr lang="en-US" b="0" i="0" dirty="0">
                <a:solidFill>
                  <a:srgbClr val="000000"/>
                </a:solidFill>
                <a:effectLst/>
                <a:latin typeface="Lato" panose="020F0502020204030203" pitchFamily="34" charset="0"/>
              </a:rPr>
              <a:t>being contradicting them.</a:t>
            </a:r>
          </a:p>
          <a:p>
            <a:endParaRPr lang="en-IN" dirty="0"/>
          </a:p>
        </p:txBody>
      </p:sp>
    </p:spTree>
    <p:extLst>
      <p:ext uri="{BB962C8B-B14F-4D97-AF65-F5344CB8AC3E}">
        <p14:creationId xmlns:p14="http://schemas.microsoft.com/office/powerpoint/2010/main" val="837168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088B2E-B2FC-AC13-BA40-6C9BEC91BD43}"/>
              </a:ext>
            </a:extLst>
          </p:cNvPr>
          <p:cNvSpPr>
            <a:spLocks noGrp="1"/>
          </p:cNvSpPr>
          <p:nvPr>
            <p:ph idx="1"/>
          </p:nvPr>
        </p:nvSpPr>
        <p:spPr>
          <a:xfrm>
            <a:off x="684196" y="593592"/>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contradicting themselves.</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The underlined phrase in the sentence is awkwardly worded, which makes the sentence itself difficult to understand. The "religious texts" contain contradictions, a meaning not conveyed properly by the sentence. "Contradicting themselves" is the clearest, most appropriate choice among the answers.</a:t>
            </a:r>
          </a:p>
          <a:p>
            <a:endParaRPr lang="en-IN" dirty="0"/>
          </a:p>
        </p:txBody>
      </p:sp>
    </p:spTree>
    <p:extLst>
      <p:ext uri="{BB962C8B-B14F-4D97-AF65-F5344CB8AC3E}">
        <p14:creationId xmlns:p14="http://schemas.microsoft.com/office/powerpoint/2010/main" val="401196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CE8C3-34A4-069B-E5CC-614E0FD1A348}"/>
              </a:ext>
            </a:extLst>
          </p:cNvPr>
          <p:cNvSpPr>
            <a:spLocks noGrp="1"/>
          </p:cNvSpPr>
          <p:nvPr>
            <p:ph type="title"/>
          </p:nvPr>
        </p:nvSpPr>
        <p:spPr>
          <a:xfrm>
            <a:off x="741145" y="788636"/>
            <a:ext cx="10612655" cy="732155"/>
          </a:xfrm>
        </p:spPr>
        <p:txBody>
          <a:bodyPr>
            <a:normAutofit fontScale="90000"/>
          </a:bodyPr>
          <a:lstStyle/>
          <a:p>
            <a:r>
              <a:rPr lang="en-US" sz="3200" i="0" dirty="0">
                <a:solidFill>
                  <a:srgbClr val="000000"/>
                </a:solidFill>
                <a:effectLst/>
                <a:latin typeface="Lato" panose="020F0502020204030203" pitchFamily="34" charset="0"/>
              </a:rPr>
              <a:t>All people choose their own religious denomination </a:t>
            </a:r>
            <a:r>
              <a:rPr lang="en-US" sz="3200" i="0" u="sng" dirty="0">
                <a:solidFill>
                  <a:srgbClr val="000000"/>
                </a:solidFill>
                <a:effectLst/>
                <a:latin typeface="Lato" panose="020F0502020204030203" pitchFamily="34" charset="0"/>
              </a:rPr>
              <a:t>when they have been adults.</a:t>
            </a:r>
            <a:endParaRPr lang="en-IN" sz="3200" dirty="0"/>
          </a:p>
        </p:txBody>
      </p:sp>
      <p:sp>
        <p:nvSpPr>
          <p:cNvPr id="3" name="Content Placeholder 2">
            <a:extLst>
              <a:ext uri="{FF2B5EF4-FFF2-40B4-BE49-F238E27FC236}">
                <a16:creationId xmlns:a16="http://schemas.microsoft.com/office/drawing/2014/main" xmlns="" id="{1401C026-2D9C-7F7B-8870-83BEF6586EE3}"/>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they have been adults.</a:t>
            </a:r>
          </a:p>
          <a:p>
            <a:pPr algn="l"/>
            <a:r>
              <a:rPr lang="en-US" b="0" i="0" dirty="0">
                <a:solidFill>
                  <a:srgbClr val="000000"/>
                </a:solidFill>
                <a:effectLst/>
                <a:latin typeface="Lato" panose="020F0502020204030203" pitchFamily="34" charset="0"/>
              </a:rPr>
              <a:t>when they have been adults.</a:t>
            </a:r>
          </a:p>
          <a:p>
            <a:pPr algn="l"/>
            <a:r>
              <a:rPr lang="en-US" b="0" i="0" dirty="0">
                <a:solidFill>
                  <a:srgbClr val="000000"/>
                </a:solidFill>
                <a:effectLst/>
                <a:latin typeface="Lato" panose="020F0502020204030203" pitchFamily="34" charset="0"/>
              </a:rPr>
              <a:t>when they are adults.</a:t>
            </a:r>
          </a:p>
          <a:p>
            <a:pPr algn="l"/>
            <a:r>
              <a:rPr lang="en-US" b="0" i="0" dirty="0">
                <a:solidFill>
                  <a:srgbClr val="000000"/>
                </a:solidFill>
                <a:effectLst/>
                <a:latin typeface="Lato" panose="020F0502020204030203" pitchFamily="34" charset="0"/>
              </a:rPr>
              <a:t>when adults they have been.</a:t>
            </a:r>
          </a:p>
          <a:p>
            <a:pPr algn="l"/>
            <a:r>
              <a:rPr lang="en-US" b="0" i="0" dirty="0">
                <a:solidFill>
                  <a:srgbClr val="000000"/>
                </a:solidFill>
                <a:effectLst/>
                <a:latin typeface="Lato" panose="020F0502020204030203" pitchFamily="34" charset="0"/>
              </a:rPr>
              <a:t>when being adults.</a:t>
            </a:r>
          </a:p>
          <a:p>
            <a:endParaRPr lang="en-IN" dirty="0"/>
          </a:p>
        </p:txBody>
      </p:sp>
    </p:spTree>
    <p:extLst>
      <p:ext uri="{BB962C8B-B14F-4D97-AF65-F5344CB8AC3E}">
        <p14:creationId xmlns:p14="http://schemas.microsoft.com/office/powerpoint/2010/main" val="1525371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2AA89C-E155-549D-ACED-22109EE331D0}"/>
              </a:ext>
            </a:extLst>
          </p:cNvPr>
          <p:cNvSpPr>
            <a:spLocks noGrp="1"/>
          </p:cNvSpPr>
          <p:nvPr>
            <p:ph idx="1"/>
          </p:nvPr>
        </p:nvSpPr>
        <p:spPr>
          <a:xfrm>
            <a:off x="703446" y="651343"/>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when they are adults.</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The underlined phrase is very awkwardly worded, and the use of the past perfect form "have been" is confusing. The phrase needs to be cleaned up for better clarity of meaning. "When they are adults" is the best choice among the answers.</a:t>
            </a:r>
          </a:p>
          <a:p>
            <a:endParaRPr lang="en-IN" dirty="0"/>
          </a:p>
        </p:txBody>
      </p:sp>
    </p:spTree>
    <p:extLst>
      <p:ext uri="{BB962C8B-B14F-4D97-AF65-F5344CB8AC3E}">
        <p14:creationId xmlns:p14="http://schemas.microsoft.com/office/powerpoint/2010/main" val="4052478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99732-6743-074D-F805-8BAB1DD1C8FC}"/>
              </a:ext>
            </a:extLst>
          </p:cNvPr>
          <p:cNvSpPr>
            <a:spLocks noGrp="1"/>
          </p:cNvSpPr>
          <p:nvPr>
            <p:ph type="title"/>
          </p:nvPr>
        </p:nvSpPr>
        <p:spPr>
          <a:xfrm>
            <a:off x="838200" y="592956"/>
            <a:ext cx="10586987" cy="1232669"/>
          </a:xfrm>
        </p:spPr>
        <p:txBody>
          <a:bodyPr>
            <a:normAutofit/>
          </a:bodyPr>
          <a:lstStyle/>
          <a:p>
            <a:r>
              <a:rPr lang="en-US" sz="3200" b="1" i="0" dirty="0">
                <a:solidFill>
                  <a:srgbClr val="000000"/>
                </a:solidFill>
                <a:effectLst/>
                <a:latin typeface="Lato" panose="020F0502020204030203" pitchFamily="34" charset="0"/>
              </a:rPr>
              <a:t>Few people understand the sheer work involved in </a:t>
            </a:r>
            <a:r>
              <a:rPr lang="en-US" sz="3200" b="1" i="0" u="sng" dirty="0">
                <a:solidFill>
                  <a:srgbClr val="000000"/>
                </a:solidFill>
                <a:effectLst/>
                <a:latin typeface="Lato" panose="020F0502020204030203" pitchFamily="34" charset="0"/>
              </a:rPr>
              <a:t>having written of a novel.</a:t>
            </a:r>
            <a:endParaRPr lang="en-IN" sz="3200" dirty="0"/>
          </a:p>
        </p:txBody>
      </p:sp>
      <p:sp>
        <p:nvSpPr>
          <p:cNvPr id="3" name="Content Placeholder 2">
            <a:extLst>
              <a:ext uri="{FF2B5EF4-FFF2-40B4-BE49-F238E27FC236}">
                <a16:creationId xmlns:a16="http://schemas.microsoft.com/office/drawing/2014/main" xmlns="" id="{B3738835-C43A-9BE4-95DD-6B3D7233FF88}"/>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writing having been done for a novel.</a:t>
            </a:r>
          </a:p>
          <a:p>
            <a:pPr algn="l"/>
            <a:r>
              <a:rPr lang="en-US" b="0" i="0" dirty="0">
                <a:solidFill>
                  <a:srgbClr val="000000"/>
                </a:solidFill>
                <a:effectLst/>
                <a:latin typeface="Lato" panose="020F0502020204030203" pitchFamily="34" charset="0"/>
              </a:rPr>
              <a:t>having written of a novel.</a:t>
            </a:r>
          </a:p>
          <a:p>
            <a:pPr algn="l"/>
            <a:r>
              <a:rPr lang="en-US" b="0" i="0" dirty="0">
                <a:solidFill>
                  <a:srgbClr val="000000"/>
                </a:solidFill>
                <a:effectLst/>
                <a:latin typeface="Lato" panose="020F0502020204030203" pitchFamily="34" charset="0"/>
              </a:rPr>
              <a:t>having written novel.</a:t>
            </a:r>
          </a:p>
          <a:p>
            <a:pPr algn="l"/>
            <a:r>
              <a:rPr lang="en-US" b="0" i="0" dirty="0">
                <a:solidFill>
                  <a:srgbClr val="000000"/>
                </a:solidFill>
                <a:effectLst/>
                <a:latin typeface="Lato" panose="020F0502020204030203" pitchFamily="34" charset="0"/>
              </a:rPr>
              <a:t>having writing of a novel.</a:t>
            </a:r>
          </a:p>
          <a:p>
            <a:pPr algn="l"/>
            <a:r>
              <a:rPr lang="en-US" b="0" i="0" dirty="0">
                <a:solidFill>
                  <a:srgbClr val="000000"/>
                </a:solidFill>
                <a:effectLst/>
                <a:latin typeface="Lato" panose="020F0502020204030203" pitchFamily="34" charset="0"/>
              </a:rPr>
              <a:t>writing a novel.</a:t>
            </a:r>
          </a:p>
          <a:p>
            <a:endParaRPr lang="en-IN" dirty="0"/>
          </a:p>
        </p:txBody>
      </p:sp>
    </p:spTree>
    <p:extLst>
      <p:ext uri="{BB962C8B-B14F-4D97-AF65-F5344CB8AC3E}">
        <p14:creationId xmlns:p14="http://schemas.microsoft.com/office/powerpoint/2010/main" val="2191497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34877D-D3B9-318F-7430-378CF7E3C9FD}"/>
              </a:ext>
            </a:extLst>
          </p:cNvPr>
          <p:cNvSpPr>
            <a:spLocks noGrp="1"/>
          </p:cNvSpPr>
          <p:nvPr>
            <p:ph idx="1"/>
          </p:nvPr>
        </p:nvSpPr>
        <p:spPr>
          <a:xfrm>
            <a:off x="664945" y="593591"/>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writing a novel.</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The underlined phrase is awkwardly worded, and as such can lead to confusion. In order for the sentence to be improved, the words should be simplified and clarified. Making the final phrase of the sentence simply "writing a novel" is the best answer choice.</a:t>
            </a:r>
          </a:p>
          <a:p>
            <a:endParaRPr lang="en-IN" dirty="0"/>
          </a:p>
        </p:txBody>
      </p:sp>
    </p:spTree>
    <p:extLst>
      <p:ext uri="{BB962C8B-B14F-4D97-AF65-F5344CB8AC3E}">
        <p14:creationId xmlns:p14="http://schemas.microsoft.com/office/powerpoint/2010/main" val="295112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5A4AB0-BB9A-23DB-ABAC-195A398BFB88}"/>
              </a:ext>
            </a:extLst>
          </p:cNvPr>
          <p:cNvSpPr>
            <a:spLocks noGrp="1"/>
          </p:cNvSpPr>
          <p:nvPr>
            <p:ph idx="1"/>
          </p:nvPr>
        </p:nvSpPr>
        <p:spPr>
          <a:xfrm>
            <a:off x="828869" y="985870"/>
            <a:ext cx="10515600" cy="4351338"/>
          </a:xfrm>
        </p:spPr>
        <p:txBody>
          <a:bodyPr/>
          <a:lstStyle/>
          <a:p>
            <a:pPr algn="l"/>
            <a:r>
              <a:rPr lang="en-US" b="0" i="0" dirty="0">
                <a:solidFill>
                  <a:srgbClr val="000000"/>
                </a:solidFill>
                <a:effectLst/>
                <a:latin typeface="Lato" panose="020F0502020204030203" pitchFamily="34" charset="0"/>
              </a:rPr>
              <a:t>Correct answer</a:t>
            </a:r>
            <a:r>
              <a:rPr lang="en-US" b="0" i="0" dirty="0" smtClean="0">
                <a:solidFill>
                  <a:srgbClr val="000000"/>
                </a:solidFill>
                <a:effectLst/>
                <a:latin typeface="Lato" panose="020F0502020204030203" pitchFamily="34" charset="0"/>
              </a:rPr>
              <a:t>:</a:t>
            </a:r>
          </a:p>
          <a:p>
            <a:pPr algn="l"/>
            <a:r>
              <a:rPr lang="en-US" b="0" i="0" dirty="0" smtClean="0">
                <a:solidFill>
                  <a:srgbClr val="000000"/>
                </a:solidFill>
                <a:effectLst/>
                <a:latin typeface="Lato" panose="020F0502020204030203" pitchFamily="34" charset="0"/>
              </a:rPr>
              <a:t>Having </a:t>
            </a:r>
            <a:r>
              <a:rPr lang="en-US" b="0" i="0" dirty="0">
                <a:solidFill>
                  <a:srgbClr val="000000"/>
                </a:solidFill>
                <a:effectLst/>
                <a:latin typeface="Lato" panose="020F0502020204030203" pitchFamily="34" charset="0"/>
              </a:rPr>
              <a:t>to be like a chameleon</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underlined portion of the sentence is extremely wordy and confusing. The best way to improve the sentence is to simplify the phrase while retaining its original intended meaning. The answer choice that best does this is "Having to be like a chameleon."</a:t>
            </a:r>
          </a:p>
          <a:p>
            <a:endParaRPr lang="en-IN" dirty="0"/>
          </a:p>
        </p:txBody>
      </p:sp>
    </p:spTree>
    <p:extLst>
      <p:ext uri="{BB962C8B-B14F-4D97-AF65-F5344CB8AC3E}">
        <p14:creationId xmlns:p14="http://schemas.microsoft.com/office/powerpoint/2010/main" val="1775210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60246-10A5-F3AB-3580-A310B3401B07}"/>
              </a:ext>
            </a:extLst>
          </p:cNvPr>
          <p:cNvSpPr>
            <a:spLocks noGrp="1"/>
          </p:cNvSpPr>
          <p:nvPr>
            <p:ph type="title"/>
          </p:nvPr>
        </p:nvSpPr>
        <p:spPr>
          <a:xfrm>
            <a:off x="838200" y="681037"/>
            <a:ext cx="10515600" cy="1117166"/>
          </a:xfrm>
        </p:spPr>
        <p:txBody>
          <a:bodyPr>
            <a:noAutofit/>
          </a:bodyPr>
          <a:lstStyle/>
          <a:p>
            <a:r>
              <a:rPr lang="en-US" sz="2800" b="1" i="0" u="sng" dirty="0">
                <a:solidFill>
                  <a:srgbClr val="000000"/>
                </a:solidFill>
                <a:effectLst/>
                <a:latin typeface="Lato" panose="020F0502020204030203" pitchFamily="34" charset="0"/>
              </a:rPr>
              <a:t>The teacher reprimanded all the students after the final. She didn't realize</a:t>
            </a:r>
            <a:r>
              <a:rPr lang="en-US" sz="2800" b="1" i="0" dirty="0">
                <a:solidFill>
                  <a:srgbClr val="000000"/>
                </a:solidFill>
                <a:effectLst/>
                <a:latin typeface="Lato" panose="020F0502020204030203" pitchFamily="34" charset="0"/>
              </a:rPr>
              <a:t> only a few had cheated.</a:t>
            </a:r>
            <a:endParaRPr lang="en-IN" sz="2800" dirty="0"/>
          </a:p>
        </p:txBody>
      </p:sp>
      <p:sp>
        <p:nvSpPr>
          <p:cNvPr id="3" name="Content Placeholder 2">
            <a:extLst>
              <a:ext uri="{FF2B5EF4-FFF2-40B4-BE49-F238E27FC236}">
                <a16:creationId xmlns:a16="http://schemas.microsoft.com/office/drawing/2014/main" xmlns="" id="{9739EE59-F8DD-572A-AC57-BCA366E27DCB}"/>
              </a:ext>
            </a:extLst>
          </p:cNvPr>
          <p:cNvSpPr>
            <a:spLocks noGrp="1"/>
          </p:cNvSpPr>
          <p:nvPr>
            <p:ph idx="1"/>
          </p:nvPr>
        </p:nvSpPr>
        <p:spPr/>
        <p:txBody>
          <a:bodyPr>
            <a:normAutofit fontScale="92500"/>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Having reprimanded all the students after the final, the teacher didn't realize</a:t>
            </a:r>
          </a:p>
          <a:p>
            <a:pPr algn="l"/>
            <a:r>
              <a:rPr lang="en-US" b="0" i="0" dirty="0">
                <a:solidFill>
                  <a:srgbClr val="000000"/>
                </a:solidFill>
                <a:effectLst/>
                <a:latin typeface="Lato" panose="020F0502020204030203" pitchFamily="34" charset="0"/>
              </a:rPr>
              <a:t>The teacher reprimanded all the students after the final. She didn't realize</a:t>
            </a:r>
          </a:p>
          <a:p>
            <a:pPr algn="l"/>
            <a:r>
              <a:rPr lang="en-US" b="0" i="0" dirty="0">
                <a:solidFill>
                  <a:srgbClr val="000000"/>
                </a:solidFill>
                <a:effectLst/>
                <a:latin typeface="Lato" panose="020F0502020204030203" pitchFamily="34" charset="0"/>
              </a:rPr>
              <a:t>The teacher reprimanded all the students after the final, she didn't realize</a:t>
            </a:r>
          </a:p>
          <a:p>
            <a:pPr algn="l"/>
            <a:r>
              <a:rPr lang="en-US" b="0" i="0" dirty="0">
                <a:solidFill>
                  <a:srgbClr val="000000"/>
                </a:solidFill>
                <a:effectLst/>
                <a:latin typeface="Lato" panose="020F0502020204030203" pitchFamily="34" charset="0"/>
              </a:rPr>
              <a:t>The teacher reprimanded all the students after the final, not realized</a:t>
            </a:r>
          </a:p>
          <a:p>
            <a:pPr algn="l"/>
            <a:r>
              <a:rPr lang="en-US" b="0" i="0" dirty="0">
                <a:solidFill>
                  <a:srgbClr val="000000"/>
                </a:solidFill>
                <a:effectLst/>
                <a:latin typeface="Lato" panose="020F0502020204030203" pitchFamily="34" charset="0"/>
              </a:rPr>
              <a:t>Although the teacher reprimanded all the students after the final, she hadn't realized</a:t>
            </a:r>
          </a:p>
          <a:p>
            <a:endParaRPr lang="en-IN" dirty="0"/>
          </a:p>
        </p:txBody>
      </p:sp>
    </p:spTree>
    <p:extLst>
      <p:ext uri="{BB962C8B-B14F-4D97-AF65-F5344CB8AC3E}">
        <p14:creationId xmlns:p14="http://schemas.microsoft.com/office/powerpoint/2010/main" val="2807216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F21DE6-1F8A-83DC-A4B5-A4E72C8A70DF}"/>
              </a:ext>
            </a:extLst>
          </p:cNvPr>
          <p:cNvSpPr>
            <a:spLocks noGrp="1"/>
          </p:cNvSpPr>
          <p:nvPr>
            <p:ph idx="1"/>
          </p:nvPr>
        </p:nvSpPr>
        <p:spPr>
          <a:xfrm>
            <a:off x="664945" y="564716"/>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The teacher reprimanded all the students after the final. She didn't realize</a:t>
            </a:r>
          </a:p>
          <a:p>
            <a:pPr algn="l"/>
            <a:r>
              <a:rPr lang="en-US" b="1" i="0" dirty="0">
                <a:solidFill>
                  <a:srgbClr val="000000"/>
                </a:solidFill>
                <a:effectLst/>
                <a:latin typeface="Lato" panose="020F0502020204030203" pitchFamily="34" charset="0"/>
              </a:rPr>
              <a:t>Explanation</a:t>
            </a:r>
            <a:r>
              <a:rPr lang="en-US" b="0" i="0" dirty="0" smtClean="0">
                <a:solidFill>
                  <a:srgbClr val="000000"/>
                </a:solidFill>
                <a:effectLst/>
                <a:latin typeface="Lato" panose="020F0502020204030203" pitchFamily="34" charset="0"/>
              </a:rPr>
              <a:t>:</a:t>
            </a:r>
          </a:p>
          <a:p>
            <a:pPr algn="l"/>
            <a:r>
              <a:rPr lang="en-US" b="0" i="0" dirty="0" smtClean="0">
                <a:solidFill>
                  <a:srgbClr val="000000"/>
                </a:solidFill>
                <a:effectLst/>
                <a:latin typeface="Lato" panose="020F0502020204030203" pitchFamily="34" charset="0"/>
              </a:rPr>
              <a:t>In </a:t>
            </a:r>
            <a:r>
              <a:rPr lang="en-US" b="0" i="0" dirty="0">
                <a:solidFill>
                  <a:srgbClr val="000000"/>
                </a:solidFill>
                <a:effectLst/>
                <a:latin typeface="Lato" panose="020F0502020204030203" pitchFamily="34" charset="0"/>
              </a:rPr>
              <a:t>this case, the original is the best choice. It separates independent clauses with a comma, and avoid the passive voice.</a:t>
            </a:r>
          </a:p>
          <a:p>
            <a:endParaRPr lang="en-IN" dirty="0"/>
          </a:p>
        </p:txBody>
      </p:sp>
    </p:spTree>
    <p:extLst>
      <p:ext uri="{BB962C8B-B14F-4D97-AF65-F5344CB8AC3E}">
        <p14:creationId xmlns:p14="http://schemas.microsoft.com/office/powerpoint/2010/main" val="513246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66B53-EF90-13D9-E19C-AA0468407692}"/>
              </a:ext>
            </a:extLst>
          </p:cNvPr>
          <p:cNvSpPr>
            <a:spLocks noGrp="1"/>
          </p:cNvSpPr>
          <p:nvPr>
            <p:ph type="title"/>
          </p:nvPr>
        </p:nvSpPr>
        <p:spPr>
          <a:xfrm>
            <a:off x="838200" y="681037"/>
            <a:ext cx="10515600" cy="1126791"/>
          </a:xfrm>
        </p:spPr>
        <p:txBody>
          <a:bodyPr>
            <a:noAutofit/>
          </a:bodyPr>
          <a:lstStyle/>
          <a:p>
            <a:r>
              <a:rPr lang="en-US" sz="2800" b="1" i="0" dirty="0">
                <a:solidFill>
                  <a:srgbClr val="000000"/>
                </a:solidFill>
                <a:effectLst/>
                <a:latin typeface="Lato" panose="020F0502020204030203" pitchFamily="34" charset="0"/>
              </a:rPr>
              <a:t>The artist depicted the responses of farmers to </a:t>
            </a:r>
            <a:r>
              <a:rPr lang="en-US" sz="2800" b="1" i="0" u="sng" dirty="0">
                <a:solidFill>
                  <a:srgbClr val="000000"/>
                </a:solidFill>
                <a:effectLst/>
                <a:latin typeface="Lato" panose="020F0502020204030203" pitchFamily="34" charset="0"/>
              </a:rPr>
              <a:t>industrialization: this was a perspective rarely seen at the time.</a:t>
            </a:r>
            <a:endParaRPr lang="en-IN" sz="2800" dirty="0"/>
          </a:p>
        </p:txBody>
      </p:sp>
      <p:sp>
        <p:nvSpPr>
          <p:cNvPr id="3" name="Content Placeholder 2">
            <a:extLst>
              <a:ext uri="{FF2B5EF4-FFF2-40B4-BE49-F238E27FC236}">
                <a16:creationId xmlns:a16="http://schemas.microsoft.com/office/drawing/2014/main" xmlns="" id="{AE3D865A-286D-0644-C173-69FF7A5CBFE8}"/>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industrialization, a perspective having been rarely seen, at the time.</a:t>
            </a:r>
          </a:p>
          <a:p>
            <a:pPr algn="l"/>
            <a:r>
              <a:rPr lang="en-US" b="0" i="0" dirty="0">
                <a:solidFill>
                  <a:srgbClr val="000000"/>
                </a:solidFill>
                <a:effectLst/>
                <a:latin typeface="Lato" panose="020F0502020204030203" pitchFamily="34" charset="0"/>
              </a:rPr>
              <a:t>industrialization. This was a perspective rarely seen, at the time.</a:t>
            </a:r>
          </a:p>
          <a:p>
            <a:pPr algn="l"/>
            <a:r>
              <a:rPr lang="en-US" b="0" i="0" dirty="0">
                <a:solidFill>
                  <a:srgbClr val="000000"/>
                </a:solidFill>
                <a:effectLst/>
                <a:latin typeface="Lato" panose="020F0502020204030203" pitchFamily="34" charset="0"/>
              </a:rPr>
              <a:t>industrialization: this being a perspective, at the time, rarely seen.</a:t>
            </a:r>
          </a:p>
          <a:p>
            <a:pPr algn="l"/>
            <a:r>
              <a:rPr lang="en-US" b="0" i="0" dirty="0">
                <a:solidFill>
                  <a:srgbClr val="000000"/>
                </a:solidFill>
                <a:effectLst/>
                <a:latin typeface="Lato" panose="020F0502020204030203" pitchFamily="34" charset="0"/>
              </a:rPr>
              <a:t>industrialization: this was a perspective rarely seen at the time.</a:t>
            </a:r>
          </a:p>
          <a:p>
            <a:pPr algn="l"/>
            <a:r>
              <a:rPr lang="en-US" b="0" i="0" dirty="0">
                <a:solidFill>
                  <a:srgbClr val="000000"/>
                </a:solidFill>
                <a:effectLst/>
                <a:latin typeface="Lato" panose="020F0502020204030203" pitchFamily="34" charset="0"/>
              </a:rPr>
              <a:t>industrialization, at the time, a perspective rarely seen.</a:t>
            </a:r>
          </a:p>
          <a:p>
            <a:endParaRPr lang="en-IN" dirty="0"/>
          </a:p>
        </p:txBody>
      </p:sp>
    </p:spTree>
    <p:extLst>
      <p:ext uri="{BB962C8B-B14F-4D97-AF65-F5344CB8AC3E}">
        <p14:creationId xmlns:p14="http://schemas.microsoft.com/office/powerpoint/2010/main" val="1747447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02D94F-5D41-D084-E379-E2EE04A376D5}"/>
              </a:ext>
            </a:extLst>
          </p:cNvPr>
          <p:cNvSpPr>
            <a:spLocks noGrp="1"/>
          </p:cNvSpPr>
          <p:nvPr>
            <p:ph idx="1"/>
          </p:nvPr>
        </p:nvSpPr>
        <p:spPr>
          <a:xfrm>
            <a:off x="838200" y="689844"/>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industrialization: this was a perspective rarely seen at the time.</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Here the original sentence is the best option: it is simple and uses correct punctuation.</a:t>
            </a:r>
          </a:p>
          <a:p>
            <a:endParaRPr lang="en-IN" dirty="0"/>
          </a:p>
        </p:txBody>
      </p:sp>
    </p:spTree>
    <p:extLst>
      <p:ext uri="{BB962C8B-B14F-4D97-AF65-F5344CB8AC3E}">
        <p14:creationId xmlns:p14="http://schemas.microsoft.com/office/powerpoint/2010/main" val="1440445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05E748-8D0E-C9E6-D534-0F16FCE9613C}"/>
              </a:ext>
            </a:extLst>
          </p:cNvPr>
          <p:cNvSpPr>
            <a:spLocks noGrp="1"/>
          </p:cNvSpPr>
          <p:nvPr>
            <p:ph type="title"/>
          </p:nvPr>
        </p:nvSpPr>
        <p:spPr>
          <a:xfrm>
            <a:off x="838200" y="904775"/>
            <a:ext cx="10332720" cy="795538"/>
          </a:xfrm>
        </p:spPr>
        <p:txBody>
          <a:bodyPr>
            <a:normAutofit fontScale="90000"/>
          </a:bodyPr>
          <a:lstStyle/>
          <a:p>
            <a:r>
              <a:rPr lang="en-US" sz="3100" b="1" i="0" dirty="0">
                <a:solidFill>
                  <a:srgbClr val="000000"/>
                </a:solidFill>
                <a:effectLst/>
                <a:latin typeface="Lato" panose="020F0502020204030203" pitchFamily="34" charset="0"/>
              </a:rPr>
              <a:t>Although only given serious attention in recent decades, the author had a devoted fanbase </a:t>
            </a:r>
            <a:r>
              <a:rPr lang="en-US" sz="3100" b="1" i="0" u="sng" dirty="0">
                <a:solidFill>
                  <a:srgbClr val="000000"/>
                </a:solidFill>
                <a:effectLst/>
                <a:latin typeface="Lato" panose="020F0502020204030203" pitchFamily="34" charset="0"/>
              </a:rPr>
              <a:t> in the time of his own.</a:t>
            </a:r>
            <a:endParaRPr lang="en-IN" dirty="0"/>
          </a:p>
        </p:txBody>
      </p:sp>
      <p:sp>
        <p:nvSpPr>
          <p:cNvPr id="3" name="Content Placeholder 2">
            <a:extLst>
              <a:ext uri="{FF2B5EF4-FFF2-40B4-BE49-F238E27FC236}">
                <a16:creationId xmlns:a16="http://schemas.microsoft.com/office/drawing/2014/main" xmlns="" id="{CF8CD0BC-9323-1D36-FEBA-FEA5A431059C}"/>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in the time of his own.</a:t>
            </a:r>
          </a:p>
          <a:p>
            <a:pPr algn="l"/>
            <a:r>
              <a:rPr lang="en-US" b="0" i="0" dirty="0">
                <a:solidFill>
                  <a:srgbClr val="000000"/>
                </a:solidFill>
                <a:effectLst/>
                <a:latin typeface="Lato" panose="020F0502020204030203" pitchFamily="34" charset="0"/>
              </a:rPr>
              <a:t>in the own time.</a:t>
            </a:r>
          </a:p>
          <a:p>
            <a:pPr algn="l"/>
            <a:r>
              <a:rPr lang="en-US" b="0" i="0" dirty="0">
                <a:solidFill>
                  <a:srgbClr val="000000"/>
                </a:solidFill>
                <a:effectLst/>
                <a:latin typeface="Lato" panose="020F0502020204030203" pitchFamily="34" charset="0"/>
              </a:rPr>
              <a:t>in the time that was his own.</a:t>
            </a:r>
          </a:p>
          <a:p>
            <a:pPr algn="l"/>
            <a:r>
              <a:rPr lang="en-US" b="0" i="0" dirty="0">
                <a:solidFill>
                  <a:srgbClr val="000000"/>
                </a:solidFill>
                <a:effectLst/>
                <a:latin typeface="Lato" panose="020F0502020204030203" pitchFamily="34" charset="0"/>
              </a:rPr>
              <a:t>in his own time.</a:t>
            </a:r>
          </a:p>
          <a:p>
            <a:pPr algn="l"/>
            <a:r>
              <a:rPr lang="en-US" b="0" i="0" dirty="0">
                <a:solidFill>
                  <a:srgbClr val="000000"/>
                </a:solidFill>
                <a:effectLst/>
                <a:latin typeface="Lato" panose="020F0502020204030203" pitchFamily="34" charset="0"/>
              </a:rPr>
              <a:t>in the time being his own.</a:t>
            </a:r>
          </a:p>
          <a:p>
            <a:endParaRPr lang="en-IN" dirty="0"/>
          </a:p>
        </p:txBody>
      </p:sp>
    </p:spTree>
    <p:extLst>
      <p:ext uri="{BB962C8B-B14F-4D97-AF65-F5344CB8AC3E}">
        <p14:creationId xmlns:p14="http://schemas.microsoft.com/office/powerpoint/2010/main" val="2875526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56867D-E4EE-C518-4705-B8C45CD28BB1}"/>
              </a:ext>
            </a:extLst>
          </p:cNvPr>
          <p:cNvSpPr>
            <a:spLocks noGrp="1"/>
          </p:cNvSpPr>
          <p:nvPr>
            <p:ph idx="1"/>
          </p:nvPr>
        </p:nvSpPr>
        <p:spPr>
          <a:xfrm>
            <a:off x="693821" y="670594"/>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in his own time.</a:t>
            </a:r>
          </a:p>
          <a:p>
            <a:pPr algn="l"/>
            <a:r>
              <a:rPr lang="en-US" b="1" i="0" err="1">
                <a:solidFill>
                  <a:srgbClr val="000000"/>
                </a:solidFill>
                <a:effectLst/>
                <a:latin typeface="Lato" panose="020F0502020204030203" pitchFamily="34" charset="0"/>
              </a:rPr>
              <a:t>Explanation</a:t>
            </a:r>
            <a:r>
              <a:rPr lang="en-US" b="0" i="0">
                <a:solidFill>
                  <a:srgbClr val="000000"/>
                </a:solidFill>
                <a:effectLst/>
                <a:latin typeface="Lato" panose="020F0502020204030203" pitchFamily="34" charset="0"/>
              </a:rPr>
              <a:t>:</a:t>
            </a:r>
          </a:p>
          <a:p>
            <a:pPr algn="l"/>
            <a:r>
              <a:rPr lang="en-US" b="0" i="0">
                <a:solidFill>
                  <a:srgbClr val="000000"/>
                </a:solidFill>
                <a:effectLst/>
                <a:latin typeface="Lato" panose="020F0502020204030203" pitchFamily="34" charset="0"/>
              </a:rPr>
              <a:t>The </a:t>
            </a:r>
            <a:r>
              <a:rPr lang="en-US" b="0" i="0" dirty="0">
                <a:solidFill>
                  <a:srgbClr val="000000"/>
                </a:solidFill>
                <a:effectLst/>
                <a:latin typeface="Lato" panose="020F0502020204030203" pitchFamily="34" charset="0"/>
              </a:rPr>
              <a:t>underlined portion of the sentence is grammatically correct, but very awkwardly worded. It can be both cleaner and more sensible by being simplified. The best, most simplified, answer choice is "in his own time."</a:t>
            </a:r>
          </a:p>
          <a:p>
            <a:endParaRPr lang="en-IN" dirty="0"/>
          </a:p>
        </p:txBody>
      </p:sp>
    </p:spTree>
    <p:extLst>
      <p:ext uri="{BB962C8B-B14F-4D97-AF65-F5344CB8AC3E}">
        <p14:creationId xmlns:p14="http://schemas.microsoft.com/office/powerpoint/2010/main" val="188879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A10DD-B0BC-032E-8425-EB47D6BBB2CA}"/>
              </a:ext>
            </a:extLst>
          </p:cNvPr>
          <p:cNvSpPr>
            <a:spLocks noGrp="1"/>
          </p:cNvSpPr>
          <p:nvPr>
            <p:ph type="title"/>
          </p:nvPr>
        </p:nvSpPr>
        <p:spPr/>
        <p:txBody>
          <a:bodyPr>
            <a:normAutofit/>
          </a:bodyPr>
          <a:lstStyle/>
          <a:p>
            <a:r>
              <a:rPr lang="en-US" sz="2200" b="1" i="0" dirty="0">
                <a:solidFill>
                  <a:srgbClr val="000000"/>
                </a:solidFill>
                <a:effectLst/>
                <a:latin typeface="Lato" panose="020F0502020204030203" pitchFamily="34" charset="0"/>
              </a:rPr>
              <a:t>Replace the underlined portion with the answer choice that results in a sentence that is clear, precise, and meets the requirements of standard written English.</a:t>
            </a:r>
            <a:endParaRPr lang="en-IN" dirty="0"/>
          </a:p>
        </p:txBody>
      </p:sp>
      <p:sp>
        <p:nvSpPr>
          <p:cNvPr id="3" name="Content Placeholder 2">
            <a:extLst>
              <a:ext uri="{FF2B5EF4-FFF2-40B4-BE49-F238E27FC236}">
                <a16:creationId xmlns:a16="http://schemas.microsoft.com/office/drawing/2014/main" xmlns="" id="{FC3C43DE-0815-78BD-EB29-5BE7884F4C67}"/>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Lato" panose="020F0502020204030203" pitchFamily="34" charset="0"/>
              </a:rPr>
              <a:t>In such a dismal investment climate, </a:t>
            </a:r>
            <a:r>
              <a:rPr lang="en-US" b="1" i="0" u="sng" dirty="0">
                <a:solidFill>
                  <a:srgbClr val="000000"/>
                </a:solidFill>
                <a:effectLst/>
                <a:latin typeface="Lato" panose="020F0502020204030203" pitchFamily="34" charset="0"/>
              </a:rPr>
              <a:t>neither of the long/short equity funds have greater than a 50% chance of outperforming their benchmark</a:t>
            </a:r>
            <a:r>
              <a:rPr lang="en-US" b="1"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neither of the long/short equity funds have had a greater than 50% chance of outperforming their benchmark</a:t>
            </a:r>
          </a:p>
          <a:p>
            <a:pPr algn="l"/>
            <a:r>
              <a:rPr lang="en-US" b="0" i="0" dirty="0">
                <a:solidFill>
                  <a:srgbClr val="000000"/>
                </a:solidFill>
                <a:effectLst/>
                <a:latin typeface="Lato" panose="020F0502020204030203" pitchFamily="34" charset="0"/>
              </a:rPr>
              <a:t>neither of the long/short equity funds has greater than a 50% chance of outperforming its benchmark</a:t>
            </a:r>
          </a:p>
          <a:p>
            <a:pPr algn="l"/>
            <a:r>
              <a:rPr lang="en-US" b="0" i="0" dirty="0">
                <a:solidFill>
                  <a:srgbClr val="000000"/>
                </a:solidFill>
                <a:effectLst/>
                <a:latin typeface="Lato" panose="020F0502020204030203" pitchFamily="34" charset="0"/>
              </a:rPr>
              <a:t>neither of the long/short equity funds have had a greater than 50% chance of outperforming their benchmarks</a:t>
            </a:r>
          </a:p>
          <a:p>
            <a:pPr algn="l"/>
            <a:r>
              <a:rPr lang="en-US" b="0" i="0" dirty="0">
                <a:solidFill>
                  <a:srgbClr val="000000"/>
                </a:solidFill>
                <a:effectLst/>
                <a:latin typeface="Lato" panose="020F0502020204030203" pitchFamily="34" charset="0"/>
              </a:rPr>
              <a:t>neither of the long/short equity funds have greater than a 50% chance of outperforming their benchmark</a:t>
            </a:r>
          </a:p>
          <a:p>
            <a:pPr algn="l"/>
            <a:r>
              <a:rPr lang="en-US" b="0" i="0" dirty="0">
                <a:solidFill>
                  <a:srgbClr val="000000"/>
                </a:solidFill>
                <a:effectLst/>
                <a:latin typeface="Lato" panose="020F0502020204030203" pitchFamily="34" charset="0"/>
              </a:rPr>
              <a:t>neither of the long/short equity funds have greater than a 50% chance of outperforming their benchmarks</a:t>
            </a:r>
          </a:p>
          <a:p>
            <a:endParaRPr lang="en-IN" dirty="0"/>
          </a:p>
        </p:txBody>
      </p:sp>
    </p:spTree>
    <p:extLst>
      <p:ext uri="{BB962C8B-B14F-4D97-AF65-F5344CB8AC3E}">
        <p14:creationId xmlns:p14="http://schemas.microsoft.com/office/powerpoint/2010/main" val="323265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8BBE39-F342-8CAA-EF03-A8C2F9C93C33}"/>
              </a:ext>
            </a:extLst>
          </p:cNvPr>
          <p:cNvSpPr>
            <a:spLocks noGrp="1"/>
          </p:cNvSpPr>
          <p:nvPr>
            <p:ph idx="1"/>
          </p:nvPr>
        </p:nvSpPr>
        <p:spPr>
          <a:xfrm>
            <a:off x="732322" y="766846"/>
            <a:ext cx="10515600" cy="4351338"/>
          </a:xfrm>
        </p:spPr>
        <p:txBody>
          <a:bodyPr/>
          <a:lstStyle/>
          <a:p>
            <a:pPr algn="l"/>
            <a:r>
              <a:rPr lang="en-US" b="0" i="0" dirty="0">
                <a:solidFill>
                  <a:srgbClr val="000000"/>
                </a:solidFill>
                <a:effectLst/>
                <a:latin typeface="Lato" panose="020F0502020204030203" pitchFamily="34" charset="0"/>
              </a:rPr>
              <a:t>Correct answer:</a:t>
            </a:r>
          </a:p>
          <a:p>
            <a:pPr algn="l"/>
            <a:endParaRPr lang="en-US" dirty="0">
              <a:solidFill>
                <a:srgbClr val="000000"/>
              </a:solidFill>
              <a:latin typeface="Lato" panose="020F0502020204030203" pitchFamily="34" charset="0"/>
            </a:endParaRPr>
          </a:p>
          <a:p>
            <a:pPr algn="l"/>
            <a:r>
              <a:rPr lang="en-US" b="0" i="0" dirty="0">
                <a:solidFill>
                  <a:srgbClr val="000000"/>
                </a:solidFill>
                <a:effectLst/>
                <a:latin typeface="Lato" panose="020F0502020204030203" pitchFamily="34" charset="0"/>
              </a:rPr>
              <a:t>neither of the long/short equity funds has greater than a 50% chance of outperforming its benchmark</a:t>
            </a:r>
          </a:p>
          <a:p>
            <a:pPr algn="l"/>
            <a:r>
              <a:rPr lang="en-US" b="1" i="0" dirty="0">
                <a:solidFill>
                  <a:srgbClr val="000000"/>
                </a:solidFill>
                <a:effectLst/>
                <a:latin typeface="Lato" panose="020F0502020204030203" pitchFamily="34" charset="0"/>
              </a:rPr>
              <a:t>Explanation</a:t>
            </a:r>
            <a:r>
              <a:rPr lang="en-US" b="0" i="0" dirty="0" smtClean="0">
                <a:solidFill>
                  <a:srgbClr val="000000"/>
                </a:solidFill>
                <a:effectLst/>
                <a:latin typeface="Lato" panose="020F0502020204030203" pitchFamily="34" charset="0"/>
              </a:rPr>
              <a:t>: Neither </a:t>
            </a:r>
            <a:r>
              <a:rPr lang="en-US" b="0" i="0" dirty="0">
                <a:solidFill>
                  <a:srgbClr val="000000"/>
                </a:solidFill>
                <a:effectLst/>
                <a:latin typeface="Lato" panose="020F0502020204030203" pitchFamily="34" charset="0"/>
              </a:rPr>
              <a:t>is a singular noun; the verb “has” must agree.</a:t>
            </a:r>
          </a:p>
          <a:p>
            <a:endParaRPr lang="en-IN" dirty="0"/>
          </a:p>
        </p:txBody>
      </p:sp>
    </p:spTree>
    <p:extLst>
      <p:ext uri="{BB962C8B-B14F-4D97-AF65-F5344CB8AC3E}">
        <p14:creationId xmlns:p14="http://schemas.microsoft.com/office/powerpoint/2010/main" val="100443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08AD0-645D-6125-2573-D08F2F994614}"/>
              </a:ext>
            </a:extLst>
          </p:cNvPr>
          <p:cNvSpPr>
            <a:spLocks noGrp="1"/>
          </p:cNvSpPr>
          <p:nvPr>
            <p:ph type="title"/>
          </p:nvPr>
        </p:nvSpPr>
        <p:spPr/>
        <p:txBody>
          <a:bodyPr>
            <a:noAutofit/>
          </a:bodyPr>
          <a:lstStyle/>
          <a:p>
            <a:r>
              <a:rPr lang="en-US" sz="2400" b="1" i="0" u="sng" dirty="0">
                <a:solidFill>
                  <a:srgbClr val="000000"/>
                </a:solidFill>
                <a:effectLst/>
                <a:latin typeface="Lato" panose="020F0502020204030203" pitchFamily="34" charset="0"/>
              </a:rPr>
              <a:t>Rational creatures can made items that augmented the natural capacities of themselves and other beings in ways that transcend the limitations of naturally gave substantial forms.</a:t>
            </a:r>
            <a:endParaRPr lang="en-IN" sz="2400" dirty="0"/>
          </a:p>
        </p:txBody>
      </p:sp>
      <p:sp>
        <p:nvSpPr>
          <p:cNvPr id="3" name="Content Placeholder 2">
            <a:extLst>
              <a:ext uri="{FF2B5EF4-FFF2-40B4-BE49-F238E27FC236}">
                <a16:creationId xmlns:a16="http://schemas.microsoft.com/office/drawing/2014/main" xmlns="" id="{95D16693-0C62-80FE-B5E9-CF9806A95D98}"/>
              </a:ext>
            </a:extLst>
          </p:cNvPr>
          <p:cNvSpPr>
            <a:spLocks noGrp="1"/>
          </p:cNvSpPr>
          <p:nvPr>
            <p:ph idx="1"/>
          </p:nvPr>
        </p:nvSpPr>
        <p:spPr/>
        <p:txBody>
          <a:bodyPr>
            <a:normAutofit fontScale="70000" lnSpcReduction="20000"/>
          </a:bodyPr>
          <a:lstStyle/>
          <a:p>
            <a:pPr algn="l">
              <a:lnSpc>
                <a:spcPct val="120000"/>
              </a:lnSpc>
            </a:pPr>
            <a:r>
              <a:rPr lang="en-US" b="0" i="0" dirty="0">
                <a:solidFill>
                  <a:srgbClr val="000000"/>
                </a:solidFill>
                <a:effectLst/>
                <a:latin typeface="Lato" panose="020F0502020204030203" pitchFamily="34" charset="0"/>
              </a:rPr>
              <a:t>Possible Answers:</a:t>
            </a:r>
          </a:p>
          <a:p>
            <a:pPr algn="l">
              <a:lnSpc>
                <a:spcPct val="120000"/>
              </a:lnSpc>
            </a:pPr>
            <a:r>
              <a:rPr lang="en-US" b="0" i="0" dirty="0">
                <a:solidFill>
                  <a:srgbClr val="000000"/>
                </a:solidFill>
                <a:effectLst/>
                <a:latin typeface="Lato" panose="020F0502020204030203" pitchFamily="34" charset="0"/>
              </a:rPr>
              <a:t>Rational creatures can make items that augment the natural capacities of themselves and other beings in ways that transcending the limitations of naturally give substantial forms.</a:t>
            </a:r>
          </a:p>
          <a:p>
            <a:pPr algn="l">
              <a:lnSpc>
                <a:spcPct val="120000"/>
              </a:lnSpc>
            </a:pPr>
            <a:r>
              <a:rPr lang="en-US" b="0" i="0" dirty="0">
                <a:solidFill>
                  <a:srgbClr val="000000"/>
                </a:solidFill>
                <a:effectLst/>
                <a:latin typeface="Lato" panose="020F0502020204030203" pitchFamily="34" charset="0"/>
              </a:rPr>
              <a:t>Rational creatures can make items that augment the natural capacities of themselves and other beings in ways that transcend the limitations of naturally given substantial forms.</a:t>
            </a:r>
          </a:p>
          <a:p>
            <a:pPr algn="l">
              <a:lnSpc>
                <a:spcPct val="120000"/>
              </a:lnSpc>
            </a:pPr>
            <a:r>
              <a:rPr lang="en-US" b="0" i="0" dirty="0">
                <a:solidFill>
                  <a:srgbClr val="000000"/>
                </a:solidFill>
                <a:effectLst/>
                <a:latin typeface="Lato" panose="020F0502020204030203" pitchFamily="34" charset="0"/>
              </a:rPr>
              <a:t>Rational creatures can </a:t>
            </a:r>
            <a:r>
              <a:rPr lang="en-US" b="0" i="0" dirty="0" err="1">
                <a:solidFill>
                  <a:srgbClr val="000000"/>
                </a:solidFill>
                <a:effectLst/>
                <a:latin typeface="Lato" panose="020F0502020204030203" pitchFamily="34" charset="0"/>
              </a:rPr>
              <a:t>makeing</a:t>
            </a:r>
            <a:r>
              <a:rPr lang="en-US" b="0" i="0" dirty="0">
                <a:solidFill>
                  <a:srgbClr val="000000"/>
                </a:solidFill>
                <a:effectLst/>
                <a:latin typeface="Lato" panose="020F0502020204030203" pitchFamily="34" charset="0"/>
              </a:rPr>
              <a:t> items that augmented the natural capacities of themselves and other beings in ways that transcends the limitations of naturally given substantial forms.</a:t>
            </a:r>
          </a:p>
          <a:p>
            <a:pPr algn="l">
              <a:lnSpc>
                <a:spcPct val="120000"/>
              </a:lnSpc>
            </a:pPr>
            <a:r>
              <a:rPr lang="en-US" b="0" i="0" dirty="0">
                <a:solidFill>
                  <a:srgbClr val="000000"/>
                </a:solidFill>
                <a:effectLst/>
                <a:latin typeface="Lato" panose="020F0502020204030203" pitchFamily="34" charset="0"/>
              </a:rPr>
              <a:t>Rational creatures can makes items that augments the natural capacities of themselves and other beings in ways that transcends the limitations of naturally given substantial forms.</a:t>
            </a:r>
          </a:p>
          <a:p>
            <a:endParaRPr lang="en-IN" dirty="0"/>
          </a:p>
        </p:txBody>
      </p:sp>
    </p:spTree>
    <p:extLst>
      <p:ext uri="{BB962C8B-B14F-4D97-AF65-F5344CB8AC3E}">
        <p14:creationId xmlns:p14="http://schemas.microsoft.com/office/powerpoint/2010/main" val="412376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2B41D3-8ACA-C52E-6DE5-F78D9A9961E4}"/>
              </a:ext>
            </a:extLst>
          </p:cNvPr>
          <p:cNvSpPr>
            <a:spLocks noGrp="1"/>
          </p:cNvSpPr>
          <p:nvPr>
            <p:ph idx="1"/>
          </p:nvPr>
        </p:nvSpPr>
        <p:spPr>
          <a:xfrm>
            <a:off x="713072" y="612842"/>
            <a:ext cx="10515600" cy="4351338"/>
          </a:xfrm>
        </p:spPr>
        <p:txBody>
          <a:bodyPr/>
          <a:lstStyle/>
          <a:p>
            <a:pPr algn="l"/>
            <a:r>
              <a:rPr lang="en-US" b="0" i="0" dirty="0">
                <a:solidFill>
                  <a:srgbClr val="000000"/>
                </a:solidFill>
                <a:effectLst/>
                <a:latin typeface="Lato" panose="020F0502020204030203" pitchFamily="34" charset="0"/>
              </a:rPr>
              <a:t>Correct answer:</a:t>
            </a:r>
          </a:p>
          <a:p>
            <a:pPr algn="l"/>
            <a:r>
              <a:rPr lang="en-US" b="0" i="0" dirty="0">
                <a:solidFill>
                  <a:srgbClr val="000000"/>
                </a:solidFill>
                <a:effectLst/>
                <a:latin typeface="Lato" panose="020F0502020204030203" pitchFamily="34" charset="0"/>
              </a:rPr>
              <a:t>Rational creatures can make items that augment the natural capacities of themselves and other beings in ways that transcend the limitations of naturally given substantial forms.</a:t>
            </a:r>
          </a:p>
          <a:p>
            <a:pPr algn="l"/>
            <a:r>
              <a:rPr lang="en-US" b="1" i="0" dirty="0" err="1">
                <a:solidFill>
                  <a:srgbClr val="000000"/>
                </a:solidFill>
                <a:effectLst/>
                <a:latin typeface="Lato" panose="020F0502020204030203" pitchFamily="34" charset="0"/>
              </a:rPr>
              <a:t>Explanation</a:t>
            </a:r>
            <a:r>
              <a:rPr lang="en-US" b="0" i="0" dirty="0" err="1">
                <a:solidFill>
                  <a:srgbClr val="000000"/>
                </a:solidFill>
                <a:effectLst/>
                <a:latin typeface="Lato" panose="020F0502020204030203" pitchFamily="34" charset="0"/>
              </a:rPr>
              <a:t>:The</a:t>
            </a:r>
            <a:r>
              <a:rPr lang="en-US" b="0" i="0" dirty="0">
                <a:solidFill>
                  <a:srgbClr val="000000"/>
                </a:solidFill>
                <a:effectLst/>
                <a:latin typeface="Lato" panose="020F0502020204030203" pitchFamily="34" charset="0"/>
              </a:rPr>
              <a:t> correct answer is the only one in which all the verbs agree in number with their objects and in the present tense in line with the structure of the sentence.</a:t>
            </a:r>
          </a:p>
          <a:p>
            <a:endParaRPr lang="en-IN" dirty="0"/>
          </a:p>
        </p:txBody>
      </p:sp>
    </p:spTree>
    <p:extLst>
      <p:ext uri="{BB962C8B-B14F-4D97-AF65-F5344CB8AC3E}">
        <p14:creationId xmlns:p14="http://schemas.microsoft.com/office/powerpoint/2010/main" val="398540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47262-A5E5-6F26-FFF0-36B08544FC36}"/>
              </a:ext>
            </a:extLst>
          </p:cNvPr>
          <p:cNvSpPr>
            <a:spLocks noGrp="1"/>
          </p:cNvSpPr>
          <p:nvPr>
            <p:ph type="title"/>
          </p:nvPr>
        </p:nvSpPr>
        <p:spPr/>
        <p:txBody>
          <a:bodyPr>
            <a:noAutofit/>
          </a:bodyPr>
          <a:lstStyle/>
          <a:p>
            <a:r>
              <a:rPr lang="en-US" sz="2800" b="1" i="0" dirty="0">
                <a:solidFill>
                  <a:srgbClr val="000000"/>
                </a:solidFill>
                <a:effectLst/>
                <a:latin typeface="Lato" panose="020F0502020204030203" pitchFamily="34" charset="0"/>
              </a:rPr>
              <a:t>The lions, </a:t>
            </a:r>
            <a:r>
              <a:rPr lang="en-US" sz="2800" b="1" i="0" u="sng" dirty="0">
                <a:solidFill>
                  <a:srgbClr val="000000"/>
                </a:solidFill>
                <a:effectLst/>
                <a:latin typeface="Lato" panose="020F0502020204030203" pitchFamily="34" charset="0"/>
              </a:rPr>
              <a:t>each of which are a fine specimen, was raised</a:t>
            </a:r>
            <a:r>
              <a:rPr lang="en-US" sz="2800" b="1" i="0" dirty="0">
                <a:solidFill>
                  <a:srgbClr val="000000"/>
                </a:solidFill>
                <a:effectLst/>
                <a:latin typeface="Lato" panose="020F0502020204030203" pitchFamily="34" charset="0"/>
              </a:rPr>
              <a:t> entirely in captivity and never intended to be released into the wild.</a:t>
            </a:r>
            <a:endParaRPr lang="en-IN" sz="2800" dirty="0"/>
          </a:p>
        </p:txBody>
      </p:sp>
      <p:sp>
        <p:nvSpPr>
          <p:cNvPr id="3" name="Content Placeholder 2">
            <a:extLst>
              <a:ext uri="{FF2B5EF4-FFF2-40B4-BE49-F238E27FC236}">
                <a16:creationId xmlns:a16="http://schemas.microsoft.com/office/drawing/2014/main" xmlns="" id="{F2A319C9-CDF7-4E34-E058-AEBF7B2D7600}"/>
              </a:ext>
            </a:extLst>
          </p:cNvPr>
          <p:cNvSpPr>
            <a:spLocks noGrp="1"/>
          </p:cNvSpPr>
          <p:nvPr>
            <p:ph idx="1"/>
          </p:nvPr>
        </p:nvSpPr>
        <p:spPr/>
        <p:txBody>
          <a:bodyPr/>
          <a:lstStyle/>
          <a:p>
            <a:pPr algn="l"/>
            <a:r>
              <a:rPr lang="en-US" b="0" i="0" dirty="0">
                <a:solidFill>
                  <a:srgbClr val="000000"/>
                </a:solidFill>
                <a:effectLst/>
                <a:latin typeface="Lato" panose="020F0502020204030203" pitchFamily="34" charset="0"/>
              </a:rPr>
              <a:t>Possible Answers:</a:t>
            </a:r>
          </a:p>
          <a:p>
            <a:pPr algn="l"/>
            <a:r>
              <a:rPr lang="en-US" b="0" i="0" dirty="0">
                <a:solidFill>
                  <a:srgbClr val="000000"/>
                </a:solidFill>
                <a:effectLst/>
                <a:latin typeface="Lato" panose="020F0502020204030203" pitchFamily="34" charset="0"/>
              </a:rPr>
              <a:t>each of which are a fine specimen, were raised</a:t>
            </a:r>
          </a:p>
          <a:p>
            <a:pPr algn="l"/>
            <a:r>
              <a:rPr lang="en-US" b="0" i="0" dirty="0">
                <a:solidFill>
                  <a:srgbClr val="000000"/>
                </a:solidFill>
                <a:effectLst/>
                <a:latin typeface="Lato" panose="020F0502020204030203" pitchFamily="34" charset="0"/>
              </a:rPr>
              <a:t>each of which are a fine specimen, was raised</a:t>
            </a:r>
          </a:p>
          <a:p>
            <a:pPr algn="l"/>
            <a:r>
              <a:rPr lang="en-US" b="0" i="0" dirty="0">
                <a:solidFill>
                  <a:srgbClr val="000000"/>
                </a:solidFill>
                <a:effectLst/>
                <a:latin typeface="Lato" panose="020F0502020204030203" pitchFamily="34" charset="0"/>
              </a:rPr>
              <a:t>each of which is a fine specimen, was being raised</a:t>
            </a:r>
          </a:p>
          <a:p>
            <a:pPr algn="l"/>
            <a:r>
              <a:rPr lang="en-US" b="0" i="0" dirty="0">
                <a:solidFill>
                  <a:srgbClr val="000000"/>
                </a:solidFill>
                <a:effectLst/>
                <a:latin typeface="Lato" panose="020F0502020204030203" pitchFamily="34" charset="0"/>
              </a:rPr>
              <a:t>each fine specimens, was raised</a:t>
            </a:r>
          </a:p>
          <a:p>
            <a:pPr algn="l"/>
            <a:r>
              <a:rPr lang="en-US" b="0" i="0" dirty="0">
                <a:solidFill>
                  <a:srgbClr val="000000"/>
                </a:solidFill>
                <a:effectLst/>
                <a:latin typeface="Lato" panose="020F0502020204030203" pitchFamily="34" charset="0"/>
              </a:rPr>
              <a:t>each of which is a fine specimen, were raised</a:t>
            </a:r>
          </a:p>
          <a:p>
            <a:endParaRPr lang="en-IN" dirty="0"/>
          </a:p>
        </p:txBody>
      </p:sp>
    </p:spTree>
    <p:extLst>
      <p:ext uri="{BB962C8B-B14F-4D97-AF65-F5344CB8AC3E}">
        <p14:creationId xmlns:p14="http://schemas.microsoft.com/office/powerpoint/2010/main" val="70235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ADA7BE-6213-F10A-42D3-5FAC0657AB72}"/>
              </a:ext>
            </a:extLst>
          </p:cNvPr>
          <p:cNvSpPr>
            <a:spLocks noGrp="1"/>
          </p:cNvSpPr>
          <p:nvPr>
            <p:ph idx="1"/>
          </p:nvPr>
        </p:nvSpPr>
        <p:spPr>
          <a:xfrm>
            <a:off x="539817" y="632093"/>
            <a:ext cx="10515600" cy="4351338"/>
          </a:xfrm>
        </p:spPr>
        <p:txBody>
          <a:bodyPr/>
          <a:lstStyle/>
          <a:p>
            <a:pPr algn="l"/>
            <a:r>
              <a:rPr lang="en-US" b="0" i="0" dirty="0">
                <a:solidFill>
                  <a:srgbClr val="000000"/>
                </a:solidFill>
                <a:effectLst/>
                <a:latin typeface="Lato" panose="020F0502020204030203" pitchFamily="34" charset="0"/>
              </a:rPr>
              <a:t>Correct answer</a:t>
            </a:r>
            <a:r>
              <a:rPr lang="en-US" b="0" i="0" dirty="0" smtClean="0">
                <a:solidFill>
                  <a:srgbClr val="000000"/>
                </a:solidFill>
                <a:effectLst/>
                <a:latin typeface="Lato" panose="020F0502020204030203" pitchFamily="34" charset="0"/>
              </a:rPr>
              <a:t>:</a:t>
            </a:r>
          </a:p>
          <a:p>
            <a:pPr algn="l"/>
            <a:r>
              <a:rPr lang="en-US" b="0" i="0" dirty="0" smtClean="0">
                <a:solidFill>
                  <a:srgbClr val="000000"/>
                </a:solidFill>
                <a:effectLst/>
                <a:latin typeface="Lato" panose="020F0502020204030203" pitchFamily="34" charset="0"/>
              </a:rPr>
              <a:t>each </a:t>
            </a:r>
            <a:r>
              <a:rPr lang="en-US" b="0" i="0" dirty="0">
                <a:solidFill>
                  <a:srgbClr val="000000"/>
                </a:solidFill>
                <a:effectLst/>
                <a:latin typeface="Lato" panose="020F0502020204030203" pitchFamily="34" charset="0"/>
              </a:rPr>
              <a:t>of which is a fine specimen, were raised</a:t>
            </a:r>
          </a:p>
          <a:p>
            <a:pPr algn="l"/>
            <a:r>
              <a:rPr lang="en-US" b="1" i="0" dirty="0">
                <a:solidFill>
                  <a:srgbClr val="000000"/>
                </a:solidFill>
                <a:effectLst/>
                <a:latin typeface="Lato" panose="020F0502020204030203" pitchFamily="34" charset="0"/>
              </a:rPr>
              <a:t>Explanation</a:t>
            </a:r>
            <a:r>
              <a:rPr lang="en-US" b="0" i="0" dirty="0">
                <a:solidFill>
                  <a:srgbClr val="000000"/>
                </a:solidFill>
                <a:effectLst/>
                <a:latin typeface="Lato" panose="020F0502020204030203" pitchFamily="34" charset="0"/>
              </a:rPr>
              <a:t>:</a:t>
            </a:r>
          </a:p>
          <a:p>
            <a:pPr algn="l"/>
            <a:r>
              <a:rPr lang="en-US" b="0" i="0" dirty="0">
                <a:solidFill>
                  <a:srgbClr val="000000"/>
                </a:solidFill>
                <a:effectLst/>
                <a:latin typeface="Lato" panose="020F0502020204030203" pitchFamily="34" charset="0"/>
              </a:rPr>
              <a:t>Although the interrupting phrase uses the singular "each," the subject of the sentence is the plural "lions," making the singular verb form "was" incorrect. The verb must be changed to a plural verb form. Furthermore, within the interrupting phrase itself, the singular "each" calls for a singular verb in the phrase: "is." As the only answer choice which makes this change, "each of which is a fine specimen, were raised" is the correct answer.</a:t>
            </a:r>
          </a:p>
          <a:p>
            <a:endParaRPr lang="en-IN" dirty="0"/>
          </a:p>
        </p:txBody>
      </p:sp>
    </p:spTree>
    <p:extLst>
      <p:ext uri="{BB962C8B-B14F-4D97-AF65-F5344CB8AC3E}">
        <p14:creationId xmlns:p14="http://schemas.microsoft.com/office/powerpoint/2010/main" val="40679061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Retrospect</Template>
  <TotalTime>8</TotalTime>
  <Words>1545</Words>
  <Application>Microsoft Office PowerPoint</Application>
  <PresentationFormat>Custom</PresentationFormat>
  <Paragraphs>171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Sentence Correction</vt:lpstr>
      <vt:lpstr>Having to have been what is like a chameleon, the spy could take on many different personas. </vt:lpstr>
      <vt:lpstr>PowerPoint Presentation</vt:lpstr>
      <vt:lpstr>Replace the underlined portion with the answer choice that results in a sentence that is clear, precise, and meets the requirements of standard written English.</vt:lpstr>
      <vt:lpstr>PowerPoint Presentation</vt:lpstr>
      <vt:lpstr>Rational creatures can made items that augmented the natural capacities of themselves and other beings in ways that transcend the limitations of naturally gave substantial forms.</vt:lpstr>
      <vt:lpstr>PowerPoint Presentation</vt:lpstr>
      <vt:lpstr>The lions, each of which are a fine specimen, was raised entirely in captivity and never intended to be released into the wild.</vt:lpstr>
      <vt:lpstr>PowerPoint Presentation</vt:lpstr>
      <vt:lpstr>Any attempt to summarize modern music is not only challenging but also misled, as there are an incredible range of styles and expression in today’s music.</vt:lpstr>
      <vt:lpstr>PowerPoint Presentation</vt:lpstr>
      <vt:lpstr>Him and I are going to make the case in the morning for tougher standards.</vt:lpstr>
      <vt:lpstr>PowerPoint Presentation</vt:lpstr>
      <vt:lpstr>Me and the boys are going to travel there once the weather is better.</vt:lpstr>
      <vt:lpstr>PowerPoint Presentation</vt:lpstr>
      <vt:lpstr>2. The art studio is spacious, pleasantly cluttered, and has good lighting. </vt:lpstr>
      <vt:lpstr>The school board requested that a waiver be obtained and that the residency requirements are reviewed. </vt:lpstr>
      <vt:lpstr>PowerPoint Presentation</vt:lpstr>
      <vt:lpstr>Richard is not only a terrific pianist, but also great at playing hockey.</vt:lpstr>
      <vt:lpstr>Inspired by storylines that would come to him in dreams, Lord Bennington would stage one-man plays, his audience enjoying the show. </vt:lpstr>
      <vt:lpstr>PowerPoint Presentation</vt:lpstr>
      <vt:lpstr>Every person in the room appreciating the jokes by the performers.</vt:lpstr>
      <vt:lpstr>PowerPoint Presentation</vt:lpstr>
      <vt:lpstr>Religious texts often appear quite difficult to understand, being contradictions of themselves.</vt:lpstr>
      <vt:lpstr>PowerPoint Presentation</vt:lpstr>
      <vt:lpstr>All people choose their own religious denomination when they have been adults.</vt:lpstr>
      <vt:lpstr>PowerPoint Presentation</vt:lpstr>
      <vt:lpstr>Few people understand the sheer work involved in having written of a novel.</vt:lpstr>
      <vt:lpstr>PowerPoint Presentation</vt:lpstr>
      <vt:lpstr>The teacher reprimanded all the students after the final. She didn't realize only a few had cheated.</vt:lpstr>
      <vt:lpstr>PowerPoint Presentation</vt:lpstr>
      <vt:lpstr>The artist depicted the responses of farmers to industrialization: this was a perspective rarely seen at the time.</vt:lpstr>
      <vt:lpstr>PowerPoint Presentation</vt:lpstr>
      <vt:lpstr>Although only given serious attention in recent decades, the author had a devoted fanbase  in the time of his own.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Correction</dc:title>
  <dc:creator>Gungeet Kaur</dc:creator>
  <cp:lastModifiedBy>HP</cp:lastModifiedBy>
  <cp:revision>2</cp:revision>
  <dcterms:created xsi:type="dcterms:W3CDTF">2022-08-23T04:16:14Z</dcterms:created>
  <dcterms:modified xsi:type="dcterms:W3CDTF">2022-08-24T04:12:30Z</dcterms:modified>
</cp:coreProperties>
</file>