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Data%20Analyst%20Project\Omnify-Analyst-Intership-Tas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Data%20Analyst%20Project\Omnify-Analyst-Intership-Tas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Data%20Analyst%20Project\Omnify-Analyst-Intership-Tas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Data%20Analyst%20Project\Omnify-Analyst-Intership-Tas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Data%20Analyst%20Project\Omnify-Analyst-Intership-Tas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Data%20Analyst%20Project\Omnify-Analyst-Intership-Tas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Spend</a:t>
            </a:r>
            <a:r>
              <a:rPr lang="en-IN" baseline="0"/>
              <a:t> and Return Trend in months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'Google Ads Data Analysis'!$F$3</c:f>
              <c:strCache>
                <c:ptCount val="1"/>
                <c:pt idx="0">
                  <c:v>Spend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'Google Ads Data Analysis'!$E$4:$E$8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'Google Ads Data Analysis'!$F$4:$F$8</c:f>
              <c:numCache>
                <c:formatCode>General</c:formatCode>
                <c:ptCount val="5"/>
                <c:pt idx="0">
                  <c:v>154.79</c:v>
                </c:pt>
                <c:pt idx="1">
                  <c:v>834.9100000000002</c:v>
                </c:pt>
                <c:pt idx="2">
                  <c:v>1064.8</c:v>
                </c:pt>
                <c:pt idx="3">
                  <c:v>504.81</c:v>
                </c:pt>
                <c:pt idx="4">
                  <c:v>229.37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FE-48A5-8929-413A5829D74B}"/>
            </c:ext>
          </c:extLst>
        </c:ser>
        <c:ser>
          <c:idx val="1"/>
          <c:order val="1"/>
          <c:tx>
            <c:strRef>
              <c:f>'Google Ads Data Analysis'!$G$3</c:f>
              <c:strCache>
                <c:ptCount val="1"/>
                <c:pt idx="0">
                  <c:v>Return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'Google Ads Data Analysis'!$E$4:$E$8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'Google Ads Data Analysis'!$G$4:$G$8</c:f>
              <c:numCache>
                <c:formatCode>General</c:formatCode>
                <c:ptCount val="5"/>
                <c:pt idx="0">
                  <c:v>51.891393671608398</c:v>
                </c:pt>
                <c:pt idx="1">
                  <c:v>193.28772568898634</c:v>
                </c:pt>
                <c:pt idx="2">
                  <c:v>70.806926121776655</c:v>
                </c:pt>
                <c:pt idx="3">
                  <c:v>121.58859470468431</c:v>
                </c:pt>
                <c:pt idx="4">
                  <c:v>18.093207432226624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FE-48A5-8929-413A5829D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87098176"/>
        <c:axId val="1387117856"/>
      </c:barChart>
      <c:catAx>
        <c:axId val="138709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7117856"/>
        <c:crosses val="autoZero"/>
        <c:auto val="1"/>
        <c:lblAlgn val="ctr"/>
        <c:lblOffset val="100"/>
        <c:noMultiLvlLbl val="0"/>
      </c:catAx>
      <c:valAx>
        <c:axId val="138711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709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Spend and Return</a:t>
            </a:r>
            <a:r>
              <a:rPr lang="en-IN" baseline="0"/>
              <a:t> Trend in Weeks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'Google Ads Data Analysis'!$F$18</c:f>
              <c:strCache>
                <c:ptCount val="1"/>
                <c:pt idx="0">
                  <c:v>Spend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'Google Ads Data Analysis'!$E$19:$E$33</c:f>
              <c:numCache>
                <c:formatCode>d\-mmm\-yy</c:formatCode>
                <c:ptCount val="15"/>
                <c:pt idx="0">
                  <c:v>44221</c:v>
                </c:pt>
                <c:pt idx="1">
                  <c:v>44228</c:v>
                </c:pt>
                <c:pt idx="2">
                  <c:v>44235</c:v>
                </c:pt>
                <c:pt idx="3">
                  <c:v>44242</c:v>
                </c:pt>
                <c:pt idx="4">
                  <c:v>44249</c:v>
                </c:pt>
                <c:pt idx="5">
                  <c:v>44256</c:v>
                </c:pt>
                <c:pt idx="6">
                  <c:v>44263</c:v>
                </c:pt>
                <c:pt idx="7">
                  <c:v>44270</c:v>
                </c:pt>
                <c:pt idx="8">
                  <c:v>44277</c:v>
                </c:pt>
                <c:pt idx="9">
                  <c:v>44284</c:v>
                </c:pt>
                <c:pt idx="10">
                  <c:v>44291</c:v>
                </c:pt>
                <c:pt idx="11">
                  <c:v>44298</c:v>
                </c:pt>
                <c:pt idx="12">
                  <c:v>44305</c:v>
                </c:pt>
                <c:pt idx="13">
                  <c:v>44312</c:v>
                </c:pt>
                <c:pt idx="14">
                  <c:v>44319</c:v>
                </c:pt>
              </c:numCache>
            </c:numRef>
          </c:cat>
          <c:val>
            <c:numRef>
              <c:f>'Google Ads Data Analysis'!$F$19:$F$33</c:f>
              <c:numCache>
                <c:formatCode>General</c:formatCode>
                <c:ptCount val="15"/>
                <c:pt idx="0">
                  <c:v>154.79</c:v>
                </c:pt>
                <c:pt idx="1">
                  <c:v>192.58</c:v>
                </c:pt>
                <c:pt idx="2">
                  <c:v>216.13000000000002</c:v>
                </c:pt>
                <c:pt idx="3">
                  <c:v>235.3</c:v>
                </c:pt>
                <c:pt idx="4">
                  <c:v>190.89999999999998</c:v>
                </c:pt>
                <c:pt idx="5">
                  <c:v>141.4</c:v>
                </c:pt>
                <c:pt idx="6">
                  <c:v>258.20000000000005</c:v>
                </c:pt>
                <c:pt idx="7">
                  <c:v>184.36000000000004</c:v>
                </c:pt>
                <c:pt idx="8">
                  <c:v>308.73</c:v>
                </c:pt>
                <c:pt idx="9">
                  <c:v>172.11</c:v>
                </c:pt>
                <c:pt idx="10">
                  <c:v>176.95999999999998</c:v>
                </c:pt>
                <c:pt idx="11">
                  <c:v>137.21</c:v>
                </c:pt>
                <c:pt idx="12">
                  <c:v>87.38</c:v>
                </c:pt>
                <c:pt idx="13">
                  <c:v>103.25999999999999</c:v>
                </c:pt>
                <c:pt idx="14">
                  <c:v>229.37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86-4235-AF88-CAFA16567781}"/>
            </c:ext>
          </c:extLst>
        </c:ser>
        <c:ser>
          <c:idx val="1"/>
          <c:order val="1"/>
          <c:tx>
            <c:strRef>
              <c:f>'Google Ads Data Analysis'!$G$18</c:f>
              <c:strCache>
                <c:ptCount val="1"/>
                <c:pt idx="0">
                  <c:v>Return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'Google Ads Data Analysis'!$E$19:$E$33</c:f>
              <c:numCache>
                <c:formatCode>d\-mmm\-yy</c:formatCode>
                <c:ptCount val="15"/>
                <c:pt idx="0">
                  <c:v>44221</c:v>
                </c:pt>
                <c:pt idx="1">
                  <c:v>44228</c:v>
                </c:pt>
                <c:pt idx="2">
                  <c:v>44235</c:v>
                </c:pt>
                <c:pt idx="3">
                  <c:v>44242</c:v>
                </c:pt>
                <c:pt idx="4">
                  <c:v>44249</c:v>
                </c:pt>
                <c:pt idx="5">
                  <c:v>44256</c:v>
                </c:pt>
                <c:pt idx="6">
                  <c:v>44263</c:v>
                </c:pt>
                <c:pt idx="7">
                  <c:v>44270</c:v>
                </c:pt>
                <c:pt idx="8">
                  <c:v>44277</c:v>
                </c:pt>
                <c:pt idx="9">
                  <c:v>44284</c:v>
                </c:pt>
                <c:pt idx="10">
                  <c:v>44291</c:v>
                </c:pt>
                <c:pt idx="11">
                  <c:v>44298</c:v>
                </c:pt>
                <c:pt idx="12">
                  <c:v>44305</c:v>
                </c:pt>
                <c:pt idx="13">
                  <c:v>44312</c:v>
                </c:pt>
                <c:pt idx="14">
                  <c:v>44319</c:v>
                </c:pt>
              </c:numCache>
            </c:numRef>
          </c:cat>
          <c:val>
            <c:numRef>
              <c:f>'Google Ads Data Analysis'!$G$19:$G$33</c:f>
              <c:numCache>
                <c:formatCode>General</c:formatCode>
                <c:ptCount val="15"/>
                <c:pt idx="0">
                  <c:v>51.891393671608398</c:v>
                </c:pt>
                <c:pt idx="1">
                  <c:v>0</c:v>
                </c:pt>
                <c:pt idx="2">
                  <c:v>81.327800829875514</c:v>
                </c:pt>
                <c:pt idx="3">
                  <c:v>111.95992485911083</c:v>
                </c:pt>
                <c:pt idx="4">
                  <c:v>0</c:v>
                </c:pt>
                <c:pt idx="5">
                  <c:v>23.189777567439659</c:v>
                </c:pt>
                <c:pt idx="6">
                  <c:v>0</c:v>
                </c:pt>
                <c:pt idx="7">
                  <c:v>0</c:v>
                </c:pt>
                <c:pt idx="8">
                  <c:v>47.617148554336993</c:v>
                </c:pt>
                <c:pt idx="9">
                  <c:v>0</c:v>
                </c:pt>
                <c:pt idx="10">
                  <c:v>0</c:v>
                </c:pt>
                <c:pt idx="11">
                  <c:v>121.58859470468431</c:v>
                </c:pt>
                <c:pt idx="12">
                  <c:v>0</c:v>
                </c:pt>
                <c:pt idx="13">
                  <c:v>0</c:v>
                </c:pt>
                <c:pt idx="14">
                  <c:v>18.093207432226624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86-4235-AF88-CAFA16567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87101536"/>
        <c:axId val="1387105856"/>
      </c:barChart>
      <c:dateAx>
        <c:axId val="1387101536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7105856"/>
        <c:crosses val="autoZero"/>
        <c:auto val="1"/>
        <c:lblOffset val="100"/>
        <c:baseTimeUnit val="days"/>
      </c:dateAx>
      <c:valAx>
        <c:axId val="13871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710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Channel Profits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'Listing Site Data Analysis'!$E$41</c:f>
              <c:strCache>
                <c:ptCount val="1"/>
                <c:pt idx="0">
                  <c:v>Profit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67B4-4154-8DAE-DFC92388FD7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67B4-4154-8DAE-DFC92388FD7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67B4-4154-8DAE-DFC92388FD70}"/>
              </c:ext>
            </c:extLst>
          </c:dPt>
          <c:cat>
            <c:strRef>
              <c:f>'Listing Site Data Analysis'!$D$42:$D$44</c:f>
              <c:strCache>
                <c:ptCount val="3"/>
                <c:pt idx="0">
                  <c:v>Capterra</c:v>
                </c:pt>
                <c:pt idx="1">
                  <c:v>GetApp</c:v>
                </c:pt>
                <c:pt idx="2">
                  <c:v>Software Advice</c:v>
                </c:pt>
              </c:strCache>
            </c:strRef>
          </c:cat>
          <c:val>
            <c:numRef>
              <c:f>'Listing Site Data Analysis'!$E$42:$E$44</c:f>
              <c:numCache>
                <c:formatCode>General</c:formatCode>
                <c:ptCount val="3"/>
                <c:pt idx="0">
                  <c:v>19508</c:v>
                </c:pt>
                <c:pt idx="1">
                  <c:v>1777.5</c:v>
                </c:pt>
                <c:pt idx="2">
                  <c:v>1790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7B4-4154-8DAE-DFC92388F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Profitable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'Listing Site Data Analysis'!$E$3</c:f>
              <c:strCache>
                <c:ptCount val="1"/>
                <c:pt idx="0">
                  <c:v>Profit($)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'Listing Site Data Analysis'!$D$4:$D$22</c:f>
              <c:strCache>
                <c:ptCount val="19"/>
                <c:pt idx="0">
                  <c:v>Camp Management</c:v>
                </c:pt>
                <c:pt idx="1">
                  <c:v>Class Registration</c:v>
                </c:pt>
                <c:pt idx="2">
                  <c:v>Club Management</c:v>
                </c:pt>
                <c:pt idx="3">
                  <c:v>Coaching</c:v>
                </c:pt>
                <c:pt idx="4">
                  <c:v>Dance Studio</c:v>
                </c:pt>
                <c:pt idx="5">
                  <c:v>Fitness</c:v>
                </c:pt>
                <c:pt idx="6">
                  <c:v>Gymnastics</c:v>
                </c:pt>
                <c:pt idx="7">
                  <c:v>Martial Arts</c:v>
                </c:pt>
                <c:pt idx="8">
                  <c:v>Membership Management</c:v>
                </c:pt>
                <c:pt idx="9">
                  <c:v>Parks and Recreation</c:v>
                </c:pt>
                <c:pt idx="10">
                  <c:v>Personal Trainer</c:v>
                </c:pt>
                <c:pt idx="11">
                  <c:v>Pilates Studio</c:v>
                </c:pt>
                <c:pt idx="12">
                  <c:v>Reservations</c:v>
                </c:pt>
                <c:pt idx="13">
                  <c:v>Scheduling</c:v>
                </c:pt>
                <c:pt idx="14">
                  <c:v>Spa</c:v>
                </c:pt>
                <c:pt idx="15">
                  <c:v>Swim School</c:v>
                </c:pt>
                <c:pt idx="16">
                  <c:v>Venue Management</c:v>
                </c:pt>
                <c:pt idx="17">
                  <c:v>Yoga Studio</c:v>
                </c:pt>
                <c:pt idx="18">
                  <c:v>MUSAic School</c:v>
                </c:pt>
              </c:strCache>
            </c:strRef>
          </c:cat>
          <c:val>
            <c:numRef>
              <c:f>'Listing Site Data Analysis'!$E$4:$E$22</c:f>
              <c:numCache>
                <c:formatCode>General</c:formatCode>
                <c:ptCount val="19"/>
                <c:pt idx="0">
                  <c:v>0</c:v>
                </c:pt>
                <c:pt idx="1">
                  <c:v>4236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1176.75</c:v>
                </c:pt>
                <c:pt idx="6">
                  <c:v>0</c:v>
                </c:pt>
                <c:pt idx="7">
                  <c:v>0</c:v>
                </c:pt>
                <c:pt idx="8">
                  <c:v>1778.25</c:v>
                </c:pt>
                <c:pt idx="9">
                  <c:v>3998</c:v>
                </c:pt>
                <c:pt idx="10">
                  <c:v>0</c:v>
                </c:pt>
                <c:pt idx="11">
                  <c:v>0</c:v>
                </c:pt>
                <c:pt idx="12">
                  <c:v>4372.75</c:v>
                </c:pt>
                <c:pt idx="13">
                  <c:v>7513.75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98-4C67-80B4-74BBDABCDA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20676656"/>
        <c:axId val="1320670896"/>
      </c:barChart>
      <c:catAx>
        <c:axId val="1320676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70896"/>
        <c:crosses val="autoZero"/>
        <c:auto val="1"/>
        <c:lblAlgn val="ctr"/>
        <c:lblOffset val="100"/>
        <c:noMultiLvlLbl val="0"/>
      </c:catAx>
      <c:valAx>
        <c:axId val="1320670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7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Profitable</a:t>
            </a:r>
            <a:r>
              <a:rPr lang="en-US" baseline="0"/>
              <a:t> Keyword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'Google Ads Data Analysis'!$E$42</c:f>
              <c:strCache>
                <c:ptCount val="1"/>
                <c:pt idx="0">
                  <c:v>Profit($)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7AB6-4862-8B81-C69AB8E1AE1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7AB6-4862-8B81-C69AB8E1AE1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7AB6-4862-8B81-C69AB8E1AE1B}"/>
              </c:ext>
            </c:extLst>
          </c:dPt>
          <c:cat>
            <c:strRef>
              <c:f>'Google Ads Data Analysis'!$D$43:$D$45</c:f>
              <c:strCache>
                <c:ptCount val="3"/>
                <c:pt idx="0">
                  <c:v>Broad</c:v>
                </c:pt>
                <c:pt idx="1">
                  <c:v>Exact</c:v>
                </c:pt>
                <c:pt idx="2">
                  <c:v>Phrase</c:v>
                </c:pt>
              </c:strCache>
            </c:strRef>
          </c:cat>
          <c:val>
            <c:numRef>
              <c:f>'Google Ads Data Analysis'!$E$43:$E$45</c:f>
              <c:numCache>
                <c:formatCode>General</c:formatCode>
                <c:ptCount val="3"/>
                <c:pt idx="0">
                  <c:v>5386.41</c:v>
                </c:pt>
                <c:pt idx="1">
                  <c:v>2713.7</c:v>
                </c:pt>
                <c:pt idx="2">
                  <c:v>3490.7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B6-4862-8B81-C69AB8E1AE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Impact</a:t>
            </a:r>
            <a:r>
              <a:rPr lang="en-IN" baseline="0"/>
              <a:t> of Geography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'Listing Site Data Analysis'!$F$27</c:f>
              <c:strCache>
                <c:ptCount val="1"/>
                <c:pt idx="0">
                  <c:v>Clicks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'Listing Site Data Analysis'!$E$28:$E$33</c:f>
              <c:strCache>
                <c:ptCount val="6"/>
                <c:pt idx="0">
                  <c:v>CANADA</c:v>
                </c:pt>
                <c:pt idx="1">
                  <c:v>SINGAPORE</c:v>
                </c:pt>
                <c:pt idx="2">
                  <c:v>UK</c:v>
                </c:pt>
                <c:pt idx="3">
                  <c:v>USA</c:v>
                </c:pt>
                <c:pt idx="4">
                  <c:v>AUSATRALIA</c:v>
                </c:pt>
                <c:pt idx="5">
                  <c:v>Others</c:v>
                </c:pt>
              </c:strCache>
            </c:strRef>
          </c:cat>
          <c:val>
            <c:numRef>
              <c:f>'Listing Site Data Analysis'!$F$28:$F$33</c:f>
              <c:numCache>
                <c:formatCode>General</c:formatCode>
                <c:ptCount val="6"/>
                <c:pt idx="0">
                  <c:v>251</c:v>
                </c:pt>
                <c:pt idx="1">
                  <c:v>471</c:v>
                </c:pt>
                <c:pt idx="2">
                  <c:v>713</c:v>
                </c:pt>
                <c:pt idx="3">
                  <c:v>1762</c:v>
                </c:pt>
                <c:pt idx="4">
                  <c:v>279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E-4F4C-AAAC-BB027C7E5E3D}"/>
            </c:ext>
          </c:extLst>
        </c:ser>
        <c:ser>
          <c:idx val="1"/>
          <c:order val="1"/>
          <c:tx>
            <c:strRef>
              <c:f>'Listing Site Data Analysis'!$G$27</c:f>
              <c:strCache>
                <c:ptCount val="1"/>
                <c:pt idx="0">
                  <c:v>Profit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'Listing Site Data Analysis'!$E$28:$E$33</c:f>
              <c:strCache>
                <c:ptCount val="6"/>
                <c:pt idx="0">
                  <c:v>CANADA</c:v>
                </c:pt>
                <c:pt idx="1">
                  <c:v>SINGAPORE</c:v>
                </c:pt>
                <c:pt idx="2">
                  <c:v>UK</c:v>
                </c:pt>
                <c:pt idx="3">
                  <c:v>USA</c:v>
                </c:pt>
                <c:pt idx="4">
                  <c:v>AUSATRALIA</c:v>
                </c:pt>
                <c:pt idx="5">
                  <c:v>Others</c:v>
                </c:pt>
              </c:strCache>
            </c:strRef>
          </c:cat>
          <c:val>
            <c:numRef>
              <c:f>'Listing Site Data Analysis'!$G$28:$G$33</c:f>
              <c:numCache>
                <c:formatCode>General</c:formatCode>
                <c:ptCount val="6"/>
                <c:pt idx="0">
                  <c:v>2749.75</c:v>
                </c:pt>
                <c:pt idx="1">
                  <c:v>1777</c:v>
                </c:pt>
                <c:pt idx="2">
                  <c:v>4723</c:v>
                </c:pt>
                <c:pt idx="3">
                  <c:v>13825.75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3E-4F4C-AAAC-BB027C7E5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00824976"/>
        <c:axId val="1800831216"/>
      </c:barChart>
      <c:catAx>
        <c:axId val="180082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831216"/>
        <c:crosses val="autoZero"/>
        <c:auto val="1"/>
        <c:lblAlgn val="ctr"/>
        <c:lblOffset val="100"/>
        <c:noMultiLvlLbl val="0"/>
      </c:catAx>
      <c:valAx>
        <c:axId val="180083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82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BC7E5-C818-458E-9E19-071E0AEA71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B1E72-C46E-4A75-9E9E-879B7B43A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76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97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39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06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4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59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020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80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1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30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46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05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38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1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0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8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08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C03F26-D0C6-4B6A-800B-344427AB0B1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C9699A-349B-4FF2-AC1B-2948335AA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8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754B-8DFF-B496-71C1-F433419DA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Omnify Analyst Internship Task</a:t>
            </a:r>
          </a:p>
        </p:txBody>
      </p:sp>
    </p:spTree>
    <p:extLst>
      <p:ext uri="{BB962C8B-B14F-4D97-AF65-F5344CB8AC3E}">
        <p14:creationId xmlns:p14="http://schemas.microsoft.com/office/powerpoint/2010/main" val="419118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452F08-3858-FE9E-7241-996E501DB9E1}"/>
              </a:ext>
            </a:extLst>
          </p:cNvPr>
          <p:cNvSpPr txBox="1"/>
          <p:nvPr/>
        </p:nvSpPr>
        <p:spPr>
          <a:xfrm>
            <a:off x="1185620" y="464949"/>
            <a:ext cx="946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Spend and Return Trend in Months and Week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6C30E3-B509-CC5A-C598-58D054776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0767"/>
              </p:ext>
            </p:extLst>
          </p:nvPr>
        </p:nvGraphicFramePr>
        <p:xfrm>
          <a:off x="1414756" y="1184787"/>
          <a:ext cx="2676797" cy="1676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149">
                  <a:extLst>
                    <a:ext uri="{9D8B030D-6E8A-4147-A177-3AD203B41FA5}">
                      <a16:colId xmlns:a16="http://schemas.microsoft.com/office/drawing/2014/main" val="1380288963"/>
                    </a:ext>
                  </a:extLst>
                </a:gridCol>
                <a:gridCol w="862324">
                  <a:extLst>
                    <a:ext uri="{9D8B030D-6E8A-4147-A177-3AD203B41FA5}">
                      <a16:colId xmlns:a16="http://schemas.microsoft.com/office/drawing/2014/main" val="2594328204"/>
                    </a:ext>
                  </a:extLst>
                </a:gridCol>
                <a:gridCol w="862324">
                  <a:extLst>
                    <a:ext uri="{9D8B030D-6E8A-4147-A177-3AD203B41FA5}">
                      <a16:colId xmlns:a16="http://schemas.microsoft.com/office/drawing/2014/main" val="1891095050"/>
                    </a:ext>
                  </a:extLst>
                </a:gridCol>
              </a:tblGrid>
              <a:tr h="2794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Month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Spend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Return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9079762"/>
                  </a:ext>
                </a:extLst>
              </a:tr>
              <a:tr h="27946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154.79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51.89139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2333596"/>
                  </a:ext>
                </a:extLst>
              </a:tr>
              <a:tr h="27946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834.91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193.2877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1085001"/>
                  </a:ext>
                </a:extLst>
              </a:tr>
              <a:tr h="27946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1064.8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70.80693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2892867"/>
                  </a:ext>
                </a:extLst>
              </a:tr>
              <a:tr h="27946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504.81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121.5886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1173648"/>
                  </a:ext>
                </a:extLst>
              </a:tr>
              <a:tr h="27946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229.37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18.09321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789086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CD111F-5719-8300-51EA-02937A63C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490498"/>
              </p:ext>
            </p:extLst>
          </p:nvPr>
        </p:nvGraphicFramePr>
        <p:xfrm>
          <a:off x="5135105" y="11847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08B8FC-BC21-E8F4-779B-ED581EB31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55114"/>
              </p:ext>
            </p:extLst>
          </p:nvPr>
        </p:nvGraphicFramePr>
        <p:xfrm>
          <a:off x="1285228" y="3266268"/>
          <a:ext cx="2935852" cy="3377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296">
                  <a:extLst>
                    <a:ext uri="{9D8B030D-6E8A-4147-A177-3AD203B41FA5}">
                      <a16:colId xmlns:a16="http://schemas.microsoft.com/office/drawing/2014/main" val="3001468206"/>
                    </a:ext>
                  </a:extLst>
                </a:gridCol>
                <a:gridCol w="945778">
                  <a:extLst>
                    <a:ext uri="{9D8B030D-6E8A-4147-A177-3AD203B41FA5}">
                      <a16:colId xmlns:a16="http://schemas.microsoft.com/office/drawing/2014/main" val="428801915"/>
                    </a:ext>
                  </a:extLst>
                </a:gridCol>
                <a:gridCol w="945778">
                  <a:extLst>
                    <a:ext uri="{9D8B030D-6E8A-4147-A177-3AD203B41FA5}">
                      <a16:colId xmlns:a16="http://schemas.microsoft.com/office/drawing/2014/main" val="2230663748"/>
                    </a:ext>
                  </a:extLst>
                </a:gridCol>
              </a:tblGrid>
              <a:tr h="1383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Week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Spend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Return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236315"/>
                  </a:ext>
                </a:extLst>
              </a:tr>
              <a:tr h="13839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25-Jan-21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154.79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51.89139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8289704"/>
                  </a:ext>
                </a:extLst>
              </a:tr>
              <a:tr h="13839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01-Feb-21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192.58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3526780"/>
                  </a:ext>
                </a:extLst>
              </a:tr>
              <a:tr h="13839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08-Feb-21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216.13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81.3278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1664290"/>
                  </a:ext>
                </a:extLst>
              </a:tr>
              <a:tr h="13839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15-Feb-21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235.3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111.9599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0898470"/>
                  </a:ext>
                </a:extLst>
              </a:tr>
              <a:tr h="13839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22-Feb-21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190.9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3395507"/>
                  </a:ext>
                </a:extLst>
              </a:tr>
              <a:tr h="2707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01-Mar-21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141.4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23.18978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4993366"/>
                  </a:ext>
                </a:extLst>
              </a:tr>
              <a:tr h="2707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08-Mar-21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258.2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6820006"/>
                  </a:ext>
                </a:extLst>
              </a:tr>
              <a:tr h="2707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15-Mar-21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184.36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2031440"/>
                  </a:ext>
                </a:extLst>
              </a:tr>
              <a:tr h="2707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22-Mar-21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308.73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47.61715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7699882"/>
                  </a:ext>
                </a:extLst>
              </a:tr>
              <a:tr h="2707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29-Mar-21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172.11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0733161"/>
                  </a:ext>
                </a:extLst>
              </a:tr>
              <a:tr h="13839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05-Apr-21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176.96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4227165"/>
                  </a:ext>
                </a:extLst>
              </a:tr>
              <a:tr h="13839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12-Apr-21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137.21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121.5886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8793891"/>
                  </a:ext>
                </a:extLst>
              </a:tr>
              <a:tr h="13839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19-Apr-21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87.38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0415398"/>
                  </a:ext>
                </a:extLst>
              </a:tr>
              <a:tr h="13839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26-Apr-21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103.26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8634106"/>
                  </a:ext>
                </a:extLst>
              </a:tr>
              <a:tr h="2707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03-May-21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229.37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18.09321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345730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D494995-A73A-370B-5116-55B1CBE368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931605"/>
              </p:ext>
            </p:extLst>
          </p:nvPr>
        </p:nvGraphicFramePr>
        <p:xfrm>
          <a:off x="5135105" y="40630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758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725350-3CD5-5246-0F88-EE9354EB220A}"/>
              </a:ext>
            </a:extLst>
          </p:cNvPr>
          <p:cNvSpPr txBox="1"/>
          <p:nvPr/>
        </p:nvSpPr>
        <p:spPr>
          <a:xfrm>
            <a:off x="1185620" y="464949"/>
            <a:ext cx="946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Most Profitable Channel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323276-EC68-08D9-231D-3797858EE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93555"/>
              </p:ext>
            </p:extLst>
          </p:nvPr>
        </p:nvGraphicFramePr>
        <p:xfrm>
          <a:off x="953146" y="2388676"/>
          <a:ext cx="3789335" cy="2080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0954">
                  <a:extLst>
                    <a:ext uri="{9D8B030D-6E8A-4147-A177-3AD203B41FA5}">
                      <a16:colId xmlns:a16="http://schemas.microsoft.com/office/drawing/2014/main" val="3448660405"/>
                    </a:ext>
                  </a:extLst>
                </a:gridCol>
                <a:gridCol w="1678381">
                  <a:extLst>
                    <a:ext uri="{9D8B030D-6E8A-4147-A177-3AD203B41FA5}">
                      <a16:colId xmlns:a16="http://schemas.microsoft.com/office/drawing/2014/main" val="3179001850"/>
                    </a:ext>
                  </a:extLst>
                </a:gridCol>
              </a:tblGrid>
              <a:tr h="5201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1" u="none" strike="noStrike" dirty="0">
                          <a:effectLst/>
                        </a:rPr>
                        <a:t>Channel</a:t>
                      </a:r>
                      <a:endParaRPr lang="en-IN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1" u="none" strike="noStrike" dirty="0">
                          <a:effectLst/>
                        </a:rPr>
                        <a:t>Profit</a:t>
                      </a:r>
                      <a:endParaRPr lang="en-IN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2615102"/>
                  </a:ext>
                </a:extLst>
              </a:tr>
              <a:tr h="520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Capterra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19508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6076074"/>
                  </a:ext>
                </a:extLst>
              </a:tr>
              <a:tr h="520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GetApp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1777.5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6895412"/>
                  </a:ext>
                </a:extLst>
              </a:tr>
              <a:tr h="5201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Software Advice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1790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4878240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6B17D1-7831-7D9E-4114-0A8F665DB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75622"/>
              </p:ext>
            </p:extLst>
          </p:nvPr>
        </p:nvGraphicFramePr>
        <p:xfrm>
          <a:off x="6266481" y="19220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689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BAD64-F1B1-8B62-146C-EE1A4F8709F3}"/>
              </a:ext>
            </a:extLst>
          </p:cNvPr>
          <p:cNvSpPr txBox="1"/>
          <p:nvPr/>
        </p:nvSpPr>
        <p:spPr>
          <a:xfrm>
            <a:off x="1185620" y="77491"/>
            <a:ext cx="946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Most Profitable Categories/keyword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55E5A5-7CC9-4E74-AF4D-E96F0D18E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61024"/>
              </p:ext>
            </p:extLst>
          </p:nvPr>
        </p:nvGraphicFramePr>
        <p:xfrm>
          <a:off x="1263811" y="837340"/>
          <a:ext cx="3757640" cy="3190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3297">
                  <a:extLst>
                    <a:ext uri="{9D8B030D-6E8A-4147-A177-3AD203B41FA5}">
                      <a16:colId xmlns:a16="http://schemas.microsoft.com/office/drawing/2014/main" val="3564505491"/>
                    </a:ext>
                  </a:extLst>
                </a:gridCol>
                <a:gridCol w="1664343">
                  <a:extLst>
                    <a:ext uri="{9D8B030D-6E8A-4147-A177-3AD203B41FA5}">
                      <a16:colId xmlns:a16="http://schemas.microsoft.com/office/drawing/2014/main" val="168987172"/>
                    </a:ext>
                  </a:extLst>
                </a:gridCol>
              </a:tblGrid>
              <a:tr h="1295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1" u="none" strike="noStrike" dirty="0">
                          <a:effectLst/>
                        </a:rPr>
                        <a:t>Category</a:t>
                      </a:r>
                      <a:endParaRPr lang="en-IN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1" u="none" strike="noStrike" dirty="0">
                          <a:effectLst/>
                        </a:rPr>
                        <a:t>Profit($)</a:t>
                      </a:r>
                      <a:endParaRPr lang="en-IN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140180382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Camp Management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146248310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Class Registration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4236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351494233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Club Management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65382700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Coaching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838256037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Dance Studio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800174709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Fitness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1176.75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012116943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Gymnastics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214538708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Martial Arts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034940174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Membership Management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1778.25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156300911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Parks and Recreation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3998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046666080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Personal Trainer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312875562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Pilates Studio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420211588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Reservations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4372.75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262603103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Scheduling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7513.75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065751595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Spa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501335658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Swim School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051077826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Venue Management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54787570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Yoga Studio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937544798"/>
                  </a:ext>
                </a:extLst>
              </a:tr>
              <a:tr h="12958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MUSAic School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199414116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58707B-D473-37D0-98E5-54EF460EE3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238676"/>
              </p:ext>
            </p:extLst>
          </p:nvPr>
        </p:nvGraphicFramePr>
        <p:xfrm>
          <a:off x="5615165" y="837340"/>
          <a:ext cx="45262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BD4CFC-8D01-9EF8-9895-42AC54750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549191"/>
              </p:ext>
            </p:extLst>
          </p:nvPr>
        </p:nvGraphicFramePr>
        <p:xfrm>
          <a:off x="1263810" y="4743558"/>
          <a:ext cx="3114461" cy="1277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0140">
                  <a:extLst>
                    <a:ext uri="{9D8B030D-6E8A-4147-A177-3AD203B41FA5}">
                      <a16:colId xmlns:a16="http://schemas.microsoft.com/office/drawing/2014/main" val="883562279"/>
                    </a:ext>
                  </a:extLst>
                </a:gridCol>
                <a:gridCol w="1634321">
                  <a:extLst>
                    <a:ext uri="{9D8B030D-6E8A-4147-A177-3AD203B41FA5}">
                      <a16:colId xmlns:a16="http://schemas.microsoft.com/office/drawing/2014/main" val="1651968849"/>
                    </a:ext>
                  </a:extLst>
                </a:gridCol>
              </a:tblGrid>
              <a:tr h="319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1" u="none" strike="noStrike">
                          <a:effectLst/>
                        </a:rPr>
                        <a:t>KeyWord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1" u="none" strike="noStrike" dirty="0">
                          <a:effectLst/>
                        </a:rPr>
                        <a:t>Profit($)</a:t>
                      </a:r>
                      <a:endParaRPr lang="en-IN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8069591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Broad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5386.41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079859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Exact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2713.7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735236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Phrase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3490.7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58334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E9CD79-F309-8037-0ACE-3F87060A3B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105926"/>
              </p:ext>
            </p:extLst>
          </p:nvPr>
        </p:nvGraphicFramePr>
        <p:xfrm>
          <a:off x="5615165" y="38552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404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A9ED48-FD38-8FD1-2FF5-AADE202B940C}"/>
              </a:ext>
            </a:extLst>
          </p:cNvPr>
          <p:cNvSpPr txBox="1"/>
          <p:nvPr/>
        </p:nvSpPr>
        <p:spPr>
          <a:xfrm>
            <a:off x="1185620" y="77491"/>
            <a:ext cx="9469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Impact of Geography</a:t>
            </a:r>
          </a:p>
          <a:p>
            <a:pPr algn="ctr"/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D1C96D-EA2F-7692-CFCA-BB2407288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64488"/>
              </p:ext>
            </p:extLst>
          </p:nvPr>
        </p:nvGraphicFramePr>
        <p:xfrm>
          <a:off x="901700" y="1749742"/>
          <a:ext cx="4683761" cy="2761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1391">
                  <a:extLst>
                    <a:ext uri="{9D8B030D-6E8A-4147-A177-3AD203B41FA5}">
                      <a16:colId xmlns:a16="http://schemas.microsoft.com/office/drawing/2014/main" val="4157393589"/>
                    </a:ext>
                  </a:extLst>
                </a:gridCol>
                <a:gridCol w="798369">
                  <a:extLst>
                    <a:ext uri="{9D8B030D-6E8A-4147-A177-3AD203B41FA5}">
                      <a16:colId xmlns:a16="http://schemas.microsoft.com/office/drawing/2014/main" val="2962248780"/>
                    </a:ext>
                  </a:extLst>
                </a:gridCol>
                <a:gridCol w="1304001">
                  <a:extLst>
                    <a:ext uri="{9D8B030D-6E8A-4147-A177-3AD203B41FA5}">
                      <a16:colId xmlns:a16="http://schemas.microsoft.com/office/drawing/2014/main" val="2732553675"/>
                    </a:ext>
                  </a:extLst>
                </a:gridCol>
              </a:tblGrid>
              <a:tr h="6574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1" u="none" strike="noStrike" dirty="0">
                          <a:effectLst/>
                        </a:rPr>
                        <a:t>Geographic Location</a:t>
                      </a:r>
                      <a:endParaRPr lang="en-IN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1" u="none" strike="noStrike">
                          <a:effectLst/>
                        </a:rPr>
                        <a:t>Clicks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1" u="none" strike="noStrike" dirty="0">
                          <a:effectLst/>
                        </a:rPr>
                        <a:t>Profit</a:t>
                      </a:r>
                      <a:endParaRPr lang="en-IN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7955576"/>
                  </a:ext>
                </a:extLst>
              </a:tr>
              <a:tr h="3506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CANADA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2749.75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6291057"/>
                  </a:ext>
                </a:extLst>
              </a:tr>
              <a:tr h="3506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SINGAPORE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0562682"/>
                  </a:ext>
                </a:extLst>
              </a:tr>
              <a:tr h="3506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131363"/>
                  </a:ext>
                </a:extLst>
              </a:tr>
              <a:tr h="3506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USA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13825.75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60195"/>
                  </a:ext>
                </a:extLst>
              </a:tr>
              <a:tr h="3506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AUSATRALIA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1396628"/>
                  </a:ext>
                </a:extLst>
              </a:tr>
              <a:tr h="3506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504904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9A4F31-DE02-7CDF-8A53-1BFBB73FE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786878"/>
              </p:ext>
            </p:extLst>
          </p:nvPr>
        </p:nvGraphicFramePr>
        <p:xfrm>
          <a:off x="6256019" y="1638299"/>
          <a:ext cx="4683761" cy="2984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6110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207</Words>
  <Application>Microsoft Office PowerPoint</Application>
  <PresentationFormat>Widescreen</PresentationFormat>
  <Paragraphs>154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Omnify Analyst Internship Task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Omnify Analyst Internship Task</dc:title>
  <dc:creator>KUSHAL AGRAWAL</dc:creator>
  <cp:lastModifiedBy>KUSHAL AGRAWAL</cp:lastModifiedBy>
  <cp:revision>2</cp:revision>
  <dcterms:created xsi:type="dcterms:W3CDTF">2023-07-26T14:35:29Z</dcterms:created>
  <dcterms:modified xsi:type="dcterms:W3CDTF">2023-07-26T15:11:53Z</dcterms:modified>
</cp:coreProperties>
</file>