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7" r:id="rId2"/>
    <p:sldId id="260" r:id="rId3"/>
    <p:sldId id="261" r:id="rId4"/>
    <p:sldId id="264" r:id="rId5"/>
    <p:sldId id="262" r:id="rId6"/>
    <p:sldId id="266" r:id="rId7"/>
    <p:sldId id="277" r:id="rId8"/>
    <p:sldId id="268" r:id="rId9"/>
    <p:sldId id="272" r:id="rId10"/>
    <p:sldId id="263" r:id="rId11"/>
    <p:sldId id="269" r:id="rId12"/>
    <p:sldId id="267" r:id="rId13"/>
    <p:sldId id="259" r:id="rId14"/>
    <p:sldId id="274" r:id="rId15"/>
    <p:sldId id="265" r:id="rId16"/>
    <p:sldId id="258" r:id="rId17"/>
    <p:sldId id="286" r:id="rId18"/>
    <p:sldId id="281" r:id="rId19"/>
    <p:sldId id="282" r:id="rId20"/>
    <p:sldId id="284" r:id="rId21"/>
    <p:sldId id="283" r:id="rId22"/>
    <p:sldId id="285" r:id="rId23"/>
    <p:sldId id="288" r:id="rId24"/>
    <p:sldId id="273" r:id="rId25"/>
    <p:sldId id="278" r:id="rId26"/>
    <p:sldId id="271" r:id="rId27"/>
    <p:sldId id="279" r:id="rId28"/>
    <p:sldId id="276" r:id="rId29"/>
    <p:sldId id="27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C86CEC-7B96-495A-2599-7C8AAEED4F1E}" v="7" dt="2023-12-01T11:52:37.645"/>
    <p1510:client id="{A3A7EA4E-061F-3E58-048A-F9DC36AE42F5}" v="29" dt="2023-12-01T11:52:38.789"/>
    <p1510:client id="{C3D2FA67-A1AB-2FDC-E3C5-219B33EA40DB}" v="1265" dt="2023-12-01T11:46:25.488"/>
    <p1510:client id="{CF3E3CB7-3F0D-48E5-96D4-5E2D760CB064}" v="762" dt="2023-09-22T13:29:15.101"/>
    <p1510:client id="{D2551C70-A698-0F81-618D-FA089EA99E9E}" v="3855" dt="2023-12-01T11:47:49.193"/>
    <p1510:client id="{D25E8910-4099-AB1E-7B66-7643027BF810}" v="710" dt="2023-09-22T14:25:53.6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863FF42D-9E1A-4094-AF68-D078438A0DC9}"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900C0506-7F95-4535-873E-B01644D76246}">
      <dgm:prSet/>
      <dgm:spPr/>
      <dgm:t>
        <a:bodyPr/>
        <a:lstStyle/>
        <a:p>
          <a:pPr>
            <a:defRPr cap="all"/>
          </a:pPr>
          <a:r>
            <a:rPr lang="en-US"/>
            <a:t>We had around 180 IIIT-Bangalore's student's Interview videos.</a:t>
          </a:r>
        </a:p>
      </dgm:t>
    </dgm:pt>
    <dgm:pt modelId="{795E62A5-C20C-4BBE-B732-1853FAE4ECF2}" type="parTrans" cxnId="{2D96FE93-B4E1-4547-A699-74A309E32AC0}">
      <dgm:prSet/>
      <dgm:spPr/>
      <dgm:t>
        <a:bodyPr/>
        <a:lstStyle/>
        <a:p>
          <a:endParaRPr lang="en-US"/>
        </a:p>
      </dgm:t>
    </dgm:pt>
    <dgm:pt modelId="{E5867696-84CD-4BC7-B795-7662B5D55D8C}" type="sibTrans" cxnId="{2D96FE93-B4E1-4547-A699-74A309E32AC0}">
      <dgm:prSet/>
      <dgm:spPr/>
      <dgm:t>
        <a:bodyPr/>
        <a:lstStyle/>
        <a:p>
          <a:endParaRPr lang="en-US"/>
        </a:p>
      </dgm:t>
    </dgm:pt>
    <dgm:pt modelId="{5BC7D42C-AFDD-48F9-817C-4CC68B31556C}">
      <dgm:prSet/>
      <dgm:spPr/>
      <dgm:t>
        <a:bodyPr/>
        <a:lstStyle/>
        <a:p>
          <a:pPr>
            <a:defRPr cap="all"/>
          </a:pPr>
          <a:r>
            <a:rPr lang="en-US"/>
            <a:t>Each student had answered around 5 questions which depicted their personality.</a:t>
          </a:r>
        </a:p>
      </dgm:t>
    </dgm:pt>
    <dgm:pt modelId="{D2F72704-CF1E-42CF-ACDD-1F1567800056}" type="parTrans" cxnId="{98B6C7B3-EFB5-4FF5-9796-610402F416A8}">
      <dgm:prSet/>
      <dgm:spPr/>
      <dgm:t>
        <a:bodyPr/>
        <a:lstStyle/>
        <a:p>
          <a:endParaRPr lang="en-US"/>
        </a:p>
      </dgm:t>
    </dgm:pt>
    <dgm:pt modelId="{712E3408-7A89-4B13-9BC6-313E8F452E9F}" type="sibTrans" cxnId="{98B6C7B3-EFB5-4FF5-9796-610402F416A8}">
      <dgm:prSet/>
      <dgm:spPr/>
      <dgm:t>
        <a:bodyPr/>
        <a:lstStyle/>
        <a:p>
          <a:endParaRPr lang="en-US"/>
        </a:p>
      </dgm:t>
    </dgm:pt>
    <dgm:pt modelId="{3CA25C2F-41CC-408B-99D1-BBF94DA48D57}">
      <dgm:prSet/>
      <dgm:spPr/>
      <dgm:t>
        <a:bodyPr/>
        <a:lstStyle/>
        <a:p>
          <a:pPr>
            <a:defRPr cap="all"/>
          </a:pPr>
          <a:r>
            <a:rPr lang="en-US"/>
            <a:t>The other dataset which we had was the UK dataset.</a:t>
          </a:r>
        </a:p>
      </dgm:t>
    </dgm:pt>
    <dgm:pt modelId="{8A177785-C9D9-4C9D-BABD-C20DD8BF99C0}" type="parTrans" cxnId="{F740D0A5-C222-43B6-9410-1A7985AE5B7D}">
      <dgm:prSet/>
      <dgm:spPr/>
      <dgm:t>
        <a:bodyPr/>
        <a:lstStyle/>
        <a:p>
          <a:endParaRPr lang="en-US"/>
        </a:p>
      </dgm:t>
    </dgm:pt>
    <dgm:pt modelId="{063A00AB-3F1A-4799-853E-D0A314AC3337}" type="sibTrans" cxnId="{F740D0A5-C222-43B6-9410-1A7985AE5B7D}">
      <dgm:prSet/>
      <dgm:spPr/>
      <dgm:t>
        <a:bodyPr/>
        <a:lstStyle/>
        <a:p>
          <a:endParaRPr lang="en-US"/>
        </a:p>
      </dgm:t>
    </dgm:pt>
    <dgm:pt modelId="{37488531-B54C-4A3E-B8D7-D7AF9BA9828C}">
      <dgm:prSet/>
      <dgm:spPr/>
      <dgm:t>
        <a:bodyPr/>
        <a:lstStyle/>
        <a:p>
          <a:pPr>
            <a:defRPr cap="all"/>
          </a:pPr>
          <a:r>
            <a:rPr lang="en-US"/>
            <a:t>We had the features values for around 350 videos.</a:t>
          </a:r>
        </a:p>
      </dgm:t>
    </dgm:pt>
    <dgm:pt modelId="{3F41FDFB-917A-4987-A9A1-7A20EE3124A9}" type="parTrans" cxnId="{CE4F8EA7-6E82-42CF-89D3-DE433A298093}">
      <dgm:prSet/>
      <dgm:spPr/>
      <dgm:t>
        <a:bodyPr/>
        <a:lstStyle/>
        <a:p>
          <a:endParaRPr lang="en-US"/>
        </a:p>
      </dgm:t>
    </dgm:pt>
    <dgm:pt modelId="{C347BB09-E13B-4507-8D64-F051A962C07F}" type="sibTrans" cxnId="{CE4F8EA7-6E82-42CF-89D3-DE433A298093}">
      <dgm:prSet/>
      <dgm:spPr/>
      <dgm:t>
        <a:bodyPr/>
        <a:lstStyle/>
        <a:p>
          <a:endParaRPr lang="en-US"/>
        </a:p>
      </dgm:t>
    </dgm:pt>
    <dgm:pt modelId="{AEC2F601-7960-44EF-BACD-7CB447C383D6}" type="pres">
      <dgm:prSet presAssocID="{863FF42D-9E1A-4094-AF68-D078438A0DC9}" presName="root" presStyleCnt="0">
        <dgm:presLayoutVars>
          <dgm:dir/>
          <dgm:resizeHandles val="exact"/>
        </dgm:presLayoutVars>
      </dgm:prSet>
      <dgm:spPr/>
    </dgm:pt>
    <dgm:pt modelId="{5BFFC695-2C9F-4967-9B7D-79CC4857AE47}" type="pres">
      <dgm:prSet presAssocID="{900C0506-7F95-4535-873E-B01644D76246}" presName="compNode" presStyleCnt="0"/>
      <dgm:spPr/>
    </dgm:pt>
    <dgm:pt modelId="{BABA5368-69D5-4A3C-9F66-9C15CA0B4C34}" type="pres">
      <dgm:prSet presAssocID="{900C0506-7F95-4535-873E-B01644D76246}" presName="iconBgRect" presStyleLbl="bgShp" presStyleIdx="0" presStyleCnt="4"/>
      <dgm:spPr/>
    </dgm:pt>
    <dgm:pt modelId="{43AFE88C-5AE1-4401-AA40-E5B1F89B275B}" type="pres">
      <dgm:prSet presAssocID="{900C0506-7F95-4535-873E-B01644D7624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ker"/>
        </a:ext>
      </dgm:extLst>
    </dgm:pt>
    <dgm:pt modelId="{685666E6-70FF-4A09-B158-081CDA5ACE9C}" type="pres">
      <dgm:prSet presAssocID="{900C0506-7F95-4535-873E-B01644D76246}" presName="spaceRect" presStyleCnt="0"/>
      <dgm:spPr/>
    </dgm:pt>
    <dgm:pt modelId="{480CD642-5C9B-46C9-9EC3-D7D2A86E8759}" type="pres">
      <dgm:prSet presAssocID="{900C0506-7F95-4535-873E-B01644D76246}" presName="textRect" presStyleLbl="revTx" presStyleIdx="0" presStyleCnt="4">
        <dgm:presLayoutVars>
          <dgm:chMax val="1"/>
          <dgm:chPref val="1"/>
        </dgm:presLayoutVars>
      </dgm:prSet>
      <dgm:spPr/>
    </dgm:pt>
    <dgm:pt modelId="{224C9D89-39B1-4511-943A-BD96AA3A14AF}" type="pres">
      <dgm:prSet presAssocID="{E5867696-84CD-4BC7-B795-7662B5D55D8C}" presName="sibTrans" presStyleCnt="0"/>
      <dgm:spPr/>
    </dgm:pt>
    <dgm:pt modelId="{BFF7EE79-0A3B-4FD7-AD2B-815AC896CE68}" type="pres">
      <dgm:prSet presAssocID="{5BC7D42C-AFDD-48F9-817C-4CC68B31556C}" presName="compNode" presStyleCnt="0"/>
      <dgm:spPr/>
    </dgm:pt>
    <dgm:pt modelId="{0B9D525E-06A5-4E5F-A689-77E64A6C54B3}" type="pres">
      <dgm:prSet presAssocID="{5BC7D42C-AFDD-48F9-817C-4CC68B31556C}" presName="iconBgRect" presStyleLbl="bgShp" presStyleIdx="1" presStyleCnt="4"/>
      <dgm:spPr/>
    </dgm:pt>
    <dgm:pt modelId="{9F1C2EC4-6194-4273-90C4-B01DBF461774}" type="pres">
      <dgm:prSet presAssocID="{5BC7D42C-AFDD-48F9-817C-4CC68B31556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fused Person"/>
        </a:ext>
      </dgm:extLst>
    </dgm:pt>
    <dgm:pt modelId="{43BF43D7-79C3-4027-988F-E589BD6678EF}" type="pres">
      <dgm:prSet presAssocID="{5BC7D42C-AFDD-48F9-817C-4CC68B31556C}" presName="spaceRect" presStyleCnt="0"/>
      <dgm:spPr/>
    </dgm:pt>
    <dgm:pt modelId="{013D1047-80BE-4555-9117-F94576999D17}" type="pres">
      <dgm:prSet presAssocID="{5BC7D42C-AFDD-48F9-817C-4CC68B31556C}" presName="textRect" presStyleLbl="revTx" presStyleIdx="1" presStyleCnt="4">
        <dgm:presLayoutVars>
          <dgm:chMax val="1"/>
          <dgm:chPref val="1"/>
        </dgm:presLayoutVars>
      </dgm:prSet>
      <dgm:spPr/>
    </dgm:pt>
    <dgm:pt modelId="{3D039603-0C32-48BD-A305-7AD7EC77F045}" type="pres">
      <dgm:prSet presAssocID="{712E3408-7A89-4B13-9BC6-313E8F452E9F}" presName="sibTrans" presStyleCnt="0"/>
      <dgm:spPr/>
    </dgm:pt>
    <dgm:pt modelId="{C87CB333-B0C5-4E71-8EEF-9EE783E4E242}" type="pres">
      <dgm:prSet presAssocID="{3CA25C2F-41CC-408B-99D1-BBF94DA48D57}" presName="compNode" presStyleCnt="0"/>
      <dgm:spPr/>
    </dgm:pt>
    <dgm:pt modelId="{F4E33E16-0697-4972-A674-87292ED90BFF}" type="pres">
      <dgm:prSet presAssocID="{3CA25C2F-41CC-408B-99D1-BBF94DA48D57}" presName="iconBgRect" presStyleLbl="bgShp" presStyleIdx="2" presStyleCnt="4"/>
      <dgm:spPr/>
    </dgm:pt>
    <dgm:pt modelId="{03FA9EB1-8A32-4D50-8F04-421BA0D01202}" type="pres">
      <dgm:prSet presAssocID="{3CA25C2F-41CC-408B-99D1-BBF94DA48D5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FF303A66-5252-45CB-A950-B49A76D6F06E}" type="pres">
      <dgm:prSet presAssocID="{3CA25C2F-41CC-408B-99D1-BBF94DA48D57}" presName="spaceRect" presStyleCnt="0"/>
      <dgm:spPr/>
    </dgm:pt>
    <dgm:pt modelId="{E5AC3732-8DBF-479A-B3E0-A4CE472833C8}" type="pres">
      <dgm:prSet presAssocID="{3CA25C2F-41CC-408B-99D1-BBF94DA48D57}" presName="textRect" presStyleLbl="revTx" presStyleIdx="2" presStyleCnt="4">
        <dgm:presLayoutVars>
          <dgm:chMax val="1"/>
          <dgm:chPref val="1"/>
        </dgm:presLayoutVars>
      </dgm:prSet>
      <dgm:spPr/>
    </dgm:pt>
    <dgm:pt modelId="{1DF26165-01C1-43A0-8500-729AB28A7062}" type="pres">
      <dgm:prSet presAssocID="{063A00AB-3F1A-4799-853E-D0A314AC3337}" presName="sibTrans" presStyleCnt="0"/>
      <dgm:spPr/>
    </dgm:pt>
    <dgm:pt modelId="{48621103-E314-47F8-8A46-632DC80D7C3E}" type="pres">
      <dgm:prSet presAssocID="{37488531-B54C-4A3E-B8D7-D7AF9BA9828C}" presName="compNode" presStyleCnt="0"/>
      <dgm:spPr/>
    </dgm:pt>
    <dgm:pt modelId="{01D95AC3-8C9B-4CE0-9E14-512962F6BE59}" type="pres">
      <dgm:prSet presAssocID="{37488531-B54C-4A3E-B8D7-D7AF9BA9828C}" presName="iconBgRect" presStyleLbl="bgShp" presStyleIdx="3" presStyleCnt="4"/>
      <dgm:spPr/>
    </dgm:pt>
    <dgm:pt modelId="{990DD090-185A-4D47-94C0-A90AEC8B0F81}" type="pres">
      <dgm:prSet presAssocID="{37488531-B54C-4A3E-B8D7-D7AF9BA9828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lay"/>
        </a:ext>
      </dgm:extLst>
    </dgm:pt>
    <dgm:pt modelId="{5E32880E-CD1E-4A01-B7E4-8F646618F5EC}" type="pres">
      <dgm:prSet presAssocID="{37488531-B54C-4A3E-B8D7-D7AF9BA9828C}" presName="spaceRect" presStyleCnt="0"/>
      <dgm:spPr/>
    </dgm:pt>
    <dgm:pt modelId="{7BCAEC85-D66C-4CA4-B372-6C7EB72ED7E4}" type="pres">
      <dgm:prSet presAssocID="{37488531-B54C-4A3E-B8D7-D7AF9BA9828C}" presName="textRect" presStyleLbl="revTx" presStyleIdx="3" presStyleCnt="4">
        <dgm:presLayoutVars>
          <dgm:chMax val="1"/>
          <dgm:chPref val="1"/>
        </dgm:presLayoutVars>
      </dgm:prSet>
      <dgm:spPr/>
    </dgm:pt>
  </dgm:ptLst>
  <dgm:cxnLst>
    <dgm:cxn modelId="{679DCF1F-AA40-4C7C-9C86-F49531E52686}" type="presOf" srcId="{5BC7D42C-AFDD-48F9-817C-4CC68B31556C}" destId="{013D1047-80BE-4555-9117-F94576999D17}" srcOrd="0" destOrd="0" presId="urn:microsoft.com/office/officeart/2018/5/layout/IconCircleLabelList"/>
    <dgm:cxn modelId="{E6FDA35E-04C5-4601-87EE-A266BDAF25B3}" type="presOf" srcId="{3CA25C2F-41CC-408B-99D1-BBF94DA48D57}" destId="{E5AC3732-8DBF-479A-B3E0-A4CE472833C8}" srcOrd="0" destOrd="0" presId="urn:microsoft.com/office/officeart/2018/5/layout/IconCircleLabelList"/>
    <dgm:cxn modelId="{3FDD5761-CA7D-4AFA-ACE7-E7FB6FCC69FD}" type="presOf" srcId="{863FF42D-9E1A-4094-AF68-D078438A0DC9}" destId="{AEC2F601-7960-44EF-BACD-7CB447C383D6}" srcOrd="0" destOrd="0" presId="urn:microsoft.com/office/officeart/2018/5/layout/IconCircleLabelList"/>
    <dgm:cxn modelId="{B315F974-EEF1-478B-9589-3D136E244BF7}" type="presOf" srcId="{900C0506-7F95-4535-873E-B01644D76246}" destId="{480CD642-5C9B-46C9-9EC3-D7D2A86E8759}" srcOrd="0" destOrd="0" presId="urn:microsoft.com/office/officeart/2018/5/layout/IconCircleLabelList"/>
    <dgm:cxn modelId="{2D96FE93-B4E1-4547-A699-74A309E32AC0}" srcId="{863FF42D-9E1A-4094-AF68-D078438A0DC9}" destId="{900C0506-7F95-4535-873E-B01644D76246}" srcOrd="0" destOrd="0" parTransId="{795E62A5-C20C-4BBE-B732-1853FAE4ECF2}" sibTransId="{E5867696-84CD-4BC7-B795-7662B5D55D8C}"/>
    <dgm:cxn modelId="{F740D0A5-C222-43B6-9410-1A7985AE5B7D}" srcId="{863FF42D-9E1A-4094-AF68-D078438A0DC9}" destId="{3CA25C2F-41CC-408B-99D1-BBF94DA48D57}" srcOrd="2" destOrd="0" parTransId="{8A177785-C9D9-4C9D-BABD-C20DD8BF99C0}" sibTransId="{063A00AB-3F1A-4799-853E-D0A314AC3337}"/>
    <dgm:cxn modelId="{CE4F8EA7-6E82-42CF-89D3-DE433A298093}" srcId="{863FF42D-9E1A-4094-AF68-D078438A0DC9}" destId="{37488531-B54C-4A3E-B8D7-D7AF9BA9828C}" srcOrd="3" destOrd="0" parTransId="{3F41FDFB-917A-4987-A9A1-7A20EE3124A9}" sibTransId="{C347BB09-E13B-4507-8D64-F051A962C07F}"/>
    <dgm:cxn modelId="{98B6C7B3-EFB5-4FF5-9796-610402F416A8}" srcId="{863FF42D-9E1A-4094-AF68-D078438A0DC9}" destId="{5BC7D42C-AFDD-48F9-817C-4CC68B31556C}" srcOrd="1" destOrd="0" parTransId="{D2F72704-CF1E-42CF-ACDD-1F1567800056}" sibTransId="{712E3408-7A89-4B13-9BC6-313E8F452E9F}"/>
    <dgm:cxn modelId="{F6A2F8B5-222A-4D9B-8CEF-A27AB70A610A}" type="presOf" srcId="{37488531-B54C-4A3E-B8D7-D7AF9BA9828C}" destId="{7BCAEC85-D66C-4CA4-B372-6C7EB72ED7E4}" srcOrd="0" destOrd="0" presId="urn:microsoft.com/office/officeart/2018/5/layout/IconCircleLabelList"/>
    <dgm:cxn modelId="{283D360E-0E56-4D7F-B2D6-35C613D882F4}" type="presParOf" srcId="{AEC2F601-7960-44EF-BACD-7CB447C383D6}" destId="{5BFFC695-2C9F-4967-9B7D-79CC4857AE47}" srcOrd="0" destOrd="0" presId="urn:microsoft.com/office/officeart/2018/5/layout/IconCircleLabelList"/>
    <dgm:cxn modelId="{C5E9386F-EE81-4E89-8A60-F762289973C9}" type="presParOf" srcId="{5BFFC695-2C9F-4967-9B7D-79CC4857AE47}" destId="{BABA5368-69D5-4A3C-9F66-9C15CA0B4C34}" srcOrd="0" destOrd="0" presId="urn:microsoft.com/office/officeart/2018/5/layout/IconCircleLabelList"/>
    <dgm:cxn modelId="{1D1AAB4C-3522-43F5-9B90-9E4B117882DA}" type="presParOf" srcId="{5BFFC695-2C9F-4967-9B7D-79CC4857AE47}" destId="{43AFE88C-5AE1-4401-AA40-E5B1F89B275B}" srcOrd="1" destOrd="0" presId="urn:microsoft.com/office/officeart/2018/5/layout/IconCircleLabelList"/>
    <dgm:cxn modelId="{C84F581C-A597-4764-8622-C1337A21ECD0}" type="presParOf" srcId="{5BFFC695-2C9F-4967-9B7D-79CC4857AE47}" destId="{685666E6-70FF-4A09-B158-081CDA5ACE9C}" srcOrd="2" destOrd="0" presId="urn:microsoft.com/office/officeart/2018/5/layout/IconCircleLabelList"/>
    <dgm:cxn modelId="{D5A2CB86-E91E-4502-96B2-999F3899CC0E}" type="presParOf" srcId="{5BFFC695-2C9F-4967-9B7D-79CC4857AE47}" destId="{480CD642-5C9B-46C9-9EC3-D7D2A86E8759}" srcOrd="3" destOrd="0" presId="urn:microsoft.com/office/officeart/2018/5/layout/IconCircleLabelList"/>
    <dgm:cxn modelId="{8F7549A4-DDB9-4BE8-BF90-00CAC15C4202}" type="presParOf" srcId="{AEC2F601-7960-44EF-BACD-7CB447C383D6}" destId="{224C9D89-39B1-4511-943A-BD96AA3A14AF}" srcOrd="1" destOrd="0" presId="urn:microsoft.com/office/officeart/2018/5/layout/IconCircleLabelList"/>
    <dgm:cxn modelId="{A0AF11C0-4561-456B-812D-B4BC6E5B15B6}" type="presParOf" srcId="{AEC2F601-7960-44EF-BACD-7CB447C383D6}" destId="{BFF7EE79-0A3B-4FD7-AD2B-815AC896CE68}" srcOrd="2" destOrd="0" presId="urn:microsoft.com/office/officeart/2018/5/layout/IconCircleLabelList"/>
    <dgm:cxn modelId="{BFAF5D40-14C4-4D5E-8317-DE40F8EC8F8B}" type="presParOf" srcId="{BFF7EE79-0A3B-4FD7-AD2B-815AC896CE68}" destId="{0B9D525E-06A5-4E5F-A689-77E64A6C54B3}" srcOrd="0" destOrd="0" presId="urn:microsoft.com/office/officeart/2018/5/layout/IconCircleLabelList"/>
    <dgm:cxn modelId="{26E03CAC-7CE6-4CD4-B246-07FDAC54F572}" type="presParOf" srcId="{BFF7EE79-0A3B-4FD7-AD2B-815AC896CE68}" destId="{9F1C2EC4-6194-4273-90C4-B01DBF461774}" srcOrd="1" destOrd="0" presId="urn:microsoft.com/office/officeart/2018/5/layout/IconCircleLabelList"/>
    <dgm:cxn modelId="{70AC476D-C0C7-4DE8-83FD-1D22A6CA8D20}" type="presParOf" srcId="{BFF7EE79-0A3B-4FD7-AD2B-815AC896CE68}" destId="{43BF43D7-79C3-4027-988F-E589BD6678EF}" srcOrd="2" destOrd="0" presId="urn:microsoft.com/office/officeart/2018/5/layout/IconCircleLabelList"/>
    <dgm:cxn modelId="{28E3F300-5518-4707-A376-A97AE234B00D}" type="presParOf" srcId="{BFF7EE79-0A3B-4FD7-AD2B-815AC896CE68}" destId="{013D1047-80BE-4555-9117-F94576999D17}" srcOrd="3" destOrd="0" presId="urn:microsoft.com/office/officeart/2018/5/layout/IconCircleLabelList"/>
    <dgm:cxn modelId="{DEE65071-03FA-4C6A-BE51-73B7494B1A6A}" type="presParOf" srcId="{AEC2F601-7960-44EF-BACD-7CB447C383D6}" destId="{3D039603-0C32-48BD-A305-7AD7EC77F045}" srcOrd="3" destOrd="0" presId="urn:microsoft.com/office/officeart/2018/5/layout/IconCircleLabelList"/>
    <dgm:cxn modelId="{328CF784-2A41-4AB7-9978-A4A90AB16C21}" type="presParOf" srcId="{AEC2F601-7960-44EF-BACD-7CB447C383D6}" destId="{C87CB333-B0C5-4E71-8EEF-9EE783E4E242}" srcOrd="4" destOrd="0" presId="urn:microsoft.com/office/officeart/2018/5/layout/IconCircleLabelList"/>
    <dgm:cxn modelId="{EAFB9EC0-E646-430B-A13B-5F458E771553}" type="presParOf" srcId="{C87CB333-B0C5-4E71-8EEF-9EE783E4E242}" destId="{F4E33E16-0697-4972-A674-87292ED90BFF}" srcOrd="0" destOrd="0" presId="urn:microsoft.com/office/officeart/2018/5/layout/IconCircleLabelList"/>
    <dgm:cxn modelId="{591EB0E4-D81E-4CAC-9076-1A17737C1FFD}" type="presParOf" srcId="{C87CB333-B0C5-4E71-8EEF-9EE783E4E242}" destId="{03FA9EB1-8A32-4D50-8F04-421BA0D01202}" srcOrd="1" destOrd="0" presId="urn:microsoft.com/office/officeart/2018/5/layout/IconCircleLabelList"/>
    <dgm:cxn modelId="{34212EE7-0130-414A-8CFA-85D8681F1EFD}" type="presParOf" srcId="{C87CB333-B0C5-4E71-8EEF-9EE783E4E242}" destId="{FF303A66-5252-45CB-A950-B49A76D6F06E}" srcOrd="2" destOrd="0" presId="urn:microsoft.com/office/officeart/2018/5/layout/IconCircleLabelList"/>
    <dgm:cxn modelId="{17A85846-9840-451F-8447-60B7607C21D0}" type="presParOf" srcId="{C87CB333-B0C5-4E71-8EEF-9EE783E4E242}" destId="{E5AC3732-8DBF-479A-B3E0-A4CE472833C8}" srcOrd="3" destOrd="0" presId="urn:microsoft.com/office/officeart/2018/5/layout/IconCircleLabelList"/>
    <dgm:cxn modelId="{892DDA27-5DF5-4D55-931B-F7A95591DD6C}" type="presParOf" srcId="{AEC2F601-7960-44EF-BACD-7CB447C383D6}" destId="{1DF26165-01C1-43A0-8500-729AB28A7062}" srcOrd="5" destOrd="0" presId="urn:microsoft.com/office/officeart/2018/5/layout/IconCircleLabelList"/>
    <dgm:cxn modelId="{4B7DD0F7-2127-43C1-BA65-99693024CB66}" type="presParOf" srcId="{AEC2F601-7960-44EF-BACD-7CB447C383D6}" destId="{48621103-E314-47F8-8A46-632DC80D7C3E}" srcOrd="6" destOrd="0" presId="urn:microsoft.com/office/officeart/2018/5/layout/IconCircleLabelList"/>
    <dgm:cxn modelId="{5C719CC2-9993-4236-BDD1-51EC28B2F448}" type="presParOf" srcId="{48621103-E314-47F8-8A46-632DC80D7C3E}" destId="{01D95AC3-8C9B-4CE0-9E14-512962F6BE59}" srcOrd="0" destOrd="0" presId="urn:microsoft.com/office/officeart/2018/5/layout/IconCircleLabelList"/>
    <dgm:cxn modelId="{68C16D81-075F-4BAC-A112-CDBA3FA5D08B}" type="presParOf" srcId="{48621103-E314-47F8-8A46-632DC80D7C3E}" destId="{990DD090-185A-4D47-94C0-A90AEC8B0F81}" srcOrd="1" destOrd="0" presId="urn:microsoft.com/office/officeart/2018/5/layout/IconCircleLabelList"/>
    <dgm:cxn modelId="{CF7B41FB-5646-4CA1-BAD1-980F193036CD}" type="presParOf" srcId="{48621103-E314-47F8-8A46-632DC80D7C3E}" destId="{5E32880E-CD1E-4A01-B7E4-8F646618F5EC}" srcOrd="2" destOrd="0" presId="urn:microsoft.com/office/officeart/2018/5/layout/IconCircleLabelList"/>
    <dgm:cxn modelId="{4319612B-5D48-450F-9829-A722BA8286DD}" type="presParOf" srcId="{48621103-E314-47F8-8A46-632DC80D7C3E}" destId="{7BCAEC85-D66C-4CA4-B372-6C7EB72ED7E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BA5368-69D5-4A3C-9F66-9C15CA0B4C34}">
      <dsp:nvSpPr>
        <dsp:cNvPr id="0" name=""/>
        <dsp:cNvSpPr/>
      </dsp:nvSpPr>
      <dsp:spPr>
        <a:xfrm>
          <a:off x="562927" y="788206"/>
          <a:ext cx="1445998" cy="144599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AFE88C-5AE1-4401-AA40-E5B1F89B275B}">
      <dsp:nvSpPr>
        <dsp:cNvPr id="0" name=""/>
        <dsp:cNvSpPr/>
      </dsp:nvSpPr>
      <dsp:spPr>
        <a:xfrm>
          <a:off x="871091" y="1096370"/>
          <a:ext cx="829671" cy="829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0CD642-5C9B-46C9-9EC3-D7D2A86E8759}">
      <dsp:nvSpPr>
        <dsp:cNvPr id="0" name=""/>
        <dsp:cNvSpPr/>
      </dsp:nvSpPr>
      <dsp:spPr>
        <a:xfrm>
          <a:off x="10068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t>We had around 180 IIIT-Bangalore's student's Interview videos.</a:t>
          </a:r>
        </a:p>
      </dsp:txBody>
      <dsp:txXfrm>
        <a:off x="100682" y="2684598"/>
        <a:ext cx="2370489" cy="720000"/>
      </dsp:txXfrm>
    </dsp:sp>
    <dsp:sp modelId="{0B9D525E-06A5-4E5F-A689-77E64A6C54B3}">
      <dsp:nvSpPr>
        <dsp:cNvPr id="0" name=""/>
        <dsp:cNvSpPr/>
      </dsp:nvSpPr>
      <dsp:spPr>
        <a:xfrm>
          <a:off x="3348252" y="788206"/>
          <a:ext cx="1445998" cy="144599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1C2EC4-6194-4273-90C4-B01DBF461774}">
      <dsp:nvSpPr>
        <dsp:cNvPr id="0" name=""/>
        <dsp:cNvSpPr/>
      </dsp:nvSpPr>
      <dsp:spPr>
        <a:xfrm>
          <a:off x="3656416" y="1096370"/>
          <a:ext cx="829671" cy="829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3D1047-80BE-4555-9117-F94576999D17}">
      <dsp:nvSpPr>
        <dsp:cNvPr id="0" name=""/>
        <dsp:cNvSpPr/>
      </dsp:nvSpPr>
      <dsp:spPr>
        <a:xfrm>
          <a:off x="288600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t>Each student had answered around 5 questions which depicted their personality.</a:t>
          </a:r>
        </a:p>
      </dsp:txBody>
      <dsp:txXfrm>
        <a:off x="2886007" y="2684598"/>
        <a:ext cx="2370489" cy="720000"/>
      </dsp:txXfrm>
    </dsp:sp>
    <dsp:sp modelId="{F4E33E16-0697-4972-A674-87292ED90BFF}">
      <dsp:nvSpPr>
        <dsp:cNvPr id="0" name=""/>
        <dsp:cNvSpPr/>
      </dsp:nvSpPr>
      <dsp:spPr>
        <a:xfrm>
          <a:off x="6133577" y="788206"/>
          <a:ext cx="1445998" cy="144599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FA9EB1-8A32-4D50-8F04-421BA0D01202}">
      <dsp:nvSpPr>
        <dsp:cNvPr id="0" name=""/>
        <dsp:cNvSpPr/>
      </dsp:nvSpPr>
      <dsp:spPr>
        <a:xfrm>
          <a:off x="6441741" y="1096370"/>
          <a:ext cx="829671" cy="829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AC3732-8DBF-479A-B3E0-A4CE472833C8}">
      <dsp:nvSpPr>
        <dsp:cNvPr id="0" name=""/>
        <dsp:cNvSpPr/>
      </dsp:nvSpPr>
      <dsp:spPr>
        <a:xfrm>
          <a:off x="567133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t>The other dataset which we had was the UK dataset.</a:t>
          </a:r>
        </a:p>
      </dsp:txBody>
      <dsp:txXfrm>
        <a:off x="5671332" y="2684598"/>
        <a:ext cx="2370489" cy="720000"/>
      </dsp:txXfrm>
    </dsp:sp>
    <dsp:sp modelId="{01D95AC3-8C9B-4CE0-9E14-512962F6BE59}">
      <dsp:nvSpPr>
        <dsp:cNvPr id="0" name=""/>
        <dsp:cNvSpPr/>
      </dsp:nvSpPr>
      <dsp:spPr>
        <a:xfrm>
          <a:off x="8918902" y="788206"/>
          <a:ext cx="1445998" cy="144599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0DD090-185A-4D47-94C0-A90AEC8B0F81}">
      <dsp:nvSpPr>
        <dsp:cNvPr id="0" name=""/>
        <dsp:cNvSpPr/>
      </dsp:nvSpPr>
      <dsp:spPr>
        <a:xfrm>
          <a:off x="9227066" y="1096370"/>
          <a:ext cx="829671" cy="8296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CAEC85-D66C-4CA4-B372-6C7EB72ED7E4}">
      <dsp:nvSpPr>
        <dsp:cNvPr id="0" name=""/>
        <dsp:cNvSpPr/>
      </dsp:nvSpPr>
      <dsp:spPr>
        <a:xfrm>
          <a:off x="845665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t>We had the features values for around 350 videos.</a:t>
          </a:r>
        </a:p>
      </dsp:txBody>
      <dsp:txXfrm>
        <a:off x="8456657" y="2684598"/>
        <a:ext cx="2370489"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F3C96E6-B093-0E0B-AF2A-2E083EE27CB6}"/>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Bias and Fairness in Multi-modal Machine Learning</a:t>
            </a:r>
          </a:p>
        </p:txBody>
      </p:sp>
      <p:sp>
        <p:nvSpPr>
          <p:cNvPr id="4" name="TextBox 3">
            <a:extLst>
              <a:ext uri="{FF2B5EF4-FFF2-40B4-BE49-F238E27FC236}">
                <a16:creationId xmlns:a16="http://schemas.microsoft.com/office/drawing/2014/main" id="{0BC5CAAF-E55F-EF11-924F-3BE4C07199BD}"/>
              </a:ext>
            </a:extLst>
          </p:cNvPr>
          <p:cNvSpPr txBox="1"/>
          <p:nvPr/>
        </p:nvSpPr>
        <p:spPr>
          <a:xfrm>
            <a:off x="1350682" y="4870824"/>
            <a:ext cx="10005951" cy="145825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ts val="1000"/>
              </a:spcBef>
            </a:pPr>
            <a:r>
              <a:rPr lang="en-US" sz="2400" kern="1200">
                <a:solidFill>
                  <a:schemeClr val="tx1"/>
                </a:solidFill>
                <a:latin typeface="+mn-lt"/>
                <a:ea typeface="+mn-ea"/>
                <a:cs typeface="+mn-cs"/>
              </a:rPr>
              <a:t>Kushal Partani, Siddharth Chauhan</a:t>
            </a:r>
          </a:p>
          <a:p>
            <a:pPr>
              <a:lnSpc>
                <a:spcPct val="90000"/>
              </a:lnSpc>
              <a:spcBef>
                <a:spcPts val="1000"/>
              </a:spcBef>
            </a:pPr>
            <a:r>
              <a:rPr lang="en-US" sz="2400" kern="1200">
                <a:solidFill>
                  <a:schemeClr val="tx1"/>
                </a:solidFill>
                <a:latin typeface="+mn-lt"/>
                <a:ea typeface="+mn-ea"/>
                <a:cs typeface="+mn-cs"/>
              </a:rPr>
              <a:t>Mentor: Pooja Rao</a:t>
            </a:r>
          </a:p>
        </p:txBody>
      </p:sp>
    </p:spTree>
    <p:extLst>
      <p:ext uri="{BB962C8B-B14F-4D97-AF65-F5344CB8AC3E}">
        <p14:creationId xmlns:p14="http://schemas.microsoft.com/office/powerpoint/2010/main" val="40530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BB14F8-6867-B0EC-EBBE-7E6A43B8D3B6}"/>
              </a:ext>
            </a:extLst>
          </p:cNvPr>
          <p:cNvSpPr>
            <a:spLocks noGrp="1"/>
          </p:cNvSpPr>
          <p:nvPr>
            <p:ph type="title"/>
          </p:nvPr>
        </p:nvSpPr>
        <p:spPr>
          <a:xfrm>
            <a:off x="1371599" y="294538"/>
            <a:ext cx="9895951" cy="1033669"/>
          </a:xfrm>
        </p:spPr>
        <p:txBody>
          <a:bodyPr>
            <a:normAutofit/>
          </a:bodyPr>
          <a:lstStyle/>
          <a:p>
            <a:r>
              <a:rPr lang="en-US" sz="4000">
                <a:solidFill>
                  <a:srgbClr val="FFFFFF"/>
                </a:solidFill>
                <a:ea typeface="Calibri Light"/>
                <a:cs typeface="Calibri Light"/>
              </a:rPr>
              <a:t>Approaches used</a:t>
            </a:r>
            <a:endParaRPr lang="en-US" sz="4000">
              <a:solidFill>
                <a:srgbClr val="FFFFFF"/>
              </a:solidFill>
            </a:endParaRPr>
          </a:p>
        </p:txBody>
      </p:sp>
      <p:sp>
        <p:nvSpPr>
          <p:cNvPr id="22" name="Content Placeholder 2">
            <a:extLst>
              <a:ext uri="{FF2B5EF4-FFF2-40B4-BE49-F238E27FC236}">
                <a16:creationId xmlns:a16="http://schemas.microsoft.com/office/drawing/2014/main" id="{27C7F179-9E21-C59A-24CE-EE8BC84F937F}"/>
              </a:ext>
            </a:extLst>
          </p:cNvPr>
          <p:cNvSpPr>
            <a:spLocks noGrp="1"/>
          </p:cNvSpPr>
          <p:nvPr>
            <p:ph idx="1"/>
          </p:nvPr>
        </p:nvSpPr>
        <p:spPr>
          <a:xfrm>
            <a:off x="1371599" y="2318197"/>
            <a:ext cx="9724031" cy="3683358"/>
          </a:xfrm>
        </p:spPr>
        <p:txBody>
          <a:bodyPr vert="horz" lIns="91440" tIns="45720" rIns="91440" bIns="45720" rtlCol="0" anchor="ctr">
            <a:normAutofit/>
          </a:bodyPr>
          <a:lstStyle/>
          <a:p>
            <a:pPr marL="0" indent="0">
              <a:buNone/>
            </a:pPr>
            <a:r>
              <a:rPr lang="en-US" sz="2000">
                <a:ea typeface="+mn-lt"/>
                <a:cs typeface="+mn-lt"/>
              </a:rPr>
              <a:t>Goal is to correctly assess the hireability without the ability to predict gender. So, we explore the multi-modal effects on accuracy, bias, and fairness of two model variants designed to reduce gender bias and improve fairness:</a:t>
            </a:r>
            <a:endParaRPr lang="en-US" sz="2000"/>
          </a:p>
          <a:p>
            <a:r>
              <a:rPr lang="en-US" sz="2000">
                <a:ea typeface="+mn-lt"/>
                <a:cs typeface="+mn-lt"/>
              </a:rPr>
              <a:t> predictor gender-norming (i.e., z-scoring) within gender groups </a:t>
            </a:r>
            <a:endParaRPr lang="en-US" sz="2000">
              <a:ea typeface="Calibri" panose="020F0502020204030204"/>
              <a:cs typeface="Calibri" panose="020F0502020204030204"/>
            </a:endParaRPr>
          </a:p>
          <a:p>
            <a:r>
              <a:rPr lang="en-US" sz="2000">
                <a:ea typeface="+mn-lt"/>
                <a:cs typeface="+mn-lt"/>
              </a:rPr>
              <a:t>iteratively removing the predictors that contain the most information about gender</a:t>
            </a:r>
            <a:endParaRPr lang="en-US" sz="2000">
              <a:ea typeface="Calibri"/>
              <a:cs typeface="Calibri"/>
            </a:endParaRPr>
          </a:p>
        </p:txBody>
      </p:sp>
    </p:spTree>
    <p:extLst>
      <p:ext uri="{BB962C8B-B14F-4D97-AF65-F5344CB8AC3E}">
        <p14:creationId xmlns:p14="http://schemas.microsoft.com/office/powerpoint/2010/main" val="3894918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81CFF6-F147-7C8D-3E9A-05EDF8710ADC}"/>
              </a:ext>
            </a:extLst>
          </p:cNvPr>
          <p:cNvSpPr>
            <a:spLocks noGrp="1"/>
          </p:cNvSpPr>
          <p:nvPr>
            <p:ph type="title"/>
          </p:nvPr>
        </p:nvSpPr>
        <p:spPr>
          <a:xfrm>
            <a:off x="1371599" y="294538"/>
            <a:ext cx="9895951" cy="1033669"/>
          </a:xfrm>
        </p:spPr>
        <p:txBody>
          <a:bodyPr>
            <a:normAutofit/>
          </a:bodyPr>
          <a:lstStyle/>
          <a:p>
            <a:r>
              <a:rPr lang="en-US" sz="4000">
                <a:solidFill>
                  <a:srgbClr val="FFFFFF"/>
                </a:solidFill>
                <a:ea typeface="Calibri Light"/>
                <a:cs typeface="Calibri Light"/>
              </a:rPr>
              <a:t>Models used</a:t>
            </a:r>
            <a:endParaRPr lang="en-US" sz="4000">
              <a:solidFill>
                <a:srgbClr val="FFFFFF"/>
              </a:solidFill>
            </a:endParaRPr>
          </a:p>
        </p:txBody>
      </p:sp>
      <p:sp>
        <p:nvSpPr>
          <p:cNvPr id="3" name="Content Placeholder 2">
            <a:extLst>
              <a:ext uri="{FF2B5EF4-FFF2-40B4-BE49-F238E27FC236}">
                <a16:creationId xmlns:a16="http://schemas.microsoft.com/office/drawing/2014/main" id="{4182DAB7-345E-8AF1-CE5C-7A12008885BC}"/>
              </a:ext>
            </a:extLst>
          </p:cNvPr>
          <p:cNvSpPr>
            <a:spLocks noGrp="1"/>
          </p:cNvSpPr>
          <p:nvPr>
            <p:ph idx="1"/>
          </p:nvPr>
        </p:nvSpPr>
        <p:spPr>
          <a:xfrm>
            <a:off x="1371599" y="2318197"/>
            <a:ext cx="9724031" cy="3683358"/>
          </a:xfrm>
        </p:spPr>
        <p:txBody>
          <a:bodyPr vert="horz" lIns="91440" tIns="45720" rIns="91440" bIns="45720" rtlCol="0" anchor="ctr">
            <a:normAutofit/>
          </a:bodyPr>
          <a:lstStyle/>
          <a:p>
            <a:pPr marL="0" indent="0">
              <a:buNone/>
            </a:pPr>
            <a:r>
              <a:rPr lang="en-US" sz="2000">
                <a:ea typeface="+mn-lt"/>
                <a:cs typeface="+mn-lt"/>
              </a:rPr>
              <a:t>Trained three types of Random Forest models, described as follows:</a:t>
            </a:r>
            <a:endParaRPr lang="en-US" sz="2000">
              <a:ea typeface="Calibri" panose="020F0502020204030204"/>
              <a:cs typeface="Calibri" panose="020F0502020204030204"/>
            </a:endParaRPr>
          </a:p>
          <a:p>
            <a:r>
              <a:rPr lang="en-US" sz="2000">
                <a:ea typeface="+mn-lt"/>
                <a:cs typeface="+mn-lt"/>
              </a:rPr>
              <a:t>Baseline Model: All features from the chosen modality were used and were z-normalized across all participants prior to training.</a:t>
            </a:r>
            <a:endParaRPr lang="en-US" sz="2000">
              <a:ea typeface="Calibri" panose="020F0502020204030204"/>
              <a:cs typeface="Calibri" panose="020F0502020204030204"/>
            </a:endParaRPr>
          </a:p>
          <a:p>
            <a:r>
              <a:rPr lang="en-US" sz="2000">
                <a:ea typeface="+mn-lt"/>
                <a:cs typeface="+mn-lt"/>
              </a:rPr>
              <a:t>Gender-normed Model: Features were z-normalized separately across men and women before training.</a:t>
            </a:r>
            <a:endParaRPr lang="en-US" sz="2000">
              <a:ea typeface="Calibri" panose="020F0502020204030204"/>
              <a:cs typeface="Calibri" panose="020F0502020204030204"/>
            </a:endParaRPr>
          </a:p>
          <a:p>
            <a:r>
              <a:rPr lang="en-US" sz="2000">
                <a:ea typeface="+mn-lt"/>
                <a:cs typeface="+mn-lt"/>
              </a:rPr>
              <a:t>Reduced Features Model: A subset of the features were used for modeling, obtained via an iterative feature elimination procedure aimed at minimizing the predictability of gender.</a:t>
            </a:r>
            <a:endParaRPr lang="en-US" sz="2000">
              <a:ea typeface="Calibri" panose="020F0502020204030204"/>
              <a:cs typeface="Calibri" panose="020F0502020204030204"/>
            </a:endParaRPr>
          </a:p>
        </p:txBody>
      </p:sp>
    </p:spTree>
    <p:extLst>
      <p:ext uri="{BB962C8B-B14F-4D97-AF65-F5344CB8AC3E}">
        <p14:creationId xmlns:p14="http://schemas.microsoft.com/office/powerpoint/2010/main" val="2367896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462900-4E44-3991-3FD3-F7BE06DD3C9F}"/>
              </a:ext>
            </a:extLst>
          </p:cNvPr>
          <p:cNvSpPr>
            <a:spLocks noGrp="1"/>
          </p:cNvSpPr>
          <p:nvPr>
            <p:ph type="title"/>
          </p:nvPr>
        </p:nvSpPr>
        <p:spPr>
          <a:xfrm>
            <a:off x="1371599" y="294538"/>
            <a:ext cx="9895951" cy="1033669"/>
          </a:xfrm>
        </p:spPr>
        <p:txBody>
          <a:bodyPr>
            <a:normAutofit/>
          </a:bodyPr>
          <a:lstStyle/>
          <a:p>
            <a:r>
              <a:rPr lang="en-US" sz="4000">
                <a:solidFill>
                  <a:srgbClr val="FFFFFF"/>
                </a:solidFill>
                <a:ea typeface="Calibri Light"/>
                <a:cs typeface="Calibri Light"/>
              </a:rPr>
              <a:t>Feature Reduction for Reduced Features Model</a:t>
            </a:r>
            <a:endParaRPr lang="en-US" sz="4000">
              <a:solidFill>
                <a:srgbClr val="FFFFFF"/>
              </a:solidFill>
            </a:endParaRPr>
          </a:p>
        </p:txBody>
      </p:sp>
      <p:sp>
        <p:nvSpPr>
          <p:cNvPr id="3" name="Content Placeholder 2">
            <a:extLst>
              <a:ext uri="{FF2B5EF4-FFF2-40B4-BE49-F238E27FC236}">
                <a16:creationId xmlns:a16="http://schemas.microsoft.com/office/drawing/2014/main" id="{601EA534-CF9A-BD0D-7242-1BC6694C5DDE}"/>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a:ea typeface="+mn-lt"/>
                <a:cs typeface="+mn-lt"/>
              </a:rPr>
              <a:t>Specifically, for each modality set (verbal, paraverbal and visual), we trained a model in the same manner as the baseline to predict gender (instead of hireability) using all features z-normalized across all participants. </a:t>
            </a:r>
            <a:endParaRPr lang="en-US" sz="2000">
              <a:ea typeface="Calibri" panose="020F0502020204030204"/>
              <a:cs typeface="Calibri" panose="020F0502020204030204"/>
            </a:endParaRPr>
          </a:p>
          <a:p>
            <a:r>
              <a:rPr lang="en-US" sz="2000">
                <a:ea typeface="+mn-lt"/>
                <a:cs typeface="+mn-lt"/>
              </a:rPr>
              <a:t>In each iteration, the 10 features with the greatest importance (i.e., feature “weights") were removed and another RF was trained in the same manner on the remaining features. </a:t>
            </a:r>
            <a:endParaRPr lang="en-US" sz="2000">
              <a:ea typeface="Calibri"/>
              <a:cs typeface="Calibri"/>
            </a:endParaRPr>
          </a:p>
          <a:p>
            <a:r>
              <a:rPr lang="en-US" sz="2000">
                <a:ea typeface="+mn-lt"/>
                <a:cs typeface="+mn-lt"/>
              </a:rPr>
              <a:t>In each iteration, we evaluated gender predictability using the area under the curve (AU- ROC) measure, and the process continued until no features remained.</a:t>
            </a:r>
            <a:endParaRPr lang="en-US" sz="2000">
              <a:ea typeface="Calibri"/>
              <a:cs typeface="Calibri"/>
            </a:endParaRPr>
          </a:p>
          <a:p>
            <a:endParaRPr lang="en-US" sz="2000">
              <a:ea typeface="Calibri"/>
              <a:cs typeface="Calibri"/>
            </a:endParaRPr>
          </a:p>
          <a:p>
            <a:endParaRPr lang="en-US" sz="2000">
              <a:ea typeface="Calibri"/>
              <a:cs typeface="Calibri"/>
            </a:endParaRPr>
          </a:p>
          <a:p>
            <a:endParaRPr lang="en-US" sz="2000">
              <a:ea typeface="Calibri"/>
              <a:cs typeface="Calibri"/>
            </a:endParaRPr>
          </a:p>
          <a:p>
            <a:endParaRPr lang="en-US" sz="2000">
              <a:ea typeface="Calibri"/>
              <a:cs typeface="Calibri"/>
            </a:endParaRPr>
          </a:p>
          <a:p>
            <a:endParaRPr lang="en-US" sz="2000">
              <a:ea typeface="Calibri"/>
              <a:cs typeface="Calibri"/>
            </a:endParaRPr>
          </a:p>
        </p:txBody>
      </p:sp>
    </p:spTree>
    <p:extLst>
      <p:ext uri="{BB962C8B-B14F-4D97-AF65-F5344CB8AC3E}">
        <p14:creationId xmlns:p14="http://schemas.microsoft.com/office/powerpoint/2010/main" val="1530399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D606E30-31FA-FE8D-DF5B-895C0D9E623C}"/>
              </a:ext>
            </a:extLst>
          </p:cNvPr>
          <p:cNvSpPr txBox="1"/>
          <p:nvPr/>
        </p:nvSpPr>
        <p:spPr>
          <a:xfrm>
            <a:off x="1371599" y="294538"/>
            <a:ext cx="9895951" cy="103366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kern="1200">
                <a:solidFill>
                  <a:srgbClr val="FFFFFF"/>
                </a:solidFill>
                <a:latin typeface="+mj-lt"/>
                <a:ea typeface="+mj-ea"/>
                <a:cs typeface="+mj-cs"/>
              </a:rPr>
              <a:t>Gender Predictability </a:t>
            </a:r>
          </a:p>
        </p:txBody>
      </p:sp>
      <p:sp>
        <p:nvSpPr>
          <p:cNvPr id="2" name="TextBox 1">
            <a:extLst>
              <a:ext uri="{FF2B5EF4-FFF2-40B4-BE49-F238E27FC236}">
                <a16:creationId xmlns:a16="http://schemas.microsoft.com/office/drawing/2014/main" id="{3ECC8063-430B-4D0D-A1F8-F51BC3576FF8}"/>
              </a:ext>
            </a:extLst>
          </p:cNvPr>
          <p:cNvSpPr txBox="1"/>
          <p:nvPr/>
        </p:nvSpPr>
        <p:spPr>
          <a:xfrm>
            <a:off x="1371599" y="2318197"/>
            <a:ext cx="9724031" cy="368335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2000"/>
              <a:t>Predictability of gender for each modality by training in RF and then compared the output to the true gender using AUROC area.</a:t>
            </a:r>
          </a:p>
          <a:p>
            <a:pPr marL="285750" indent="-228600">
              <a:lnSpc>
                <a:spcPct val="90000"/>
              </a:lnSpc>
              <a:spcAft>
                <a:spcPts val="600"/>
              </a:spcAft>
              <a:buFont typeface="Arial" panose="020B0604020202020204" pitchFamily="34" charset="0"/>
              <a:buChar char="•"/>
            </a:pPr>
            <a:r>
              <a:rPr lang="en-US" sz="2000"/>
              <a:t>If AUROCs close to 0.5, then we can say model is unable to predict gender.</a:t>
            </a:r>
          </a:p>
          <a:p>
            <a:pPr indent="-228600">
              <a:lnSpc>
                <a:spcPct val="90000"/>
              </a:lnSpc>
              <a:spcAft>
                <a:spcPts val="600"/>
              </a:spcAft>
              <a:buFont typeface="Arial" panose="020B0604020202020204" pitchFamily="34" charset="0"/>
              <a:buChar char="•"/>
            </a:pPr>
            <a:endParaRPr lang="en-US" sz="2000"/>
          </a:p>
        </p:txBody>
      </p:sp>
    </p:spTree>
    <p:extLst>
      <p:ext uri="{BB962C8B-B14F-4D97-AF65-F5344CB8AC3E}">
        <p14:creationId xmlns:p14="http://schemas.microsoft.com/office/powerpoint/2010/main" val="2605872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924D84CD-5280-4B52-B96E-8EDAA2B20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3E65D517-46E4-8037-A63D-629DE1253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1" cy="1696413"/>
          </a:xfrm>
          <a:prstGeom prst="rect">
            <a:avLst/>
          </a:prstGeom>
          <a:ln>
            <a:noFill/>
          </a:ln>
          <a:effectLst>
            <a:outerShdw blurRad="304800" dist="114300" dir="5460000" sx="92000" sy="92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1FA39C-2014-B28C-7B86-BA629E8D9933}"/>
              </a:ext>
            </a:extLst>
          </p:cNvPr>
          <p:cNvSpPr>
            <a:spLocks noGrp="1"/>
          </p:cNvSpPr>
          <p:nvPr>
            <p:ph type="title"/>
          </p:nvPr>
        </p:nvSpPr>
        <p:spPr>
          <a:xfrm>
            <a:off x="758952" y="276198"/>
            <a:ext cx="10477600" cy="1157242"/>
          </a:xfrm>
        </p:spPr>
        <p:txBody>
          <a:bodyPr>
            <a:normAutofit/>
          </a:bodyPr>
          <a:lstStyle/>
          <a:p>
            <a:r>
              <a:rPr lang="en-US" sz="4000">
                <a:ea typeface="Calibri Light"/>
                <a:cs typeface="Calibri Light"/>
              </a:rPr>
              <a:t>Extraction</a:t>
            </a:r>
            <a:endParaRPr lang="en-US" sz="4000"/>
          </a:p>
        </p:txBody>
      </p:sp>
      <p:sp>
        <p:nvSpPr>
          <p:cNvPr id="11" name="TextBox 10">
            <a:extLst>
              <a:ext uri="{FF2B5EF4-FFF2-40B4-BE49-F238E27FC236}">
                <a16:creationId xmlns:a16="http://schemas.microsoft.com/office/drawing/2014/main" id="{11675BE8-4F2E-D415-4B83-A61532947F36}"/>
              </a:ext>
            </a:extLst>
          </p:cNvPr>
          <p:cNvSpPr txBox="1"/>
          <p:nvPr/>
        </p:nvSpPr>
        <p:spPr>
          <a:xfrm>
            <a:off x="1749690" y="2161196"/>
            <a:ext cx="2236395" cy="1012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58952">
              <a:spcAft>
                <a:spcPts val="600"/>
              </a:spcAft>
            </a:pPr>
            <a:r>
              <a:rPr lang="en-US" sz="3984" kern="1200">
                <a:solidFill>
                  <a:schemeClr val="tx1"/>
                </a:solidFill>
                <a:latin typeface="+mn-lt"/>
                <a:ea typeface="+mn-ea"/>
                <a:cs typeface="Calibri"/>
              </a:rPr>
              <a:t>5663 </a:t>
            </a:r>
            <a:endParaRPr lang="en-US" sz="1494" kern="1200">
              <a:solidFill>
                <a:schemeClr val="tx1"/>
              </a:solidFill>
              <a:latin typeface="+mn-lt"/>
              <a:ea typeface="+mn-ea"/>
              <a:cs typeface="Calibri"/>
            </a:endParaRPr>
          </a:p>
          <a:p>
            <a:pPr defTabSz="758952">
              <a:spcAft>
                <a:spcPts val="600"/>
              </a:spcAft>
            </a:pPr>
            <a:r>
              <a:rPr lang="en-US" sz="1494" kern="1200">
                <a:solidFill>
                  <a:schemeClr val="tx1"/>
                </a:solidFill>
                <a:latin typeface="+mn-lt"/>
                <a:ea typeface="+mn-ea"/>
                <a:cs typeface="Calibri"/>
              </a:rPr>
              <a:t>Verbal Features</a:t>
            </a:r>
            <a:endParaRPr lang="en-US">
              <a:ea typeface="Calibri"/>
              <a:cs typeface="Calibri"/>
            </a:endParaRPr>
          </a:p>
        </p:txBody>
      </p:sp>
      <p:sp>
        <p:nvSpPr>
          <p:cNvPr id="12" name="TextBox 11">
            <a:extLst>
              <a:ext uri="{FF2B5EF4-FFF2-40B4-BE49-F238E27FC236}">
                <a16:creationId xmlns:a16="http://schemas.microsoft.com/office/drawing/2014/main" id="{79F7BB35-E094-61CD-4A55-FBB98C7931C5}"/>
              </a:ext>
            </a:extLst>
          </p:cNvPr>
          <p:cNvSpPr txBox="1"/>
          <p:nvPr/>
        </p:nvSpPr>
        <p:spPr>
          <a:xfrm>
            <a:off x="6691656" y="2161196"/>
            <a:ext cx="1352785" cy="9353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58952">
              <a:spcAft>
                <a:spcPts val="600"/>
              </a:spcAft>
            </a:pPr>
            <a:r>
              <a:rPr lang="en-US" sz="3984" kern="1200">
                <a:solidFill>
                  <a:schemeClr val="tx1"/>
                </a:solidFill>
                <a:latin typeface="+mn-lt"/>
                <a:ea typeface="+mn-ea"/>
                <a:cs typeface="Calibri"/>
              </a:rPr>
              <a:t>250</a:t>
            </a:r>
            <a:r>
              <a:rPr lang="en-US" sz="1494" kern="1200">
                <a:solidFill>
                  <a:schemeClr val="tx1"/>
                </a:solidFill>
                <a:latin typeface="+mn-lt"/>
                <a:ea typeface="+mn-ea"/>
                <a:cs typeface="Calibri"/>
              </a:rPr>
              <a:t> Visual Features</a:t>
            </a:r>
            <a:endParaRPr lang="en-US"/>
          </a:p>
        </p:txBody>
      </p:sp>
      <p:sp>
        <p:nvSpPr>
          <p:cNvPr id="13" name="TextBox 12">
            <a:extLst>
              <a:ext uri="{FF2B5EF4-FFF2-40B4-BE49-F238E27FC236}">
                <a16:creationId xmlns:a16="http://schemas.microsoft.com/office/drawing/2014/main" id="{6197AD9C-CD88-B4ED-6902-B47C99BE1A1C}"/>
              </a:ext>
            </a:extLst>
          </p:cNvPr>
          <p:cNvSpPr txBox="1"/>
          <p:nvPr/>
        </p:nvSpPr>
        <p:spPr>
          <a:xfrm>
            <a:off x="4423981" y="2122098"/>
            <a:ext cx="1563913" cy="12422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58952">
              <a:spcAft>
                <a:spcPts val="600"/>
              </a:spcAft>
            </a:pPr>
            <a:r>
              <a:rPr lang="en-US" sz="3984" kern="1200">
                <a:solidFill>
                  <a:schemeClr val="tx1"/>
                </a:solidFill>
                <a:latin typeface="+mn-lt"/>
                <a:ea typeface="+mn-ea"/>
                <a:cs typeface="Calibri"/>
              </a:rPr>
              <a:t>125</a:t>
            </a:r>
          </a:p>
          <a:p>
            <a:pPr defTabSz="758952">
              <a:spcAft>
                <a:spcPts val="600"/>
              </a:spcAft>
            </a:pPr>
            <a:r>
              <a:rPr lang="en-US" sz="1494" kern="1200">
                <a:solidFill>
                  <a:schemeClr val="tx1"/>
                </a:solidFill>
                <a:latin typeface="+mn-lt"/>
                <a:ea typeface="+mn-ea"/>
                <a:cs typeface="Calibri"/>
              </a:rPr>
              <a:t>Paraverbal Features</a:t>
            </a:r>
            <a:endParaRPr lang="en-US">
              <a:ea typeface="Calibri"/>
              <a:cs typeface="Calibri"/>
            </a:endParaRPr>
          </a:p>
        </p:txBody>
      </p:sp>
      <p:sp>
        <p:nvSpPr>
          <p:cNvPr id="4" name="Title 1">
            <a:extLst>
              <a:ext uri="{FF2B5EF4-FFF2-40B4-BE49-F238E27FC236}">
                <a16:creationId xmlns:a16="http://schemas.microsoft.com/office/drawing/2014/main" id="{C5B9913D-5A5D-B776-A627-CEA9D2AEADFC}"/>
              </a:ext>
            </a:extLst>
          </p:cNvPr>
          <p:cNvSpPr txBox="1">
            <a:spLocks/>
          </p:cNvSpPr>
          <p:nvPr/>
        </p:nvSpPr>
        <p:spPr>
          <a:xfrm>
            <a:off x="1748517" y="3385446"/>
            <a:ext cx="8740711" cy="11018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758952">
              <a:spcAft>
                <a:spcPts val="600"/>
              </a:spcAft>
            </a:pPr>
            <a:r>
              <a:rPr lang="en-US" sz="3652" kern="1200">
                <a:solidFill>
                  <a:schemeClr val="tx1"/>
                </a:solidFill>
                <a:latin typeface="+mj-lt"/>
                <a:ea typeface="+mj-ea"/>
                <a:cs typeface="Calibri Light"/>
              </a:rPr>
              <a:t>After Reduction</a:t>
            </a:r>
            <a:endParaRPr lang="en-US"/>
          </a:p>
        </p:txBody>
      </p:sp>
      <p:sp>
        <p:nvSpPr>
          <p:cNvPr id="5" name="TextBox 4">
            <a:extLst>
              <a:ext uri="{FF2B5EF4-FFF2-40B4-BE49-F238E27FC236}">
                <a16:creationId xmlns:a16="http://schemas.microsoft.com/office/drawing/2014/main" id="{BBF06D7B-9B0C-0F7C-B687-6BBD838A1A55}"/>
              </a:ext>
            </a:extLst>
          </p:cNvPr>
          <p:cNvSpPr txBox="1"/>
          <p:nvPr/>
        </p:nvSpPr>
        <p:spPr>
          <a:xfrm>
            <a:off x="1702772" y="4616540"/>
            <a:ext cx="2236395" cy="13192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58952">
              <a:spcAft>
                <a:spcPts val="600"/>
              </a:spcAft>
            </a:pPr>
            <a:r>
              <a:rPr lang="en-US" sz="3984" kern="1200">
                <a:solidFill>
                  <a:schemeClr val="tx1"/>
                </a:solidFill>
                <a:latin typeface="+mn-lt"/>
                <a:ea typeface="+mn-ea"/>
                <a:cs typeface="Calibri"/>
              </a:rPr>
              <a:t>3760 </a:t>
            </a:r>
            <a:endParaRPr lang="en-US" sz="1494" kern="1200">
              <a:solidFill>
                <a:schemeClr val="tx1"/>
              </a:solidFill>
              <a:latin typeface="+mn-lt"/>
              <a:ea typeface="+mn-ea"/>
              <a:cs typeface="Calibri"/>
            </a:endParaRPr>
          </a:p>
          <a:p>
            <a:pPr defTabSz="758952">
              <a:spcAft>
                <a:spcPts val="600"/>
              </a:spcAft>
            </a:pPr>
            <a:r>
              <a:rPr lang="en-US" sz="1494" kern="1200">
                <a:solidFill>
                  <a:schemeClr val="tx1"/>
                </a:solidFill>
                <a:latin typeface="+mn-lt"/>
                <a:ea typeface="+mn-ea"/>
                <a:cs typeface="Calibri"/>
              </a:rPr>
              <a:t>Verbal Features</a:t>
            </a:r>
          </a:p>
          <a:p>
            <a:pPr defTabSz="758952">
              <a:spcAft>
                <a:spcPts val="600"/>
              </a:spcAft>
            </a:pPr>
            <a:r>
              <a:rPr lang="en-US" sz="1494" kern="1200">
                <a:solidFill>
                  <a:schemeClr val="tx1"/>
                </a:solidFill>
                <a:latin typeface="+mn-lt"/>
                <a:ea typeface="+mn-ea"/>
                <a:cs typeface="Calibri"/>
              </a:rPr>
              <a:t>(34% reduction)</a:t>
            </a:r>
            <a:endParaRPr lang="en-US">
              <a:ea typeface="Calibri"/>
              <a:cs typeface="Calibri"/>
            </a:endParaRPr>
          </a:p>
        </p:txBody>
      </p:sp>
      <p:sp>
        <p:nvSpPr>
          <p:cNvPr id="6" name="TextBox 5">
            <a:extLst>
              <a:ext uri="{FF2B5EF4-FFF2-40B4-BE49-F238E27FC236}">
                <a16:creationId xmlns:a16="http://schemas.microsoft.com/office/drawing/2014/main" id="{12AD86F2-04DE-FD6B-E74F-0A5AFA7C61D3}"/>
              </a:ext>
            </a:extLst>
          </p:cNvPr>
          <p:cNvSpPr txBox="1"/>
          <p:nvPr/>
        </p:nvSpPr>
        <p:spPr>
          <a:xfrm>
            <a:off x="4423981" y="4616540"/>
            <a:ext cx="1563913" cy="15491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58952">
              <a:spcAft>
                <a:spcPts val="600"/>
              </a:spcAft>
            </a:pPr>
            <a:r>
              <a:rPr lang="en-US" sz="3984" kern="1200">
                <a:solidFill>
                  <a:schemeClr val="tx1"/>
                </a:solidFill>
                <a:latin typeface="+mn-lt"/>
                <a:ea typeface="+mn-ea"/>
                <a:cs typeface="Calibri"/>
              </a:rPr>
              <a:t>8</a:t>
            </a:r>
          </a:p>
          <a:p>
            <a:pPr defTabSz="758952">
              <a:spcAft>
                <a:spcPts val="600"/>
              </a:spcAft>
            </a:pPr>
            <a:r>
              <a:rPr lang="en-US" sz="1494" kern="1200">
                <a:solidFill>
                  <a:schemeClr val="tx1"/>
                </a:solidFill>
                <a:latin typeface="+mn-lt"/>
                <a:ea typeface="+mn-ea"/>
                <a:cs typeface="Calibri"/>
              </a:rPr>
              <a:t>Paraverbal Features</a:t>
            </a:r>
          </a:p>
          <a:p>
            <a:pPr defTabSz="758952">
              <a:spcAft>
                <a:spcPts val="600"/>
              </a:spcAft>
            </a:pPr>
            <a:r>
              <a:rPr lang="en-US" sz="1494" kern="1200">
                <a:solidFill>
                  <a:schemeClr val="tx1"/>
                </a:solidFill>
                <a:latin typeface="+mn-lt"/>
                <a:ea typeface="+mn-ea"/>
                <a:cs typeface="Calibri"/>
              </a:rPr>
              <a:t>(94% reduction)</a:t>
            </a:r>
            <a:endParaRPr lang="en-US">
              <a:ea typeface="Calibri"/>
              <a:cs typeface="Calibri"/>
            </a:endParaRPr>
          </a:p>
        </p:txBody>
      </p:sp>
      <p:sp>
        <p:nvSpPr>
          <p:cNvPr id="7" name="TextBox 6">
            <a:extLst>
              <a:ext uri="{FF2B5EF4-FFF2-40B4-BE49-F238E27FC236}">
                <a16:creationId xmlns:a16="http://schemas.microsoft.com/office/drawing/2014/main" id="{3FF4A331-48B6-BA5D-F0AF-A6387345AC81}"/>
              </a:ext>
            </a:extLst>
          </p:cNvPr>
          <p:cNvSpPr txBox="1"/>
          <p:nvPr/>
        </p:nvSpPr>
        <p:spPr>
          <a:xfrm>
            <a:off x="6691656" y="4616540"/>
            <a:ext cx="1352785" cy="14721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58952">
              <a:spcAft>
                <a:spcPts val="600"/>
              </a:spcAft>
            </a:pPr>
            <a:r>
              <a:rPr lang="en-US" sz="3984" kern="1200">
                <a:solidFill>
                  <a:schemeClr val="tx1"/>
                </a:solidFill>
                <a:latin typeface="+mn-lt"/>
                <a:ea typeface="+mn-ea"/>
                <a:cs typeface="Calibri"/>
              </a:rPr>
              <a:t>0</a:t>
            </a:r>
            <a:r>
              <a:rPr lang="en-US" sz="1494" kern="1200">
                <a:solidFill>
                  <a:schemeClr val="tx1"/>
                </a:solidFill>
                <a:latin typeface="+mn-lt"/>
                <a:ea typeface="+mn-ea"/>
                <a:cs typeface="Calibri"/>
              </a:rPr>
              <a:t> Visual Features</a:t>
            </a:r>
          </a:p>
          <a:p>
            <a:pPr defTabSz="758952">
              <a:spcAft>
                <a:spcPts val="600"/>
              </a:spcAft>
            </a:pPr>
            <a:r>
              <a:rPr lang="en-US" sz="1494" kern="1200">
                <a:solidFill>
                  <a:schemeClr val="tx1"/>
                </a:solidFill>
                <a:latin typeface="+mn-lt"/>
                <a:ea typeface="+mn-ea"/>
                <a:cs typeface="Calibri"/>
              </a:rPr>
              <a:t>(100% reduction)</a:t>
            </a:r>
            <a:endParaRPr lang="en-US">
              <a:ea typeface="Calibri"/>
              <a:cs typeface="Calibri"/>
            </a:endParaRPr>
          </a:p>
        </p:txBody>
      </p:sp>
    </p:spTree>
    <p:extLst>
      <p:ext uri="{BB962C8B-B14F-4D97-AF65-F5344CB8AC3E}">
        <p14:creationId xmlns:p14="http://schemas.microsoft.com/office/powerpoint/2010/main" val="1184292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CDF157-8B3A-00A2-C94D-6E1CD369DB6B}"/>
              </a:ext>
            </a:extLst>
          </p:cNvPr>
          <p:cNvSpPr>
            <a:spLocks noGrp="1"/>
          </p:cNvSpPr>
          <p:nvPr>
            <p:ph type="title"/>
          </p:nvPr>
        </p:nvSpPr>
        <p:spPr>
          <a:xfrm>
            <a:off x="1371599" y="294538"/>
            <a:ext cx="9895951" cy="1033669"/>
          </a:xfrm>
        </p:spPr>
        <p:txBody>
          <a:bodyPr>
            <a:normAutofit/>
          </a:bodyPr>
          <a:lstStyle/>
          <a:p>
            <a:r>
              <a:rPr lang="en-US" sz="4000">
                <a:solidFill>
                  <a:srgbClr val="FFFFFF"/>
                </a:solidFill>
                <a:ea typeface="Calibri Light"/>
                <a:cs typeface="Calibri Light"/>
              </a:rPr>
              <a:t>4/5 rule and Adverse Impact(AI)</a:t>
            </a:r>
            <a:endParaRPr lang="en-US" sz="4000">
              <a:solidFill>
                <a:srgbClr val="FFFFFF"/>
              </a:solidFill>
            </a:endParaRPr>
          </a:p>
        </p:txBody>
      </p:sp>
      <p:sp>
        <p:nvSpPr>
          <p:cNvPr id="3" name="Content Placeholder 2">
            <a:extLst>
              <a:ext uri="{FF2B5EF4-FFF2-40B4-BE49-F238E27FC236}">
                <a16:creationId xmlns:a16="http://schemas.microsoft.com/office/drawing/2014/main" id="{62FE621B-DF9E-0420-A85E-AE329CDEB890}"/>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a:ea typeface="+mn-lt"/>
                <a:cs typeface="+mn-lt"/>
              </a:rPr>
              <a:t>Adverse impact (also called disparate impact) regards whether selection ratios (i.e., the number of hires divided by the number of applicants) is substantially different across legally protected groups (e.g., race/ethnicity, gender). </a:t>
            </a:r>
          </a:p>
          <a:p>
            <a:r>
              <a:rPr lang="en-US" sz="2000">
                <a:ea typeface="+mn-lt"/>
                <a:cs typeface="+mn-lt"/>
              </a:rPr>
              <a:t>The most common metric for judging adverse impact is the four-fifths rule, or that the selection ratio of one group should not be less than four-fifths the selection ratio of another group .</a:t>
            </a:r>
            <a:endParaRPr lang="en-US" sz="2000">
              <a:ea typeface="Calibri"/>
              <a:cs typeface="Calibri"/>
            </a:endParaRPr>
          </a:p>
        </p:txBody>
      </p:sp>
    </p:spTree>
    <p:extLst>
      <p:ext uri="{BB962C8B-B14F-4D97-AF65-F5344CB8AC3E}">
        <p14:creationId xmlns:p14="http://schemas.microsoft.com/office/powerpoint/2010/main" val="40798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E65E1A7-567D-9E0B-7A77-C61888F6DD09}"/>
              </a:ext>
            </a:extLst>
          </p:cNvPr>
          <p:cNvSpPr txBox="1"/>
          <p:nvPr/>
        </p:nvSpPr>
        <p:spPr>
          <a:xfrm>
            <a:off x="1371599" y="294538"/>
            <a:ext cx="9895951" cy="103366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kern="1200">
                <a:solidFill>
                  <a:srgbClr val="FFFFFF"/>
                </a:solidFill>
                <a:latin typeface="+mj-lt"/>
                <a:ea typeface="+mj-ea"/>
                <a:cs typeface="+mj-cs"/>
              </a:rPr>
              <a:t>Metrics Used</a:t>
            </a:r>
            <a:endParaRPr lang="en-US" sz="4000" b="1" kern="1200">
              <a:solidFill>
                <a:srgbClr val="FFFFFF"/>
              </a:solidFill>
              <a:latin typeface="+mj-lt"/>
              <a:ea typeface="+mj-ea"/>
              <a:cs typeface="+mj-cs"/>
            </a:endParaRPr>
          </a:p>
        </p:txBody>
      </p:sp>
      <p:sp>
        <p:nvSpPr>
          <p:cNvPr id="3" name="TextBox 2">
            <a:extLst>
              <a:ext uri="{FF2B5EF4-FFF2-40B4-BE49-F238E27FC236}">
                <a16:creationId xmlns:a16="http://schemas.microsoft.com/office/drawing/2014/main" id="{72CB75F7-2594-46A7-6EF5-1AE4332F9695}"/>
              </a:ext>
            </a:extLst>
          </p:cNvPr>
          <p:cNvSpPr txBox="1"/>
          <p:nvPr/>
        </p:nvSpPr>
        <p:spPr>
          <a:xfrm>
            <a:off x="1371599" y="2318197"/>
            <a:ext cx="9724031" cy="368335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2000"/>
              <a:t>The predictions output by the three models for each of the four sets of modalities were evaluated in terms of </a:t>
            </a:r>
          </a:p>
          <a:p>
            <a:pPr marL="742950" lvl="1" indent="-228600">
              <a:lnSpc>
                <a:spcPct val="90000"/>
              </a:lnSpc>
              <a:spcAft>
                <a:spcPts val="600"/>
              </a:spcAft>
              <a:buFont typeface="Arial" panose="020B0604020202020204" pitchFamily="34" charset="0"/>
              <a:buChar char="•"/>
            </a:pPr>
            <a:r>
              <a:rPr lang="en-US" sz="2000" b="1"/>
              <a:t>Accuracy: </a:t>
            </a:r>
            <a:r>
              <a:rPr lang="en-US" sz="2000"/>
              <a:t>Assuming that hiring decisions are made based on the relative rankings of participants rather than the hireability scores themselves, study used Spearman rank-based correlation (ρ) as an accuracy metric. </a:t>
            </a:r>
          </a:p>
          <a:p>
            <a:pPr marL="742950" lvl="1" indent="-228600">
              <a:lnSpc>
                <a:spcPct val="90000"/>
              </a:lnSpc>
              <a:spcAft>
                <a:spcPts val="600"/>
              </a:spcAft>
              <a:buFont typeface="Arial" panose="020B0604020202020204" pitchFamily="34" charset="0"/>
              <a:buChar char="•"/>
            </a:pPr>
            <a:r>
              <a:rPr lang="en-US" sz="2000" b="1"/>
              <a:t>Bias: </a:t>
            </a:r>
            <a:r>
              <a:rPr lang="en-US" sz="2000"/>
              <a:t>To assess gender bias, we use correlational accuracy, or the difference in ρ between men and women.</a:t>
            </a:r>
          </a:p>
          <a:p>
            <a:pPr marL="742950" lvl="1" indent="-228600">
              <a:lnSpc>
                <a:spcPct val="90000"/>
              </a:lnSpc>
              <a:spcAft>
                <a:spcPts val="600"/>
              </a:spcAft>
              <a:buFont typeface="Arial" panose="020B0604020202020204" pitchFamily="34" charset="0"/>
              <a:buChar char="•"/>
            </a:pPr>
            <a:r>
              <a:rPr lang="en-US" sz="2000" b="1"/>
              <a:t>Fairness: </a:t>
            </a:r>
            <a:r>
              <a:rPr lang="en-US" sz="2000"/>
              <a:t>assessed fairness using two metrics: AI ratio and the predictability of gender (AUROC).</a:t>
            </a:r>
          </a:p>
        </p:txBody>
      </p:sp>
    </p:spTree>
    <p:extLst>
      <p:ext uri="{BB962C8B-B14F-4D97-AF65-F5344CB8AC3E}">
        <p14:creationId xmlns:p14="http://schemas.microsoft.com/office/powerpoint/2010/main" val="2270746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43A883-4A28-56AA-25E1-CB4308DC0309}"/>
              </a:ext>
            </a:extLst>
          </p:cNvPr>
          <p:cNvSpPr>
            <a:spLocks noGrp="1"/>
          </p:cNvSpPr>
          <p:nvPr>
            <p:ph type="title"/>
          </p:nvPr>
        </p:nvSpPr>
        <p:spPr>
          <a:xfrm>
            <a:off x="1371599" y="294538"/>
            <a:ext cx="9895951" cy="1033669"/>
          </a:xfrm>
        </p:spPr>
        <p:txBody>
          <a:bodyPr>
            <a:normAutofit/>
          </a:bodyPr>
          <a:lstStyle/>
          <a:p>
            <a:r>
              <a:rPr lang="en-US" sz="4000">
                <a:solidFill>
                  <a:srgbClr val="FFFFFF"/>
                </a:solidFill>
                <a:latin typeface="Calibri Light"/>
                <a:ea typeface="Calibri Light"/>
                <a:cs typeface="Arial"/>
              </a:rPr>
              <a:t>Spearman rank-based correlation</a:t>
            </a:r>
            <a:endParaRPr lang="en-US" sz="4000">
              <a:solidFill>
                <a:srgbClr val="FFFFFF"/>
              </a:solidFill>
              <a:latin typeface="Calibri Light"/>
              <a:ea typeface="Calibri Light"/>
            </a:endParaRPr>
          </a:p>
          <a:p>
            <a:endParaRPr lang="en-US" sz="4000">
              <a:solidFill>
                <a:srgbClr val="FFFFFF"/>
              </a:solidFill>
            </a:endParaRPr>
          </a:p>
        </p:txBody>
      </p:sp>
      <p:sp>
        <p:nvSpPr>
          <p:cNvPr id="3" name="Content Placeholder 2">
            <a:extLst>
              <a:ext uri="{FF2B5EF4-FFF2-40B4-BE49-F238E27FC236}">
                <a16:creationId xmlns:a16="http://schemas.microsoft.com/office/drawing/2014/main" id="{CBE2B6F1-7EDC-DD23-6253-279D2617268B}"/>
              </a:ext>
            </a:extLst>
          </p:cNvPr>
          <p:cNvSpPr>
            <a:spLocks noGrp="1"/>
          </p:cNvSpPr>
          <p:nvPr>
            <p:ph idx="1"/>
          </p:nvPr>
        </p:nvSpPr>
        <p:spPr>
          <a:xfrm>
            <a:off x="1060881" y="1896508"/>
            <a:ext cx="9724031" cy="3683358"/>
          </a:xfrm>
        </p:spPr>
        <p:txBody>
          <a:bodyPr vert="horz" lIns="91440" tIns="45720" rIns="91440" bIns="45720" rtlCol="0" anchor="ctr">
            <a:normAutofit/>
          </a:bodyPr>
          <a:lstStyle/>
          <a:p>
            <a:r>
              <a:rPr lang="en-US" sz="2000">
                <a:latin typeface="Calibri Light"/>
                <a:ea typeface="Calibri Light"/>
                <a:cs typeface="Calibri"/>
              </a:rPr>
              <a:t>It finds a relationship between the two different features that can be described by a monotonic function.</a:t>
            </a:r>
          </a:p>
          <a:p>
            <a:r>
              <a:rPr lang="en-US" sz="2000">
                <a:latin typeface="Calibri Light"/>
                <a:ea typeface="Calibri Light"/>
                <a:cs typeface="Calibri"/>
              </a:rPr>
              <a:t>It is robust method as there is no underlying assumption that the distribution for the variables is normal (Gaussian).</a:t>
            </a:r>
          </a:p>
          <a:p>
            <a:endParaRPr lang="en-US" sz="2000">
              <a:cs typeface="Calibri"/>
            </a:endParaRPr>
          </a:p>
        </p:txBody>
      </p:sp>
    </p:spTree>
    <p:extLst>
      <p:ext uri="{BB962C8B-B14F-4D97-AF65-F5344CB8AC3E}">
        <p14:creationId xmlns:p14="http://schemas.microsoft.com/office/powerpoint/2010/main" val="3917749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69DB2D7-52F9-49F7-9326-94C5DCF3EA46}"/>
              </a:ext>
            </a:extLst>
          </p:cNvPr>
          <p:cNvSpPr txBox="1"/>
          <p:nvPr/>
        </p:nvSpPr>
        <p:spPr>
          <a:xfrm>
            <a:off x="4162567" y="818984"/>
            <a:ext cx="6714699" cy="3178689"/>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4800" kern="1200">
                <a:solidFill>
                  <a:srgbClr val="FFFFFF"/>
                </a:solidFill>
                <a:latin typeface="+mj-lt"/>
                <a:ea typeface="+mj-ea"/>
                <a:cs typeface="+mj-cs"/>
              </a:rPr>
              <a:t>Results</a:t>
            </a:r>
          </a:p>
        </p:txBody>
      </p:sp>
      <p:sp>
        <p:nvSpPr>
          <p:cNvPr id="21" name="Rectangle 20">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0697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5" name="Rectangle 14">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E6C9C89A-323D-4CAB-6027-815DA482E2B1}"/>
              </a:ext>
            </a:extLst>
          </p:cNvPr>
          <p:cNvSpPr>
            <a:spLocks noGrp="1"/>
          </p:cNvSpPr>
          <p:nvPr>
            <p:ph type="title"/>
          </p:nvPr>
        </p:nvSpPr>
        <p:spPr>
          <a:xfrm>
            <a:off x="1371598" y="319314"/>
            <a:ext cx="9477377" cy="1030515"/>
          </a:xfrm>
        </p:spPr>
        <p:txBody>
          <a:bodyPr vert="horz" lIns="91440" tIns="45720" rIns="91440" bIns="45720" rtlCol="0" anchor="ctr">
            <a:normAutofit/>
          </a:bodyPr>
          <a:lstStyle/>
          <a:p>
            <a:r>
              <a:rPr lang="en-US" sz="4000">
                <a:solidFill>
                  <a:srgbClr val="FFFFFF"/>
                </a:solidFill>
              </a:rPr>
              <a:t>Gender Predictability</a:t>
            </a:r>
          </a:p>
        </p:txBody>
      </p:sp>
      <p:pic>
        <p:nvPicPr>
          <p:cNvPr id="5" name="Picture 4" descr="A graph with green and black lines&#10;&#10;Description automatically generated">
            <a:extLst>
              <a:ext uri="{FF2B5EF4-FFF2-40B4-BE49-F238E27FC236}">
                <a16:creationId xmlns:a16="http://schemas.microsoft.com/office/drawing/2014/main" id="{FF72B431-5C9A-76C6-57FB-F1602CBE1C6B}"/>
              </a:ext>
            </a:extLst>
          </p:cNvPr>
          <p:cNvPicPr>
            <a:picLocks noChangeAspect="1"/>
          </p:cNvPicPr>
          <p:nvPr/>
        </p:nvPicPr>
        <p:blipFill>
          <a:blip r:embed="rId2"/>
          <a:stretch>
            <a:fillRect/>
          </a:stretch>
        </p:blipFill>
        <p:spPr>
          <a:xfrm>
            <a:off x="1371598" y="2419907"/>
            <a:ext cx="4565251" cy="1878741"/>
          </a:xfrm>
          <a:prstGeom prst="rect">
            <a:avLst/>
          </a:prstGeom>
        </p:spPr>
      </p:pic>
      <p:pic>
        <p:nvPicPr>
          <p:cNvPr id="4" name="Content Placeholder 3">
            <a:extLst>
              <a:ext uri="{FF2B5EF4-FFF2-40B4-BE49-F238E27FC236}">
                <a16:creationId xmlns:a16="http://schemas.microsoft.com/office/drawing/2014/main" id="{5D1549A2-30A1-61EB-AA60-22F72FF3939C}"/>
              </a:ext>
            </a:extLst>
          </p:cNvPr>
          <p:cNvPicPr>
            <a:picLocks noGrp="1" noChangeAspect="1"/>
          </p:cNvPicPr>
          <p:nvPr>
            <p:ph idx="1"/>
          </p:nvPr>
        </p:nvPicPr>
        <p:blipFill>
          <a:blip r:embed="rId3"/>
          <a:stretch>
            <a:fillRect/>
          </a:stretch>
        </p:blipFill>
        <p:spPr>
          <a:xfrm>
            <a:off x="6267671" y="2489585"/>
            <a:ext cx="4600354" cy="1786455"/>
          </a:xfrm>
          <a:prstGeom prst="rect">
            <a:avLst/>
          </a:prstGeom>
        </p:spPr>
      </p:pic>
      <p:sp>
        <p:nvSpPr>
          <p:cNvPr id="6" name="TextBox 5">
            <a:extLst>
              <a:ext uri="{FF2B5EF4-FFF2-40B4-BE49-F238E27FC236}">
                <a16:creationId xmlns:a16="http://schemas.microsoft.com/office/drawing/2014/main" id="{AE434287-C740-5F2A-72C3-FC7FE71DEBB2}"/>
              </a:ext>
            </a:extLst>
          </p:cNvPr>
          <p:cNvSpPr txBox="1"/>
          <p:nvPr/>
        </p:nvSpPr>
        <p:spPr>
          <a:xfrm>
            <a:off x="1371598" y="5070346"/>
            <a:ext cx="9496427" cy="1385266"/>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1400"/>
              <a:t>The results indicate that all modalities contributed gender information to the baseline models. The verbal baseline and visual baseline models had the lowest AUROCs (0.73 and 0.79 respectively), indicating they had incomplete knowledge of gender.</a:t>
            </a:r>
          </a:p>
          <a:p>
            <a:pPr marL="285750" indent="-228600">
              <a:lnSpc>
                <a:spcPct val="90000"/>
              </a:lnSpc>
              <a:spcAft>
                <a:spcPts val="600"/>
              </a:spcAft>
              <a:buFont typeface="Arial" panose="020B0604020202020204" pitchFamily="34" charset="0"/>
              <a:buChar char="•"/>
            </a:pPr>
            <a:r>
              <a:rPr lang="en-US" sz="1400"/>
              <a:t>Gender predictability for the combined baseline and combined gender-normed models were well above the ideal AUROC=0.5 (green dashed line), suggesting that gender-norming predictors via z-scoring did not effectively reduce the amount of gender information in a fully multi-modal setting.</a:t>
            </a:r>
          </a:p>
          <a:p>
            <a:pPr indent="-228600">
              <a:lnSpc>
                <a:spcPct val="90000"/>
              </a:lnSpc>
              <a:spcAft>
                <a:spcPts val="600"/>
              </a:spcAft>
              <a:buFont typeface="Arial" panose="020B0604020202020204" pitchFamily="34" charset="0"/>
              <a:buChar char="•"/>
            </a:pPr>
            <a:endParaRPr lang="en-US" sz="1400"/>
          </a:p>
        </p:txBody>
      </p:sp>
      <p:sp>
        <p:nvSpPr>
          <p:cNvPr id="7" name="TextBox 6">
            <a:extLst>
              <a:ext uri="{FF2B5EF4-FFF2-40B4-BE49-F238E27FC236}">
                <a16:creationId xmlns:a16="http://schemas.microsoft.com/office/drawing/2014/main" id="{F04E514B-CC15-34DB-5429-EAF049376D5D}"/>
              </a:ext>
            </a:extLst>
          </p:cNvPr>
          <p:cNvSpPr txBox="1"/>
          <p:nvPr/>
        </p:nvSpPr>
        <p:spPr>
          <a:xfrm>
            <a:off x="1073624" y="851165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Calibri"/>
              <a:cs typeface="Calibri"/>
            </a:endParaRPr>
          </a:p>
        </p:txBody>
      </p:sp>
    </p:spTree>
    <p:extLst>
      <p:ext uri="{BB962C8B-B14F-4D97-AF65-F5344CB8AC3E}">
        <p14:creationId xmlns:p14="http://schemas.microsoft.com/office/powerpoint/2010/main" val="1294228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4A2E72-5899-72A3-1E9C-4C846C96A16E}"/>
              </a:ext>
            </a:extLst>
          </p:cNvPr>
          <p:cNvSpPr>
            <a:spLocks noGrp="1"/>
          </p:cNvSpPr>
          <p:nvPr>
            <p:ph type="title"/>
          </p:nvPr>
        </p:nvSpPr>
        <p:spPr>
          <a:xfrm>
            <a:off x="1371599" y="294538"/>
            <a:ext cx="9895951" cy="1033669"/>
          </a:xfrm>
        </p:spPr>
        <p:txBody>
          <a:bodyPr>
            <a:normAutofit/>
          </a:bodyPr>
          <a:lstStyle/>
          <a:p>
            <a:r>
              <a:rPr lang="en-US" sz="4000">
                <a:solidFill>
                  <a:srgbClr val="FFFFFF"/>
                </a:solidFill>
                <a:ea typeface="Calibri Light"/>
                <a:cs typeface="Calibri Light"/>
              </a:rPr>
              <a:t>Why need fairness in AI models?</a:t>
            </a:r>
            <a:endParaRPr lang="en-US" sz="4000">
              <a:solidFill>
                <a:srgbClr val="FFFFFF"/>
              </a:solidFill>
            </a:endParaRPr>
          </a:p>
        </p:txBody>
      </p:sp>
      <p:sp>
        <p:nvSpPr>
          <p:cNvPr id="3" name="Content Placeholder 2">
            <a:extLst>
              <a:ext uri="{FF2B5EF4-FFF2-40B4-BE49-F238E27FC236}">
                <a16:creationId xmlns:a16="http://schemas.microsoft.com/office/drawing/2014/main" id="{9D79909D-666A-A26B-FCA7-B995C9EF4D3E}"/>
              </a:ext>
            </a:extLst>
          </p:cNvPr>
          <p:cNvSpPr>
            <a:spLocks noGrp="1"/>
          </p:cNvSpPr>
          <p:nvPr>
            <p:ph idx="1"/>
          </p:nvPr>
        </p:nvSpPr>
        <p:spPr>
          <a:xfrm>
            <a:off x="1371599" y="2318197"/>
            <a:ext cx="9724031" cy="3683358"/>
          </a:xfrm>
        </p:spPr>
        <p:txBody>
          <a:bodyPr vert="horz" lIns="91440" tIns="45720" rIns="91440" bIns="45720" rtlCol="0" anchor="ctr">
            <a:normAutofit/>
          </a:bodyPr>
          <a:lstStyle/>
          <a:p>
            <a:pPr>
              <a:buFont typeface="Arial"/>
              <a:buChar char="•"/>
            </a:pPr>
            <a:r>
              <a:rPr lang="en-US" sz="2000" b="1">
                <a:latin typeface="Helvetica Neue"/>
                <a:ea typeface="Calibri" panose="020F0502020204030204"/>
                <a:cs typeface="Calibri" panose="020F0502020204030204"/>
              </a:rPr>
              <a:t>Study Design</a:t>
            </a:r>
            <a:r>
              <a:rPr lang="en-US" sz="2000">
                <a:latin typeface="Helvetica Neue"/>
                <a:ea typeface="Calibri" panose="020F0502020204030204"/>
                <a:cs typeface="Calibri" panose="020F0502020204030204"/>
              </a:rPr>
              <a:t>: Trained a machine-learned model to assess job candidates on social variables like communication and professionalism using multimodal analysis of prerecorded video interviews.</a:t>
            </a:r>
            <a:endParaRPr lang="en-US" sz="2000">
              <a:ea typeface="Calibri"/>
              <a:cs typeface="Calibri"/>
            </a:endParaRPr>
          </a:p>
          <a:p>
            <a:pPr>
              <a:buFont typeface="Arial"/>
              <a:buChar char="•"/>
            </a:pPr>
            <a:r>
              <a:rPr lang="en-US" sz="2000" b="1">
                <a:latin typeface="Helvetica Neue"/>
                <a:ea typeface="Calibri" panose="020F0502020204030204"/>
                <a:cs typeface="Calibri" panose="020F0502020204030204"/>
              </a:rPr>
              <a:t>Key Finding</a:t>
            </a:r>
            <a:r>
              <a:rPr lang="en-US" sz="2000">
                <a:latin typeface="Helvetica Neue"/>
                <a:ea typeface="Calibri" panose="020F0502020204030204"/>
                <a:cs typeface="Calibri" panose="020F0502020204030204"/>
              </a:rPr>
              <a:t>: Model's predictions were more accurate for men than for women.</a:t>
            </a:r>
            <a:endParaRPr lang="en-US" sz="2000">
              <a:ea typeface="Calibri"/>
              <a:cs typeface="Calibri"/>
            </a:endParaRPr>
          </a:p>
          <a:p>
            <a:pPr>
              <a:buFont typeface="Arial"/>
              <a:buChar char="•"/>
            </a:pPr>
            <a:r>
              <a:rPr lang="en-US" sz="2000" b="1">
                <a:latin typeface="Helvetica Neue"/>
                <a:ea typeface="Calibri" panose="020F0502020204030204"/>
                <a:cs typeface="Calibri" panose="020F0502020204030204"/>
              </a:rPr>
              <a:t>Cause of Disparity</a:t>
            </a:r>
            <a:r>
              <a:rPr lang="en-US" sz="2000">
                <a:latin typeface="Helvetica Neue"/>
                <a:ea typeface="Calibri" panose="020F0502020204030204"/>
                <a:cs typeface="Calibri" panose="020F0502020204030204"/>
              </a:rPr>
              <a:t>: Inclusion of predictors related to "powerful speech" behaviors.</a:t>
            </a:r>
            <a:endParaRPr lang="en-US" sz="2000">
              <a:ea typeface="Calibri"/>
              <a:cs typeface="Calibri"/>
            </a:endParaRPr>
          </a:p>
          <a:p>
            <a:pPr>
              <a:buFont typeface="Arial"/>
              <a:buChar char="•"/>
            </a:pPr>
            <a:r>
              <a:rPr lang="en-US" sz="2000" b="1">
                <a:latin typeface="Helvetica Neue"/>
                <a:ea typeface="Calibri" panose="020F0502020204030204"/>
                <a:cs typeface="Calibri" panose="020F0502020204030204"/>
              </a:rPr>
              <a:t>Gender Implications</a:t>
            </a:r>
            <a:r>
              <a:rPr lang="en-US" sz="2000">
                <a:latin typeface="Helvetica Neue"/>
                <a:ea typeface="Calibri" panose="020F0502020204030204"/>
                <a:cs typeface="Calibri" panose="020F0502020204030204"/>
              </a:rPr>
              <a:t>: Men were rewarded for these behaviors, while women were penalized, aligning with existing gender stereotypes.</a:t>
            </a:r>
            <a:endParaRPr lang="en-US" sz="2000">
              <a:ea typeface="Calibri"/>
              <a:cs typeface="Calibri"/>
            </a:endParaRPr>
          </a:p>
          <a:p>
            <a:pPr>
              <a:buFont typeface="Arial"/>
              <a:buChar char="•"/>
            </a:pPr>
            <a:r>
              <a:rPr lang="en-US" sz="2000" b="1">
                <a:latin typeface="Helvetica Neue"/>
                <a:ea typeface="Calibri" panose="020F0502020204030204"/>
                <a:cs typeface="Calibri" panose="020F0502020204030204"/>
              </a:rPr>
              <a:t>Citations</a:t>
            </a:r>
            <a:r>
              <a:rPr lang="en-US" sz="2000">
                <a:latin typeface="Helvetica Neue"/>
                <a:ea typeface="Calibri" panose="020F0502020204030204"/>
                <a:cs typeface="Calibri" panose="020F0502020204030204"/>
              </a:rPr>
              <a:t>: Study by Muralidhar et al [38], observation of gender stereotypes cited as [34].</a:t>
            </a:r>
            <a:endParaRPr lang="en-US" sz="2000">
              <a:ea typeface="Calibri" panose="020F0502020204030204"/>
              <a:cs typeface="Calibri" panose="020F0502020204030204"/>
            </a:endParaRPr>
          </a:p>
          <a:p>
            <a:pPr>
              <a:buFont typeface="Arial"/>
              <a:buChar char="•"/>
            </a:pPr>
            <a:endParaRPr lang="en-US" sz="2000"/>
          </a:p>
          <a:p>
            <a:pPr marL="0" indent="0">
              <a:buNone/>
            </a:pPr>
            <a:endParaRPr lang="en-US" sz="2000">
              <a:ea typeface="Calibri" panose="020F0502020204030204"/>
              <a:cs typeface="Calibri" panose="020F0502020204030204"/>
            </a:endParaRPr>
          </a:p>
        </p:txBody>
      </p:sp>
    </p:spTree>
    <p:extLst>
      <p:ext uri="{BB962C8B-B14F-4D97-AF65-F5344CB8AC3E}">
        <p14:creationId xmlns:p14="http://schemas.microsoft.com/office/powerpoint/2010/main" val="1824813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F93F017F-6786-C36C-2D60-8689B6977061}"/>
              </a:ext>
            </a:extLst>
          </p:cNvPr>
          <p:cNvSpPr>
            <a:spLocks noGrp="1"/>
          </p:cNvSpPr>
          <p:nvPr>
            <p:ph type="title"/>
          </p:nvPr>
        </p:nvSpPr>
        <p:spPr>
          <a:xfrm>
            <a:off x="1136397" y="502020"/>
            <a:ext cx="5323715" cy="1642970"/>
          </a:xfrm>
        </p:spPr>
        <p:txBody>
          <a:bodyPr vert="horz" lIns="91440" tIns="45720" rIns="91440" bIns="45720" rtlCol="0" anchor="b">
            <a:normAutofit/>
          </a:bodyPr>
          <a:lstStyle/>
          <a:p>
            <a:r>
              <a:rPr lang="en-US" sz="4000" kern="1200">
                <a:solidFill>
                  <a:schemeClr val="tx1"/>
                </a:solidFill>
                <a:latin typeface="+mj-lt"/>
                <a:ea typeface="+mj-ea"/>
                <a:cs typeface="+mj-cs"/>
              </a:rPr>
              <a:t>Accuracy</a:t>
            </a:r>
          </a:p>
        </p:txBody>
      </p:sp>
      <p:sp>
        <p:nvSpPr>
          <p:cNvPr id="11" name="TextBox 10">
            <a:extLst>
              <a:ext uri="{FF2B5EF4-FFF2-40B4-BE49-F238E27FC236}">
                <a16:creationId xmlns:a16="http://schemas.microsoft.com/office/drawing/2014/main" id="{D1482743-5205-B94F-B8BA-DFB1154BAD4B}"/>
              </a:ext>
            </a:extLst>
          </p:cNvPr>
          <p:cNvSpPr txBox="1"/>
          <p:nvPr/>
        </p:nvSpPr>
        <p:spPr>
          <a:xfrm>
            <a:off x="1144923" y="2405894"/>
            <a:ext cx="5315189" cy="353508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2000"/>
              <a:t>The paraverbal and the Visual modalities underperformed compared to the Verbal modalities when we compared only single modalities for the baseline model.</a:t>
            </a:r>
          </a:p>
          <a:p>
            <a:pPr marL="285750" indent="-228600">
              <a:lnSpc>
                <a:spcPct val="90000"/>
              </a:lnSpc>
              <a:spcAft>
                <a:spcPts val="600"/>
              </a:spcAft>
              <a:buFont typeface="Arial" panose="020B0604020202020204" pitchFamily="34" charset="0"/>
              <a:buChar char="•"/>
            </a:pPr>
            <a:r>
              <a:rPr lang="en-US" sz="2000"/>
              <a:t>Figure 6 how the different models performed for the combined modality.</a:t>
            </a:r>
          </a:p>
          <a:p>
            <a:pPr marL="285750" indent="-228600">
              <a:lnSpc>
                <a:spcPct val="90000"/>
              </a:lnSpc>
              <a:spcAft>
                <a:spcPts val="600"/>
              </a:spcAft>
              <a:buFont typeface="Arial" panose="020B0604020202020204" pitchFamily="34" charset="0"/>
              <a:buChar char="•"/>
            </a:pPr>
            <a:r>
              <a:rPr lang="en-US" sz="2000"/>
              <a:t>The accuracy metric used here is Spearman Rank based correlation.</a:t>
            </a:r>
          </a:p>
          <a:p>
            <a:pPr indent="-228600">
              <a:lnSpc>
                <a:spcPct val="90000"/>
              </a:lnSpc>
              <a:spcAft>
                <a:spcPts val="600"/>
              </a:spcAft>
              <a:buFont typeface="Arial" panose="020B0604020202020204" pitchFamily="34" charset="0"/>
              <a:buChar char="•"/>
            </a:pPr>
            <a:endParaRPr lang="en-US" sz="2000"/>
          </a:p>
        </p:txBody>
      </p:sp>
      <p:sp>
        <p:nvSpPr>
          <p:cNvPr id="20" name="Rectangle 19">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DBB9C469-9A00-6F7C-19D4-0D4BDF9F5F72}"/>
              </a:ext>
            </a:extLst>
          </p:cNvPr>
          <p:cNvPicPr>
            <a:picLocks noGrp="1" noChangeAspect="1"/>
          </p:cNvPicPr>
          <p:nvPr>
            <p:ph idx="1"/>
          </p:nvPr>
        </p:nvPicPr>
        <p:blipFill>
          <a:blip r:embed="rId2"/>
          <a:stretch>
            <a:fillRect/>
          </a:stretch>
        </p:blipFill>
        <p:spPr>
          <a:xfrm>
            <a:off x="7075967" y="2178148"/>
            <a:ext cx="4170530" cy="2533596"/>
          </a:xfrm>
          <a:prstGeom prst="rect">
            <a:avLst/>
          </a:prstGeom>
        </p:spPr>
      </p:pic>
    </p:spTree>
    <p:extLst>
      <p:ext uri="{BB962C8B-B14F-4D97-AF65-F5344CB8AC3E}">
        <p14:creationId xmlns:p14="http://schemas.microsoft.com/office/powerpoint/2010/main" val="2189209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4" name="Rectangle 13">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97DEE2C-BE7C-CAD1-2E74-8CB8E1BF5DDE}"/>
              </a:ext>
            </a:extLst>
          </p:cNvPr>
          <p:cNvSpPr>
            <a:spLocks noGrp="1"/>
          </p:cNvSpPr>
          <p:nvPr>
            <p:ph type="title"/>
          </p:nvPr>
        </p:nvSpPr>
        <p:spPr>
          <a:xfrm>
            <a:off x="1371598" y="319314"/>
            <a:ext cx="9477377" cy="1030515"/>
          </a:xfrm>
        </p:spPr>
        <p:txBody>
          <a:bodyPr vert="horz" lIns="91440" tIns="45720" rIns="91440" bIns="45720" rtlCol="0" anchor="ctr">
            <a:normAutofit/>
          </a:bodyPr>
          <a:lstStyle/>
          <a:p>
            <a:r>
              <a:rPr lang="en-US" sz="4000">
                <a:solidFill>
                  <a:srgbClr val="FFFFFF"/>
                </a:solidFill>
              </a:rPr>
              <a:t>AI Ratio (Distributive Fairness)</a:t>
            </a:r>
          </a:p>
        </p:txBody>
      </p:sp>
      <p:pic>
        <p:nvPicPr>
          <p:cNvPr id="4" name="Content Placeholder 3" descr="A graph with black and grey lines&#10;&#10;Description automatically generated">
            <a:extLst>
              <a:ext uri="{FF2B5EF4-FFF2-40B4-BE49-F238E27FC236}">
                <a16:creationId xmlns:a16="http://schemas.microsoft.com/office/drawing/2014/main" id="{CF1BADBA-F239-1828-070B-13E10540998D}"/>
              </a:ext>
            </a:extLst>
          </p:cNvPr>
          <p:cNvPicPr>
            <a:picLocks noGrp="1" noChangeAspect="1"/>
          </p:cNvPicPr>
          <p:nvPr>
            <p:ph idx="1"/>
          </p:nvPr>
        </p:nvPicPr>
        <p:blipFill>
          <a:blip r:embed="rId2"/>
          <a:stretch>
            <a:fillRect/>
          </a:stretch>
        </p:blipFill>
        <p:spPr>
          <a:xfrm>
            <a:off x="1371598" y="2469054"/>
            <a:ext cx="4565251" cy="1780447"/>
          </a:xfrm>
          <a:prstGeom prst="rect">
            <a:avLst/>
          </a:prstGeom>
        </p:spPr>
      </p:pic>
      <p:pic>
        <p:nvPicPr>
          <p:cNvPr id="5" name="Picture 4" descr="A graph with lines and text&#10;&#10;Description automatically generated">
            <a:extLst>
              <a:ext uri="{FF2B5EF4-FFF2-40B4-BE49-F238E27FC236}">
                <a16:creationId xmlns:a16="http://schemas.microsoft.com/office/drawing/2014/main" id="{AD7AF55B-D201-2E51-850C-E613A86D0DE1}"/>
              </a:ext>
            </a:extLst>
          </p:cNvPr>
          <p:cNvPicPr>
            <a:picLocks noChangeAspect="1"/>
          </p:cNvPicPr>
          <p:nvPr/>
        </p:nvPicPr>
        <p:blipFill>
          <a:blip r:embed="rId3"/>
          <a:stretch>
            <a:fillRect/>
          </a:stretch>
        </p:blipFill>
        <p:spPr>
          <a:xfrm>
            <a:off x="6267671" y="2497244"/>
            <a:ext cx="4600354" cy="1771136"/>
          </a:xfrm>
          <a:prstGeom prst="rect">
            <a:avLst/>
          </a:prstGeom>
        </p:spPr>
      </p:pic>
      <p:sp>
        <p:nvSpPr>
          <p:cNvPr id="6" name="TextBox 5">
            <a:extLst>
              <a:ext uri="{FF2B5EF4-FFF2-40B4-BE49-F238E27FC236}">
                <a16:creationId xmlns:a16="http://schemas.microsoft.com/office/drawing/2014/main" id="{FDB815B6-B26A-C551-6195-3DADBD7DD8C4}"/>
              </a:ext>
            </a:extLst>
          </p:cNvPr>
          <p:cNvSpPr txBox="1"/>
          <p:nvPr/>
        </p:nvSpPr>
        <p:spPr>
          <a:xfrm>
            <a:off x="1371598" y="5070346"/>
            <a:ext cx="9496427" cy="1385266"/>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1400"/>
              <a:t>In majority of the random trials for verbal baseline and paraverbal baseline , the AI ratio fell within the legally acceptable range. Interestingly, the visual baseline fell short (mean AI ratio of .52) in 99% of the trials, which would be considered clear legal evidence of discrimination in the US.</a:t>
            </a:r>
          </a:p>
          <a:p>
            <a:pPr marL="285750" indent="-228600">
              <a:lnSpc>
                <a:spcPct val="90000"/>
              </a:lnSpc>
              <a:spcAft>
                <a:spcPts val="600"/>
              </a:spcAft>
              <a:buFont typeface="Arial" panose="020B0604020202020204" pitchFamily="34" charset="0"/>
              <a:buChar char="•"/>
            </a:pPr>
            <a:r>
              <a:rPr lang="en-US" sz="1400"/>
              <a:t>Figure 10 shows how the bias mitigation strategies impact this measure of distributive fairness when using the combined modality. Gender normalization of the features did improve the mean AI ratio (in spite of its lack of effect on bias), while the combined reduced-features approach improved it even further (.76 to .81 to .87, respectively).</a:t>
            </a:r>
          </a:p>
        </p:txBody>
      </p:sp>
    </p:spTree>
    <p:extLst>
      <p:ext uri="{BB962C8B-B14F-4D97-AF65-F5344CB8AC3E}">
        <p14:creationId xmlns:p14="http://schemas.microsoft.com/office/powerpoint/2010/main" val="405617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176437-A6B1-CBF5-1DBD-556E0E1D1166}"/>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Final Results</a:t>
            </a:r>
          </a:p>
        </p:txBody>
      </p:sp>
      <p:pic>
        <p:nvPicPr>
          <p:cNvPr id="5" name="Picture 4" descr="A table with numbers and text&#10;&#10;Description automatically generated">
            <a:extLst>
              <a:ext uri="{FF2B5EF4-FFF2-40B4-BE49-F238E27FC236}">
                <a16:creationId xmlns:a16="http://schemas.microsoft.com/office/drawing/2014/main" id="{0FBC96CB-3E71-66DF-AE3B-21893C3546C6}"/>
              </a:ext>
            </a:extLst>
          </p:cNvPr>
          <p:cNvPicPr>
            <a:picLocks noChangeAspect="1"/>
          </p:cNvPicPr>
          <p:nvPr/>
        </p:nvPicPr>
        <p:blipFill>
          <a:blip r:embed="rId2"/>
          <a:stretch>
            <a:fillRect/>
          </a:stretch>
        </p:blipFill>
        <p:spPr>
          <a:xfrm>
            <a:off x="432225" y="2889705"/>
            <a:ext cx="11327549" cy="2605335"/>
          </a:xfrm>
          <a:prstGeom prst="rect">
            <a:avLst/>
          </a:prstGeom>
        </p:spPr>
      </p:pic>
    </p:spTree>
    <p:extLst>
      <p:ext uri="{BB962C8B-B14F-4D97-AF65-F5344CB8AC3E}">
        <p14:creationId xmlns:p14="http://schemas.microsoft.com/office/powerpoint/2010/main" val="2887270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1E0360-2F94-33A2-6502-33A4D34306DD}"/>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ea typeface="Calibri Light"/>
                <a:cs typeface="Calibri Light"/>
              </a:rPr>
              <a:t>Conclusion</a:t>
            </a:r>
          </a:p>
        </p:txBody>
      </p:sp>
      <p:sp>
        <p:nvSpPr>
          <p:cNvPr id="3" name="Content Placeholder 2">
            <a:extLst>
              <a:ext uri="{FF2B5EF4-FFF2-40B4-BE49-F238E27FC236}">
                <a16:creationId xmlns:a16="http://schemas.microsoft.com/office/drawing/2014/main" id="{56580FA9-2388-CD4E-CD78-5CAEB1B7A5F1}"/>
              </a:ext>
            </a:extLst>
          </p:cNvPr>
          <p:cNvSpPr>
            <a:spLocks noGrp="1"/>
          </p:cNvSpPr>
          <p:nvPr>
            <p:ph idx="1"/>
          </p:nvPr>
        </p:nvSpPr>
        <p:spPr>
          <a:xfrm>
            <a:off x="4287095" y="660853"/>
            <a:ext cx="6555347" cy="5546047"/>
          </a:xfrm>
        </p:spPr>
        <p:txBody>
          <a:bodyPr vert="horz" lIns="91440" tIns="45720" rIns="91440" bIns="45720" rtlCol="0" anchor="ctr">
            <a:noAutofit/>
          </a:bodyPr>
          <a:lstStyle/>
          <a:p>
            <a:r>
              <a:rPr lang="en-US" sz="1400">
                <a:latin typeface="Arial"/>
                <a:cs typeface="Arial"/>
              </a:rPr>
              <a:t>Top contenders in terms of accuracy are the baseline and gender-normed models using either the verbal or combined modalities. As mentioned, the gender-normed version does not achieve gender blindness for either modality, nor does the combined baseline version.</a:t>
            </a:r>
          </a:p>
          <a:p>
            <a:r>
              <a:rPr lang="en-US" sz="1400">
                <a:latin typeface="Arial"/>
                <a:cs typeface="Arial"/>
              </a:rPr>
              <a:t>This leaves the unimodal verbal baseline which also exhibits diminished (AUROC=0.73), moderate accuracy (ρ =.45), small correlational bias (</a:t>
            </a:r>
            <a:r>
              <a:rPr lang="en-US" sz="1400" err="1">
                <a:latin typeface="Arial"/>
                <a:cs typeface="Arial"/>
              </a:rPr>
              <a:t>ρdiff</a:t>
            </a:r>
            <a:r>
              <a:rPr lang="en-US" sz="1400">
                <a:latin typeface="Arial"/>
                <a:cs typeface="Arial"/>
              </a:rPr>
              <a:t> =0.04), and acceptable (AI=0.87). </a:t>
            </a:r>
          </a:p>
          <a:p>
            <a:r>
              <a:rPr lang="en-US" sz="1400">
                <a:latin typeface="Arial"/>
                <a:cs typeface="Arial"/>
              </a:rPr>
              <a:t>In some contexts, it may be desirable to trade-off accuracy to improve bias and enhance fairness. In this case, the combined reduced-features model provides the next best accuracy (ρ =0.38), better gender blindness (AUROC=0.51), no correlational bias (</a:t>
            </a:r>
            <a:r>
              <a:rPr lang="en-US" sz="1400" err="1">
                <a:latin typeface="Arial"/>
                <a:cs typeface="Arial"/>
              </a:rPr>
              <a:t>ρdiff</a:t>
            </a:r>
            <a:r>
              <a:rPr lang="en-US" sz="1400">
                <a:latin typeface="Arial"/>
                <a:cs typeface="Arial"/>
              </a:rPr>
              <a:t> =0.00), and equivalently acceptable adverse impact (AI=0.87). </a:t>
            </a:r>
          </a:p>
          <a:p>
            <a:r>
              <a:rPr lang="en-US" sz="1400">
                <a:latin typeface="Arial"/>
                <a:cs typeface="Arial"/>
              </a:rPr>
              <a:t>The verbal reduced-features model achieves a similar accuracy (ρ =.36), gender blindness (AUROC=.51), low bias (ρdiff =0.01), acceptable adverse impact (AI=.85), and it avoids the risk of including features with irrelevant information when making hireability assessments (such as visual ones) when compared to the combined reduced-features model.</a:t>
            </a:r>
          </a:p>
          <a:p>
            <a:r>
              <a:rPr lang="en-US" sz="1400">
                <a:latin typeface="Arial"/>
                <a:cs typeface="Arial"/>
              </a:rPr>
              <a:t> Based on the metrics here, we would consider the reduced-features approach with either the verbal or combined modalities to be better choices than the verbal or combined baseline model.</a:t>
            </a:r>
            <a:endParaRPr lang="en-US" sz="1400"/>
          </a:p>
        </p:txBody>
      </p:sp>
    </p:spTree>
    <p:extLst>
      <p:ext uri="{BB962C8B-B14F-4D97-AF65-F5344CB8AC3E}">
        <p14:creationId xmlns:p14="http://schemas.microsoft.com/office/powerpoint/2010/main" val="36347646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AFF0B-70A0-66D2-B741-6D7F643D0025}"/>
              </a:ext>
            </a:extLst>
          </p:cNvPr>
          <p:cNvSpPr>
            <a:spLocks noGrp="1"/>
          </p:cNvSpPr>
          <p:nvPr>
            <p:ph type="title"/>
          </p:nvPr>
        </p:nvSpPr>
        <p:spPr>
          <a:xfrm>
            <a:off x="616258" y="217164"/>
            <a:ext cx="10515600" cy="1325563"/>
          </a:xfrm>
        </p:spPr>
        <p:txBody>
          <a:bodyPr/>
          <a:lstStyle/>
          <a:p>
            <a:r>
              <a:rPr lang="en-US">
                <a:cs typeface="Calibri Light"/>
              </a:rPr>
              <a:t>Dataset (IIIT-B Videos)</a:t>
            </a:r>
            <a:endParaRPr lang="en-US"/>
          </a:p>
        </p:txBody>
      </p:sp>
      <p:pic>
        <p:nvPicPr>
          <p:cNvPr id="4" name="Content Placeholder 3" descr="A person wearing glasses and a grey sweatshirt&#10;&#10;Description automatically generated">
            <a:extLst>
              <a:ext uri="{FF2B5EF4-FFF2-40B4-BE49-F238E27FC236}">
                <a16:creationId xmlns:a16="http://schemas.microsoft.com/office/drawing/2014/main" id="{FEF52709-7DD1-BA0D-651A-B2FACD24F07D}"/>
              </a:ext>
            </a:extLst>
          </p:cNvPr>
          <p:cNvPicPr>
            <a:picLocks noGrp="1" noChangeAspect="1"/>
          </p:cNvPicPr>
          <p:nvPr>
            <p:ph idx="1"/>
          </p:nvPr>
        </p:nvPicPr>
        <p:blipFill>
          <a:blip r:embed="rId2"/>
          <a:stretch>
            <a:fillRect/>
          </a:stretch>
        </p:blipFill>
        <p:spPr>
          <a:xfrm>
            <a:off x="373740" y="1766441"/>
            <a:ext cx="5348520" cy="4351338"/>
          </a:xfrm>
        </p:spPr>
      </p:pic>
      <p:pic>
        <p:nvPicPr>
          <p:cNvPr id="5" name="Picture 4" descr="A person in a red shirt&#10;&#10;Description automatically generated">
            <a:extLst>
              <a:ext uri="{FF2B5EF4-FFF2-40B4-BE49-F238E27FC236}">
                <a16:creationId xmlns:a16="http://schemas.microsoft.com/office/drawing/2014/main" id="{A7EF824F-4E94-567A-1BA2-90E57B58E01E}"/>
              </a:ext>
            </a:extLst>
          </p:cNvPr>
          <p:cNvPicPr>
            <a:picLocks noChangeAspect="1"/>
          </p:cNvPicPr>
          <p:nvPr/>
        </p:nvPicPr>
        <p:blipFill>
          <a:blip r:embed="rId3"/>
          <a:stretch>
            <a:fillRect/>
          </a:stretch>
        </p:blipFill>
        <p:spPr>
          <a:xfrm>
            <a:off x="6455546" y="1769854"/>
            <a:ext cx="5302928" cy="4391010"/>
          </a:xfrm>
          <a:prstGeom prst="rect">
            <a:avLst/>
          </a:prstGeom>
        </p:spPr>
      </p:pic>
    </p:spTree>
    <p:extLst>
      <p:ext uri="{BB962C8B-B14F-4D97-AF65-F5344CB8AC3E}">
        <p14:creationId xmlns:p14="http://schemas.microsoft.com/office/powerpoint/2010/main" val="3795533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61CBD43-BC37-028F-18E1-096C2EF8927D}"/>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cs typeface="Calibri Light"/>
              </a:rPr>
              <a:t>Dataset Description</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C8C0AC88-9355-4D50-78B2-73A0ABC8FFC3}"/>
              </a:ext>
            </a:extLst>
          </p:cNvPr>
          <p:cNvGraphicFramePr>
            <a:graphicFrameLocks noGrp="1"/>
          </p:cNvGraphicFramePr>
          <p:nvPr>
            <p:ph idx="1"/>
            <p:extLst>
              <p:ext uri="{D42A27DB-BD31-4B8C-83A1-F6EECF244321}">
                <p14:modId xmlns:p14="http://schemas.microsoft.com/office/powerpoint/2010/main" val="118413451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26513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2FCE1A-B504-B3E1-814A-B672B22467A8}"/>
              </a:ext>
            </a:extLst>
          </p:cNvPr>
          <p:cNvSpPr>
            <a:spLocks noGrp="1"/>
          </p:cNvSpPr>
          <p:nvPr>
            <p:ph type="title"/>
          </p:nvPr>
        </p:nvSpPr>
        <p:spPr>
          <a:xfrm>
            <a:off x="818984" y="4230093"/>
            <a:ext cx="4150581" cy="1800165"/>
          </a:xfrm>
        </p:spPr>
        <p:txBody>
          <a:bodyPr anchor="t">
            <a:normAutofit/>
          </a:bodyPr>
          <a:lstStyle/>
          <a:p>
            <a:pPr algn="r"/>
            <a:endParaRPr lang="en-US" sz="4000">
              <a:ea typeface="Calibri Light"/>
              <a:cs typeface="Calibri Light"/>
            </a:endParaRPr>
          </a:p>
          <a:p>
            <a:pPr algn="r"/>
            <a:endParaRPr lang="en-US" sz="4000">
              <a:ea typeface="Calibri Light"/>
              <a:cs typeface="Calibri Light"/>
            </a:endParaRPr>
          </a:p>
        </p:txBody>
      </p:sp>
      <p:sp>
        <p:nvSpPr>
          <p:cNvPr id="4" name="TextBox 3">
            <a:extLst>
              <a:ext uri="{FF2B5EF4-FFF2-40B4-BE49-F238E27FC236}">
                <a16:creationId xmlns:a16="http://schemas.microsoft.com/office/drawing/2014/main" id="{7A499697-E591-F75B-2412-3694C73E1E66}"/>
              </a:ext>
            </a:extLst>
          </p:cNvPr>
          <p:cNvSpPr txBox="1"/>
          <p:nvPr/>
        </p:nvSpPr>
        <p:spPr>
          <a:xfrm>
            <a:off x="606176" y="658929"/>
            <a:ext cx="5200313" cy="90168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spcAft>
                <a:spcPts val="600"/>
              </a:spcAft>
            </a:pPr>
            <a:r>
              <a:rPr lang="en-US" sz="3200">
                <a:latin typeface="Calibri Light"/>
                <a:cs typeface="Calibri"/>
              </a:rPr>
              <a:t>Feature Extraction</a:t>
            </a:r>
          </a:p>
        </p:txBody>
      </p:sp>
      <p:sp>
        <p:nvSpPr>
          <p:cNvPr id="13" name="Rectangle 12">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2FD62AD-CFF0-C1AA-5ED5-DF1B1B4D6A8F}"/>
              </a:ext>
            </a:extLst>
          </p:cNvPr>
          <p:cNvSpPr>
            <a:spLocks/>
          </p:cNvSpPr>
          <p:nvPr/>
        </p:nvSpPr>
        <p:spPr>
          <a:xfrm>
            <a:off x="1182932" y="941081"/>
            <a:ext cx="9753993" cy="2269159"/>
          </a:xfrm>
          <a:prstGeom prst="rect">
            <a:avLst/>
          </a:prstGeom>
        </p:spPr>
        <p:txBody>
          <a:bodyPr vert="horz" lIns="91440" tIns="45720" rIns="91440" bIns="45720" rtlCol="0" anchor="t">
            <a:normAutofit/>
          </a:bodyPr>
          <a:lstStyle/>
          <a:p>
            <a:pPr defTabSz="841248">
              <a:spcAft>
                <a:spcPts val="600"/>
              </a:spcAft>
            </a:pPr>
            <a:endParaRPr lang="en-US" sz="1656" kern="1200">
              <a:solidFill>
                <a:schemeClr val="tx1"/>
              </a:solidFill>
              <a:latin typeface="+mn-lt"/>
              <a:ea typeface="+mn-lt"/>
              <a:cs typeface="+mn-lt"/>
            </a:endParaRPr>
          </a:p>
          <a:p>
            <a:pPr defTabSz="841248">
              <a:spcAft>
                <a:spcPts val="600"/>
              </a:spcAft>
            </a:pPr>
            <a:endParaRPr lang="en-US" sz="828" kern="1200">
              <a:solidFill>
                <a:schemeClr val="tx1"/>
              </a:solidFill>
              <a:latin typeface="+mn-lt"/>
              <a:ea typeface="+mn-ea"/>
              <a:cs typeface="Calibri"/>
            </a:endParaRPr>
          </a:p>
          <a:p>
            <a:pPr>
              <a:spcAft>
                <a:spcPts val="600"/>
              </a:spcAft>
            </a:pPr>
            <a:endParaRPr lang="en-US">
              <a:ea typeface="Calibri" panose="020F0502020204030204"/>
              <a:cs typeface="Calibri" panose="020F0502020204030204"/>
            </a:endParaRPr>
          </a:p>
        </p:txBody>
      </p:sp>
      <p:sp>
        <p:nvSpPr>
          <p:cNvPr id="6" name="TextBox 5">
            <a:extLst>
              <a:ext uri="{FF2B5EF4-FFF2-40B4-BE49-F238E27FC236}">
                <a16:creationId xmlns:a16="http://schemas.microsoft.com/office/drawing/2014/main" id="{2CE9A8D6-A971-B14C-3491-EB8BC768D73E}"/>
              </a:ext>
            </a:extLst>
          </p:cNvPr>
          <p:cNvSpPr txBox="1"/>
          <p:nvPr/>
        </p:nvSpPr>
        <p:spPr>
          <a:xfrm>
            <a:off x="603880" y="1560395"/>
            <a:ext cx="10522040" cy="3455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62890" indent="-262890" defTabSz="841248">
              <a:lnSpc>
                <a:spcPct val="90000"/>
              </a:lnSpc>
              <a:spcBef>
                <a:spcPts val="920"/>
              </a:spcBef>
              <a:buFont typeface="Arial"/>
              <a:buChar char="•"/>
            </a:pPr>
            <a:r>
              <a:rPr lang="en-US" sz="2024" kern="1200">
                <a:solidFill>
                  <a:schemeClr val="tx1"/>
                </a:solidFill>
                <a:latin typeface="Arial"/>
                <a:ea typeface="+mn-ea"/>
                <a:cs typeface="Arial"/>
              </a:rPr>
              <a:t>We extracted </a:t>
            </a:r>
            <a:r>
              <a:rPr lang="en-US" sz="2024" kern="1200" err="1">
                <a:solidFill>
                  <a:schemeClr val="tx1"/>
                </a:solidFill>
                <a:latin typeface="Arial"/>
                <a:ea typeface="+mn-ea"/>
                <a:cs typeface="Arial"/>
              </a:rPr>
              <a:t>OpenSmile</a:t>
            </a:r>
            <a:r>
              <a:rPr lang="en-US" sz="2024" kern="1200">
                <a:solidFill>
                  <a:schemeClr val="tx1"/>
                </a:solidFill>
                <a:latin typeface="Arial"/>
                <a:ea typeface="+mn-ea"/>
                <a:cs typeface="Arial"/>
              </a:rPr>
              <a:t> and </a:t>
            </a:r>
            <a:r>
              <a:rPr lang="en-US" sz="2024" kern="1200" err="1">
                <a:solidFill>
                  <a:schemeClr val="tx1"/>
                </a:solidFill>
                <a:latin typeface="Arial"/>
                <a:ea typeface="+mn-ea"/>
                <a:cs typeface="Arial"/>
              </a:rPr>
              <a:t>OpenPose</a:t>
            </a:r>
            <a:r>
              <a:rPr lang="en-US" sz="2024" kern="1200">
                <a:solidFill>
                  <a:schemeClr val="tx1"/>
                </a:solidFill>
                <a:latin typeface="Arial"/>
                <a:ea typeface="+mn-ea"/>
                <a:cs typeface="Arial"/>
              </a:rPr>
              <a:t> features for the dataset.</a:t>
            </a:r>
            <a:endParaRPr lang="en-US" sz="2024" kern="1200">
              <a:solidFill>
                <a:schemeClr val="tx1"/>
              </a:solidFill>
              <a:latin typeface="Calibri" panose="020F0502020204030204"/>
              <a:ea typeface="+mn-ea"/>
              <a:cs typeface="Calibri" panose="020F0502020204030204"/>
            </a:endParaRPr>
          </a:p>
          <a:p>
            <a:pPr marL="262890" indent="-262890" defTabSz="841248">
              <a:lnSpc>
                <a:spcPct val="90000"/>
              </a:lnSpc>
              <a:spcBef>
                <a:spcPts val="920"/>
              </a:spcBef>
              <a:buFont typeface="Arial"/>
              <a:buChar char="•"/>
            </a:pPr>
            <a:r>
              <a:rPr lang="en-US" sz="2024" kern="1200" err="1">
                <a:solidFill>
                  <a:schemeClr val="tx1"/>
                </a:solidFill>
                <a:latin typeface="Arial"/>
                <a:ea typeface="+mn-ea"/>
                <a:cs typeface="Arial"/>
              </a:rPr>
              <a:t>OpenPose</a:t>
            </a:r>
            <a:r>
              <a:rPr lang="en-US" sz="2024" kern="1200">
                <a:solidFill>
                  <a:schemeClr val="tx1"/>
                </a:solidFill>
                <a:latin typeface="Arial"/>
                <a:ea typeface="+mn-ea"/>
                <a:cs typeface="Arial"/>
              </a:rPr>
              <a:t> features contained both functional and </a:t>
            </a:r>
            <a:r>
              <a:rPr lang="en-US" sz="2024" kern="1200" err="1">
                <a:solidFill>
                  <a:schemeClr val="tx1"/>
                </a:solidFill>
                <a:latin typeface="Arial"/>
                <a:ea typeface="+mn-ea"/>
                <a:cs typeface="Arial"/>
              </a:rPr>
              <a:t>lld</a:t>
            </a:r>
            <a:r>
              <a:rPr lang="en-US" sz="2024" kern="1200">
                <a:solidFill>
                  <a:schemeClr val="tx1"/>
                </a:solidFill>
                <a:latin typeface="Arial"/>
                <a:ea typeface="+mn-ea"/>
                <a:cs typeface="Arial"/>
              </a:rPr>
              <a:t> features (low-level descriptors).</a:t>
            </a:r>
            <a:endParaRPr lang="en-US" sz="2024" kern="1200">
              <a:solidFill>
                <a:schemeClr val="tx1"/>
              </a:solidFill>
              <a:latin typeface="Calibri" panose="020F0502020204030204"/>
              <a:ea typeface="+mn-ea"/>
              <a:cs typeface="Calibri" panose="020F0502020204030204"/>
            </a:endParaRPr>
          </a:p>
          <a:p>
            <a:pPr marL="315468" indent="-315468" defTabSz="841248">
              <a:lnSpc>
                <a:spcPct val="90000"/>
              </a:lnSpc>
              <a:spcBef>
                <a:spcPts val="920"/>
              </a:spcBef>
              <a:buFont typeface="Arial"/>
              <a:buChar char="•"/>
            </a:pPr>
            <a:r>
              <a:rPr lang="en-US" sz="2024" kern="1200">
                <a:solidFill>
                  <a:schemeClr val="tx1"/>
                </a:solidFill>
                <a:latin typeface="Arial"/>
                <a:ea typeface="+mn-ea"/>
                <a:cs typeface="Arial"/>
              </a:rPr>
              <a:t>These features which we extracted were part of one of the feature set named ComParE_2016.</a:t>
            </a:r>
            <a:endParaRPr lang="en-US" sz="2024" kern="1200">
              <a:solidFill>
                <a:srgbClr val="3F4444"/>
              </a:solidFill>
              <a:latin typeface="Calibri"/>
              <a:ea typeface="+mn-ea"/>
              <a:cs typeface="Calibri"/>
            </a:endParaRPr>
          </a:p>
          <a:p>
            <a:pPr marL="262890" indent="-262890" defTabSz="841248">
              <a:lnSpc>
                <a:spcPct val="90000"/>
              </a:lnSpc>
              <a:spcBef>
                <a:spcPts val="920"/>
              </a:spcBef>
              <a:buFont typeface="Arial"/>
              <a:buChar char="•"/>
            </a:pPr>
            <a:r>
              <a:rPr lang="en-US" sz="2024" kern="1200">
                <a:solidFill>
                  <a:schemeClr val="tx1"/>
                </a:solidFill>
                <a:latin typeface="Arial"/>
                <a:ea typeface="+mn-ea"/>
                <a:cs typeface="Arial"/>
              </a:rPr>
              <a:t>The basic difference between </a:t>
            </a:r>
            <a:r>
              <a:rPr lang="en-US" sz="2024" kern="1200" err="1">
                <a:solidFill>
                  <a:schemeClr val="tx1"/>
                </a:solidFill>
                <a:latin typeface="Arial"/>
                <a:ea typeface="+mn-ea"/>
                <a:cs typeface="Arial"/>
              </a:rPr>
              <a:t>lld</a:t>
            </a:r>
            <a:r>
              <a:rPr lang="en-US" sz="2024" kern="1200">
                <a:solidFill>
                  <a:schemeClr val="tx1"/>
                </a:solidFill>
                <a:latin typeface="Arial"/>
                <a:ea typeface="+mn-ea"/>
                <a:cs typeface="Arial"/>
              </a:rPr>
              <a:t> and Functional Features is Low-Level features are the basic features extracted from the audio signal directly such as pitch, loudness and the Functional Features are the features which are extracted after some transformation on the audio signal such as mean, standard deviation.</a:t>
            </a:r>
          </a:p>
          <a:p>
            <a:pPr marL="262890" indent="-262890" defTabSz="841248">
              <a:lnSpc>
                <a:spcPct val="90000"/>
              </a:lnSpc>
              <a:spcBef>
                <a:spcPts val="920"/>
              </a:spcBef>
              <a:buFont typeface="Arial"/>
              <a:buChar char="•"/>
            </a:pPr>
            <a:endParaRPr lang="en-US" sz="2024" b="1" kern="1200">
              <a:solidFill>
                <a:schemeClr val="tx1"/>
              </a:solidFill>
              <a:latin typeface="Arial"/>
              <a:ea typeface="+mn-ea"/>
              <a:cs typeface="Arial"/>
            </a:endParaRPr>
          </a:p>
          <a:p>
            <a:pPr marL="285750" indent="-285750">
              <a:lnSpc>
                <a:spcPct val="90000"/>
              </a:lnSpc>
              <a:spcBef>
                <a:spcPts val="1000"/>
              </a:spcBef>
              <a:buFont typeface="Arial"/>
              <a:buChar char="•"/>
            </a:pPr>
            <a:endParaRPr lang="en-US" b="1">
              <a:latin typeface="Arial"/>
              <a:cs typeface="Arial"/>
            </a:endParaRPr>
          </a:p>
        </p:txBody>
      </p:sp>
    </p:spTree>
    <p:extLst>
      <p:ext uri="{BB962C8B-B14F-4D97-AF65-F5344CB8AC3E}">
        <p14:creationId xmlns:p14="http://schemas.microsoft.com/office/powerpoint/2010/main" val="2515775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2FD5FF-B8B0-3111-1405-F5909BA96D60}"/>
              </a:ext>
            </a:extLst>
          </p:cNvPr>
          <p:cNvSpPr>
            <a:spLocks noGrp="1"/>
          </p:cNvSpPr>
          <p:nvPr>
            <p:ph type="title"/>
          </p:nvPr>
        </p:nvSpPr>
        <p:spPr>
          <a:xfrm>
            <a:off x="1371599" y="294538"/>
            <a:ext cx="9895951" cy="1033669"/>
          </a:xfrm>
        </p:spPr>
        <p:txBody>
          <a:bodyPr>
            <a:normAutofit/>
          </a:bodyPr>
          <a:lstStyle/>
          <a:p>
            <a:r>
              <a:rPr lang="en-US" sz="4000">
                <a:solidFill>
                  <a:srgbClr val="FFFFFF"/>
                </a:solidFill>
                <a:cs typeface="Calibri Light"/>
              </a:rPr>
              <a:t>Feature Reduction</a:t>
            </a:r>
            <a:endParaRPr lang="en-US" sz="4000">
              <a:solidFill>
                <a:srgbClr val="FFFFFF"/>
              </a:solidFill>
            </a:endParaRPr>
          </a:p>
        </p:txBody>
      </p:sp>
      <p:sp>
        <p:nvSpPr>
          <p:cNvPr id="3" name="Content Placeholder 2">
            <a:extLst>
              <a:ext uri="{FF2B5EF4-FFF2-40B4-BE49-F238E27FC236}">
                <a16:creationId xmlns:a16="http://schemas.microsoft.com/office/drawing/2014/main" id="{483072ED-C51E-DE90-77DE-F0F0438B0590}"/>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a:cs typeface="Calibri"/>
              </a:rPr>
              <a:t>We manually added the label for the gender in the dataset.</a:t>
            </a:r>
          </a:p>
          <a:p>
            <a:r>
              <a:rPr lang="en-US" sz="2000">
                <a:cs typeface="Calibri"/>
              </a:rPr>
              <a:t>We replicated the paper which we read for the feature reduction.</a:t>
            </a:r>
          </a:p>
          <a:p>
            <a:r>
              <a:rPr lang="en-US" sz="2000">
                <a:cs typeface="Calibri"/>
              </a:rPr>
              <a:t>We used the Random-Forest model for predicting the gender.</a:t>
            </a:r>
          </a:p>
          <a:p>
            <a:r>
              <a:rPr lang="en-US" sz="2000">
                <a:cs typeface="Calibri"/>
              </a:rPr>
              <a:t>We removed the top 10 important features which we found by the feature importance in Random-Forest.</a:t>
            </a:r>
          </a:p>
          <a:p>
            <a:r>
              <a:rPr lang="en-US" sz="2000">
                <a:cs typeface="Calibri"/>
              </a:rPr>
              <a:t>We continued this process until the feature importance is less than a threshold.</a:t>
            </a:r>
          </a:p>
          <a:p>
            <a:r>
              <a:rPr lang="en-US" sz="2000">
                <a:cs typeface="Calibri"/>
              </a:rPr>
              <a:t>For now, we kept the threshold value as 65%.</a:t>
            </a:r>
          </a:p>
        </p:txBody>
      </p:sp>
    </p:spTree>
    <p:extLst>
      <p:ext uri="{BB962C8B-B14F-4D97-AF65-F5344CB8AC3E}">
        <p14:creationId xmlns:p14="http://schemas.microsoft.com/office/powerpoint/2010/main" val="2125189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FA39C-2014-B28C-7B86-BA629E8D9933}"/>
              </a:ext>
            </a:extLst>
          </p:cNvPr>
          <p:cNvSpPr>
            <a:spLocks noGrp="1"/>
          </p:cNvSpPr>
          <p:nvPr>
            <p:ph type="title"/>
          </p:nvPr>
        </p:nvSpPr>
        <p:spPr>
          <a:xfrm>
            <a:off x="603015" y="383940"/>
            <a:ext cx="10515600" cy="1325563"/>
          </a:xfrm>
        </p:spPr>
        <p:txBody>
          <a:bodyPr/>
          <a:lstStyle/>
          <a:p>
            <a:r>
              <a:rPr lang="en-US">
                <a:ea typeface="Calibri Light"/>
                <a:cs typeface="Calibri Light"/>
              </a:rPr>
              <a:t>Extraction</a:t>
            </a:r>
            <a:endParaRPr lang="en-US"/>
          </a:p>
        </p:txBody>
      </p:sp>
      <p:sp>
        <p:nvSpPr>
          <p:cNvPr id="11" name="TextBox 10">
            <a:extLst>
              <a:ext uri="{FF2B5EF4-FFF2-40B4-BE49-F238E27FC236}">
                <a16:creationId xmlns:a16="http://schemas.microsoft.com/office/drawing/2014/main" id="{11675BE8-4F2E-D415-4B83-A61532947F36}"/>
              </a:ext>
            </a:extLst>
          </p:cNvPr>
          <p:cNvSpPr txBox="1"/>
          <p:nvPr/>
        </p:nvSpPr>
        <p:spPr>
          <a:xfrm>
            <a:off x="604426" y="1846204"/>
            <a:ext cx="2690518"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a:ea typeface="Calibri"/>
                <a:cs typeface="Calibri"/>
              </a:rPr>
              <a:t>6373</a:t>
            </a:r>
            <a:endParaRPr lang="en-US">
              <a:ea typeface="Calibri"/>
              <a:cs typeface="Calibri"/>
            </a:endParaRPr>
          </a:p>
          <a:p>
            <a:r>
              <a:rPr lang="en-US" err="1">
                <a:cs typeface="Calibri"/>
              </a:rPr>
              <a:t>OpenSmile</a:t>
            </a:r>
            <a:r>
              <a:rPr lang="en-US">
                <a:cs typeface="Calibri"/>
              </a:rPr>
              <a:t> - Functional</a:t>
            </a:r>
            <a:endParaRPr lang="en-US" err="1"/>
          </a:p>
        </p:txBody>
      </p:sp>
      <p:sp>
        <p:nvSpPr>
          <p:cNvPr id="12" name="TextBox 11">
            <a:extLst>
              <a:ext uri="{FF2B5EF4-FFF2-40B4-BE49-F238E27FC236}">
                <a16:creationId xmlns:a16="http://schemas.microsoft.com/office/drawing/2014/main" id="{79F7BB35-E094-61CD-4A55-FBB98C7931C5}"/>
              </a:ext>
            </a:extLst>
          </p:cNvPr>
          <p:cNvSpPr txBox="1"/>
          <p:nvPr/>
        </p:nvSpPr>
        <p:spPr>
          <a:xfrm>
            <a:off x="6549908" y="1846204"/>
            <a:ext cx="1627481"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a:cs typeface="Calibri"/>
              </a:rPr>
              <a:t>709</a:t>
            </a:r>
          </a:p>
          <a:p>
            <a:r>
              <a:rPr lang="en-US">
                <a:cs typeface="Calibri"/>
              </a:rPr>
              <a:t>Visual Features</a:t>
            </a:r>
          </a:p>
        </p:txBody>
      </p:sp>
      <p:sp>
        <p:nvSpPr>
          <p:cNvPr id="13" name="TextBox 12">
            <a:extLst>
              <a:ext uri="{FF2B5EF4-FFF2-40B4-BE49-F238E27FC236}">
                <a16:creationId xmlns:a16="http://schemas.microsoft.com/office/drawing/2014/main" id="{6197AD9C-CD88-B4ED-6902-B47C99BE1A1C}"/>
              </a:ext>
            </a:extLst>
          </p:cNvPr>
          <p:cNvSpPr txBox="1"/>
          <p:nvPr/>
        </p:nvSpPr>
        <p:spPr>
          <a:xfrm>
            <a:off x="3821759" y="1799167"/>
            <a:ext cx="1881481"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a:ea typeface="Calibri"/>
                <a:cs typeface="Calibri"/>
              </a:rPr>
              <a:t>65</a:t>
            </a:r>
          </a:p>
          <a:p>
            <a:r>
              <a:rPr lang="en-US" err="1">
                <a:ea typeface="Calibri"/>
                <a:cs typeface="Calibri"/>
              </a:rPr>
              <a:t>OpenSmile</a:t>
            </a:r>
            <a:r>
              <a:rPr lang="en-US">
                <a:ea typeface="Calibri"/>
                <a:cs typeface="Calibri"/>
              </a:rPr>
              <a:t>-LLD</a:t>
            </a:r>
          </a:p>
        </p:txBody>
      </p:sp>
      <p:sp>
        <p:nvSpPr>
          <p:cNvPr id="4" name="Title 1">
            <a:extLst>
              <a:ext uri="{FF2B5EF4-FFF2-40B4-BE49-F238E27FC236}">
                <a16:creationId xmlns:a16="http://schemas.microsoft.com/office/drawing/2014/main" id="{C5B9913D-5A5D-B776-A627-CEA9D2AEADFC}"/>
              </a:ext>
            </a:extLst>
          </p:cNvPr>
          <p:cNvSpPr txBox="1">
            <a:spLocks/>
          </p:cNvSpPr>
          <p:nvPr/>
        </p:nvSpPr>
        <p:spPr>
          <a:xfrm>
            <a:off x="603015" y="331905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ea typeface="Calibri Light"/>
                <a:cs typeface="Calibri Light"/>
              </a:rPr>
              <a:t>After Reduction</a:t>
            </a:r>
            <a:endParaRPr lang="en-US"/>
          </a:p>
        </p:txBody>
      </p:sp>
      <p:sp>
        <p:nvSpPr>
          <p:cNvPr id="5" name="TextBox 4">
            <a:extLst>
              <a:ext uri="{FF2B5EF4-FFF2-40B4-BE49-F238E27FC236}">
                <a16:creationId xmlns:a16="http://schemas.microsoft.com/office/drawing/2014/main" id="{BBF06D7B-9B0C-0F7C-B687-6BBD838A1A55}"/>
              </a:ext>
            </a:extLst>
          </p:cNvPr>
          <p:cNvSpPr txBox="1"/>
          <p:nvPr/>
        </p:nvSpPr>
        <p:spPr>
          <a:xfrm>
            <a:off x="547981" y="4800130"/>
            <a:ext cx="2690518"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a:ea typeface="Calibri"/>
                <a:cs typeface="Calibri"/>
              </a:rPr>
              <a:t>4223</a:t>
            </a:r>
            <a:endParaRPr lang="en-US">
              <a:ea typeface="Calibri"/>
              <a:cs typeface="Calibri"/>
            </a:endParaRPr>
          </a:p>
          <a:p>
            <a:r>
              <a:rPr lang="en-US" err="1">
                <a:ea typeface="+mn-lt"/>
                <a:cs typeface="+mn-lt"/>
              </a:rPr>
              <a:t>OpenSmile</a:t>
            </a:r>
            <a:r>
              <a:rPr lang="en-US">
                <a:ea typeface="+mn-lt"/>
                <a:cs typeface="+mn-lt"/>
              </a:rPr>
              <a:t> - Functional</a:t>
            </a:r>
            <a:endParaRPr lang="en-US"/>
          </a:p>
          <a:p>
            <a:endParaRPr lang="en-US"/>
          </a:p>
        </p:txBody>
      </p:sp>
      <p:sp>
        <p:nvSpPr>
          <p:cNvPr id="6" name="TextBox 5">
            <a:extLst>
              <a:ext uri="{FF2B5EF4-FFF2-40B4-BE49-F238E27FC236}">
                <a16:creationId xmlns:a16="http://schemas.microsoft.com/office/drawing/2014/main" id="{12AD86F2-04DE-FD6B-E74F-0A5AFA7C61D3}"/>
              </a:ext>
            </a:extLst>
          </p:cNvPr>
          <p:cNvSpPr txBox="1"/>
          <p:nvPr/>
        </p:nvSpPr>
        <p:spPr>
          <a:xfrm>
            <a:off x="3821759" y="4800130"/>
            <a:ext cx="1881481"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a:ea typeface="Calibri"/>
                <a:cs typeface="Calibri"/>
              </a:rPr>
              <a:t>32</a:t>
            </a:r>
          </a:p>
          <a:p>
            <a:r>
              <a:rPr lang="en-US" err="1">
                <a:ea typeface="+mn-lt"/>
                <a:cs typeface="+mn-lt"/>
              </a:rPr>
              <a:t>OpenSmile</a:t>
            </a:r>
            <a:r>
              <a:rPr lang="en-US">
                <a:ea typeface="+mn-lt"/>
                <a:cs typeface="+mn-lt"/>
              </a:rPr>
              <a:t>-LLD</a:t>
            </a:r>
            <a:endParaRPr lang="en-US"/>
          </a:p>
          <a:p>
            <a:endParaRPr lang="en-US"/>
          </a:p>
        </p:txBody>
      </p:sp>
      <p:sp>
        <p:nvSpPr>
          <p:cNvPr id="7" name="TextBox 6">
            <a:extLst>
              <a:ext uri="{FF2B5EF4-FFF2-40B4-BE49-F238E27FC236}">
                <a16:creationId xmlns:a16="http://schemas.microsoft.com/office/drawing/2014/main" id="{3FF4A331-48B6-BA5D-F0AF-A6387345AC81}"/>
              </a:ext>
            </a:extLst>
          </p:cNvPr>
          <p:cNvSpPr txBox="1"/>
          <p:nvPr/>
        </p:nvSpPr>
        <p:spPr>
          <a:xfrm>
            <a:off x="6549908" y="4800130"/>
            <a:ext cx="1627481"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a:ea typeface="+mn-lt"/>
                <a:cs typeface="+mn-lt"/>
              </a:rPr>
              <a:t>3</a:t>
            </a:r>
          </a:p>
          <a:p>
            <a:r>
              <a:rPr lang="en-US">
                <a:cs typeface="Calibri"/>
              </a:rPr>
              <a:t>Visual</a:t>
            </a:r>
            <a:r>
              <a:rPr lang="en-US">
                <a:ea typeface="Calibri"/>
                <a:cs typeface="Calibri"/>
              </a:rPr>
              <a:t> Features</a:t>
            </a:r>
            <a:endParaRPr lang="en-US">
              <a:cs typeface="Calibri"/>
            </a:endParaRPr>
          </a:p>
        </p:txBody>
      </p:sp>
    </p:spTree>
    <p:extLst>
      <p:ext uri="{BB962C8B-B14F-4D97-AF65-F5344CB8AC3E}">
        <p14:creationId xmlns:p14="http://schemas.microsoft.com/office/powerpoint/2010/main" val="28004036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FC45AD-B95E-4CEB-4284-56B38E5CD8A1}"/>
              </a:ext>
            </a:extLst>
          </p:cNvPr>
          <p:cNvSpPr>
            <a:spLocks noGrp="1"/>
          </p:cNvSpPr>
          <p:nvPr>
            <p:ph type="title"/>
          </p:nvPr>
        </p:nvSpPr>
        <p:spPr>
          <a:xfrm>
            <a:off x="1371599" y="294538"/>
            <a:ext cx="9895951" cy="1033669"/>
          </a:xfrm>
        </p:spPr>
        <p:txBody>
          <a:bodyPr>
            <a:normAutofit/>
          </a:bodyPr>
          <a:lstStyle/>
          <a:p>
            <a:r>
              <a:rPr lang="en-US" sz="4000">
                <a:solidFill>
                  <a:srgbClr val="FFFFFF"/>
                </a:solidFill>
                <a:cs typeface="Calibri Light"/>
              </a:rPr>
              <a:t>Future Scope</a:t>
            </a:r>
            <a:endParaRPr lang="en-US" sz="4000">
              <a:solidFill>
                <a:srgbClr val="FFFFFF"/>
              </a:solidFill>
            </a:endParaRPr>
          </a:p>
        </p:txBody>
      </p:sp>
      <p:sp>
        <p:nvSpPr>
          <p:cNvPr id="3" name="Content Placeholder 2">
            <a:extLst>
              <a:ext uri="{FF2B5EF4-FFF2-40B4-BE49-F238E27FC236}">
                <a16:creationId xmlns:a16="http://schemas.microsoft.com/office/drawing/2014/main" id="{2ADFC58E-B6E6-0DDC-064D-B279804B9464}"/>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a:cs typeface="Calibri"/>
              </a:rPr>
              <a:t>Remove the racial bias present between both the datasets (IIIT-B and UK).</a:t>
            </a:r>
          </a:p>
          <a:p>
            <a:r>
              <a:rPr lang="en-US" sz="2000">
                <a:cs typeface="Calibri"/>
              </a:rPr>
              <a:t>Remove the gender bias using the same method in the UK dataset.</a:t>
            </a:r>
          </a:p>
          <a:p>
            <a:r>
              <a:rPr lang="en-US" sz="2000">
                <a:cs typeface="Calibri"/>
              </a:rPr>
              <a:t>Find a particular threshold value such that the accuracy for predicting the score is not drastically dropped.</a:t>
            </a:r>
          </a:p>
          <a:p>
            <a:r>
              <a:rPr lang="en-US" sz="2000">
                <a:cs typeface="Calibri"/>
              </a:rPr>
              <a:t>We will find the accuracy scores for all the models and all the modalities and compare the results.</a:t>
            </a:r>
          </a:p>
          <a:p>
            <a:endParaRPr lang="en-US" sz="2000">
              <a:cs typeface="Calibri"/>
            </a:endParaRPr>
          </a:p>
        </p:txBody>
      </p:sp>
    </p:spTree>
    <p:extLst>
      <p:ext uri="{BB962C8B-B14F-4D97-AF65-F5344CB8AC3E}">
        <p14:creationId xmlns:p14="http://schemas.microsoft.com/office/powerpoint/2010/main" val="3534359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DAF146-A851-61F7-44EE-BAC131FF547E}"/>
              </a:ext>
            </a:extLst>
          </p:cNvPr>
          <p:cNvSpPr>
            <a:spLocks noGrp="1"/>
          </p:cNvSpPr>
          <p:nvPr>
            <p:ph type="title"/>
          </p:nvPr>
        </p:nvSpPr>
        <p:spPr>
          <a:xfrm>
            <a:off x="1371599" y="294538"/>
            <a:ext cx="9895951" cy="1033669"/>
          </a:xfrm>
        </p:spPr>
        <p:txBody>
          <a:bodyPr>
            <a:normAutofit/>
          </a:bodyPr>
          <a:lstStyle/>
          <a:p>
            <a:r>
              <a:rPr lang="en-US" sz="4000">
                <a:solidFill>
                  <a:srgbClr val="FFFFFF"/>
                </a:solidFill>
                <a:ea typeface="Calibri Light"/>
                <a:cs typeface="Calibri Light"/>
              </a:rPr>
              <a:t>How does bias emerge?</a:t>
            </a:r>
            <a:endParaRPr lang="en-US" sz="4000">
              <a:solidFill>
                <a:srgbClr val="FFFFFF"/>
              </a:solidFill>
            </a:endParaRPr>
          </a:p>
        </p:txBody>
      </p:sp>
      <p:sp>
        <p:nvSpPr>
          <p:cNvPr id="3" name="Content Placeholder 2">
            <a:extLst>
              <a:ext uri="{FF2B5EF4-FFF2-40B4-BE49-F238E27FC236}">
                <a16:creationId xmlns:a16="http://schemas.microsoft.com/office/drawing/2014/main" id="{673FEF64-9E82-2F2B-4A2E-69442D745982}"/>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a:latin typeface="Helvetica Neue"/>
                <a:ea typeface="+mn-lt"/>
                <a:cs typeface="+mn-lt"/>
              </a:rPr>
              <a:t>Bias and unfairness in machine-learned models often arise from human decisions during the development process.</a:t>
            </a:r>
          </a:p>
          <a:p>
            <a:r>
              <a:rPr lang="en-US" sz="2000">
                <a:latin typeface="Helvetica Neue"/>
                <a:ea typeface="+mn-lt"/>
                <a:cs typeface="+mn-lt"/>
              </a:rPr>
              <a:t>The data-driven approach of using all available predictors maximizes accuracy but may introduce bias.</a:t>
            </a:r>
            <a:endParaRPr lang="en-US" sz="2000">
              <a:ea typeface="Calibri"/>
              <a:cs typeface="Calibri"/>
            </a:endParaRPr>
          </a:p>
          <a:p>
            <a:r>
              <a:rPr lang="en-US" sz="2000">
                <a:latin typeface="Helvetica Neue"/>
                <a:ea typeface="+mn-lt"/>
                <a:cs typeface="+mn-lt"/>
              </a:rPr>
              <a:t>If predictors contain encoded information about unrelated traits like gender or age, the model may generalize poorly.</a:t>
            </a:r>
            <a:endParaRPr lang="en-US" sz="2000">
              <a:ea typeface="Calibri"/>
              <a:cs typeface="Calibri"/>
            </a:endParaRPr>
          </a:p>
          <a:p>
            <a:r>
              <a:rPr lang="en-US" sz="2000">
                <a:latin typeface="Helvetica Neue"/>
                <a:ea typeface="+mn-lt"/>
                <a:cs typeface="+mn-lt"/>
              </a:rPr>
              <a:t>Poor generalization can lead to different prediction accuracies for different groups, raising fairness concerns.</a:t>
            </a:r>
            <a:endParaRPr lang="en-US" sz="2000">
              <a:latin typeface="Helvetica Neue"/>
            </a:endParaRPr>
          </a:p>
          <a:p>
            <a:endParaRPr lang="en-US" sz="2000">
              <a:ea typeface="Calibri" panose="020F0502020204030204"/>
              <a:cs typeface="Calibri" panose="020F0502020204030204"/>
            </a:endParaRPr>
          </a:p>
          <a:p>
            <a:endParaRPr lang="en-US" sz="2000">
              <a:ea typeface="Calibri" panose="020F0502020204030204"/>
              <a:cs typeface="Calibri" panose="020F0502020204030204"/>
            </a:endParaRPr>
          </a:p>
        </p:txBody>
      </p:sp>
    </p:spTree>
    <p:extLst>
      <p:ext uri="{BB962C8B-B14F-4D97-AF65-F5344CB8AC3E}">
        <p14:creationId xmlns:p14="http://schemas.microsoft.com/office/powerpoint/2010/main" val="3624578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6FEC3C-B88E-C88C-A11E-6342D4DAD8F4}"/>
              </a:ext>
            </a:extLst>
          </p:cNvPr>
          <p:cNvSpPr>
            <a:spLocks noGrp="1"/>
          </p:cNvSpPr>
          <p:nvPr>
            <p:ph type="title"/>
          </p:nvPr>
        </p:nvSpPr>
        <p:spPr>
          <a:xfrm>
            <a:off x="1371599" y="294538"/>
            <a:ext cx="9895951" cy="1033669"/>
          </a:xfrm>
        </p:spPr>
        <p:txBody>
          <a:bodyPr>
            <a:normAutofit/>
          </a:bodyPr>
          <a:lstStyle/>
          <a:p>
            <a:r>
              <a:rPr lang="en-US" sz="4000">
                <a:solidFill>
                  <a:srgbClr val="FFFFFF"/>
                </a:solidFill>
                <a:ea typeface="Calibri Light"/>
                <a:cs typeface="Calibri Light"/>
              </a:rPr>
              <a:t>Fairness</a:t>
            </a:r>
            <a:endParaRPr lang="en-US" sz="4000">
              <a:solidFill>
                <a:srgbClr val="FFFFFF"/>
              </a:solidFill>
            </a:endParaRPr>
          </a:p>
        </p:txBody>
      </p:sp>
      <p:sp>
        <p:nvSpPr>
          <p:cNvPr id="3" name="Content Placeholder 2">
            <a:extLst>
              <a:ext uri="{FF2B5EF4-FFF2-40B4-BE49-F238E27FC236}">
                <a16:creationId xmlns:a16="http://schemas.microsoft.com/office/drawing/2014/main" id="{FFDBFAFB-E570-A24B-B6BB-F4528A406D05}"/>
              </a:ext>
            </a:extLst>
          </p:cNvPr>
          <p:cNvSpPr>
            <a:spLocks noGrp="1"/>
          </p:cNvSpPr>
          <p:nvPr>
            <p:ph idx="1"/>
          </p:nvPr>
        </p:nvSpPr>
        <p:spPr>
          <a:xfrm>
            <a:off x="1371599" y="2318197"/>
            <a:ext cx="9724031" cy="3683358"/>
          </a:xfrm>
        </p:spPr>
        <p:txBody>
          <a:bodyPr vert="horz" lIns="91440" tIns="45720" rIns="91440" bIns="45720" rtlCol="0" anchor="ctr">
            <a:normAutofit/>
          </a:bodyPr>
          <a:lstStyle/>
          <a:p>
            <a:pPr marL="0" indent="0">
              <a:buNone/>
            </a:pPr>
            <a:r>
              <a:rPr lang="en-US" sz="2000">
                <a:ea typeface="+mn-lt"/>
                <a:cs typeface="+mn-lt"/>
              </a:rPr>
              <a:t>In the context of personnel selection and AVIs, the two most relevant aspects of fairness are</a:t>
            </a:r>
            <a:endParaRPr lang="en-US" sz="2000"/>
          </a:p>
          <a:p>
            <a:r>
              <a:rPr lang="en-US" sz="2000">
                <a:ea typeface="+mn-lt"/>
                <a:cs typeface="+mn-lt"/>
              </a:rPr>
              <a:t>Procedural fairness regards the perceived fairness of the elements of the decision-making process and in a measurement context is like measurement bias. </a:t>
            </a:r>
          </a:p>
          <a:p>
            <a:r>
              <a:rPr lang="en-US" sz="2000">
                <a:ea typeface="+mn-lt"/>
                <a:cs typeface="+mn-lt"/>
              </a:rPr>
              <a:t>Distributive fairness regards whether the allocation of important resources ,based on the decisions made or resulting from psychological assessment (e.g., hireability), is perceived as fair.</a:t>
            </a:r>
            <a:endParaRPr lang="en-US" sz="2000">
              <a:ea typeface="Calibri" panose="020F0502020204030204"/>
              <a:cs typeface="Calibri" panose="020F0502020204030204"/>
            </a:endParaRPr>
          </a:p>
        </p:txBody>
      </p:sp>
    </p:spTree>
    <p:extLst>
      <p:ext uri="{BB962C8B-B14F-4D97-AF65-F5344CB8AC3E}">
        <p14:creationId xmlns:p14="http://schemas.microsoft.com/office/powerpoint/2010/main" val="210865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F6C157-BE46-6251-82E8-B82E5078BB7A}"/>
              </a:ext>
            </a:extLst>
          </p:cNvPr>
          <p:cNvSpPr>
            <a:spLocks noGrp="1"/>
          </p:cNvSpPr>
          <p:nvPr>
            <p:ph type="title"/>
          </p:nvPr>
        </p:nvSpPr>
        <p:spPr>
          <a:xfrm>
            <a:off x="1371599" y="294538"/>
            <a:ext cx="9895951" cy="1033669"/>
          </a:xfrm>
        </p:spPr>
        <p:txBody>
          <a:bodyPr>
            <a:normAutofit/>
          </a:bodyPr>
          <a:lstStyle/>
          <a:p>
            <a:r>
              <a:rPr lang="en-US" sz="4000">
                <a:solidFill>
                  <a:srgbClr val="FFFFFF"/>
                </a:solidFill>
                <a:ea typeface="Calibri Light"/>
                <a:cs typeface="Calibri Light"/>
              </a:rPr>
              <a:t>Case Study of AVIs</a:t>
            </a:r>
          </a:p>
        </p:txBody>
      </p:sp>
      <p:sp>
        <p:nvSpPr>
          <p:cNvPr id="3" name="Content Placeholder 2">
            <a:extLst>
              <a:ext uri="{FF2B5EF4-FFF2-40B4-BE49-F238E27FC236}">
                <a16:creationId xmlns:a16="http://schemas.microsoft.com/office/drawing/2014/main" id="{4FBB8C34-FEE3-941B-0018-17D55709262A}"/>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a:ea typeface="+mn-lt"/>
                <a:cs typeface="+mn-lt"/>
              </a:rPr>
              <a:t>A prime example of the use of multimodal models in a real, high-stakes decision-making scenario is an automated video interview (AVI). </a:t>
            </a:r>
            <a:endParaRPr lang="en-US" sz="2000"/>
          </a:p>
          <a:p>
            <a:r>
              <a:rPr lang="en-US" sz="2000">
                <a:ea typeface="+mn-lt"/>
                <a:cs typeface="+mn-lt"/>
              </a:rPr>
              <a:t>In AVIs, machine-learned models are trained to make assessments about the hireability of candidates for particular jobs based on prerecorded video interviews. </a:t>
            </a:r>
            <a:endParaRPr lang="en-US" sz="2000">
              <a:ea typeface="Calibri" panose="020F0502020204030204"/>
              <a:cs typeface="Calibri" panose="020F0502020204030204"/>
            </a:endParaRPr>
          </a:p>
        </p:txBody>
      </p:sp>
    </p:spTree>
    <p:extLst>
      <p:ext uri="{BB962C8B-B14F-4D97-AF65-F5344CB8AC3E}">
        <p14:creationId xmlns:p14="http://schemas.microsoft.com/office/powerpoint/2010/main" val="4203579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8C09F4CA-D1EB-0077-6811-192F171FEFC3}"/>
              </a:ext>
            </a:extLst>
          </p:cNvPr>
          <p:cNvSpPr txBox="1">
            <a:spLocks/>
          </p:cNvSpPr>
          <p:nvPr/>
        </p:nvSpPr>
        <p:spPr>
          <a:xfrm>
            <a:off x="1371599" y="294538"/>
            <a:ext cx="9895951" cy="10336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000" kern="1200">
                <a:solidFill>
                  <a:srgbClr val="FFFFFF"/>
                </a:solidFill>
                <a:latin typeface="+mj-lt"/>
                <a:ea typeface="+mj-ea"/>
                <a:cs typeface="+mj-cs"/>
              </a:rPr>
              <a:t>Why do we need fairness</a:t>
            </a:r>
          </a:p>
        </p:txBody>
      </p:sp>
      <p:sp>
        <p:nvSpPr>
          <p:cNvPr id="2" name="TextBox 1">
            <a:extLst>
              <a:ext uri="{FF2B5EF4-FFF2-40B4-BE49-F238E27FC236}">
                <a16:creationId xmlns:a16="http://schemas.microsoft.com/office/drawing/2014/main" id="{081E0B59-105C-02ED-FE06-4C22E957B866}"/>
              </a:ext>
            </a:extLst>
          </p:cNvPr>
          <p:cNvSpPr txBox="1"/>
          <p:nvPr/>
        </p:nvSpPr>
        <p:spPr>
          <a:xfrm>
            <a:off x="1371599" y="2318197"/>
            <a:ext cx="9724031" cy="368335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Bef>
                <a:spcPts val="1000"/>
              </a:spcBef>
              <a:buFont typeface="Arial" panose="020B0604020202020204" pitchFamily="34" charset="0"/>
              <a:buChar char="•"/>
            </a:pPr>
            <a:r>
              <a:rPr lang="en-US" sz="2000"/>
              <a:t>Some organizations have already begun to incorporate this technology into their hiring workflow and are interested in adopting selection procedures that </a:t>
            </a:r>
          </a:p>
          <a:p>
            <a:pPr marL="285750" indent="-228600">
              <a:lnSpc>
                <a:spcPct val="90000"/>
              </a:lnSpc>
              <a:spcBef>
                <a:spcPts val="1000"/>
              </a:spcBef>
              <a:buFont typeface="Arial" panose="020B0604020202020204" pitchFamily="34" charset="0"/>
              <a:buChar char="•"/>
            </a:pPr>
            <a:r>
              <a:rPr lang="en-US" sz="2000"/>
              <a:t>help them select high performing employees,</a:t>
            </a:r>
          </a:p>
          <a:p>
            <a:pPr marL="285750" indent="-228600">
              <a:lnSpc>
                <a:spcPct val="90000"/>
              </a:lnSpc>
              <a:spcBef>
                <a:spcPts val="1000"/>
              </a:spcBef>
              <a:buFont typeface="Arial" panose="020B0604020202020204" pitchFamily="34" charset="0"/>
              <a:buChar char="•"/>
            </a:pPr>
            <a:r>
              <a:rPr lang="en-US" sz="2000"/>
              <a:t>are unlikely to result in lawsuits (coming from bias/fairness concerns), </a:t>
            </a:r>
          </a:p>
          <a:p>
            <a:pPr marL="285750" indent="-228600">
              <a:lnSpc>
                <a:spcPct val="90000"/>
              </a:lnSpc>
              <a:spcBef>
                <a:spcPts val="1000"/>
              </a:spcBef>
              <a:buFont typeface="Arial" panose="020B0604020202020204" pitchFamily="34" charset="0"/>
              <a:buChar char="•"/>
            </a:pPr>
            <a:r>
              <a:rPr lang="en-US" sz="2000"/>
              <a:t>support diversity and inclusion initiatives.</a:t>
            </a:r>
          </a:p>
          <a:p>
            <a:pPr indent="-228600">
              <a:lnSpc>
                <a:spcPct val="90000"/>
              </a:lnSpc>
              <a:buFont typeface="Arial" panose="020B0604020202020204" pitchFamily="34" charset="0"/>
              <a:buChar char="•"/>
            </a:pPr>
            <a:endParaRPr lang="en-US" sz="2000"/>
          </a:p>
        </p:txBody>
      </p:sp>
    </p:spTree>
    <p:extLst>
      <p:ext uri="{BB962C8B-B14F-4D97-AF65-F5344CB8AC3E}">
        <p14:creationId xmlns:p14="http://schemas.microsoft.com/office/powerpoint/2010/main" val="3171113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D54D83B-77CB-1F49-7A45-F026CCECE42C}"/>
              </a:ext>
            </a:extLst>
          </p:cNvPr>
          <p:cNvSpPr txBox="1"/>
          <p:nvPr/>
        </p:nvSpPr>
        <p:spPr>
          <a:xfrm>
            <a:off x="1136397" y="502020"/>
            <a:ext cx="5323715" cy="164297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4000" kern="1200">
                <a:solidFill>
                  <a:schemeClr val="tx1"/>
                </a:solidFill>
                <a:latin typeface="+mj-lt"/>
                <a:ea typeface="+mj-ea"/>
                <a:cs typeface="+mj-cs"/>
              </a:rPr>
              <a:t>Matching on Gender</a:t>
            </a:r>
          </a:p>
        </p:txBody>
      </p:sp>
      <p:sp>
        <p:nvSpPr>
          <p:cNvPr id="3" name="TextBox 2">
            <a:extLst>
              <a:ext uri="{FF2B5EF4-FFF2-40B4-BE49-F238E27FC236}">
                <a16:creationId xmlns:a16="http://schemas.microsoft.com/office/drawing/2014/main" id="{7DA6C610-D099-A5D0-6958-72C6EF8DFBBB}"/>
              </a:ext>
            </a:extLst>
          </p:cNvPr>
          <p:cNvSpPr txBox="1"/>
          <p:nvPr/>
        </p:nvSpPr>
        <p:spPr>
          <a:xfrm>
            <a:off x="1144923" y="2405894"/>
            <a:ext cx="5315189" cy="353508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1400"/>
              <a:t>Dataset contained men (n=262) and women (n=465). Since the non-binary gender (n=6) representation was insufficient for statistical analysis, they were excluded from the study.</a:t>
            </a:r>
          </a:p>
          <a:p>
            <a:pPr marL="285750" indent="-228600">
              <a:lnSpc>
                <a:spcPct val="90000"/>
              </a:lnSpc>
              <a:spcAft>
                <a:spcPts val="600"/>
              </a:spcAft>
              <a:buFont typeface="Arial" panose="020B0604020202020204" pitchFamily="34" charset="0"/>
              <a:buChar char="•"/>
            </a:pPr>
            <a:r>
              <a:rPr lang="en-US" sz="1400"/>
              <a:t>The matching method ensured that an equal number of men and women were present in the data set by down-sampling the majority class (women) to match the minority class (men).</a:t>
            </a:r>
          </a:p>
          <a:p>
            <a:pPr marL="285750" indent="-228600">
              <a:lnSpc>
                <a:spcPct val="90000"/>
              </a:lnSpc>
              <a:spcAft>
                <a:spcPts val="600"/>
              </a:spcAft>
              <a:buFont typeface="Arial" panose="020B0604020202020204" pitchFamily="34" charset="0"/>
              <a:buChar char="•"/>
            </a:pPr>
            <a:r>
              <a:rPr lang="en-US" sz="1400"/>
              <a:t>After matching, performed a non-parametric Fligner-Killeen test for whether the variances were equivalent across genders and found the difference to be insignificant (D = 0.029). </a:t>
            </a:r>
          </a:p>
          <a:p>
            <a:pPr marL="285750" indent="-228600">
              <a:lnSpc>
                <a:spcPct val="90000"/>
              </a:lnSpc>
              <a:spcAft>
                <a:spcPts val="600"/>
              </a:spcAft>
              <a:buFont typeface="Arial" panose="020B0604020202020204" pitchFamily="34" charset="0"/>
              <a:buChar char="•"/>
            </a:pPr>
            <a:r>
              <a:rPr lang="en-US" sz="1400"/>
              <a:t>Additionally, we performed another test to assess the likelihood that the data was drawn from different distributions and found the distribution difference to be insignificant (D = 0.097), suggesting successful matching.</a:t>
            </a:r>
          </a:p>
        </p:txBody>
      </p:sp>
      <p:sp>
        <p:nvSpPr>
          <p:cNvPr id="12" name="Rectangle 11">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with green and blue lines&#10;&#10;Description automatically generated">
            <a:extLst>
              <a:ext uri="{FF2B5EF4-FFF2-40B4-BE49-F238E27FC236}">
                <a16:creationId xmlns:a16="http://schemas.microsoft.com/office/drawing/2014/main" id="{582DDAF3-F3F8-B486-1707-BE8A6F3959DF}"/>
              </a:ext>
            </a:extLst>
          </p:cNvPr>
          <p:cNvPicPr>
            <a:picLocks noChangeAspect="1"/>
          </p:cNvPicPr>
          <p:nvPr/>
        </p:nvPicPr>
        <p:blipFill>
          <a:blip r:embed="rId2"/>
          <a:stretch>
            <a:fillRect/>
          </a:stretch>
        </p:blipFill>
        <p:spPr>
          <a:xfrm>
            <a:off x="7075967" y="2715104"/>
            <a:ext cx="4170530" cy="1459685"/>
          </a:xfrm>
          <a:prstGeom prst="rect">
            <a:avLst/>
          </a:prstGeom>
        </p:spPr>
      </p:pic>
    </p:spTree>
    <p:extLst>
      <p:ext uri="{BB962C8B-B14F-4D97-AF65-F5344CB8AC3E}">
        <p14:creationId xmlns:p14="http://schemas.microsoft.com/office/powerpoint/2010/main" val="2558070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A18F4A-819F-6E16-7E52-7162DB88F33D}"/>
              </a:ext>
            </a:extLst>
          </p:cNvPr>
          <p:cNvSpPr>
            <a:spLocks noGrp="1"/>
          </p:cNvSpPr>
          <p:nvPr>
            <p:ph type="title"/>
          </p:nvPr>
        </p:nvSpPr>
        <p:spPr>
          <a:xfrm>
            <a:off x="1371599" y="294538"/>
            <a:ext cx="9895951" cy="1033669"/>
          </a:xfrm>
        </p:spPr>
        <p:txBody>
          <a:bodyPr>
            <a:normAutofit/>
          </a:bodyPr>
          <a:lstStyle/>
          <a:p>
            <a:r>
              <a:rPr lang="en-US" sz="4000">
                <a:solidFill>
                  <a:srgbClr val="FFFFFF"/>
                </a:solidFill>
                <a:ea typeface="Calibri Light"/>
                <a:cs typeface="Calibri Light"/>
              </a:rPr>
              <a:t>Feature Extraction</a:t>
            </a:r>
          </a:p>
        </p:txBody>
      </p:sp>
      <p:sp>
        <p:nvSpPr>
          <p:cNvPr id="3" name="Content Placeholder 2">
            <a:extLst>
              <a:ext uri="{FF2B5EF4-FFF2-40B4-BE49-F238E27FC236}">
                <a16:creationId xmlns:a16="http://schemas.microsoft.com/office/drawing/2014/main" id="{631D0EDC-1913-CF43-7849-D9F1528405D5}"/>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a:ea typeface="+mn-lt"/>
                <a:cs typeface="+mn-lt"/>
              </a:rPr>
              <a:t>Verbal: Verbal features included n-gram (unigram, bigram and trigram) frequencies and Linguistic Inquiry and Word Count (LIWC) summary categories. All n-gram features were term frequency and inverse document frequency (TF-IDF) weighted, and the bigrams and trigrams with a point-wise mutual information (PMI) less than 4.0 were dropped to remove spurious n-grams.</a:t>
            </a:r>
            <a:endParaRPr lang="en-US" sz="2000">
              <a:ea typeface="Calibri" panose="020F0502020204030204"/>
              <a:cs typeface="Calibri" panose="020F0502020204030204"/>
            </a:endParaRPr>
          </a:p>
          <a:p>
            <a:r>
              <a:rPr lang="en-US" sz="2000">
                <a:ea typeface="+mn-lt"/>
                <a:cs typeface="+mn-lt"/>
              </a:rPr>
              <a:t>Paraverbal: The Geneva Minimalistic Acoustic Parameter Set of features were extracted using OpenSmile. These features included loudness, Mel-frequency, jitter and shimmer.</a:t>
            </a:r>
            <a:endParaRPr lang="en-US" sz="2000">
              <a:ea typeface="Calibri" panose="020F0502020204030204"/>
              <a:cs typeface="Calibri" panose="020F0502020204030204"/>
            </a:endParaRPr>
          </a:p>
          <a:p>
            <a:r>
              <a:rPr lang="en-US" sz="2000">
                <a:ea typeface="+mn-lt"/>
                <a:cs typeface="+mn-lt"/>
              </a:rPr>
              <a:t>Visual: Visual features were extracted from facial expressions and body motion. Emotient’s FACET was used to extract facial expression features from individual video frames where a face could be detected.</a:t>
            </a:r>
            <a:endParaRPr lang="en-US" sz="2000">
              <a:ea typeface="Calibri" panose="020F0502020204030204"/>
              <a:cs typeface="Calibri" panose="020F0502020204030204"/>
            </a:endParaRPr>
          </a:p>
        </p:txBody>
      </p:sp>
    </p:spTree>
    <p:extLst>
      <p:ext uri="{BB962C8B-B14F-4D97-AF65-F5344CB8AC3E}">
        <p14:creationId xmlns:p14="http://schemas.microsoft.com/office/powerpoint/2010/main" val="242228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1FA39C-2014-B28C-7B86-BA629E8D9933}"/>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ea typeface="Calibri Light"/>
                <a:cs typeface="Calibri Light"/>
              </a:rPr>
              <a:t>Extraction</a:t>
            </a:r>
            <a:endParaRPr lang="en-US" sz="4000">
              <a:solidFill>
                <a:srgbClr val="FFFFFF"/>
              </a:solidFill>
            </a:endParaRPr>
          </a:p>
        </p:txBody>
      </p:sp>
      <p:sp>
        <p:nvSpPr>
          <p:cNvPr id="11" name="TextBox 10">
            <a:extLst>
              <a:ext uri="{FF2B5EF4-FFF2-40B4-BE49-F238E27FC236}">
                <a16:creationId xmlns:a16="http://schemas.microsoft.com/office/drawing/2014/main" id="{11675BE8-4F2E-D415-4B83-A61532947F36}"/>
              </a:ext>
            </a:extLst>
          </p:cNvPr>
          <p:cNvSpPr txBox="1"/>
          <p:nvPr/>
        </p:nvSpPr>
        <p:spPr>
          <a:xfrm>
            <a:off x="644056" y="3277578"/>
            <a:ext cx="3882433" cy="16318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1316736">
              <a:spcAft>
                <a:spcPts val="600"/>
              </a:spcAft>
            </a:pPr>
            <a:r>
              <a:rPr lang="en-US" sz="6912" kern="1200">
                <a:solidFill>
                  <a:schemeClr val="tx1"/>
                </a:solidFill>
                <a:latin typeface="+mn-lt"/>
                <a:ea typeface="+mn-ea"/>
                <a:cs typeface="Calibri"/>
              </a:rPr>
              <a:t>5663 </a:t>
            </a:r>
            <a:endParaRPr lang="en-US" sz="2592" kern="1200">
              <a:solidFill>
                <a:schemeClr val="tx1"/>
              </a:solidFill>
              <a:latin typeface="+mn-lt"/>
              <a:ea typeface="+mn-ea"/>
              <a:cs typeface="Calibri"/>
            </a:endParaRPr>
          </a:p>
          <a:p>
            <a:pPr defTabSz="1316736">
              <a:spcAft>
                <a:spcPts val="600"/>
              </a:spcAft>
            </a:pPr>
            <a:r>
              <a:rPr lang="en-US" sz="2592" kern="1200">
                <a:solidFill>
                  <a:schemeClr val="tx1"/>
                </a:solidFill>
                <a:latin typeface="+mn-lt"/>
                <a:ea typeface="+mn-ea"/>
                <a:cs typeface="Calibri"/>
              </a:rPr>
              <a:t>Verbal Features</a:t>
            </a:r>
            <a:endParaRPr lang="en-US">
              <a:ea typeface="Calibri"/>
              <a:cs typeface="Calibri"/>
            </a:endParaRPr>
          </a:p>
        </p:txBody>
      </p:sp>
      <p:sp>
        <p:nvSpPr>
          <p:cNvPr id="12" name="TextBox 11">
            <a:extLst>
              <a:ext uri="{FF2B5EF4-FFF2-40B4-BE49-F238E27FC236}">
                <a16:creationId xmlns:a16="http://schemas.microsoft.com/office/drawing/2014/main" id="{79F7BB35-E094-61CD-4A55-FBB98C7931C5}"/>
              </a:ext>
            </a:extLst>
          </p:cNvPr>
          <p:cNvSpPr txBox="1"/>
          <p:nvPr/>
        </p:nvSpPr>
        <p:spPr>
          <a:xfrm>
            <a:off x="9223421" y="3277578"/>
            <a:ext cx="2348464" cy="15988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1316736">
              <a:spcAft>
                <a:spcPts val="600"/>
              </a:spcAft>
            </a:pPr>
            <a:r>
              <a:rPr lang="en-US" sz="6912" kern="1200">
                <a:solidFill>
                  <a:schemeClr val="tx1"/>
                </a:solidFill>
                <a:latin typeface="+mn-lt"/>
                <a:ea typeface="+mn-ea"/>
                <a:cs typeface="Calibri"/>
              </a:rPr>
              <a:t>250</a:t>
            </a:r>
            <a:r>
              <a:rPr lang="en-US" sz="2592" kern="1200">
                <a:solidFill>
                  <a:schemeClr val="tx1"/>
                </a:solidFill>
                <a:latin typeface="+mn-lt"/>
                <a:ea typeface="+mn-ea"/>
                <a:cs typeface="Calibri"/>
              </a:rPr>
              <a:t> Visual Features</a:t>
            </a:r>
            <a:endParaRPr lang="en-US"/>
          </a:p>
        </p:txBody>
      </p:sp>
      <p:sp>
        <p:nvSpPr>
          <p:cNvPr id="13" name="TextBox 12">
            <a:extLst>
              <a:ext uri="{FF2B5EF4-FFF2-40B4-BE49-F238E27FC236}">
                <a16:creationId xmlns:a16="http://schemas.microsoft.com/office/drawing/2014/main" id="{6197AD9C-CD88-B4ED-6902-B47C99BE1A1C}"/>
              </a:ext>
            </a:extLst>
          </p:cNvPr>
          <p:cNvSpPr txBox="1"/>
          <p:nvPr/>
        </p:nvSpPr>
        <p:spPr>
          <a:xfrm>
            <a:off x="5286686" y="3209703"/>
            <a:ext cx="2714988" cy="20307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1316736">
              <a:spcAft>
                <a:spcPts val="600"/>
              </a:spcAft>
            </a:pPr>
            <a:r>
              <a:rPr lang="en-US" sz="6912" kern="1200">
                <a:solidFill>
                  <a:schemeClr val="tx1"/>
                </a:solidFill>
                <a:latin typeface="+mn-lt"/>
                <a:ea typeface="+mn-ea"/>
                <a:cs typeface="Calibri"/>
              </a:rPr>
              <a:t>125</a:t>
            </a:r>
          </a:p>
          <a:p>
            <a:pPr defTabSz="1316736">
              <a:spcAft>
                <a:spcPts val="600"/>
              </a:spcAft>
            </a:pPr>
            <a:r>
              <a:rPr lang="en-US" sz="2592" kern="1200">
                <a:solidFill>
                  <a:schemeClr val="tx1"/>
                </a:solidFill>
                <a:latin typeface="+mn-lt"/>
                <a:ea typeface="+mn-ea"/>
                <a:cs typeface="Calibri"/>
              </a:rPr>
              <a:t>Paraverbal Features</a:t>
            </a:r>
            <a:endParaRPr lang="en-US">
              <a:ea typeface="Calibri"/>
              <a:cs typeface="Calibri"/>
            </a:endParaRPr>
          </a:p>
        </p:txBody>
      </p:sp>
    </p:spTree>
    <p:extLst>
      <p:ext uri="{BB962C8B-B14F-4D97-AF65-F5344CB8AC3E}">
        <p14:creationId xmlns:p14="http://schemas.microsoft.com/office/powerpoint/2010/main" val="34154034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29</Slides>
  <Notes>0</Notes>
  <HiddenSlides>0</HiddenSlide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Bias and Fairness in Multi-modal Machine Learning</vt:lpstr>
      <vt:lpstr>Why need fairness in AI models?</vt:lpstr>
      <vt:lpstr>How does bias emerge?</vt:lpstr>
      <vt:lpstr>Fairness</vt:lpstr>
      <vt:lpstr>Case Study of AVIs</vt:lpstr>
      <vt:lpstr>PowerPoint Presentation</vt:lpstr>
      <vt:lpstr>PowerPoint Presentation</vt:lpstr>
      <vt:lpstr>Feature Extraction</vt:lpstr>
      <vt:lpstr>Extraction</vt:lpstr>
      <vt:lpstr>Approaches used</vt:lpstr>
      <vt:lpstr>Models used</vt:lpstr>
      <vt:lpstr>Feature Reduction for Reduced Features Model</vt:lpstr>
      <vt:lpstr>PowerPoint Presentation</vt:lpstr>
      <vt:lpstr>Extraction</vt:lpstr>
      <vt:lpstr>4/5 rule and Adverse Impact(AI)</vt:lpstr>
      <vt:lpstr>PowerPoint Presentation</vt:lpstr>
      <vt:lpstr>Spearman rank-based correlation </vt:lpstr>
      <vt:lpstr>PowerPoint Presentation</vt:lpstr>
      <vt:lpstr>Gender Predictability</vt:lpstr>
      <vt:lpstr>Accuracy</vt:lpstr>
      <vt:lpstr>AI Ratio (Distributive Fairness)</vt:lpstr>
      <vt:lpstr>Final Results</vt:lpstr>
      <vt:lpstr>Conclusion</vt:lpstr>
      <vt:lpstr>Dataset (IIIT-B Videos)</vt:lpstr>
      <vt:lpstr>Dataset Description</vt:lpstr>
      <vt:lpstr> </vt:lpstr>
      <vt:lpstr>Feature Reduction</vt:lpstr>
      <vt:lpstr>Extraction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16</cp:revision>
  <dcterms:created xsi:type="dcterms:W3CDTF">2023-09-22T12:43:43Z</dcterms:created>
  <dcterms:modified xsi:type="dcterms:W3CDTF">2023-12-01T11:52:58Z</dcterms:modified>
</cp:coreProperties>
</file>