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8104D2-32C5-4684-A60D-5A11DD76EE0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104D2-32C5-4684-A60D-5A11DD76EE0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104D2-32C5-4684-A60D-5A11DD76EE0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104D2-32C5-4684-A60D-5A11DD76EE0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8104D2-32C5-4684-A60D-5A11DD76EE0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8104D2-32C5-4684-A60D-5A11DD76EE0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8104D2-32C5-4684-A60D-5A11DD76EE0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8104D2-32C5-4684-A60D-5A11DD76EE0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104D2-32C5-4684-A60D-5A11DD76EE0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104D2-32C5-4684-A60D-5A11DD76EE0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104D2-32C5-4684-A60D-5A11DD76EE0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880AF-5ED4-43C0-909D-B6296627F0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104D2-32C5-4684-A60D-5A11DD76EE04}" type="datetimeFigureOut">
              <a:rPr lang="en-US" smtClean="0"/>
              <a:t>11/30/2023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880AF-5ED4-43C0-909D-B6296627F0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Python Module II</a:t>
            </a:r>
            <a:br>
              <a:rPr lang="en-US" b="1" dirty="0"/>
            </a:br>
            <a:endParaRPr lang="en-US" b="1" dirty="0"/>
          </a:p>
        </p:txBody>
      </p:sp>
      <p:sp>
        <p:nvSpPr>
          <p:cNvPr id="3" name="Subtitle 2"/>
          <p:cNvSpPr>
            <a:spLocks noGrp="1"/>
          </p:cNvSpPr>
          <p:nvPr>
            <p:ph type="subTitle" idx="1"/>
          </p:nvPr>
        </p:nvSpPr>
        <p:spPr/>
        <p:txBody>
          <a:bodyPr/>
          <a:lstStyle/>
          <a:p>
            <a:r>
              <a:rPr lang="en-US" dirty="0">
                <a:solidFill>
                  <a:schemeClr val="tx1"/>
                </a:solidFill>
              </a:rPr>
              <a:t>Tuple, Dictionary, Module(Package),I/O, Exception handling,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Using </a:t>
            </a:r>
            <a:r>
              <a:rPr lang="en-US" sz="3600" b="1" dirty="0" err="1"/>
              <a:t>cmp</a:t>
            </a:r>
            <a:r>
              <a:rPr lang="en-US" sz="3600" b="1" dirty="0"/>
              <a:t>(), max() , min()</a:t>
            </a:r>
            <a:endParaRPr lang="en-US" sz="3600" dirty="0"/>
          </a:p>
        </p:txBody>
      </p:sp>
      <p:sp>
        <p:nvSpPr>
          <p:cNvPr id="3" name="Content Placeholder 2"/>
          <p:cNvSpPr>
            <a:spLocks noGrp="1"/>
          </p:cNvSpPr>
          <p:nvPr>
            <p:ph idx="1"/>
          </p:nvPr>
        </p:nvSpPr>
        <p:spPr/>
        <p:txBody>
          <a:bodyPr>
            <a:normAutofit fontScale="70000" lnSpcReduction="20000"/>
          </a:bodyPr>
          <a:lstStyle/>
          <a:p>
            <a:pPr fontAlgn="base"/>
            <a:r>
              <a:rPr lang="en-US" b="1" dirty="0"/>
              <a:t># </a:t>
            </a:r>
            <a:r>
              <a:rPr lang="en-US" b="1" dirty="0" err="1"/>
              <a:t>cmp</a:t>
            </a:r>
            <a:r>
              <a:rPr lang="en-US" b="1" dirty="0"/>
              <a:t>() returns 0 if matched, 1 when tuple1 is longer and -1 when tuple1 is shorter</a:t>
            </a:r>
          </a:p>
          <a:p>
            <a:pPr fontAlgn="base">
              <a:buNone/>
            </a:pPr>
            <a:r>
              <a:rPr lang="en-US" dirty="0"/>
              <a:t>tuple1 = ('python', 'geek')</a:t>
            </a:r>
          </a:p>
          <a:p>
            <a:pPr fontAlgn="base">
              <a:buNone/>
            </a:pPr>
            <a:r>
              <a:rPr lang="en-US" dirty="0"/>
              <a:t>tuple2 = ('coder', 1)</a:t>
            </a:r>
          </a:p>
          <a:p>
            <a:pPr fontAlgn="base">
              <a:buNone/>
            </a:pPr>
            <a:r>
              <a:rPr lang="en-US" dirty="0"/>
              <a:t>if (</a:t>
            </a:r>
            <a:r>
              <a:rPr lang="en-US" dirty="0" err="1"/>
              <a:t>cmp</a:t>
            </a:r>
            <a:r>
              <a:rPr lang="en-US" dirty="0"/>
              <a:t>(tuple1, tuple2) != 0):</a:t>
            </a:r>
          </a:p>
          <a:p>
            <a:pPr fontAlgn="base">
              <a:buNone/>
            </a:pPr>
            <a:r>
              <a:rPr lang="en-US" dirty="0"/>
              <a:t>    	print('Not the same')</a:t>
            </a:r>
          </a:p>
          <a:p>
            <a:pPr fontAlgn="base">
              <a:buNone/>
            </a:pPr>
            <a:r>
              <a:rPr lang="en-US" dirty="0"/>
              <a:t>else:</a:t>
            </a:r>
          </a:p>
          <a:p>
            <a:pPr fontAlgn="base">
              <a:buNone/>
            </a:pPr>
            <a:r>
              <a:rPr lang="en-US" dirty="0"/>
              <a:t>    	print('Same')</a:t>
            </a:r>
          </a:p>
          <a:p>
            <a:pPr fontAlgn="base">
              <a:buNone/>
            </a:pPr>
            <a:r>
              <a:rPr lang="en-US" dirty="0"/>
              <a:t>print ('Maximum element in </a:t>
            </a:r>
            <a:r>
              <a:rPr lang="en-US" dirty="0" err="1"/>
              <a:t>tuples</a:t>
            </a:r>
            <a:r>
              <a:rPr lang="en-US" dirty="0"/>
              <a:t> 1,2: ' + </a:t>
            </a:r>
            <a:r>
              <a:rPr lang="en-US" dirty="0" err="1"/>
              <a:t>str</a:t>
            </a:r>
            <a:r>
              <a:rPr lang="en-US" dirty="0"/>
              <a:t>(max(tuple1)) +  ',' +</a:t>
            </a:r>
          </a:p>
          <a:p>
            <a:pPr fontAlgn="base">
              <a:buNone/>
            </a:pPr>
            <a:r>
              <a:rPr lang="en-US" dirty="0"/>
              <a:t>     	   </a:t>
            </a:r>
            <a:r>
              <a:rPr lang="en-US" dirty="0" err="1"/>
              <a:t>str</a:t>
            </a:r>
            <a:r>
              <a:rPr lang="en-US" dirty="0"/>
              <a:t>(max(tuple2)))</a:t>
            </a:r>
          </a:p>
          <a:p>
            <a:pPr fontAlgn="base">
              <a:buNone/>
            </a:pPr>
            <a:r>
              <a:rPr lang="en-US" dirty="0"/>
              <a:t>print ('Minimum element in </a:t>
            </a:r>
            <a:r>
              <a:rPr lang="en-US" dirty="0" err="1"/>
              <a:t>tuples</a:t>
            </a:r>
            <a:r>
              <a:rPr lang="en-US" dirty="0"/>
              <a:t> 1,2: ' +  </a:t>
            </a:r>
            <a:r>
              <a:rPr lang="en-US" dirty="0" err="1"/>
              <a:t>str</a:t>
            </a:r>
            <a:r>
              <a:rPr lang="en-US" dirty="0"/>
              <a:t>(min(tuple1)) + ','  + </a:t>
            </a:r>
            <a:r>
              <a:rPr lang="en-US" dirty="0" err="1"/>
              <a:t>str</a:t>
            </a:r>
            <a:r>
              <a:rPr lang="en-US" dirty="0"/>
              <a:t>(min(tuple2)))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None/>
            </a:pPr>
            <a:r>
              <a:rPr lang="en-US" sz="2400" dirty="0"/>
              <a:t>Output</a:t>
            </a:r>
          </a:p>
          <a:p>
            <a:pPr lvl="1" fontAlgn="base">
              <a:buNone/>
            </a:pPr>
            <a:r>
              <a:rPr lang="en-US" sz="2000" b="1" dirty="0"/>
              <a:t>Not the same </a:t>
            </a:r>
          </a:p>
          <a:p>
            <a:pPr lvl="1" fontAlgn="base">
              <a:buNone/>
            </a:pPr>
            <a:r>
              <a:rPr lang="en-US" sz="2000" b="1" dirty="0"/>
              <a:t>Maximum element in </a:t>
            </a:r>
            <a:r>
              <a:rPr lang="en-US" sz="2000" b="1" dirty="0" err="1"/>
              <a:t>tuples</a:t>
            </a:r>
            <a:r>
              <a:rPr lang="en-US" sz="2000" b="1" dirty="0"/>
              <a:t> 1,2: </a:t>
            </a:r>
            <a:r>
              <a:rPr lang="en-US" sz="2000" b="1" dirty="0" err="1"/>
              <a:t>python,coder</a:t>
            </a:r>
            <a:r>
              <a:rPr lang="en-US" sz="2000" b="1" dirty="0"/>
              <a:t> </a:t>
            </a:r>
          </a:p>
          <a:p>
            <a:pPr lvl="1" fontAlgn="base">
              <a:buNone/>
            </a:pPr>
            <a:r>
              <a:rPr lang="en-US" sz="2000" b="1" dirty="0"/>
              <a:t>Minimum element in </a:t>
            </a:r>
            <a:r>
              <a:rPr lang="en-US" sz="2000" b="1" dirty="0" err="1"/>
              <a:t>tuples</a:t>
            </a:r>
            <a:r>
              <a:rPr lang="en-US" sz="2000" b="1" dirty="0"/>
              <a:t> 1,2: geek,1 </a:t>
            </a:r>
          </a:p>
          <a:p>
            <a:pPr fontAlgn="base"/>
            <a:endParaRPr lang="en-US" sz="2400" i="1" dirty="0"/>
          </a:p>
          <a:p>
            <a:pPr fontAlgn="base"/>
            <a:r>
              <a:rPr lang="en-US" sz="2400" b="1" i="1" dirty="0"/>
              <a:t>Note:</a:t>
            </a:r>
            <a:r>
              <a:rPr lang="en-US" sz="2400" i="1" dirty="0"/>
              <a:t> max() and min() checks the based on ASCII values. If there are two strings in a </a:t>
            </a:r>
            <a:r>
              <a:rPr lang="en-US" sz="2400" i="1" dirty="0" err="1"/>
              <a:t>tuple</a:t>
            </a:r>
            <a:r>
              <a:rPr lang="en-US" sz="2400" i="1" dirty="0"/>
              <a:t>, then the first different character in the strings are checked.</a:t>
            </a:r>
            <a:endParaRPr lang="en-US"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Why Use Tuple?</a:t>
            </a:r>
          </a:p>
        </p:txBody>
      </p:sp>
      <p:sp>
        <p:nvSpPr>
          <p:cNvPr id="3" name="Content Placeholder 2"/>
          <p:cNvSpPr>
            <a:spLocks noGrp="1"/>
          </p:cNvSpPr>
          <p:nvPr>
            <p:ph idx="1"/>
          </p:nvPr>
        </p:nvSpPr>
        <p:spPr/>
        <p:txBody>
          <a:bodyPr>
            <a:normAutofit/>
          </a:bodyPr>
          <a:lstStyle/>
          <a:p>
            <a:r>
              <a:rPr lang="en-US" sz="2400" dirty="0"/>
              <a:t>Processing of </a:t>
            </a:r>
            <a:r>
              <a:rPr lang="en-US" sz="2400" dirty="0" err="1"/>
              <a:t>Tuples</a:t>
            </a:r>
            <a:r>
              <a:rPr lang="en-US" sz="2400" dirty="0"/>
              <a:t> are faster than Lists.</a:t>
            </a:r>
          </a:p>
          <a:p>
            <a:r>
              <a:rPr lang="en-US" sz="2400" dirty="0"/>
              <a:t>It makes the data safe as </a:t>
            </a:r>
            <a:r>
              <a:rPr lang="en-US" sz="2400" dirty="0" err="1"/>
              <a:t>Tuples</a:t>
            </a:r>
            <a:r>
              <a:rPr lang="en-US" sz="2400" dirty="0"/>
              <a:t> are immutable and hence cannot be changed.</a:t>
            </a:r>
          </a:p>
          <a:p>
            <a:r>
              <a:rPr lang="en-US" sz="2400" dirty="0" err="1"/>
              <a:t>Tuples</a:t>
            </a:r>
            <a:r>
              <a:rPr lang="en-US" sz="2400" dirty="0"/>
              <a:t> are used for String formatting.</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Dictionary in Python</a:t>
            </a:r>
            <a:endParaRPr lang="en-US" dirty="0"/>
          </a:p>
        </p:txBody>
      </p:sp>
      <p:sp>
        <p:nvSpPr>
          <p:cNvPr id="3" name="Content Placeholder 2"/>
          <p:cNvSpPr>
            <a:spLocks noGrp="1"/>
          </p:cNvSpPr>
          <p:nvPr>
            <p:ph idx="1"/>
          </p:nvPr>
        </p:nvSpPr>
        <p:spPr/>
        <p:txBody>
          <a:bodyPr>
            <a:normAutofit fontScale="92500"/>
          </a:bodyPr>
          <a:lstStyle/>
          <a:p>
            <a:pPr algn="just"/>
            <a:r>
              <a:rPr lang="en-US" sz="2400" dirty="0"/>
              <a:t>In python, dictionary is similar to hash or maps in other languages. </a:t>
            </a:r>
          </a:p>
          <a:p>
            <a:pPr algn="just"/>
            <a:r>
              <a:rPr lang="en-US" sz="2400" dirty="0"/>
              <a:t>It consists of key value pairs. </a:t>
            </a:r>
          </a:p>
          <a:p>
            <a:pPr algn="just"/>
            <a:r>
              <a:rPr lang="en-US" sz="2400" dirty="0"/>
              <a:t>The value can be accessed by unique key in the dictionary.</a:t>
            </a:r>
          </a:p>
          <a:p>
            <a:r>
              <a:rPr lang="en-US" sz="2400" dirty="0"/>
              <a:t>Dictionary is mutable i.e., value can be updated.</a:t>
            </a:r>
          </a:p>
          <a:p>
            <a:r>
              <a:rPr lang="en-US" sz="2400" dirty="0"/>
              <a:t>Keys must be immutable. </a:t>
            </a:r>
          </a:p>
          <a:p>
            <a:r>
              <a:rPr lang="en-US" sz="2400" dirty="0"/>
              <a:t>Value is accessed by key. </a:t>
            </a:r>
          </a:p>
          <a:p>
            <a:r>
              <a:rPr lang="en-US" sz="2400" dirty="0"/>
              <a:t>Value can be updated while key cannot be changed.</a:t>
            </a:r>
          </a:p>
          <a:p>
            <a:r>
              <a:rPr lang="en-US" sz="2400" dirty="0"/>
              <a:t>Dictionary is known as Associative array since the Key works as Index and they are decided by the user.</a:t>
            </a:r>
          </a:p>
          <a:p>
            <a:pPr algn="just">
              <a:buNone/>
            </a:pPr>
            <a:br>
              <a:rPr lang="en-US" sz="2400" dirty="0"/>
            </a:br>
            <a:r>
              <a:rPr lang="en-US"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fontAlgn="base">
              <a:buNone/>
            </a:pPr>
            <a:r>
              <a:rPr lang="en-US" b="1" dirty="0"/>
              <a:t># Create a new dictionary </a:t>
            </a:r>
          </a:p>
          <a:p>
            <a:pPr fontAlgn="base"/>
            <a:r>
              <a:rPr lang="en-US" dirty="0"/>
              <a:t>d = </a:t>
            </a:r>
            <a:r>
              <a:rPr lang="en-US" dirty="0" err="1"/>
              <a:t>dict</a:t>
            </a:r>
            <a:r>
              <a:rPr lang="en-US" dirty="0"/>
              <a:t>()       # or d = {}</a:t>
            </a:r>
          </a:p>
          <a:p>
            <a:pPr fontAlgn="base">
              <a:buNone/>
            </a:pPr>
            <a:endParaRPr lang="en-US" dirty="0"/>
          </a:p>
          <a:p>
            <a:pPr fontAlgn="base">
              <a:buNone/>
            </a:pPr>
            <a:r>
              <a:rPr lang="en-US" b="1" dirty="0"/>
              <a:t># Add a key - value pairs to dictionary</a:t>
            </a:r>
          </a:p>
          <a:p>
            <a:pPr fontAlgn="base"/>
            <a:r>
              <a:rPr lang="en-US" dirty="0"/>
              <a:t>d['xyz'] = 123</a:t>
            </a:r>
          </a:p>
          <a:p>
            <a:pPr fontAlgn="base"/>
            <a:r>
              <a:rPr lang="en-US" dirty="0"/>
              <a:t>d['</a:t>
            </a:r>
            <a:r>
              <a:rPr lang="en-US" dirty="0" err="1"/>
              <a:t>abc</a:t>
            </a:r>
            <a:r>
              <a:rPr lang="en-US" dirty="0"/>
              <a:t>'] = 345</a:t>
            </a:r>
          </a:p>
          <a:p>
            <a:pPr fontAlgn="base">
              <a:buNone/>
            </a:pPr>
            <a:endParaRPr lang="en-US" dirty="0"/>
          </a:p>
          <a:p>
            <a:pPr fontAlgn="base">
              <a:buNone/>
            </a:pPr>
            <a:r>
              <a:rPr lang="en-US" b="1" dirty="0"/>
              <a:t># print the whole dictionary</a:t>
            </a:r>
          </a:p>
          <a:p>
            <a:pPr fontAlgn="base"/>
            <a:r>
              <a:rPr lang="en-US" dirty="0"/>
              <a:t>print (d)</a:t>
            </a:r>
          </a:p>
          <a:p>
            <a:pPr fontAlgn="base">
              <a:buNone/>
            </a:pPr>
            <a:endParaRPr lang="en-US" dirty="0"/>
          </a:p>
          <a:p>
            <a:pPr fontAlgn="base">
              <a:buNone/>
            </a:pPr>
            <a:r>
              <a:rPr lang="en-US" b="1" dirty="0"/>
              <a:t># print only the keys</a:t>
            </a:r>
          </a:p>
          <a:p>
            <a:pPr fontAlgn="base"/>
            <a:r>
              <a:rPr lang="en-US" dirty="0"/>
              <a:t>print (</a:t>
            </a:r>
            <a:r>
              <a:rPr lang="en-US" dirty="0" err="1"/>
              <a:t>d.keys</a:t>
            </a:r>
            <a:r>
              <a:rPr lang="en-US" dirty="0"/>
              <a:t>())</a:t>
            </a:r>
          </a:p>
          <a:p>
            <a:pPr fontAlgn="base">
              <a:buNone/>
            </a:pPr>
            <a:endParaRPr lang="en-US" dirty="0"/>
          </a:p>
          <a:p>
            <a:pPr fontAlgn="base">
              <a:buNone/>
            </a:pPr>
            <a:r>
              <a:rPr lang="en-US" b="1" dirty="0"/>
              <a:t># print only values</a:t>
            </a:r>
          </a:p>
          <a:p>
            <a:pPr fontAlgn="base"/>
            <a:r>
              <a:rPr lang="en-US" dirty="0"/>
              <a:t>print (</a:t>
            </a:r>
            <a:r>
              <a:rPr lang="en-US" dirty="0" err="1"/>
              <a:t>d.values</a:t>
            </a:r>
            <a:r>
              <a:rPr lang="en-US"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buNone/>
            </a:pPr>
            <a:r>
              <a:rPr lang="en-US" b="1" dirty="0"/>
              <a:t># iterate over dictionary </a:t>
            </a:r>
          </a:p>
          <a:p>
            <a:pPr fontAlgn="base"/>
            <a:r>
              <a:rPr lang="en-US" dirty="0"/>
              <a:t>for </a:t>
            </a:r>
            <a:r>
              <a:rPr lang="en-US" dirty="0" err="1"/>
              <a:t>i</a:t>
            </a:r>
            <a:r>
              <a:rPr lang="en-US" dirty="0"/>
              <a:t> in d :</a:t>
            </a:r>
          </a:p>
          <a:p>
            <a:pPr lvl="1" fontAlgn="base">
              <a:buNone/>
            </a:pPr>
            <a:r>
              <a:rPr lang="en-US" dirty="0"/>
              <a:t>    print "%s  %d" %(</a:t>
            </a:r>
            <a:r>
              <a:rPr lang="en-US" dirty="0" err="1"/>
              <a:t>i</a:t>
            </a:r>
            <a:r>
              <a:rPr lang="en-US" dirty="0"/>
              <a:t>, d[</a:t>
            </a:r>
            <a:r>
              <a:rPr lang="en-US" dirty="0" err="1"/>
              <a:t>i</a:t>
            </a:r>
            <a:r>
              <a:rPr lang="en-US" dirty="0"/>
              <a:t>])</a:t>
            </a:r>
          </a:p>
          <a:p>
            <a:pPr fontAlgn="base">
              <a:buNone/>
            </a:pPr>
            <a:r>
              <a:rPr lang="en-US" b="1" dirty="0"/>
              <a:t> # another method of iteration</a:t>
            </a:r>
          </a:p>
          <a:p>
            <a:pPr fontAlgn="base"/>
            <a:r>
              <a:rPr lang="en-US" dirty="0"/>
              <a:t>for index, value in enumerate(d):</a:t>
            </a:r>
          </a:p>
          <a:p>
            <a:pPr fontAlgn="base">
              <a:buNone/>
            </a:pPr>
            <a:r>
              <a:rPr lang="en-US" dirty="0"/>
              <a:t>	        print (index, value , d[value])</a:t>
            </a:r>
          </a:p>
          <a:p>
            <a:pPr fontAlgn="base">
              <a:buNone/>
            </a:pPr>
            <a:r>
              <a:rPr lang="en-US" b="1" dirty="0"/>
              <a:t># check if key exist</a:t>
            </a:r>
          </a:p>
          <a:p>
            <a:pPr fontAlgn="base"/>
            <a:r>
              <a:rPr lang="en-US" dirty="0"/>
              <a:t>print ('xyz' in d)</a:t>
            </a:r>
          </a:p>
          <a:p>
            <a:pPr fontAlgn="base">
              <a:buNone/>
            </a:pPr>
            <a:endParaRPr lang="en-US" dirty="0"/>
          </a:p>
          <a:p>
            <a:pPr fontAlgn="base">
              <a:buNone/>
            </a:pPr>
            <a:r>
              <a:rPr lang="en-US" b="1" dirty="0"/>
              <a:t># delete the key-value pair</a:t>
            </a:r>
          </a:p>
          <a:p>
            <a:pPr fontAlgn="base"/>
            <a:r>
              <a:rPr lang="en-US" dirty="0"/>
              <a:t>del d['xyz']</a:t>
            </a:r>
          </a:p>
          <a:p>
            <a:pPr fontAlgn="base">
              <a:buNone/>
            </a:pPr>
            <a:endParaRPr lang="en-US" dirty="0"/>
          </a:p>
          <a:p>
            <a:pPr fontAlgn="base">
              <a:buNone/>
            </a:pPr>
            <a:r>
              <a:rPr lang="en-US" b="1" dirty="0"/>
              <a:t># check again </a:t>
            </a:r>
          </a:p>
          <a:p>
            <a:pPr fontAlgn="base"/>
            <a:r>
              <a:rPr lang="en-US" dirty="0"/>
              <a:t>print ("xyz" in 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Output:</a:t>
            </a:r>
          </a:p>
          <a:p>
            <a:pPr>
              <a:buNone/>
            </a:pPr>
            <a:r>
              <a:rPr lang="en-US" sz="2400" dirty="0"/>
              <a:t>{'xyz': 123, '</a:t>
            </a:r>
            <a:r>
              <a:rPr lang="en-US" sz="2400" dirty="0" err="1"/>
              <a:t>abc</a:t>
            </a:r>
            <a:r>
              <a:rPr lang="en-US" sz="2400" dirty="0"/>
              <a:t>': 345} </a:t>
            </a:r>
          </a:p>
          <a:p>
            <a:pPr>
              <a:buNone/>
            </a:pPr>
            <a:r>
              <a:rPr lang="en-US" sz="2400" dirty="0"/>
              <a:t>['xyz', '</a:t>
            </a:r>
            <a:r>
              <a:rPr lang="en-US" sz="2400" dirty="0" err="1"/>
              <a:t>abc</a:t>
            </a:r>
            <a:r>
              <a:rPr lang="en-US" sz="2400" dirty="0"/>
              <a:t>'] </a:t>
            </a:r>
          </a:p>
          <a:p>
            <a:pPr>
              <a:buNone/>
            </a:pPr>
            <a:r>
              <a:rPr lang="en-US" sz="2400" dirty="0"/>
              <a:t>[123, 345]</a:t>
            </a:r>
          </a:p>
          <a:p>
            <a:pPr>
              <a:buNone/>
            </a:pPr>
            <a:r>
              <a:rPr lang="en-US" sz="2400" dirty="0"/>
              <a:t> xyz 123 </a:t>
            </a:r>
          </a:p>
          <a:p>
            <a:pPr>
              <a:buNone/>
            </a:pPr>
            <a:r>
              <a:rPr lang="en-US" sz="2400" dirty="0" err="1"/>
              <a:t>abc</a:t>
            </a:r>
            <a:r>
              <a:rPr lang="en-US" sz="2400" dirty="0"/>
              <a:t> 345 </a:t>
            </a:r>
          </a:p>
          <a:p>
            <a:pPr>
              <a:buNone/>
            </a:pPr>
            <a:r>
              <a:rPr lang="en-US" sz="2400" dirty="0"/>
              <a:t>0 xyz 123 </a:t>
            </a:r>
          </a:p>
          <a:p>
            <a:pPr>
              <a:buNone/>
            </a:pPr>
            <a:r>
              <a:rPr lang="en-US" sz="2400" dirty="0"/>
              <a:t>1 </a:t>
            </a:r>
            <a:r>
              <a:rPr lang="en-US" sz="2400" dirty="0" err="1"/>
              <a:t>abc</a:t>
            </a:r>
            <a:r>
              <a:rPr lang="en-US" sz="2400" dirty="0"/>
              <a:t> 345 </a:t>
            </a:r>
          </a:p>
          <a:p>
            <a:pPr>
              <a:buNone/>
            </a:pPr>
            <a:r>
              <a:rPr lang="en-US" sz="2400" dirty="0"/>
              <a:t>True </a:t>
            </a:r>
          </a:p>
          <a:p>
            <a:pPr>
              <a:buNone/>
            </a:pPr>
            <a:r>
              <a:rPr lang="en-US" sz="2400" dirty="0"/>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Dictionary Methods in Python</a:t>
            </a:r>
          </a:p>
        </p:txBody>
      </p:sp>
      <p:sp>
        <p:nvSpPr>
          <p:cNvPr id="3" name="Content Placeholder 2"/>
          <p:cNvSpPr>
            <a:spLocks noGrp="1"/>
          </p:cNvSpPr>
          <p:nvPr>
            <p:ph idx="1"/>
          </p:nvPr>
        </p:nvSpPr>
        <p:spPr/>
        <p:txBody>
          <a:bodyPr>
            <a:normAutofit lnSpcReduction="10000"/>
          </a:bodyPr>
          <a:lstStyle/>
          <a:p>
            <a:pPr fontAlgn="base">
              <a:buNone/>
            </a:pPr>
            <a:r>
              <a:rPr lang="en-US" sz="2400" b="1" dirty="0"/>
              <a:t>1. </a:t>
            </a:r>
            <a:r>
              <a:rPr lang="en-US" sz="2400" b="1" dirty="0" err="1"/>
              <a:t>str</a:t>
            </a:r>
            <a:r>
              <a:rPr lang="en-US" sz="2400" b="1" dirty="0"/>
              <a:t>(</a:t>
            </a:r>
            <a:r>
              <a:rPr lang="en-US" sz="2400" b="1" dirty="0" err="1"/>
              <a:t>dic</a:t>
            </a:r>
            <a:r>
              <a:rPr lang="en-US" sz="2400" b="1" dirty="0"/>
              <a:t>) </a:t>
            </a:r>
            <a:r>
              <a:rPr lang="en-US" sz="2400" dirty="0"/>
              <a:t>:- This method is used to </a:t>
            </a:r>
            <a:r>
              <a:rPr lang="en-US" sz="2400" b="1" dirty="0"/>
              <a:t>return the string</a:t>
            </a:r>
            <a:r>
              <a:rPr lang="en-US" sz="2400" dirty="0"/>
              <a:t>, denoting all the dictionary keys with their values.</a:t>
            </a:r>
          </a:p>
          <a:p>
            <a:pPr fontAlgn="base">
              <a:buNone/>
            </a:pPr>
            <a:r>
              <a:rPr lang="en-US" sz="2400" b="1" dirty="0"/>
              <a:t>2. items() </a:t>
            </a:r>
            <a:r>
              <a:rPr lang="en-US" sz="2400" dirty="0"/>
              <a:t>:- This method is used to</a:t>
            </a:r>
            <a:r>
              <a:rPr lang="en-US" sz="2400" b="1" dirty="0"/>
              <a:t> return the list</a:t>
            </a:r>
            <a:r>
              <a:rPr lang="en-US" sz="2400" dirty="0"/>
              <a:t> with all dictionary keys with values.</a:t>
            </a:r>
          </a:p>
          <a:p>
            <a:pPr fontAlgn="base">
              <a:buNone/>
            </a:pPr>
            <a:r>
              <a:rPr lang="en-US" sz="2400" dirty="0"/>
              <a:t># Initializing dictionary</a:t>
            </a:r>
          </a:p>
          <a:p>
            <a:pPr fontAlgn="base"/>
            <a:r>
              <a:rPr lang="en-US" sz="2400" b="1" dirty="0" err="1"/>
              <a:t>dic</a:t>
            </a:r>
            <a:r>
              <a:rPr lang="en-US" sz="2400" b="1" dirty="0"/>
              <a:t> = { 'Name' : ‘RAM', 'Age' : 19 } </a:t>
            </a:r>
          </a:p>
          <a:p>
            <a:pPr fontAlgn="base">
              <a:buNone/>
            </a:pPr>
            <a:r>
              <a:rPr lang="en-US" sz="2400" dirty="0"/>
              <a:t># using </a:t>
            </a:r>
            <a:r>
              <a:rPr lang="en-US" sz="2400" dirty="0" err="1"/>
              <a:t>str</a:t>
            </a:r>
            <a:r>
              <a:rPr lang="en-US" sz="2400" dirty="0"/>
              <a:t>() to display </a:t>
            </a:r>
            <a:r>
              <a:rPr lang="en-US" sz="2400" dirty="0" err="1"/>
              <a:t>dic</a:t>
            </a:r>
            <a:r>
              <a:rPr lang="en-US" sz="2400" dirty="0"/>
              <a:t> as string</a:t>
            </a:r>
          </a:p>
          <a:p>
            <a:pPr fontAlgn="base"/>
            <a:r>
              <a:rPr lang="en-US" sz="2400" b="1" dirty="0"/>
              <a:t>print (</a:t>
            </a:r>
            <a:r>
              <a:rPr lang="en-US" sz="2400" b="1" dirty="0" err="1"/>
              <a:t>str</a:t>
            </a:r>
            <a:r>
              <a:rPr lang="en-US" sz="2400" b="1" dirty="0"/>
              <a:t>(</a:t>
            </a:r>
            <a:r>
              <a:rPr lang="en-US" sz="2400" b="1" dirty="0" err="1"/>
              <a:t>dic</a:t>
            </a:r>
            <a:r>
              <a:rPr lang="en-US" sz="2400" b="1" dirty="0"/>
              <a:t>))  		#’</a:t>
            </a:r>
            <a:r>
              <a:rPr lang="en-US" sz="2400" dirty="0"/>
              <a:t>{'Name': ‘RAM', 'Age': 19}’</a:t>
            </a:r>
            <a:endParaRPr lang="en-US" sz="2400" b="1" dirty="0"/>
          </a:p>
          <a:p>
            <a:pPr fontAlgn="base">
              <a:buNone/>
            </a:pPr>
            <a:r>
              <a:rPr lang="en-US" sz="2400" dirty="0"/>
              <a:t># using </a:t>
            </a:r>
            <a:r>
              <a:rPr lang="en-US" sz="2400" dirty="0" err="1"/>
              <a:t>str</a:t>
            </a:r>
            <a:r>
              <a:rPr lang="en-US" sz="2400" dirty="0"/>
              <a:t>() to display </a:t>
            </a:r>
            <a:r>
              <a:rPr lang="en-US" sz="2400" dirty="0" err="1"/>
              <a:t>dic</a:t>
            </a:r>
            <a:r>
              <a:rPr lang="en-US" sz="2400" dirty="0"/>
              <a:t> as list</a:t>
            </a:r>
          </a:p>
          <a:p>
            <a:pPr fontAlgn="base"/>
            <a:r>
              <a:rPr lang="en-US" sz="2400" b="1" dirty="0"/>
              <a:t>print (</a:t>
            </a:r>
            <a:r>
              <a:rPr lang="en-US" sz="2400" b="1" dirty="0" err="1"/>
              <a:t>dic.items</a:t>
            </a:r>
            <a:r>
              <a:rPr lang="en-US" sz="2400" b="1" dirty="0"/>
              <a:t>())     #</a:t>
            </a:r>
            <a:r>
              <a:rPr lang="en-US" sz="2400" dirty="0" err="1"/>
              <a:t>dict_items</a:t>
            </a:r>
            <a:r>
              <a:rPr lang="en-US" sz="2400" dirty="0"/>
              <a:t>([('Name', '</a:t>
            </a:r>
            <a:r>
              <a:rPr lang="en-US" sz="2400" dirty="0" err="1"/>
              <a:t>Nandini</a:t>
            </a:r>
            <a:r>
              <a:rPr lang="en-US" sz="2400" dirty="0"/>
              <a:t>'), ('Age', 19)])</a:t>
            </a:r>
            <a:endParaRPr lang="en-US" sz="2400" b="1" dirty="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sz="2400" b="1" dirty="0"/>
              <a:t>3. </a:t>
            </a:r>
            <a:r>
              <a:rPr lang="en-US" sz="2400" b="1" dirty="0" err="1"/>
              <a:t>len</a:t>
            </a:r>
            <a:r>
              <a:rPr lang="en-US" sz="2400" b="1" dirty="0"/>
              <a:t>()</a:t>
            </a:r>
            <a:r>
              <a:rPr lang="en-US" sz="2400" dirty="0"/>
              <a:t> :- It returns the </a:t>
            </a:r>
            <a:r>
              <a:rPr lang="en-US" sz="2400" b="1" dirty="0"/>
              <a:t>count of key entities</a:t>
            </a:r>
            <a:r>
              <a:rPr lang="en-US" sz="2400" dirty="0"/>
              <a:t> of the dictionary elements.</a:t>
            </a:r>
          </a:p>
          <a:p>
            <a:pPr fontAlgn="base">
              <a:buNone/>
            </a:pPr>
            <a:r>
              <a:rPr lang="en-US" sz="2400" dirty="0" err="1"/>
              <a:t>dic</a:t>
            </a:r>
            <a:r>
              <a:rPr lang="en-US" sz="2400" dirty="0"/>
              <a:t> = { 'Name' : '</a:t>
            </a:r>
            <a:r>
              <a:rPr lang="en-US" sz="2400" dirty="0" err="1"/>
              <a:t>Nandini</a:t>
            </a:r>
            <a:r>
              <a:rPr lang="en-US" sz="2400" dirty="0"/>
              <a:t>', 'Age' : 19, 'ID' : 2541997 } </a:t>
            </a:r>
          </a:p>
          <a:p>
            <a:pPr fontAlgn="base">
              <a:buNone/>
            </a:pPr>
            <a:endParaRPr lang="en-US" sz="2400" dirty="0"/>
          </a:p>
          <a:p>
            <a:pPr fontAlgn="base">
              <a:buNone/>
            </a:pPr>
            <a:r>
              <a:rPr lang="en-US" sz="2400" dirty="0"/>
              <a:t># using </a:t>
            </a:r>
            <a:r>
              <a:rPr lang="en-US" sz="2400" dirty="0" err="1"/>
              <a:t>len</a:t>
            </a:r>
            <a:r>
              <a:rPr lang="en-US" sz="2400" dirty="0"/>
              <a:t>() to display dict. size</a:t>
            </a:r>
          </a:p>
          <a:p>
            <a:pPr fontAlgn="base"/>
            <a:r>
              <a:rPr lang="en-US" sz="2400" dirty="0"/>
              <a:t>print (</a:t>
            </a:r>
            <a:r>
              <a:rPr lang="en-US" sz="2400" dirty="0" err="1"/>
              <a:t>len</a:t>
            </a:r>
            <a:r>
              <a:rPr lang="en-US" sz="2400" dirty="0"/>
              <a:t>(</a:t>
            </a:r>
            <a:r>
              <a:rPr lang="en-US" sz="2400" dirty="0" err="1"/>
              <a:t>dic</a:t>
            </a:r>
            <a:r>
              <a:rPr lang="en-US" sz="2400" dirty="0"/>
              <a:t>))                               #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buNone/>
            </a:pPr>
            <a:r>
              <a:rPr lang="en-US" b="1" dirty="0"/>
              <a:t>4. copy()</a:t>
            </a:r>
            <a:r>
              <a:rPr lang="en-US" dirty="0"/>
              <a:t> :- This function creates the</a:t>
            </a:r>
            <a:r>
              <a:rPr lang="en-US" b="1" dirty="0"/>
              <a:t> copy of the dictionary</a:t>
            </a:r>
            <a:r>
              <a:rPr lang="en-US" dirty="0"/>
              <a:t> into other dictionary.</a:t>
            </a:r>
          </a:p>
          <a:p>
            <a:pPr fontAlgn="base">
              <a:buNone/>
            </a:pPr>
            <a:r>
              <a:rPr lang="en-US" b="1" dirty="0"/>
              <a:t>5. clear()</a:t>
            </a:r>
            <a:r>
              <a:rPr lang="en-US" dirty="0"/>
              <a:t> :- This function is used to</a:t>
            </a:r>
            <a:r>
              <a:rPr lang="en-US" b="1" dirty="0"/>
              <a:t> clear the dictionary</a:t>
            </a:r>
            <a:r>
              <a:rPr lang="en-US" dirty="0"/>
              <a:t> contents.</a:t>
            </a:r>
          </a:p>
          <a:p>
            <a:pPr fontAlgn="base">
              <a:buNone/>
            </a:pPr>
            <a:r>
              <a:rPr lang="en-US" dirty="0"/>
              <a:t>dic1 = { 'Name' : '</a:t>
            </a:r>
            <a:r>
              <a:rPr lang="en-US" dirty="0" err="1"/>
              <a:t>Nandini</a:t>
            </a:r>
            <a:r>
              <a:rPr lang="en-US" dirty="0"/>
              <a:t>', 'Age' : 19 }</a:t>
            </a:r>
          </a:p>
          <a:p>
            <a:pPr fontAlgn="base">
              <a:buNone/>
            </a:pPr>
            <a:r>
              <a:rPr lang="en-US" dirty="0"/>
              <a:t>dic3 = {} </a:t>
            </a:r>
          </a:p>
          <a:p>
            <a:pPr fontAlgn="base">
              <a:buNone/>
            </a:pPr>
            <a:r>
              <a:rPr lang="en-US" dirty="0"/>
              <a:t># using copy() to make shallow copy of dictionary</a:t>
            </a:r>
          </a:p>
          <a:p>
            <a:pPr fontAlgn="base"/>
            <a:r>
              <a:rPr lang="en-US" dirty="0"/>
              <a:t>dic3 = dic1.copy()</a:t>
            </a:r>
          </a:p>
          <a:p>
            <a:pPr fontAlgn="base">
              <a:buNone/>
            </a:pPr>
            <a:r>
              <a:rPr lang="en-US" dirty="0"/>
              <a:t># printing new dictionary</a:t>
            </a:r>
          </a:p>
          <a:p>
            <a:pPr fontAlgn="base"/>
            <a:r>
              <a:rPr lang="en-US" dirty="0"/>
              <a:t>print </a:t>
            </a:r>
            <a:r>
              <a:rPr lang="en-US"/>
              <a:t>(dic3)</a:t>
            </a:r>
            <a:r>
              <a:rPr lang="en-US" dirty="0"/>
              <a:t>          # { 'Name' : '</a:t>
            </a:r>
            <a:r>
              <a:rPr lang="en-US" dirty="0" err="1"/>
              <a:t>Nandini</a:t>
            </a:r>
            <a:r>
              <a:rPr lang="en-US" dirty="0"/>
              <a:t>', 'Age' : 19 }</a:t>
            </a:r>
          </a:p>
          <a:p>
            <a:pPr fontAlgn="base">
              <a:buNone/>
            </a:pPr>
            <a:r>
              <a:rPr lang="en-US" dirty="0"/>
              <a:t># clearing the dictionary</a:t>
            </a:r>
          </a:p>
          <a:p>
            <a:pPr fontAlgn="base"/>
            <a:r>
              <a:rPr lang="en-US" dirty="0"/>
              <a:t>dic1.clear()    </a:t>
            </a:r>
          </a:p>
          <a:p>
            <a:pPr fontAlgn="base">
              <a:buNone/>
            </a:pPr>
            <a:r>
              <a:rPr lang="en-US" dirty="0"/>
              <a:t># printing cleared dictionary</a:t>
            </a:r>
          </a:p>
          <a:p>
            <a:pPr fontAlgn="base"/>
            <a:r>
              <a:rPr lang="en-US" dirty="0"/>
              <a:t>print (dic1.items())                       #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Tuple</a:t>
            </a:r>
          </a:p>
        </p:txBody>
      </p:sp>
      <p:sp>
        <p:nvSpPr>
          <p:cNvPr id="3" name="Content Placeholder 2"/>
          <p:cNvSpPr>
            <a:spLocks noGrp="1"/>
          </p:cNvSpPr>
          <p:nvPr>
            <p:ph idx="1"/>
          </p:nvPr>
        </p:nvSpPr>
        <p:spPr/>
        <p:txBody>
          <a:bodyPr>
            <a:normAutofit/>
          </a:bodyPr>
          <a:lstStyle/>
          <a:p>
            <a:pPr algn="just"/>
            <a:r>
              <a:rPr lang="en-US" sz="2400" dirty="0"/>
              <a:t>A </a:t>
            </a:r>
            <a:r>
              <a:rPr lang="en-US" sz="2400" dirty="0" err="1"/>
              <a:t>tuple</a:t>
            </a:r>
            <a:r>
              <a:rPr lang="en-US" sz="2400" dirty="0"/>
              <a:t> is a sequence of immutable objects</a:t>
            </a:r>
          </a:p>
          <a:p>
            <a:pPr algn="just"/>
            <a:r>
              <a:rPr lang="en-US" sz="2400" dirty="0"/>
              <a:t>The objects are enclosed within parenthesis </a:t>
            </a:r>
            <a:r>
              <a:rPr lang="en-US" sz="2400" b="1" dirty="0"/>
              <a:t>( )</a:t>
            </a:r>
            <a:r>
              <a:rPr lang="en-US" sz="2400" dirty="0"/>
              <a:t> and separated by comma.</a:t>
            </a:r>
          </a:p>
          <a:p>
            <a:pPr algn="just"/>
            <a:r>
              <a:rPr lang="en-US" sz="2400" dirty="0"/>
              <a:t>Tuple is similar to list. </a:t>
            </a:r>
          </a:p>
          <a:p>
            <a:pPr algn="just"/>
            <a:r>
              <a:rPr lang="en-US" sz="2400" b="1" dirty="0"/>
              <a:t>Tuple have immutable objects</a:t>
            </a:r>
            <a:r>
              <a:rPr lang="en-US" sz="2400" dirty="0"/>
              <a:t>.</a:t>
            </a:r>
          </a:p>
          <a:p>
            <a:pPr algn="just">
              <a:buNone/>
            </a:pPr>
            <a:endParaRPr lang="en-US" sz="2400" b="1" u="sng" dirty="0"/>
          </a:p>
          <a:p>
            <a:pPr algn="just">
              <a:buNone/>
            </a:pPr>
            <a:r>
              <a:rPr lang="en-US" sz="2400" b="1" u="sng" dirty="0"/>
              <a:t>NOTE:</a:t>
            </a:r>
            <a:r>
              <a:rPr lang="en-US" sz="2400" b="1" dirty="0"/>
              <a:t> </a:t>
            </a:r>
            <a:r>
              <a:rPr lang="en-US" sz="2400" dirty="0"/>
              <a:t>If Parenthesis is not given with a sequence, it is by default treated as Tuple.</a:t>
            </a:r>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b="1" dirty="0"/>
              <a:t>Deletion: del</a:t>
            </a:r>
            <a:r>
              <a:rPr lang="en-US" sz="2000" dirty="0"/>
              <a:t> statement is used for performing deletion operation.</a:t>
            </a:r>
          </a:p>
          <a:p>
            <a:r>
              <a:rPr lang="en-US" sz="2000" dirty="0"/>
              <a:t>An item can be deleted from a dictionary using the key.</a:t>
            </a:r>
          </a:p>
          <a:p>
            <a:pPr>
              <a:buNone/>
            </a:pPr>
            <a:r>
              <a:rPr lang="en-US" sz="2000" dirty="0"/>
              <a:t>del [key] </a:t>
            </a:r>
          </a:p>
          <a:p>
            <a:r>
              <a:rPr lang="en-US" sz="2000" dirty="0"/>
              <a:t>Whole of the dictionary can also be deleted using the del statement.</a:t>
            </a:r>
          </a:p>
          <a:p>
            <a:r>
              <a:rPr lang="en-US" sz="2000" dirty="0"/>
              <a:t>data={100:'Ram', 101:'Suraj', 102:'Alok'} </a:t>
            </a:r>
          </a:p>
          <a:p>
            <a:r>
              <a:rPr lang="en-US" sz="2000" dirty="0"/>
              <a:t>del data[102] </a:t>
            </a:r>
          </a:p>
          <a:p>
            <a:r>
              <a:rPr lang="en-US" sz="2000" dirty="0"/>
              <a:t>print (data) </a:t>
            </a:r>
          </a:p>
          <a:p>
            <a:r>
              <a:rPr lang="en-US" sz="2000" dirty="0"/>
              <a:t>del data </a:t>
            </a:r>
          </a:p>
          <a:p>
            <a:r>
              <a:rPr lang="en-US" sz="2000" dirty="0"/>
              <a:t>print (data)      </a:t>
            </a:r>
            <a:r>
              <a:rPr lang="en-US" sz="1800" dirty="0"/>
              <a:t> #will show an error since dictionary is deleted.</a:t>
            </a:r>
          </a:p>
          <a:p>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Verdana" pitchFamily="34" charset="0"/>
                <a:cs typeface="Arial" pitchFamily="34" charset="0"/>
              </a:rPr>
              <a:t>Dictionary Functions</a:t>
            </a:r>
            <a:endParaRPr lang="en-US" dirty="0"/>
          </a:p>
        </p:txBody>
      </p:sp>
      <p:graphicFrame>
        <p:nvGraphicFramePr>
          <p:cNvPr id="4" name="Content Placeholder 3"/>
          <p:cNvGraphicFramePr>
            <a:graphicFrameLocks noGrp="1"/>
          </p:cNvGraphicFramePr>
          <p:nvPr>
            <p:ph idx="1"/>
          </p:nvPr>
        </p:nvGraphicFramePr>
        <p:xfrm>
          <a:off x="809625" y="1524000"/>
          <a:ext cx="7524750" cy="2331720"/>
        </p:xfrm>
        <a:graphic>
          <a:graphicData uri="http://schemas.openxmlformats.org/drawingml/2006/table">
            <a:tbl>
              <a:tblPr/>
              <a:tblGrid>
                <a:gridCol w="3762375">
                  <a:extLst>
                    <a:ext uri="{9D8B030D-6E8A-4147-A177-3AD203B41FA5}">
                      <a16:colId xmlns:a16="http://schemas.microsoft.com/office/drawing/2014/main" val="20000"/>
                    </a:ext>
                  </a:extLst>
                </a:gridCol>
                <a:gridCol w="3762375">
                  <a:extLst>
                    <a:ext uri="{9D8B030D-6E8A-4147-A177-3AD203B41FA5}">
                      <a16:colId xmlns:a16="http://schemas.microsoft.com/office/drawing/2014/main" val="20001"/>
                    </a:ext>
                  </a:extLst>
                </a:gridCol>
              </a:tblGrid>
              <a:tr h="0">
                <a:tc>
                  <a:txBody>
                    <a:bodyPr/>
                    <a:lstStyle/>
                    <a:p>
                      <a:pPr algn="l" fontAlgn="t"/>
                      <a:r>
                        <a:rPr lang="en-US" dirty="0">
                          <a:solidFill>
                            <a:srgbClr val="000000"/>
                          </a:solidFill>
                          <a:latin typeface="times new roman"/>
                        </a:rPr>
                        <a:t>Functions</a:t>
                      </a:r>
                    </a:p>
                  </a:txBody>
                  <a:tcPr marL="114300" marR="114300" marT="114300" marB="114300">
                    <a:lnL w="9525" cap="flat" cmpd="sng" algn="ctr">
                      <a:solidFill>
                        <a:srgbClr val="C051DC"/>
                      </a:solidFill>
                      <a:prstDash val="solid"/>
                      <a:round/>
                      <a:headEnd type="none" w="med" len="med"/>
                      <a:tailEnd type="none" w="med" len="med"/>
                    </a:lnL>
                    <a:lnR w="9525" cap="flat" cmpd="sng" algn="ctr">
                      <a:solidFill>
                        <a:srgbClr val="C051DC"/>
                      </a:solidFill>
                      <a:prstDash val="solid"/>
                      <a:round/>
                      <a:headEnd type="none" w="med" len="med"/>
                      <a:tailEnd type="none" w="med" len="med"/>
                    </a:lnR>
                    <a:lnT w="9525" cap="flat" cmpd="sng" algn="ctr">
                      <a:solidFill>
                        <a:srgbClr val="C051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latin typeface="times new roman"/>
                        </a:rPr>
                        <a:t>Description</a:t>
                      </a:r>
                    </a:p>
                  </a:txBody>
                  <a:tcPr marL="114300" marR="114300" marT="114300" marB="114300">
                    <a:lnL w="9525" cap="flat" cmpd="sng" algn="ctr">
                      <a:solidFill>
                        <a:srgbClr val="C051DC"/>
                      </a:solidFill>
                      <a:prstDash val="solid"/>
                      <a:round/>
                      <a:headEnd type="none" w="med" len="med"/>
                      <a:tailEnd type="none" w="med" len="med"/>
                    </a:lnL>
                    <a:lnR w="9525" cap="flat" cmpd="sng" algn="ctr">
                      <a:solidFill>
                        <a:srgbClr val="C051DC"/>
                      </a:solidFill>
                      <a:prstDash val="solid"/>
                      <a:round/>
                      <a:headEnd type="none" w="med" len="med"/>
                      <a:tailEnd type="none" w="med" len="med"/>
                    </a:lnR>
                    <a:lnT w="9525" cap="flat" cmpd="sng" algn="ctr">
                      <a:solidFill>
                        <a:srgbClr val="C051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b="0" i="0">
                          <a:solidFill>
                            <a:srgbClr val="000000"/>
                          </a:solidFill>
                          <a:latin typeface="verdana"/>
                        </a:rPr>
                        <a:t>len(dictionary)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latin typeface="verdana"/>
                        </a:rPr>
                        <a:t>Gives number of items in a 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b="0" i="0">
                          <a:solidFill>
                            <a:srgbClr val="000000"/>
                          </a:solidFill>
                          <a:latin typeface="verdana"/>
                        </a:rPr>
                        <a:t>cmp(dictionary1,dictionary2)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latin typeface="verdana"/>
                        </a:rPr>
                        <a:t>Compares the two dictionaries.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b="0" i="0">
                          <a:solidFill>
                            <a:srgbClr val="000000"/>
                          </a:solidFill>
                          <a:latin typeface="verdana"/>
                        </a:rPr>
                        <a:t>str(dictionary)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latin typeface="verdana"/>
                        </a:rPr>
                        <a:t>Gives the string representation of a 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solidFill>
                  <a:srgbClr val="000000"/>
                </a:solidFill>
                <a:latin typeface="Verdana" pitchFamily="34" charset="0"/>
                <a:cs typeface="Arial" pitchFamily="34" charset="0"/>
              </a:rPr>
              <a:t>Dictionary Methods</a:t>
            </a:r>
            <a:endParaRPr lang="en-US" dirty="0"/>
          </a:p>
        </p:txBody>
      </p:sp>
      <p:graphicFrame>
        <p:nvGraphicFramePr>
          <p:cNvPr id="4" name="Content Placeholder 3"/>
          <p:cNvGraphicFramePr>
            <a:graphicFrameLocks noGrp="1"/>
          </p:cNvGraphicFramePr>
          <p:nvPr>
            <p:ph idx="1"/>
          </p:nvPr>
        </p:nvGraphicFramePr>
        <p:xfrm>
          <a:off x="152400" y="1219200"/>
          <a:ext cx="8686800" cy="5122566"/>
        </p:xfrm>
        <a:graphic>
          <a:graphicData uri="http://schemas.openxmlformats.org/drawingml/2006/table">
            <a:tbl>
              <a:tblPr/>
              <a:tblGrid>
                <a:gridCol w="29718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01931">
                <a:tc>
                  <a:txBody>
                    <a:bodyPr/>
                    <a:lstStyle/>
                    <a:p>
                      <a:pPr algn="l" fontAlgn="t"/>
                      <a:r>
                        <a:rPr lang="en-US" sz="1600" b="1" dirty="0">
                          <a:solidFill>
                            <a:srgbClr val="000000"/>
                          </a:solidFill>
                          <a:latin typeface="times new roman"/>
                        </a:rPr>
                        <a:t>Methods</a:t>
                      </a:r>
                    </a:p>
                  </a:txBody>
                  <a:tcPr marL="57436" marR="57436" marT="57436" marB="57436">
                    <a:lnL w="9525" cap="flat" cmpd="sng" algn="ctr">
                      <a:solidFill>
                        <a:srgbClr val="F0C48F"/>
                      </a:solidFill>
                      <a:prstDash val="solid"/>
                      <a:round/>
                      <a:headEnd type="none" w="med" len="med"/>
                      <a:tailEnd type="none" w="med" len="med"/>
                    </a:lnL>
                    <a:lnR w="9525" cap="flat" cmpd="sng" algn="ctr">
                      <a:solidFill>
                        <a:srgbClr val="F0C48F"/>
                      </a:solidFill>
                      <a:prstDash val="solid"/>
                      <a:round/>
                      <a:headEnd type="none" w="med" len="med"/>
                      <a:tailEnd type="none" w="med" len="med"/>
                    </a:lnR>
                    <a:lnT w="9525" cap="flat" cmpd="sng" algn="ctr">
                      <a:solidFill>
                        <a:srgbClr val="F0C4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dirty="0">
                          <a:solidFill>
                            <a:srgbClr val="000000"/>
                          </a:solidFill>
                          <a:latin typeface="times new roman"/>
                        </a:rPr>
                        <a:t>Description</a:t>
                      </a:r>
                    </a:p>
                  </a:txBody>
                  <a:tcPr marL="57436" marR="57436" marT="57436" marB="57436">
                    <a:lnL w="9525" cap="flat" cmpd="sng" algn="ctr">
                      <a:solidFill>
                        <a:srgbClr val="F0C48F"/>
                      </a:solidFill>
                      <a:prstDash val="solid"/>
                      <a:round/>
                      <a:headEnd type="none" w="med" len="med"/>
                      <a:tailEnd type="none" w="med" len="med"/>
                    </a:lnL>
                    <a:lnR w="9525" cap="flat" cmpd="sng" algn="ctr">
                      <a:solidFill>
                        <a:srgbClr val="F0C48F"/>
                      </a:solidFill>
                      <a:prstDash val="solid"/>
                      <a:round/>
                      <a:headEnd type="none" w="med" len="med"/>
                      <a:tailEnd type="none" w="med" len="med"/>
                    </a:lnR>
                    <a:lnT w="9525" cap="flat" cmpd="sng" algn="ctr">
                      <a:solidFill>
                        <a:srgbClr val="F0C4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0376">
                <a:tc>
                  <a:txBody>
                    <a:bodyPr/>
                    <a:lstStyle/>
                    <a:p>
                      <a:pPr algn="just" fontAlgn="t"/>
                      <a:r>
                        <a:rPr lang="en-US" sz="1600" b="0" i="0" dirty="0">
                          <a:solidFill>
                            <a:srgbClr val="000000"/>
                          </a:solidFill>
                          <a:latin typeface="verdana"/>
                        </a:rPr>
                        <a:t>keys()</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Return all the keys element of a dictionary.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0376">
                <a:tc>
                  <a:txBody>
                    <a:bodyPr/>
                    <a:lstStyle/>
                    <a:p>
                      <a:pPr algn="just" fontAlgn="t"/>
                      <a:r>
                        <a:rPr lang="en-US" sz="1600" b="0" i="0" dirty="0">
                          <a:solidFill>
                            <a:srgbClr val="000000"/>
                          </a:solidFill>
                          <a:latin typeface="verdana"/>
                        </a:rPr>
                        <a:t>values()</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dirty="0">
                          <a:solidFill>
                            <a:srgbClr val="000000"/>
                          </a:solidFill>
                          <a:latin typeface="verdana"/>
                        </a:rPr>
                        <a:t>Return all the values element of a dictionary.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0376">
                <a:tc>
                  <a:txBody>
                    <a:bodyPr/>
                    <a:lstStyle/>
                    <a:p>
                      <a:pPr algn="just" fontAlgn="t"/>
                      <a:r>
                        <a:rPr lang="en-US" sz="1600" b="0" i="0">
                          <a:solidFill>
                            <a:srgbClr val="000000"/>
                          </a:solidFill>
                          <a:latin typeface="verdana"/>
                        </a:rPr>
                        <a:t>items()</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Return all the items(key-value pair) of a dictionary.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0376">
                <a:tc>
                  <a:txBody>
                    <a:bodyPr/>
                    <a:lstStyle/>
                    <a:p>
                      <a:pPr algn="just" fontAlgn="t"/>
                      <a:r>
                        <a:rPr lang="en-US" sz="1600" b="0" i="0">
                          <a:solidFill>
                            <a:srgbClr val="000000"/>
                          </a:solidFill>
                          <a:latin typeface="verdana"/>
                        </a:rPr>
                        <a:t>update(dictionary2)</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dirty="0">
                          <a:solidFill>
                            <a:srgbClr val="000000"/>
                          </a:solidFill>
                          <a:latin typeface="verdana"/>
                        </a:rPr>
                        <a:t>It is used to add items of dictionary2 to first dictionary.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73359">
                <a:tc>
                  <a:txBody>
                    <a:bodyPr/>
                    <a:lstStyle/>
                    <a:p>
                      <a:pPr algn="just" fontAlgn="t"/>
                      <a:r>
                        <a:rPr lang="en-US" sz="1600" b="0" i="0">
                          <a:solidFill>
                            <a:srgbClr val="000000"/>
                          </a:solidFill>
                          <a:latin typeface="verdana"/>
                        </a:rPr>
                        <a:t>clear()</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It is used to remove all items of a dictionary. It returns an empty dictionary.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218387">
                <a:tc>
                  <a:txBody>
                    <a:bodyPr/>
                    <a:lstStyle/>
                    <a:p>
                      <a:pPr algn="just" fontAlgn="t"/>
                      <a:r>
                        <a:rPr lang="en-US" sz="1600" b="0" i="0">
                          <a:solidFill>
                            <a:srgbClr val="000000"/>
                          </a:solidFill>
                          <a:latin typeface="verdana"/>
                        </a:rPr>
                        <a:t>fromkeys(sequence,value1)/ fromkeys(sequence)</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dirty="0">
                          <a:solidFill>
                            <a:srgbClr val="000000"/>
                          </a:solidFill>
                          <a:latin typeface="verdana"/>
                        </a:rPr>
                        <a:t>It is used to create a new dictionary from the sequence where sequence elements forms the key and all keys share the values ?value1?. In case value1 is not give, it set the values of keys to be none.</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73359">
                <a:tc>
                  <a:txBody>
                    <a:bodyPr/>
                    <a:lstStyle/>
                    <a:p>
                      <a:pPr algn="just" fontAlgn="t"/>
                      <a:r>
                        <a:rPr lang="en-US" sz="1600" b="0" i="0" dirty="0" err="1">
                          <a:solidFill>
                            <a:srgbClr val="000000"/>
                          </a:solidFill>
                          <a:latin typeface="verdana"/>
                        </a:rPr>
                        <a:t>has_key</a:t>
                      </a:r>
                      <a:r>
                        <a:rPr lang="en-US" sz="1600" b="0" i="0" dirty="0">
                          <a:solidFill>
                            <a:srgbClr val="000000"/>
                          </a:solidFill>
                          <a:latin typeface="verdana"/>
                        </a:rPr>
                        <a:t>(key)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dirty="0">
                          <a:solidFill>
                            <a:srgbClr val="000000"/>
                          </a:solidFill>
                          <a:latin typeface="verdana"/>
                        </a:rPr>
                        <a:t>It returns a </a:t>
                      </a:r>
                      <a:r>
                        <a:rPr lang="en-US" sz="1600" b="0" i="0" dirty="0" err="1">
                          <a:solidFill>
                            <a:srgbClr val="000000"/>
                          </a:solidFill>
                          <a:latin typeface="verdana"/>
                        </a:rPr>
                        <a:t>boolean</a:t>
                      </a:r>
                      <a:r>
                        <a:rPr lang="en-US" sz="1600" b="0" i="0" dirty="0">
                          <a:solidFill>
                            <a:srgbClr val="000000"/>
                          </a:solidFill>
                          <a:latin typeface="verdana"/>
                        </a:rPr>
                        <a:t> value. True in case if key is present in the dictionary ,else false.</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r h="573359">
                <a:tc>
                  <a:txBody>
                    <a:bodyPr/>
                    <a:lstStyle/>
                    <a:p>
                      <a:pPr algn="just" fontAlgn="t"/>
                      <a:r>
                        <a:rPr lang="en-US" sz="1600" b="0" i="0">
                          <a:solidFill>
                            <a:srgbClr val="000000"/>
                          </a:solidFill>
                          <a:latin typeface="verdana"/>
                        </a:rPr>
                        <a:t>get(key)</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latin typeface="verdana"/>
                        </a:rPr>
                        <a:t>Returns the value of the given key. If key is not present it returns none.</a:t>
                      </a:r>
                    </a:p>
                  </a:txBody>
                  <a:tcPr marL="38291" marR="38291" marT="38291" marB="382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a:t>&gt;&gt;&gt;data1={100:'Ram', 101:'Suraj', 102:'Alok'} </a:t>
            </a:r>
          </a:p>
          <a:p>
            <a:pPr>
              <a:buNone/>
            </a:pPr>
            <a:endParaRPr lang="en-US" dirty="0"/>
          </a:p>
          <a:p>
            <a:pPr>
              <a:buNone/>
            </a:pPr>
            <a:r>
              <a:rPr lang="en-US" dirty="0"/>
              <a:t>&gt;&gt;&gt;print (data1.keys() )</a:t>
            </a:r>
          </a:p>
          <a:p>
            <a:pPr>
              <a:buNone/>
            </a:pPr>
            <a:endParaRPr lang="en-US" sz="2600" b="1" dirty="0"/>
          </a:p>
          <a:p>
            <a:pPr>
              <a:buNone/>
            </a:pPr>
            <a:r>
              <a:rPr lang="en-US" sz="2600" b="1" dirty="0"/>
              <a:t>Output:</a:t>
            </a:r>
            <a:endParaRPr lang="en-US" sz="2600" dirty="0"/>
          </a:p>
          <a:p>
            <a:pPr>
              <a:buNone/>
            </a:pPr>
            <a:r>
              <a:rPr lang="en-US" sz="2600" dirty="0"/>
              <a:t>[100, 101, 102]</a:t>
            </a:r>
          </a:p>
          <a:p>
            <a:pPr>
              <a:buNone/>
            </a:pPr>
            <a:endParaRPr lang="en-US" dirty="0"/>
          </a:p>
          <a:p>
            <a:pPr>
              <a:buNone/>
            </a:pPr>
            <a:r>
              <a:rPr lang="en-US" dirty="0"/>
              <a:t>&gt;&gt;&gt;print data1.values() </a:t>
            </a:r>
          </a:p>
          <a:p>
            <a:pPr>
              <a:buNone/>
            </a:pPr>
            <a:r>
              <a:rPr lang="en-US" sz="2600" b="1" dirty="0"/>
              <a:t>Output:</a:t>
            </a:r>
            <a:endParaRPr lang="en-US" sz="2600" dirty="0"/>
          </a:p>
          <a:p>
            <a:pPr>
              <a:buNone/>
            </a:pPr>
            <a:r>
              <a:rPr lang="en-US" sz="2600" dirty="0"/>
              <a:t>['Ram', '</a:t>
            </a:r>
            <a:r>
              <a:rPr lang="en-US" sz="2600" dirty="0" err="1"/>
              <a:t>Suraj</a:t>
            </a:r>
            <a:r>
              <a:rPr lang="en-US" sz="2600" dirty="0"/>
              <a:t>', '</a:t>
            </a:r>
            <a:r>
              <a:rPr lang="en-US" sz="2600" dirty="0" err="1"/>
              <a:t>Alok</a:t>
            </a:r>
            <a:r>
              <a:rPr lang="en-US" sz="2600"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sz="2800" dirty="0"/>
              <a:t>&gt;&gt;&gt;print (data1.items()) </a:t>
            </a:r>
          </a:p>
          <a:p>
            <a:pPr>
              <a:buNone/>
            </a:pPr>
            <a:r>
              <a:rPr lang="en-US" sz="2400" b="1" dirty="0"/>
              <a:t>Output:</a:t>
            </a:r>
            <a:endParaRPr lang="en-US" sz="2400" dirty="0"/>
          </a:p>
          <a:p>
            <a:pPr>
              <a:buNone/>
            </a:pPr>
            <a:r>
              <a:rPr lang="en-US" sz="2400" dirty="0"/>
              <a:t>[(100, 'Ram'), (101, '</a:t>
            </a:r>
            <a:r>
              <a:rPr lang="en-US" sz="2400" dirty="0" err="1"/>
              <a:t>Suraj</a:t>
            </a:r>
            <a:r>
              <a:rPr lang="en-US" sz="2400" dirty="0"/>
              <a:t>'), (102, '</a:t>
            </a:r>
            <a:r>
              <a:rPr lang="en-US" sz="2400" dirty="0" err="1"/>
              <a:t>Alok</a:t>
            </a:r>
            <a:r>
              <a:rPr lang="en-US" sz="2400" dirty="0"/>
              <a:t>')]</a:t>
            </a:r>
          </a:p>
          <a:p>
            <a:pPr>
              <a:buNone/>
            </a:pPr>
            <a:endParaRPr lang="en-US" dirty="0"/>
          </a:p>
          <a:p>
            <a:pPr>
              <a:buNone/>
            </a:pPr>
            <a:r>
              <a:rPr lang="en-US" dirty="0"/>
              <a:t>&gt;&gt;&gt;data1={100:'Ram', 101:'Suraj', 102:'Alok'}</a:t>
            </a:r>
          </a:p>
          <a:p>
            <a:pPr>
              <a:buNone/>
            </a:pPr>
            <a:r>
              <a:rPr lang="en-US" dirty="0"/>
              <a:t>&gt;&gt;&gt;data2={103:'Sanjay'} </a:t>
            </a:r>
          </a:p>
          <a:p>
            <a:pPr>
              <a:buNone/>
            </a:pPr>
            <a:r>
              <a:rPr lang="en-US" dirty="0"/>
              <a:t>&gt;&gt;&gt;data1.update(data2) </a:t>
            </a:r>
          </a:p>
          <a:p>
            <a:pPr>
              <a:buNone/>
            </a:pPr>
            <a:r>
              <a:rPr lang="en-US" dirty="0"/>
              <a:t>&gt;&gt;&gt;print (data1) </a:t>
            </a:r>
          </a:p>
          <a:p>
            <a:pPr>
              <a:buNone/>
            </a:pPr>
            <a:r>
              <a:rPr lang="en-US" dirty="0"/>
              <a:t>&gt;&gt;&gt;print (data2) </a:t>
            </a:r>
          </a:p>
          <a:p>
            <a:pPr>
              <a:buNone/>
            </a:pPr>
            <a:r>
              <a:rPr lang="en-US" b="1" dirty="0"/>
              <a:t>Output:</a:t>
            </a:r>
            <a:endParaRPr lang="en-US" dirty="0"/>
          </a:p>
          <a:p>
            <a:pPr>
              <a:buNone/>
            </a:pPr>
            <a:r>
              <a:rPr lang="en-US" sz="3100" dirty="0"/>
              <a:t>{100: 'Ram', 101: '</a:t>
            </a:r>
            <a:r>
              <a:rPr lang="en-US" sz="3100" dirty="0" err="1"/>
              <a:t>Suraj</a:t>
            </a:r>
            <a:r>
              <a:rPr lang="en-US" sz="3100" dirty="0"/>
              <a:t>', 102: '</a:t>
            </a:r>
            <a:r>
              <a:rPr lang="en-US" sz="3100" dirty="0" err="1"/>
              <a:t>Alok</a:t>
            </a:r>
            <a:r>
              <a:rPr lang="en-US" sz="3100" dirty="0"/>
              <a:t>', 103: 'Sanjay'} </a:t>
            </a:r>
          </a:p>
          <a:p>
            <a:pPr>
              <a:buNone/>
            </a:pPr>
            <a:r>
              <a:rPr lang="en-US" sz="3100" dirty="0"/>
              <a:t>{103: 'Sanjay'}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1">
              <a:buFont typeface="Wingdings" pitchFamily="2" charset="2"/>
              <a:buChar char="Ø"/>
            </a:pPr>
            <a:r>
              <a:rPr lang="en-US" dirty="0"/>
              <a:t>sequence=('Id' , 'Number' , 'Email') </a:t>
            </a:r>
          </a:p>
          <a:p>
            <a:pPr lvl="1">
              <a:buFont typeface="Wingdings" pitchFamily="2" charset="2"/>
              <a:buChar char="Ø"/>
            </a:pPr>
            <a:r>
              <a:rPr lang="en-US" dirty="0"/>
              <a:t>data={} </a:t>
            </a:r>
          </a:p>
          <a:p>
            <a:pPr lvl="1">
              <a:buFont typeface="Wingdings" pitchFamily="2" charset="2"/>
              <a:buChar char="Ø"/>
            </a:pPr>
            <a:r>
              <a:rPr lang="en-US" dirty="0"/>
              <a:t>data1={} </a:t>
            </a:r>
          </a:p>
          <a:p>
            <a:pPr lvl="1">
              <a:buFont typeface="Wingdings" pitchFamily="2" charset="2"/>
              <a:buChar char="Ø"/>
            </a:pPr>
            <a:r>
              <a:rPr lang="en-US" dirty="0"/>
              <a:t>data=</a:t>
            </a:r>
            <a:r>
              <a:rPr lang="en-US" dirty="0" err="1"/>
              <a:t>data.fromkeys</a:t>
            </a:r>
            <a:r>
              <a:rPr lang="en-US" dirty="0"/>
              <a:t>(sequence) </a:t>
            </a:r>
          </a:p>
          <a:p>
            <a:pPr lvl="1">
              <a:buFont typeface="Wingdings" pitchFamily="2" charset="2"/>
              <a:buChar char="Ø"/>
            </a:pPr>
            <a:r>
              <a:rPr lang="en-US" dirty="0"/>
              <a:t>print (data)</a:t>
            </a:r>
          </a:p>
          <a:p>
            <a:pPr lvl="1">
              <a:buFont typeface="Wingdings" pitchFamily="2" charset="2"/>
              <a:buChar char="Ø"/>
            </a:pPr>
            <a:r>
              <a:rPr lang="en-US" dirty="0"/>
              <a:t>data1=data1.fromkeys(sequence,100) </a:t>
            </a:r>
          </a:p>
          <a:p>
            <a:pPr lvl="1">
              <a:buFont typeface="Wingdings" pitchFamily="2" charset="2"/>
              <a:buChar char="Ø"/>
            </a:pPr>
            <a:r>
              <a:rPr lang="en-US" dirty="0"/>
              <a:t>print (data1) </a:t>
            </a:r>
          </a:p>
          <a:p>
            <a:r>
              <a:rPr lang="en-US" b="1" dirty="0"/>
              <a:t>Output:</a:t>
            </a:r>
            <a:endParaRPr lang="en-US" dirty="0"/>
          </a:p>
          <a:p>
            <a:pPr>
              <a:buNone/>
            </a:pPr>
            <a:r>
              <a:rPr lang="en-US" dirty="0"/>
              <a:t>{'Email': None, 'Id': None, 'Number': None} </a:t>
            </a:r>
          </a:p>
          <a:p>
            <a:pPr>
              <a:buNone/>
            </a:pPr>
            <a:r>
              <a:rPr lang="en-US" dirty="0"/>
              <a:t>{'Email': 100, 'Id': 100, 'Number': 100}</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Wingdings" pitchFamily="2" charset="2"/>
              <a:buChar char="Ø"/>
            </a:pPr>
            <a:r>
              <a:rPr lang="en-US" dirty="0"/>
              <a:t>data={'Id':100 , '</a:t>
            </a:r>
            <a:r>
              <a:rPr lang="en-US" dirty="0" err="1"/>
              <a:t>Name':'Aakash</a:t>
            </a:r>
            <a:r>
              <a:rPr lang="en-US" dirty="0"/>
              <a:t>' , 'Age':23} </a:t>
            </a:r>
          </a:p>
          <a:p>
            <a:pPr lvl="1">
              <a:buFont typeface="Wingdings" pitchFamily="2" charset="2"/>
              <a:buChar char="Ø"/>
            </a:pPr>
            <a:r>
              <a:rPr lang="en-US" dirty="0"/>
              <a:t>print (</a:t>
            </a:r>
            <a:r>
              <a:rPr lang="en-US" dirty="0" err="1"/>
              <a:t>data.has_key</a:t>
            </a:r>
            <a:r>
              <a:rPr lang="en-US" dirty="0"/>
              <a:t>('Age'))</a:t>
            </a:r>
          </a:p>
          <a:p>
            <a:pPr lvl="1">
              <a:buFont typeface="Wingdings" pitchFamily="2" charset="2"/>
              <a:buChar char="Ø"/>
            </a:pPr>
            <a:r>
              <a:rPr lang="en-US" dirty="0"/>
              <a:t>print (</a:t>
            </a:r>
            <a:r>
              <a:rPr lang="en-US" dirty="0" err="1"/>
              <a:t>data.has_key</a:t>
            </a:r>
            <a:r>
              <a:rPr lang="en-US" dirty="0"/>
              <a:t>('Email')) </a:t>
            </a:r>
          </a:p>
          <a:p>
            <a:r>
              <a:rPr lang="en-US" sz="2800" b="1" dirty="0"/>
              <a:t>Output:</a:t>
            </a:r>
            <a:endParaRPr lang="en-US" sz="2800" dirty="0"/>
          </a:p>
          <a:p>
            <a:pPr>
              <a:buNone/>
            </a:pPr>
            <a:r>
              <a:rPr lang="en-US" sz="2800" dirty="0"/>
              <a:t>True </a:t>
            </a:r>
          </a:p>
          <a:p>
            <a:pPr>
              <a:buNone/>
            </a:pPr>
            <a:r>
              <a:rPr lang="en-US" sz="2800" dirty="0"/>
              <a:t>False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Wingdings" pitchFamily="2" charset="2"/>
              <a:buChar char="Ø"/>
            </a:pPr>
            <a:r>
              <a:rPr lang="en-US" dirty="0"/>
              <a:t>data={'Id':100 , '</a:t>
            </a:r>
            <a:r>
              <a:rPr lang="en-US" dirty="0" err="1"/>
              <a:t>Name':'Aakash</a:t>
            </a:r>
            <a:r>
              <a:rPr lang="en-US" dirty="0"/>
              <a:t>' , 'Age':23} </a:t>
            </a:r>
          </a:p>
          <a:p>
            <a:pPr lvl="1">
              <a:buFont typeface="Wingdings" pitchFamily="2" charset="2"/>
              <a:buChar char="Ø"/>
            </a:pPr>
            <a:r>
              <a:rPr lang="en-US" dirty="0"/>
              <a:t>print (</a:t>
            </a:r>
            <a:r>
              <a:rPr lang="en-US" dirty="0" err="1"/>
              <a:t>data.get</a:t>
            </a:r>
            <a:r>
              <a:rPr lang="en-US" dirty="0"/>
              <a:t>('Age')) </a:t>
            </a:r>
          </a:p>
          <a:p>
            <a:pPr lvl="1">
              <a:buFont typeface="Wingdings" pitchFamily="2" charset="2"/>
              <a:buChar char="Ø"/>
            </a:pPr>
            <a:r>
              <a:rPr lang="en-US" dirty="0"/>
              <a:t>print (</a:t>
            </a:r>
            <a:r>
              <a:rPr lang="en-US" dirty="0" err="1"/>
              <a:t>data.get</a:t>
            </a:r>
            <a:r>
              <a:rPr lang="en-US" dirty="0"/>
              <a:t>('Email') </a:t>
            </a:r>
          </a:p>
          <a:p>
            <a:pPr>
              <a:buNone/>
            </a:pPr>
            <a:r>
              <a:rPr lang="en-US" sz="2400" b="1" dirty="0"/>
              <a:t>Output:</a:t>
            </a:r>
            <a:endParaRPr lang="en-US" sz="2400" dirty="0"/>
          </a:p>
          <a:p>
            <a:pPr>
              <a:buNone/>
            </a:pPr>
            <a:r>
              <a:rPr lang="en-US" sz="2400" dirty="0"/>
              <a:t>23 </a:t>
            </a:r>
          </a:p>
          <a:p>
            <a:pPr>
              <a:buNone/>
            </a:pPr>
            <a:r>
              <a:rPr lang="en-US" sz="2400" dirty="0"/>
              <a:t>None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sz="2600" dirty="0"/>
              <a:t>d=</a:t>
            </a:r>
            <a:r>
              <a:rPr lang="en-US" sz="2600" b="1" dirty="0"/>
              <a:t>{</a:t>
            </a:r>
            <a:r>
              <a:rPr lang="en-US" sz="2600" b="1" dirty="0">
                <a:solidFill>
                  <a:srgbClr val="FF0000"/>
                </a:solidFill>
              </a:rPr>
              <a:t>int(</a:t>
            </a:r>
            <a:r>
              <a:rPr lang="en-US" sz="2600" dirty="0">
                <a:solidFill>
                  <a:srgbClr val="FF0000"/>
                </a:solidFill>
              </a:rPr>
              <a:t>x</a:t>
            </a:r>
            <a:r>
              <a:rPr lang="en-US" sz="2600" b="1" dirty="0">
                <a:solidFill>
                  <a:srgbClr val="FF0000"/>
                </a:solidFill>
              </a:rPr>
              <a:t>)</a:t>
            </a:r>
            <a:r>
              <a:rPr lang="en-US" sz="2600" b="1" dirty="0"/>
              <a:t>:</a:t>
            </a:r>
            <a:r>
              <a:rPr lang="en-US" sz="2600" b="1" dirty="0">
                <a:solidFill>
                  <a:srgbClr val="7030A0"/>
                </a:solidFill>
              </a:rPr>
              <a:t>z</a:t>
            </a:r>
            <a:r>
              <a:rPr lang="en-US" sz="2600" dirty="0"/>
              <a:t> </a:t>
            </a:r>
            <a:r>
              <a:rPr lang="en-US" sz="2600" b="1" dirty="0">
                <a:solidFill>
                  <a:srgbClr val="FF0000"/>
                </a:solidFill>
              </a:rPr>
              <a:t>for</a:t>
            </a:r>
            <a:r>
              <a:rPr lang="en-US" sz="2600" dirty="0">
                <a:solidFill>
                  <a:srgbClr val="FF0000"/>
                </a:solidFill>
              </a:rPr>
              <a:t> x </a:t>
            </a:r>
            <a:r>
              <a:rPr lang="en-US" sz="2600" b="1" dirty="0">
                <a:solidFill>
                  <a:srgbClr val="FF0000"/>
                </a:solidFill>
              </a:rPr>
              <a:t>in input(</a:t>
            </a:r>
            <a:r>
              <a:rPr lang="en-US" sz="2600" dirty="0">
                <a:solidFill>
                  <a:srgbClr val="FF0000"/>
                </a:solidFill>
              </a:rPr>
              <a:t>'keys '</a:t>
            </a:r>
            <a:r>
              <a:rPr lang="en-US" sz="2600" b="1" dirty="0">
                <a:solidFill>
                  <a:srgbClr val="FF0000"/>
                </a:solidFill>
              </a:rPr>
              <a:t>).split()</a:t>
            </a:r>
            <a:r>
              <a:rPr lang="en-US" sz="2600" b="1" dirty="0"/>
              <a:t> </a:t>
            </a:r>
            <a:r>
              <a:rPr lang="en-US" sz="2600" b="1" dirty="0">
                <a:solidFill>
                  <a:srgbClr val="7030A0"/>
                </a:solidFill>
              </a:rPr>
              <a:t>for </a:t>
            </a:r>
            <a:r>
              <a:rPr lang="en-US" sz="2600" dirty="0">
                <a:solidFill>
                  <a:srgbClr val="7030A0"/>
                </a:solidFill>
              </a:rPr>
              <a:t>z</a:t>
            </a:r>
            <a:r>
              <a:rPr lang="en-US" sz="2600" b="1" dirty="0">
                <a:solidFill>
                  <a:srgbClr val="7030A0"/>
                </a:solidFill>
              </a:rPr>
              <a:t> in input('</a:t>
            </a:r>
            <a:r>
              <a:rPr lang="en-US" sz="2600" dirty="0">
                <a:solidFill>
                  <a:srgbClr val="7030A0"/>
                </a:solidFill>
              </a:rPr>
              <a:t>values</a:t>
            </a:r>
            <a:r>
              <a:rPr lang="en-US" sz="2600" b="1" dirty="0">
                <a:solidFill>
                  <a:srgbClr val="7030A0"/>
                </a:solidFill>
              </a:rPr>
              <a:t> ').split()</a:t>
            </a:r>
            <a:r>
              <a:rPr lang="en-US" sz="2600" b="1" dirty="0"/>
              <a:t>}</a:t>
            </a:r>
          </a:p>
          <a:p>
            <a:pPr>
              <a:buFont typeface="Wingdings" pitchFamily="2" charset="2"/>
              <a:buChar char="Ø"/>
            </a:pPr>
            <a:r>
              <a:rPr lang="en-US" dirty="0"/>
              <a:t>keys 1 2 3 4 5 6</a:t>
            </a:r>
          </a:p>
          <a:p>
            <a:pPr>
              <a:buFont typeface="Wingdings" pitchFamily="2" charset="2"/>
              <a:buChar char="Ø"/>
            </a:pPr>
            <a:r>
              <a:rPr lang="en-US" dirty="0"/>
              <a:t>values a</a:t>
            </a:r>
          </a:p>
          <a:p>
            <a:pPr>
              <a:buFont typeface="Wingdings" pitchFamily="2" charset="2"/>
              <a:buChar char="Ø"/>
            </a:pPr>
            <a:r>
              <a:rPr lang="en-US" dirty="0"/>
              <a:t>values b</a:t>
            </a:r>
          </a:p>
          <a:p>
            <a:pPr>
              <a:buFont typeface="Wingdings" pitchFamily="2" charset="2"/>
              <a:buChar char="Ø"/>
            </a:pPr>
            <a:r>
              <a:rPr lang="en-US" dirty="0"/>
              <a:t>values c</a:t>
            </a:r>
          </a:p>
          <a:p>
            <a:pPr>
              <a:buFont typeface="Wingdings" pitchFamily="2" charset="2"/>
              <a:buChar char="Ø"/>
            </a:pPr>
            <a:r>
              <a:rPr lang="en-US" dirty="0"/>
              <a:t>values d</a:t>
            </a:r>
          </a:p>
          <a:p>
            <a:pPr>
              <a:buFont typeface="Wingdings" pitchFamily="2" charset="2"/>
              <a:buChar char="Ø"/>
            </a:pPr>
            <a:r>
              <a:rPr lang="en-US" dirty="0"/>
              <a:t>values e</a:t>
            </a:r>
          </a:p>
          <a:p>
            <a:pPr>
              <a:buFont typeface="Wingdings" pitchFamily="2" charset="2"/>
              <a:buChar char="Ø"/>
            </a:pPr>
            <a:r>
              <a:rPr lang="en-US" dirty="0"/>
              <a:t>values f</a:t>
            </a:r>
          </a:p>
          <a:p>
            <a:endParaRPr lang="en-US" dirty="0"/>
          </a:p>
          <a:p>
            <a:pPr>
              <a:buNone/>
            </a:pPr>
            <a:r>
              <a:rPr lang="en-US" dirty="0"/>
              <a:t>print(d)</a:t>
            </a:r>
          </a:p>
          <a:p>
            <a:pPr>
              <a:buNone/>
            </a:pPr>
            <a:r>
              <a:rPr lang="en-US" dirty="0"/>
              <a:t> {1: 'a', 2: 'b', 3: 'c', 4: 'd', 5: 'e', 6: 'f'}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Python Modules</a:t>
            </a:r>
          </a:p>
        </p:txBody>
      </p:sp>
      <p:sp>
        <p:nvSpPr>
          <p:cNvPr id="3" name="Content Placeholder 2"/>
          <p:cNvSpPr>
            <a:spLocks noGrp="1"/>
          </p:cNvSpPr>
          <p:nvPr>
            <p:ph idx="1"/>
          </p:nvPr>
        </p:nvSpPr>
        <p:spPr/>
        <p:txBody>
          <a:bodyPr>
            <a:normAutofit/>
          </a:bodyPr>
          <a:lstStyle/>
          <a:p>
            <a:pPr algn="just"/>
            <a:r>
              <a:rPr lang="en-US" sz="2400" dirty="0"/>
              <a:t>Modules refer to a file containing Python statements and definitions.</a:t>
            </a:r>
          </a:p>
          <a:p>
            <a:pPr algn="just"/>
            <a:r>
              <a:rPr lang="en-US" sz="2400" dirty="0"/>
              <a:t>A file containing Python code, for e.g.: example.py, is called a module and its module name would be example.</a:t>
            </a:r>
          </a:p>
          <a:p>
            <a:pPr algn="just"/>
            <a:r>
              <a:rPr lang="en-US" sz="2400" dirty="0"/>
              <a:t>We use modules to break down large programs into small manageable and organized files. </a:t>
            </a:r>
          </a:p>
          <a:p>
            <a:pPr algn="just"/>
            <a:r>
              <a:rPr lang="en-US" sz="2400" dirty="0"/>
              <a:t>Furthermore, modules provide reusability of code.</a:t>
            </a:r>
          </a:p>
          <a:p>
            <a:pPr algn="just"/>
            <a:r>
              <a:rPr lang="en-US" sz="2400" dirty="0"/>
              <a:t>We can define our most used functions in a module and import it, instead of copying their definitions into different programs.</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There can be an empty Tuple also which contains no object.</a:t>
            </a:r>
          </a:p>
          <a:p>
            <a:pPr>
              <a:buNone/>
            </a:pPr>
            <a:r>
              <a:rPr lang="en-US" b="1" dirty="0"/>
              <a:t>&gt;&gt;&gt;tuple1=()  </a:t>
            </a:r>
          </a:p>
          <a:p>
            <a:r>
              <a:rPr lang="en-US" dirty="0"/>
              <a:t>For a single valued </a:t>
            </a:r>
            <a:r>
              <a:rPr lang="en-US" dirty="0" err="1"/>
              <a:t>tuple</a:t>
            </a:r>
            <a:r>
              <a:rPr lang="en-US" dirty="0"/>
              <a:t>, there must be a comma at the end of the value. </a:t>
            </a:r>
          </a:p>
          <a:p>
            <a:pPr>
              <a:buNone/>
            </a:pPr>
            <a:r>
              <a:rPr lang="en-US" b="1" dirty="0"/>
              <a:t>&gt;&gt;&gt;Tuple1=(10,)  </a:t>
            </a:r>
          </a:p>
          <a:p>
            <a:r>
              <a:rPr lang="en-US" dirty="0" err="1"/>
              <a:t>Tuples</a:t>
            </a:r>
            <a:r>
              <a:rPr lang="en-US" dirty="0"/>
              <a:t> can also be nested.</a:t>
            </a:r>
          </a:p>
          <a:p>
            <a:pPr>
              <a:buNone/>
            </a:pPr>
            <a:r>
              <a:rPr lang="en-US" b="1" dirty="0"/>
              <a:t>&gt;&gt;&gt;tupl1='a','mahesh',10.56  </a:t>
            </a:r>
          </a:p>
          <a:p>
            <a:pPr>
              <a:buNone/>
            </a:pPr>
            <a:r>
              <a:rPr lang="en-US" b="1" dirty="0"/>
              <a:t>&gt;&gt;&gt;tupl2=tupl1,(10,20,30)  </a:t>
            </a:r>
          </a:p>
          <a:p>
            <a:pPr>
              <a:buNone/>
            </a:pPr>
            <a:r>
              <a:rPr lang="en-US" b="1" dirty="0"/>
              <a:t>&gt;&gt;&gt;print (</a:t>
            </a:r>
            <a:r>
              <a:rPr lang="en-US" dirty="0"/>
              <a:t>tupl1</a:t>
            </a:r>
            <a:r>
              <a:rPr lang="en-US" b="1" dirty="0"/>
              <a:t>)                </a:t>
            </a:r>
            <a:r>
              <a:rPr lang="en-US" sz="2400" dirty="0"/>
              <a:t>// ('a', '</a:t>
            </a:r>
            <a:r>
              <a:rPr lang="en-US" sz="2400" dirty="0" err="1"/>
              <a:t>mahesh</a:t>
            </a:r>
            <a:r>
              <a:rPr lang="en-US" sz="2400" dirty="0"/>
              <a:t>', 10.56) </a:t>
            </a:r>
            <a:r>
              <a:rPr lang="en-US" dirty="0"/>
              <a:t> </a:t>
            </a:r>
            <a:endParaRPr lang="en-US" b="1" dirty="0"/>
          </a:p>
          <a:p>
            <a:pPr>
              <a:buNone/>
            </a:pPr>
            <a:r>
              <a:rPr lang="en-US" b="1" dirty="0"/>
              <a:t>&gt;&gt;&gt;print (</a:t>
            </a:r>
            <a:r>
              <a:rPr lang="en-US" dirty="0"/>
              <a:t>tupl2</a:t>
            </a:r>
            <a:r>
              <a:rPr lang="en-US" b="1" dirty="0"/>
              <a:t>)  	         </a:t>
            </a:r>
            <a:r>
              <a:rPr lang="en-US" sz="2600" dirty="0"/>
              <a:t>//(('a', '</a:t>
            </a:r>
            <a:r>
              <a:rPr lang="en-US" sz="2600" dirty="0" err="1"/>
              <a:t>mahesh</a:t>
            </a:r>
            <a:r>
              <a:rPr lang="en-US" sz="2600" dirty="0"/>
              <a:t>', 10.56), (10, 20, 30))</a:t>
            </a:r>
            <a:endParaRPr lang="en-US" b="1"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800" dirty="0"/>
              <a:t># Python Module example(example.py) </a:t>
            </a:r>
            <a:endParaRPr lang="en-US" dirty="0"/>
          </a:p>
          <a:p>
            <a:pPr>
              <a:buNone/>
            </a:pPr>
            <a:r>
              <a:rPr lang="en-US" sz="2400" dirty="0"/>
              <a:t>def add(a, b): </a:t>
            </a:r>
          </a:p>
          <a:p>
            <a:pPr>
              <a:buNone/>
            </a:pPr>
            <a:r>
              <a:rPr lang="en-US" sz="1800" dirty="0"/>
              <a:t>		"""This program adds two numbers and return the result""" </a:t>
            </a:r>
          </a:p>
          <a:p>
            <a:pPr>
              <a:buNone/>
            </a:pPr>
            <a:r>
              <a:rPr lang="en-US" sz="2400" dirty="0"/>
              <a:t>		result = a + b </a:t>
            </a:r>
          </a:p>
          <a:p>
            <a:pPr>
              <a:buNone/>
            </a:pPr>
            <a:r>
              <a:rPr lang="en-US" sz="2400" dirty="0"/>
              <a:t>		return result</a:t>
            </a:r>
          </a:p>
          <a:p>
            <a:pPr>
              <a:buNone/>
            </a:pPr>
            <a:endParaRPr lang="en-US" sz="2400" dirty="0"/>
          </a:p>
          <a:p>
            <a:pPr>
              <a:buNone/>
            </a:pPr>
            <a:r>
              <a:rPr lang="en-US" sz="2400" dirty="0"/>
              <a:t>	Here, we have defined a function add() inside a module named example(</a:t>
            </a:r>
            <a:r>
              <a:rPr lang="en-US" sz="2400" dirty="0">
                <a:solidFill>
                  <a:srgbClr val="FF0000"/>
                </a:solidFill>
              </a:rPr>
              <a:t>SAVE THE FILE WITH </a:t>
            </a:r>
            <a:r>
              <a:rPr lang="en-US" sz="2400" b="1" dirty="0">
                <a:solidFill>
                  <a:srgbClr val="FF0000"/>
                </a:solidFill>
              </a:rPr>
              <a:t>example.py</a:t>
            </a:r>
            <a:r>
              <a:rPr lang="en-US" sz="24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import modules in Python?</a:t>
            </a:r>
            <a:endParaRPr lang="en-US" dirty="0"/>
          </a:p>
        </p:txBody>
      </p:sp>
      <p:sp>
        <p:nvSpPr>
          <p:cNvPr id="3" name="Content Placeholder 2"/>
          <p:cNvSpPr>
            <a:spLocks noGrp="1"/>
          </p:cNvSpPr>
          <p:nvPr>
            <p:ph idx="1"/>
          </p:nvPr>
        </p:nvSpPr>
        <p:spPr/>
        <p:txBody>
          <a:bodyPr>
            <a:normAutofit/>
          </a:bodyPr>
          <a:lstStyle/>
          <a:p>
            <a:pPr algn="just"/>
            <a:r>
              <a:rPr lang="en-US" sz="2400" dirty="0"/>
              <a:t>We can import the definitions inside a module to another module or the interactive interpreter in Python.</a:t>
            </a:r>
          </a:p>
          <a:p>
            <a:pPr algn="just">
              <a:buNone/>
            </a:pPr>
            <a:r>
              <a:rPr lang="en-US" sz="2800" dirty="0"/>
              <a:t>&gt;&gt;&gt; </a:t>
            </a:r>
            <a:r>
              <a:rPr lang="en-US" sz="2800" b="1" dirty="0"/>
              <a:t>import</a:t>
            </a:r>
            <a:r>
              <a:rPr lang="en-US" sz="2800" dirty="0"/>
              <a:t> example</a:t>
            </a:r>
          </a:p>
          <a:p>
            <a:pPr algn="just">
              <a:buNone/>
            </a:pPr>
            <a:r>
              <a:rPr lang="en-US" sz="2800" dirty="0"/>
              <a:t>&gt;&gt;&gt; </a:t>
            </a:r>
            <a:r>
              <a:rPr lang="en-US" sz="2800" dirty="0" err="1"/>
              <a:t>example.add</a:t>
            </a:r>
            <a:r>
              <a:rPr lang="en-US" sz="2800" dirty="0"/>
              <a:t>(4,5.5) </a:t>
            </a:r>
          </a:p>
          <a:p>
            <a:pPr algn="just">
              <a:buNone/>
            </a:pPr>
            <a:r>
              <a:rPr lang="en-US" sz="2800" dirty="0"/>
              <a:t>9.5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2838"/>
            <a:ext cx="8229600" cy="1935162"/>
          </a:xfrm>
        </p:spPr>
        <p:txBody>
          <a:bodyPr>
            <a:noAutofit/>
          </a:bodyPr>
          <a:lstStyle/>
          <a:p>
            <a:pPr algn="l"/>
            <a:r>
              <a:rPr lang="en-US" sz="2400" b="1" dirty="0"/>
              <a:t>1. Python import statement</a:t>
            </a:r>
            <a:br>
              <a:rPr lang="en-US" sz="2400" b="1" dirty="0"/>
            </a:br>
            <a:r>
              <a:rPr lang="en-US" sz="2400" dirty="0"/>
              <a:t>We can import a module using import statement and access the definitions inside it using the dot operator.</a:t>
            </a:r>
            <a:br>
              <a:rPr lang="en-US" sz="2400" dirty="0"/>
            </a:br>
            <a:br>
              <a:rPr lang="en-US" sz="2400" dirty="0"/>
            </a:br>
            <a:endParaRPr lang="en-US" sz="2400" dirty="0"/>
          </a:p>
        </p:txBody>
      </p:sp>
      <p:sp>
        <p:nvSpPr>
          <p:cNvPr id="3" name="Content Placeholder 2"/>
          <p:cNvSpPr>
            <a:spLocks noGrp="1"/>
          </p:cNvSpPr>
          <p:nvPr>
            <p:ph idx="1"/>
          </p:nvPr>
        </p:nvSpPr>
        <p:spPr>
          <a:xfrm>
            <a:off x="457200" y="3124200"/>
            <a:ext cx="8229600" cy="3001963"/>
          </a:xfrm>
        </p:spPr>
        <p:txBody>
          <a:bodyPr>
            <a:normAutofit fontScale="92500" lnSpcReduction="10000"/>
          </a:bodyPr>
          <a:lstStyle/>
          <a:p>
            <a:pPr>
              <a:buNone/>
            </a:pPr>
            <a:r>
              <a:rPr lang="en-US" sz="2400" dirty="0"/>
              <a:t># import statement example</a:t>
            </a:r>
          </a:p>
          <a:p>
            <a:pPr>
              <a:buNone/>
            </a:pPr>
            <a:r>
              <a:rPr lang="en-US" sz="2400" dirty="0"/>
              <a:t># to import standard module math</a:t>
            </a:r>
          </a:p>
          <a:p>
            <a:pPr>
              <a:buNone/>
            </a:pPr>
            <a:r>
              <a:rPr lang="en-US" b="1" dirty="0"/>
              <a:t>&gt;&gt;&gt;import</a:t>
            </a:r>
            <a:r>
              <a:rPr lang="en-US" dirty="0"/>
              <a:t> math</a:t>
            </a:r>
          </a:p>
          <a:p>
            <a:pPr>
              <a:buNone/>
            </a:pPr>
            <a:r>
              <a:rPr lang="en-US" b="1" dirty="0"/>
              <a:t>&gt;&gt;&gt;print(</a:t>
            </a:r>
            <a:r>
              <a:rPr lang="en-US" dirty="0"/>
              <a:t>"The value of pi is", </a:t>
            </a:r>
            <a:r>
              <a:rPr lang="en-US" b="1" dirty="0" err="1"/>
              <a:t>math.pi</a:t>
            </a:r>
            <a:r>
              <a:rPr lang="en-US" dirty="0"/>
              <a:t>)</a:t>
            </a:r>
          </a:p>
          <a:p>
            <a:pPr>
              <a:buNone/>
            </a:pPr>
            <a:endParaRPr lang="en-US" sz="2400" dirty="0"/>
          </a:p>
          <a:p>
            <a:pPr>
              <a:buNone/>
            </a:pPr>
            <a:endParaRPr lang="en-US" sz="2400" dirty="0"/>
          </a:p>
          <a:p>
            <a:pPr>
              <a:buNone/>
            </a:pPr>
            <a:r>
              <a:rPr lang="en-US" sz="2400" dirty="0"/>
              <a:t>The value of pi is 3.141592653589793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Autofit/>
          </a:bodyPr>
          <a:lstStyle/>
          <a:p>
            <a:pPr algn="l"/>
            <a:r>
              <a:rPr lang="en-US" sz="2400" b="1" dirty="0"/>
              <a:t>2. Import with renaming</a:t>
            </a:r>
            <a:br>
              <a:rPr lang="en-US" sz="2400" b="1" dirty="0"/>
            </a:br>
            <a:r>
              <a:rPr lang="en-US" sz="2400" dirty="0"/>
              <a:t>We can import a module by renaming it as follows.</a:t>
            </a:r>
            <a:br>
              <a:rPr lang="en-US" sz="2400" dirty="0"/>
            </a:br>
            <a:endParaRPr lang="en-US" sz="2400" dirty="0"/>
          </a:p>
        </p:txBody>
      </p:sp>
      <p:sp>
        <p:nvSpPr>
          <p:cNvPr id="3" name="Content Placeholder 2"/>
          <p:cNvSpPr>
            <a:spLocks noGrp="1"/>
          </p:cNvSpPr>
          <p:nvPr>
            <p:ph idx="1"/>
          </p:nvPr>
        </p:nvSpPr>
        <p:spPr>
          <a:xfrm>
            <a:off x="457200" y="2408237"/>
            <a:ext cx="8229600" cy="2392363"/>
          </a:xfrm>
        </p:spPr>
        <p:txBody>
          <a:bodyPr>
            <a:normAutofit/>
          </a:bodyPr>
          <a:lstStyle/>
          <a:p>
            <a:pPr>
              <a:buNone/>
            </a:pPr>
            <a:r>
              <a:rPr lang="en-US" sz="2800" dirty="0"/>
              <a:t>&gt;&gt;&gt;# import module by renaming it</a:t>
            </a:r>
          </a:p>
          <a:p>
            <a:pPr>
              <a:buNone/>
            </a:pPr>
            <a:r>
              <a:rPr lang="en-US" sz="2800" dirty="0"/>
              <a:t>&gt;&gt;&gt;</a:t>
            </a:r>
            <a:r>
              <a:rPr lang="en-US" sz="2800" b="1" dirty="0"/>
              <a:t>import</a:t>
            </a:r>
            <a:r>
              <a:rPr lang="en-US" sz="2800" dirty="0"/>
              <a:t> math </a:t>
            </a:r>
            <a:r>
              <a:rPr lang="en-US" sz="2800" b="1" dirty="0"/>
              <a:t>as</a:t>
            </a:r>
            <a:r>
              <a:rPr lang="en-US" sz="2800" dirty="0"/>
              <a:t> m</a:t>
            </a:r>
          </a:p>
          <a:p>
            <a:pPr>
              <a:buNone/>
            </a:pPr>
            <a:r>
              <a:rPr lang="en-US" sz="2800" dirty="0"/>
              <a:t>&gt;&gt;&gt;print("The value of pi is", </a:t>
            </a:r>
            <a:r>
              <a:rPr lang="en-US" sz="2800" dirty="0" err="1"/>
              <a:t>m.pi</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371600"/>
          </a:xfrm>
        </p:spPr>
        <p:txBody>
          <a:bodyPr>
            <a:noAutofit/>
          </a:bodyPr>
          <a:lstStyle/>
          <a:p>
            <a:pPr algn="l"/>
            <a:r>
              <a:rPr lang="en-US" sz="2400" b="1" dirty="0"/>
              <a:t>3. Python from...import statement</a:t>
            </a:r>
            <a:br>
              <a:rPr lang="en-US" sz="2400" b="1" dirty="0"/>
            </a:br>
            <a:r>
              <a:rPr lang="en-US" sz="2400" dirty="0"/>
              <a:t>We can import specific names form a module without importing the module as a whole.</a:t>
            </a:r>
            <a:br>
              <a:rPr lang="en-US" sz="2400" dirty="0"/>
            </a:br>
            <a:endParaRPr lang="en-US" sz="2400" dirty="0"/>
          </a:p>
        </p:txBody>
      </p:sp>
      <p:sp>
        <p:nvSpPr>
          <p:cNvPr id="3" name="Content Placeholder 2"/>
          <p:cNvSpPr>
            <a:spLocks noGrp="1"/>
          </p:cNvSpPr>
          <p:nvPr>
            <p:ph idx="1"/>
          </p:nvPr>
        </p:nvSpPr>
        <p:spPr>
          <a:xfrm>
            <a:off x="457200" y="3124200"/>
            <a:ext cx="8229600" cy="3001963"/>
          </a:xfrm>
        </p:spPr>
        <p:txBody>
          <a:bodyPr>
            <a:normAutofit/>
          </a:bodyPr>
          <a:lstStyle/>
          <a:p>
            <a:pPr>
              <a:buNone/>
            </a:pPr>
            <a:r>
              <a:rPr lang="en-US" sz="2800" dirty="0"/>
              <a:t>&gt;&gt;&gt;# import only pi from math module</a:t>
            </a:r>
          </a:p>
          <a:p>
            <a:pPr>
              <a:buNone/>
            </a:pPr>
            <a:r>
              <a:rPr lang="en-US" sz="2800" dirty="0"/>
              <a:t>&gt;&gt;&gt;</a:t>
            </a:r>
            <a:r>
              <a:rPr lang="en-US" sz="2800" b="1" dirty="0"/>
              <a:t>from</a:t>
            </a:r>
            <a:r>
              <a:rPr lang="en-US" sz="2800" dirty="0"/>
              <a:t> math </a:t>
            </a:r>
            <a:r>
              <a:rPr lang="en-US" sz="2800" b="1" dirty="0"/>
              <a:t>import</a:t>
            </a:r>
            <a:r>
              <a:rPr lang="en-US" sz="2800" dirty="0"/>
              <a:t> pi</a:t>
            </a:r>
          </a:p>
          <a:p>
            <a:pPr>
              <a:buNone/>
            </a:pPr>
            <a:r>
              <a:rPr lang="en-US" sz="2800" dirty="0"/>
              <a:t>&gt;&gt;&gt;print("The value of pi is", pi)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a:t>&gt;&gt;&gt; </a:t>
            </a:r>
            <a:r>
              <a:rPr lang="en-US" sz="2800" b="1" dirty="0"/>
              <a:t>from</a:t>
            </a:r>
            <a:r>
              <a:rPr lang="en-US" sz="2800" dirty="0"/>
              <a:t> math </a:t>
            </a:r>
            <a:r>
              <a:rPr lang="en-US" sz="2800" b="1" dirty="0"/>
              <a:t>import</a:t>
            </a:r>
            <a:r>
              <a:rPr lang="en-US" sz="2800" dirty="0"/>
              <a:t> pi, e </a:t>
            </a:r>
          </a:p>
          <a:p>
            <a:pPr>
              <a:buNone/>
            </a:pPr>
            <a:r>
              <a:rPr lang="en-US" sz="2800" dirty="0"/>
              <a:t>&gt;&gt;&gt; pi 3.141592653589793 </a:t>
            </a:r>
          </a:p>
          <a:p>
            <a:pPr>
              <a:buNone/>
            </a:pPr>
            <a:r>
              <a:rPr lang="en-US" sz="2800" dirty="0"/>
              <a:t>&gt;&gt;&gt; e 2.718281828459045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752600"/>
          </a:xfrm>
        </p:spPr>
        <p:txBody>
          <a:bodyPr>
            <a:noAutofit/>
          </a:bodyPr>
          <a:lstStyle/>
          <a:p>
            <a:pPr algn="l"/>
            <a:r>
              <a:rPr lang="en-US" sz="2400" b="1" dirty="0"/>
              <a:t>4. Import all names</a:t>
            </a:r>
            <a:br>
              <a:rPr lang="en-US" sz="2400" b="1" dirty="0"/>
            </a:br>
            <a:r>
              <a:rPr lang="en-US" sz="2400" dirty="0"/>
              <a:t>We can import all names(definitions) </a:t>
            </a:r>
            <a:r>
              <a:rPr lang="en-US" sz="2400" dirty="0" err="1"/>
              <a:t>frm</a:t>
            </a:r>
            <a:r>
              <a:rPr lang="en-US" sz="2400" dirty="0"/>
              <a:t> a module using the following construct.</a:t>
            </a:r>
            <a:br>
              <a:rPr lang="en-US" sz="2400" dirty="0"/>
            </a:br>
            <a:endParaRPr lang="en-US" sz="2400" dirty="0"/>
          </a:p>
        </p:txBody>
      </p:sp>
      <p:sp>
        <p:nvSpPr>
          <p:cNvPr id="3" name="Content Placeholder 2"/>
          <p:cNvSpPr>
            <a:spLocks noGrp="1"/>
          </p:cNvSpPr>
          <p:nvPr>
            <p:ph idx="1"/>
          </p:nvPr>
        </p:nvSpPr>
        <p:spPr>
          <a:xfrm>
            <a:off x="457200" y="3581400"/>
            <a:ext cx="8229600" cy="2544763"/>
          </a:xfrm>
        </p:spPr>
        <p:txBody>
          <a:bodyPr>
            <a:normAutofit/>
          </a:bodyPr>
          <a:lstStyle/>
          <a:p>
            <a:pPr>
              <a:buNone/>
            </a:pPr>
            <a:r>
              <a:rPr lang="en-US" sz="2800" dirty="0"/>
              <a:t>&gt;&gt;&gt;# import all names form</a:t>
            </a:r>
          </a:p>
          <a:p>
            <a:pPr>
              <a:buNone/>
            </a:pPr>
            <a:r>
              <a:rPr lang="en-US" sz="2800" dirty="0"/>
              <a:t>&gt;&gt;&gt;# the standard module math</a:t>
            </a:r>
          </a:p>
          <a:p>
            <a:pPr>
              <a:buNone/>
            </a:pPr>
            <a:r>
              <a:rPr lang="en-US" sz="2800" dirty="0"/>
              <a:t>&gt;&gt;&gt;from math import *</a:t>
            </a:r>
          </a:p>
          <a:p>
            <a:pPr>
              <a:buNone/>
            </a:pPr>
            <a:r>
              <a:rPr lang="en-US" sz="2800" dirty="0"/>
              <a:t>&gt;&gt;&gt;print("The value of pi is", pi)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Reloading a module</a:t>
            </a:r>
            <a:endParaRPr lang="en-US" dirty="0"/>
          </a:p>
        </p:txBody>
      </p:sp>
      <p:sp>
        <p:nvSpPr>
          <p:cNvPr id="3" name="Content Placeholder 2"/>
          <p:cNvSpPr>
            <a:spLocks noGrp="1"/>
          </p:cNvSpPr>
          <p:nvPr>
            <p:ph idx="1"/>
          </p:nvPr>
        </p:nvSpPr>
        <p:spPr/>
        <p:txBody>
          <a:bodyPr>
            <a:noAutofit/>
          </a:bodyPr>
          <a:lstStyle/>
          <a:p>
            <a:r>
              <a:rPr lang="en-US" sz="2400" dirty="0"/>
              <a:t>The Python interpreter imports a module only once during a session. </a:t>
            </a:r>
          </a:p>
          <a:p>
            <a:r>
              <a:rPr lang="en-US" sz="2400" dirty="0"/>
              <a:t>Suppose we have the following code in a module named </a:t>
            </a:r>
            <a:r>
              <a:rPr lang="en-US" sz="2400" dirty="0" err="1"/>
              <a:t>my_module</a:t>
            </a:r>
            <a:r>
              <a:rPr lang="en-US" sz="2400" dirty="0"/>
              <a:t>.</a:t>
            </a:r>
          </a:p>
          <a:p>
            <a:pPr lvl="1">
              <a:buNone/>
            </a:pPr>
            <a:r>
              <a:rPr lang="en-US" sz="2000" dirty="0"/>
              <a:t>&gt;&gt;&gt;# This module shows the effect of multiple imports and reload </a:t>
            </a:r>
          </a:p>
          <a:p>
            <a:pPr lvl="1">
              <a:buNone/>
            </a:pPr>
            <a:r>
              <a:rPr lang="en-US" sz="2000" dirty="0"/>
              <a:t>&gt;&gt;&gt;print("This code got executed")</a:t>
            </a:r>
          </a:p>
          <a:p>
            <a:pPr>
              <a:buNone/>
            </a:pPr>
            <a:r>
              <a:rPr lang="en-US" sz="2400" dirty="0"/>
              <a:t>Now we see the effect of multiple imports.</a:t>
            </a:r>
          </a:p>
          <a:p>
            <a:pPr>
              <a:buNone/>
            </a:pPr>
            <a:r>
              <a:rPr lang="en-US" sz="2400" dirty="0"/>
              <a:t>&gt;&gt;&gt; import </a:t>
            </a:r>
            <a:r>
              <a:rPr lang="en-US" sz="2400" dirty="0" err="1"/>
              <a:t>my_module</a:t>
            </a:r>
            <a:r>
              <a:rPr lang="en-US" sz="2400" dirty="0"/>
              <a:t> </a:t>
            </a:r>
          </a:p>
          <a:p>
            <a:pPr>
              <a:buNone/>
            </a:pPr>
            <a:r>
              <a:rPr lang="en-US" sz="2400" dirty="0"/>
              <a:t>This code got executed </a:t>
            </a:r>
          </a:p>
          <a:p>
            <a:pPr>
              <a:buNone/>
            </a:pPr>
            <a:r>
              <a:rPr lang="en-US" sz="2400" dirty="0"/>
              <a:t>&gt;&gt;&gt; import </a:t>
            </a:r>
            <a:r>
              <a:rPr lang="en-US" sz="2400" dirty="0" err="1"/>
              <a:t>my_module</a:t>
            </a:r>
            <a:r>
              <a:rPr lang="en-US" sz="2400" dirty="0"/>
              <a:t> </a:t>
            </a:r>
          </a:p>
          <a:p>
            <a:pPr>
              <a:buNone/>
            </a:pPr>
            <a:r>
              <a:rPr lang="en-US" sz="2400" dirty="0"/>
              <a:t>&gt;&gt;&gt; import </a:t>
            </a:r>
            <a:r>
              <a:rPr lang="en-US" sz="2400" dirty="0" err="1"/>
              <a:t>my_module</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Now if our module changed during the course of the program, we would have to reload it.</a:t>
            </a:r>
          </a:p>
          <a:p>
            <a:r>
              <a:rPr lang="en-US" dirty="0"/>
              <a:t>One way to do this is to restart the interpreter. </a:t>
            </a:r>
          </a:p>
          <a:p>
            <a:r>
              <a:rPr lang="en-US" dirty="0"/>
              <a:t>Python provides a neat way of doing this. </a:t>
            </a:r>
          </a:p>
          <a:p>
            <a:r>
              <a:rPr lang="en-US" dirty="0"/>
              <a:t>We can use the reload() function inside the imp module to reload a module. </a:t>
            </a:r>
          </a:p>
          <a:p>
            <a:pPr>
              <a:buNone/>
            </a:pPr>
            <a:r>
              <a:rPr lang="en-US" b="1" dirty="0"/>
              <a:t>&gt;&gt;&gt; import imp </a:t>
            </a:r>
          </a:p>
          <a:p>
            <a:pPr>
              <a:buNone/>
            </a:pPr>
            <a:r>
              <a:rPr lang="en-US" dirty="0"/>
              <a:t>&gt;&gt;&gt; import </a:t>
            </a:r>
            <a:r>
              <a:rPr lang="en-US" dirty="0" err="1"/>
              <a:t>my_module</a:t>
            </a:r>
            <a:r>
              <a:rPr lang="en-US" dirty="0"/>
              <a:t> </a:t>
            </a:r>
          </a:p>
          <a:p>
            <a:pPr>
              <a:buNone/>
            </a:pPr>
            <a:r>
              <a:rPr lang="en-US" dirty="0"/>
              <a:t>This code got executed </a:t>
            </a:r>
          </a:p>
          <a:p>
            <a:pPr>
              <a:buNone/>
            </a:pPr>
            <a:r>
              <a:rPr lang="en-US" dirty="0"/>
              <a:t>&gt;&gt;&gt; import </a:t>
            </a:r>
            <a:r>
              <a:rPr lang="en-US" dirty="0" err="1"/>
              <a:t>my_module</a:t>
            </a:r>
            <a:r>
              <a:rPr lang="en-US" dirty="0"/>
              <a:t> </a:t>
            </a:r>
          </a:p>
          <a:p>
            <a:pPr>
              <a:buNone/>
            </a:pPr>
            <a:r>
              <a:rPr lang="en-US" dirty="0"/>
              <a:t>&gt;&gt;&gt;</a:t>
            </a:r>
            <a:r>
              <a:rPr lang="en-US" b="1" dirty="0"/>
              <a:t> </a:t>
            </a:r>
            <a:r>
              <a:rPr lang="en-US" b="1" dirty="0" err="1"/>
              <a:t>imp.reload</a:t>
            </a:r>
            <a:r>
              <a:rPr lang="en-US" dirty="0"/>
              <a:t>(</a:t>
            </a:r>
            <a:r>
              <a:rPr lang="en-US" dirty="0" err="1"/>
              <a:t>my_module</a:t>
            </a:r>
            <a:r>
              <a:rPr lang="en-US" dirty="0"/>
              <a:t>) </a:t>
            </a:r>
          </a:p>
          <a:p>
            <a:pPr>
              <a:buNone/>
            </a:pPr>
            <a:r>
              <a:rPr lang="en-US" dirty="0"/>
              <a:t>This code got executed &lt;module '</a:t>
            </a:r>
            <a:r>
              <a:rPr lang="en-US" dirty="0" err="1"/>
              <a:t>my_module</a:t>
            </a:r>
            <a:r>
              <a:rPr lang="en-US" dirty="0"/>
              <a:t>' from '.\\my_module.py'&gt;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Python Package</a:t>
            </a:r>
          </a:p>
        </p:txBody>
      </p:sp>
      <p:sp>
        <p:nvSpPr>
          <p:cNvPr id="3" name="Content Placeholder 2"/>
          <p:cNvSpPr>
            <a:spLocks noGrp="1"/>
          </p:cNvSpPr>
          <p:nvPr>
            <p:ph idx="1"/>
          </p:nvPr>
        </p:nvSpPr>
        <p:spPr/>
        <p:txBody>
          <a:bodyPr>
            <a:normAutofit fontScale="77500" lnSpcReduction="20000"/>
          </a:bodyPr>
          <a:lstStyle/>
          <a:p>
            <a:r>
              <a:rPr lang="en-US" dirty="0"/>
              <a:t>We don't usually store all of our files in our computer in the same location. </a:t>
            </a:r>
          </a:p>
          <a:p>
            <a:r>
              <a:rPr lang="en-US" dirty="0"/>
              <a:t>We use a well-organized hierarchy of directories for easier access.</a:t>
            </a:r>
          </a:p>
          <a:p>
            <a:r>
              <a:rPr lang="en-US" dirty="0"/>
              <a:t>Similar files are kept in the same directory, for example, we may keep all the songs in the "music" directory. </a:t>
            </a:r>
          </a:p>
          <a:p>
            <a:r>
              <a:rPr lang="en-US" dirty="0"/>
              <a:t>Analogous to this, Python has </a:t>
            </a:r>
            <a:r>
              <a:rPr lang="en-US" b="1" dirty="0"/>
              <a:t>packages for directories</a:t>
            </a:r>
            <a:r>
              <a:rPr lang="en-US" dirty="0"/>
              <a:t> and </a:t>
            </a:r>
            <a:r>
              <a:rPr lang="en-US" b="1" dirty="0"/>
              <a:t>modules for files</a:t>
            </a:r>
            <a:r>
              <a:rPr lang="en-US" dirty="0"/>
              <a:t>.</a:t>
            </a:r>
          </a:p>
          <a:p>
            <a:r>
              <a:rPr lang="en-US" dirty="0"/>
              <a:t>As our application program grows larger in size with a lot of modules, we place similar modules in one package and different modules in different packages. </a:t>
            </a:r>
          </a:p>
          <a:p>
            <a:r>
              <a:rPr lang="en-US" dirty="0"/>
              <a:t>This makes a project (program) easy to manage and conceptually clear.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Tuple</a:t>
            </a:r>
          </a:p>
        </p:txBody>
      </p:sp>
      <p:sp>
        <p:nvSpPr>
          <p:cNvPr id="3" name="Content Placeholder 2"/>
          <p:cNvSpPr>
            <a:spLocks noGrp="1"/>
          </p:cNvSpPr>
          <p:nvPr>
            <p:ph idx="1"/>
          </p:nvPr>
        </p:nvSpPr>
        <p:spPr/>
        <p:txBody>
          <a:bodyPr>
            <a:normAutofit/>
          </a:bodyPr>
          <a:lstStyle/>
          <a:p>
            <a:r>
              <a:rPr lang="en-US" sz="2800" dirty="0"/>
              <a:t>Tuple can be accessed in the same way as List.</a:t>
            </a:r>
          </a:p>
          <a:p>
            <a:r>
              <a:rPr lang="en-US" sz="2800" dirty="0"/>
              <a:t>Some examples are given below:</a:t>
            </a:r>
          </a:p>
          <a:p>
            <a:pPr>
              <a:buNone/>
            </a:pPr>
            <a:r>
              <a:rPr lang="en-US" sz="2400" dirty="0"/>
              <a:t>&gt;&gt;&gt;data1=(1,2,3,4)  </a:t>
            </a:r>
          </a:p>
          <a:p>
            <a:pPr>
              <a:buNone/>
            </a:pPr>
            <a:r>
              <a:rPr lang="en-US" sz="2400" dirty="0"/>
              <a:t>&gt;&gt;&gt;data2=('</a:t>
            </a:r>
            <a:r>
              <a:rPr lang="en-US" sz="2400" dirty="0" err="1"/>
              <a:t>x','y','z</a:t>
            </a:r>
            <a:r>
              <a:rPr lang="en-US" sz="2400" dirty="0"/>
              <a:t>')</a:t>
            </a:r>
            <a:r>
              <a:rPr lang="en-US" sz="2400"/>
              <a:t> </a:t>
            </a:r>
            <a:endParaRPr lang="en-US" sz="2400" dirty="0"/>
          </a:p>
          <a:p>
            <a:pPr>
              <a:buNone/>
            </a:pPr>
            <a:r>
              <a:rPr lang="en-US" sz="2400" b="1" dirty="0"/>
              <a:t>&gt;&gt;&gt;print</a:t>
            </a:r>
            <a:r>
              <a:rPr lang="en-US" sz="2400" dirty="0"/>
              <a:t> (data1[0] )</a:t>
            </a:r>
          </a:p>
          <a:p>
            <a:pPr>
              <a:buNone/>
            </a:pPr>
            <a:r>
              <a:rPr lang="en-US" sz="2400" b="1" dirty="0"/>
              <a:t>&gt;&gt;&gt;print</a:t>
            </a:r>
            <a:r>
              <a:rPr lang="en-US" sz="2400" dirty="0"/>
              <a:t> (data1[0:2] ) </a:t>
            </a:r>
          </a:p>
          <a:p>
            <a:pPr>
              <a:buNone/>
            </a:pPr>
            <a:r>
              <a:rPr lang="en-US" sz="2400" b="1" dirty="0"/>
              <a:t>&gt;&gt;&gt;print</a:t>
            </a:r>
            <a:r>
              <a:rPr lang="en-US" sz="2400" dirty="0"/>
              <a:t> (data2[-3:-1])  </a:t>
            </a:r>
          </a:p>
          <a:p>
            <a:pPr>
              <a:buNone/>
            </a:pPr>
            <a:r>
              <a:rPr lang="en-US" sz="2400" b="1" dirty="0"/>
              <a:t>&gt;&gt;&gt;print</a:t>
            </a:r>
            <a:r>
              <a:rPr lang="en-US" sz="2400" dirty="0"/>
              <a:t> (data1[0:] ) </a:t>
            </a:r>
          </a:p>
          <a:p>
            <a:pPr>
              <a:buNone/>
            </a:pPr>
            <a:r>
              <a:rPr lang="en-US" sz="2400" b="1" dirty="0"/>
              <a:t>&gt;&gt;&gt;print</a:t>
            </a:r>
            <a:r>
              <a:rPr lang="en-US" sz="2400" dirty="0"/>
              <a:t> (data2[:2])  </a:t>
            </a:r>
          </a:p>
          <a:p>
            <a:endParaRPr lang="en-US" sz="28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Similar, as a directory can contain sub-directories and files, a Python package can have sub-packages and modules.</a:t>
            </a:r>
          </a:p>
          <a:p>
            <a:r>
              <a:rPr lang="en-US" sz="2400" dirty="0"/>
              <a:t>A directory must contain a file named </a:t>
            </a:r>
            <a:r>
              <a:rPr lang="en-US" sz="2400" b="1" dirty="0"/>
              <a:t>__</a:t>
            </a:r>
            <a:r>
              <a:rPr lang="en-US" sz="2400" b="1" dirty="0" err="1"/>
              <a:t>init__.py</a:t>
            </a:r>
            <a:r>
              <a:rPr lang="en-US" sz="2400" dirty="0"/>
              <a:t> in order for Python to consider it as a package. </a:t>
            </a:r>
          </a:p>
          <a:p>
            <a:r>
              <a:rPr lang="en-US" sz="2400" dirty="0"/>
              <a:t>This file can be left empty but we generally place the initialization code for that package in this file.</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D:\2017-18\PackageModuleStructure.jpg"/>
          <p:cNvPicPr>
            <a:picLocks noChangeAspect="1" noChangeArrowheads="1"/>
          </p:cNvPicPr>
          <p:nvPr/>
        </p:nvPicPr>
        <p:blipFill>
          <a:blip r:embed="rId2"/>
          <a:srcRect/>
          <a:stretch>
            <a:fillRect/>
          </a:stretch>
        </p:blipFill>
        <p:spPr bwMode="auto">
          <a:xfrm>
            <a:off x="1600200" y="1600200"/>
            <a:ext cx="4933950" cy="42672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Importing module from a package</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2400" dirty="0"/>
              <a:t>We can import modules from packages using the dot (.) operator.</a:t>
            </a:r>
          </a:p>
          <a:p>
            <a:r>
              <a:rPr lang="en-US" sz="2400" dirty="0"/>
              <a:t>For example to import the start module in the above example</a:t>
            </a:r>
          </a:p>
          <a:p>
            <a:r>
              <a:rPr lang="en-US" sz="2400" dirty="0"/>
              <a:t>And if this module contains function named </a:t>
            </a:r>
            <a:r>
              <a:rPr lang="en-US" sz="2400" dirty="0" err="1"/>
              <a:t>select_difficulty</a:t>
            </a:r>
            <a:r>
              <a:rPr lang="en-US" sz="2400" dirty="0"/>
              <a:t>()</a:t>
            </a:r>
          </a:p>
          <a:p>
            <a:pPr>
              <a:buNone/>
            </a:pPr>
            <a:r>
              <a:rPr lang="en-US" sz="2800" b="1" dirty="0"/>
              <a:t>&gt;&gt;&gt;import </a:t>
            </a:r>
            <a:r>
              <a:rPr lang="en-US" sz="2800" b="1" dirty="0" err="1"/>
              <a:t>Game.Level.start</a:t>
            </a:r>
            <a:endParaRPr lang="en-US" sz="2800" b="1" dirty="0"/>
          </a:p>
          <a:p>
            <a:pPr>
              <a:buNone/>
            </a:pPr>
            <a:r>
              <a:rPr lang="en-US" sz="2800" b="1" dirty="0"/>
              <a:t>&gt;&gt;&gt;</a:t>
            </a:r>
            <a:r>
              <a:rPr lang="en-US" sz="2800" b="1" dirty="0" err="1"/>
              <a:t>Game.Level.start.select_difficulty</a:t>
            </a:r>
            <a:r>
              <a:rPr lang="en-US" sz="2800" b="1" dirty="0"/>
              <a:t>()</a:t>
            </a:r>
          </a:p>
          <a:p>
            <a:pPr>
              <a:buNone/>
            </a:pPr>
            <a:r>
              <a:rPr lang="en-US" sz="2800" b="1" dirty="0"/>
              <a:t>				OR</a:t>
            </a:r>
          </a:p>
          <a:p>
            <a:pPr>
              <a:buNone/>
            </a:pPr>
            <a:r>
              <a:rPr lang="en-US" sz="2800" b="1" dirty="0"/>
              <a:t>&gt;&gt;&gt;from </a:t>
            </a:r>
            <a:r>
              <a:rPr lang="en-US" sz="2800" b="1" dirty="0" err="1"/>
              <a:t>Game.Level</a:t>
            </a:r>
            <a:r>
              <a:rPr lang="en-US" sz="2800" b="1" dirty="0"/>
              <a:t> import start</a:t>
            </a:r>
          </a:p>
          <a:p>
            <a:pPr>
              <a:buNone/>
            </a:pPr>
            <a:r>
              <a:rPr lang="en-US" sz="2800" b="1" dirty="0"/>
              <a:t>&gt;&gt;&gt;</a:t>
            </a:r>
            <a:r>
              <a:rPr lang="en-US" sz="2800" b="1" dirty="0" err="1"/>
              <a:t>start.select_difficulty</a:t>
            </a:r>
            <a:r>
              <a:rPr lang="en-US" sz="2800" b="1"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2017-18\Python\PYTHON ALL\PACKAGE.png"/>
          <p:cNvPicPr>
            <a:picLocks noChangeAspect="1" noChangeArrowheads="1"/>
          </p:cNvPicPr>
          <p:nvPr/>
        </p:nvPicPr>
        <p:blipFill>
          <a:blip r:embed="rId2"/>
          <a:srcRect/>
          <a:stretch>
            <a:fillRect/>
          </a:stretch>
        </p:blipFill>
        <p:spPr bwMode="auto">
          <a:xfrm>
            <a:off x="-1933575" y="-228600"/>
            <a:ext cx="13011150" cy="73152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Package 3.png"/>
          <p:cNvPicPr>
            <a:picLocks noGrp="1" noChangeAspect="1"/>
          </p:cNvPicPr>
          <p:nvPr>
            <p:ph idx="1"/>
          </p:nvPr>
        </p:nvPicPr>
        <p:blipFill>
          <a:blip r:embed="rId2"/>
          <a:stretch>
            <a:fillRect/>
          </a:stretch>
        </p:blipFill>
        <p:spPr>
          <a:xfrm>
            <a:off x="457200" y="1219200"/>
            <a:ext cx="8229600" cy="5410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2400" dirty="0"/>
              <a:t>Data=(1,2,3,4,5,10,19,17)</a:t>
            </a:r>
          </a:p>
        </p:txBody>
      </p:sp>
      <p:pic>
        <p:nvPicPr>
          <p:cNvPr id="7" name="Content Placeholder 6" descr="Picture1.png"/>
          <p:cNvPicPr>
            <a:picLocks noGrp="1" noChangeAspect="1"/>
          </p:cNvPicPr>
          <p:nvPr>
            <p:ph idx="1"/>
          </p:nvPr>
        </p:nvPicPr>
        <p:blipFill>
          <a:blip r:embed="rId2"/>
          <a:stretch>
            <a:fillRect/>
          </a:stretch>
        </p:blipFill>
        <p:spPr>
          <a:xfrm>
            <a:off x="1986285" y="2362200"/>
            <a:ext cx="5171429" cy="2257143"/>
          </a:xfrm>
        </p:spPr>
      </p:pic>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Tuple Operations</a:t>
            </a:r>
          </a:p>
        </p:txBody>
      </p:sp>
      <p:sp>
        <p:nvSpPr>
          <p:cNvPr id="3" name="Content Placeholder 2"/>
          <p:cNvSpPr>
            <a:spLocks noGrp="1"/>
          </p:cNvSpPr>
          <p:nvPr>
            <p:ph idx="1"/>
          </p:nvPr>
        </p:nvSpPr>
        <p:spPr/>
        <p:txBody>
          <a:bodyPr>
            <a:normAutofit/>
          </a:bodyPr>
          <a:lstStyle/>
          <a:p>
            <a:pPr>
              <a:buNone/>
            </a:pPr>
            <a:r>
              <a:rPr lang="en-US" b="1" dirty="0"/>
              <a:t>a) Adding Tuple:</a:t>
            </a:r>
            <a:endParaRPr lang="en-US" dirty="0"/>
          </a:p>
          <a:p>
            <a:r>
              <a:rPr lang="en-US" sz="2400" dirty="0"/>
              <a:t>Tuple can be added by using the concatenation operator(+) to join two </a:t>
            </a:r>
            <a:r>
              <a:rPr lang="en-US" sz="2400" dirty="0" err="1"/>
              <a:t>tuples</a:t>
            </a:r>
            <a:r>
              <a:rPr lang="en-US" sz="2400" dirty="0"/>
              <a:t>.</a:t>
            </a:r>
          </a:p>
          <a:p>
            <a:pPr>
              <a:buNone/>
            </a:pPr>
            <a:r>
              <a:rPr lang="en-US" sz="2400" b="1" dirty="0" err="1"/>
              <a:t>eg</a:t>
            </a:r>
            <a:r>
              <a:rPr lang="en-US" sz="2400" b="1" dirty="0"/>
              <a:t>:</a:t>
            </a:r>
            <a:endParaRPr lang="en-US" sz="2400" dirty="0"/>
          </a:p>
          <a:p>
            <a:pPr>
              <a:buNone/>
            </a:pPr>
            <a:r>
              <a:rPr lang="en-US" sz="2400" dirty="0"/>
              <a:t>&gt;&gt;&gt;data1=(1,2,3,4)  </a:t>
            </a:r>
          </a:p>
          <a:p>
            <a:pPr>
              <a:buNone/>
            </a:pPr>
            <a:r>
              <a:rPr lang="en-US" sz="2400" dirty="0"/>
              <a:t>&gt;&gt;&gt;data2=('</a:t>
            </a:r>
            <a:r>
              <a:rPr lang="en-US" sz="2400" dirty="0" err="1"/>
              <a:t>x','y','z</a:t>
            </a:r>
            <a:r>
              <a:rPr lang="en-US" sz="2400" dirty="0"/>
              <a:t>')  </a:t>
            </a:r>
          </a:p>
          <a:p>
            <a:pPr>
              <a:buNone/>
            </a:pPr>
            <a:r>
              <a:rPr lang="en-US" sz="2400" dirty="0"/>
              <a:t>&gt;&gt;&gt;data3=data1+data2  </a:t>
            </a:r>
          </a:p>
          <a:p>
            <a:pPr>
              <a:buNone/>
            </a:pPr>
            <a:r>
              <a:rPr lang="en-US" sz="2400" b="1" dirty="0"/>
              <a:t>&gt;&gt;&gt;print(</a:t>
            </a:r>
            <a:r>
              <a:rPr lang="en-US" sz="2400" dirty="0"/>
              <a:t> data1 </a:t>
            </a:r>
            <a:r>
              <a:rPr lang="en-US" sz="2400" b="1" dirty="0"/>
              <a:t>)     // </a:t>
            </a:r>
            <a:r>
              <a:rPr lang="en-US" sz="2400" dirty="0"/>
              <a:t>(1,2,3,4) </a:t>
            </a:r>
            <a:r>
              <a:rPr lang="en-US" sz="2400" b="1" dirty="0"/>
              <a:t>   </a:t>
            </a:r>
          </a:p>
          <a:p>
            <a:pPr>
              <a:buNone/>
            </a:pPr>
            <a:r>
              <a:rPr lang="en-US" sz="2400" b="1" dirty="0"/>
              <a:t>&gt;&gt;&gt;print(</a:t>
            </a:r>
            <a:r>
              <a:rPr lang="en-US" sz="2400" dirty="0"/>
              <a:t> data2 </a:t>
            </a:r>
            <a:r>
              <a:rPr lang="en-US" sz="2400" b="1" dirty="0"/>
              <a:t>)</a:t>
            </a:r>
            <a:r>
              <a:rPr lang="en-US" sz="2400" dirty="0"/>
              <a:t>     // ('</a:t>
            </a:r>
            <a:r>
              <a:rPr lang="en-US" sz="2400" dirty="0" err="1"/>
              <a:t>x','y','z</a:t>
            </a:r>
            <a:r>
              <a:rPr lang="en-US" sz="2400" dirty="0"/>
              <a:t>')</a:t>
            </a:r>
          </a:p>
          <a:p>
            <a:pPr>
              <a:buNone/>
            </a:pPr>
            <a:r>
              <a:rPr lang="en-US" sz="2400" b="1" dirty="0"/>
              <a:t>&gt;&gt;&gt;print(</a:t>
            </a:r>
            <a:r>
              <a:rPr lang="en-US" sz="2400" dirty="0"/>
              <a:t> data3 </a:t>
            </a:r>
            <a:r>
              <a:rPr lang="en-US" sz="2400" b="1" dirty="0"/>
              <a:t>)</a:t>
            </a:r>
            <a:r>
              <a:rPr lang="en-US" sz="2400" dirty="0"/>
              <a:t>     //  (1,2,3,4, '</a:t>
            </a:r>
            <a:r>
              <a:rPr lang="en-US" sz="2400" dirty="0" err="1"/>
              <a:t>x','y','z</a:t>
            </a:r>
            <a:r>
              <a:rPr lang="en-US" sz="2400" dirty="0"/>
              <a:t>‘)  </a:t>
            </a:r>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fr-FR" sz="2400" dirty="0"/>
              <a:t>&gt;&gt;&gt;tuple1=(10,20,30)  </a:t>
            </a:r>
          </a:p>
          <a:p>
            <a:pPr>
              <a:buNone/>
            </a:pPr>
            <a:r>
              <a:rPr lang="fr-FR" sz="2400" dirty="0"/>
              <a:t>&gt;&gt;&gt;tuple2=(40,50,60)  </a:t>
            </a:r>
          </a:p>
          <a:p>
            <a:pPr>
              <a:buNone/>
            </a:pPr>
            <a:r>
              <a:rPr lang="fr-FR" sz="2400" b="1" dirty="0"/>
              <a:t>&gt;&gt;&gt;</a:t>
            </a:r>
            <a:r>
              <a:rPr lang="fr-FR" sz="2400" b="1" dirty="0" err="1"/>
              <a:t>print</a:t>
            </a:r>
            <a:r>
              <a:rPr lang="fr-FR" sz="2400" dirty="0"/>
              <a:t> (tuple1*2)  </a:t>
            </a:r>
          </a:p>
          <a:p>
            <a:pPr>
              <a:buNone/>
            </a:pPr>
            <a:r>
              <a:rPr lang="fr-FR" sz="2400" b="1" dirty="0"/>
              <a:t>&gt;&gt;&gt;</a:t>
            </a:r>
            <a:r>
              <a:rPr lang="fr-FR" sz="2400" b="1" dirty="0" err="1"/>
              <a:t>print</a:t>
            </a:r>
            <a:r>
              <a:rPr lang="fr-FR" sz="2400" dirty="0"/>
              <a:t> (tuple2*3) </a:t>
            </a:r>
          </a:p>
          <a:p>
            <a:endParaRPr lang="en-US" sz="24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buNone/>
            </a:pPr>
            <a:r>
              <a:rPr lang="en-US" b="1" dirty="0"/>
              <a:t>Deleting a Tuple</a:t>
            </a:r>
            <a:endParaRPr lang="en-US" dirty="0"/>
          </a:p>
          <a:p>
            <a:pPr fontAlgn="base">
              <a:buNone/>
            </a:pPr>
            <a:r>
              <a:rPr lang="en-US" dirty="0"/>
              <a:t># Code for deleting a </a:t>
            </a:r>
            <a:r>
              <a:rPr lang="en-US" dirty="0" err="1"/>
              <a:t>tuple</a:t>
            </a:r>
            <a:endParaRPr lang="en-US" dirty="0"/>
          </a:p>
          <a:p>
            <a:pPr lvl="1" fontAlgn="base">
              <a:buNone/>
            </a:pPr>
            <a:r>
              <a:rPr lang="en-US" dirty="0"/>
              <a:t> tuple3 = ( 0, 1)</a:t>
            </a:r>
          </a:p>
          <a:p>
            <a:pPr lvl="1" fontAlgn="base">
              <a:buNone/>
            </a:pPr>
            <a:r>
              <a:rPr lang="en-US" dirty="0"/>
              <a:t>del tuple3</a:t>
            </a:r>
          </a:p>
          <a:p>
            <a:pPr lvl="1" fontAlgn="base">
              <a:buNone/>
            </a:pPr>
            <a:r>
              <a:rPr lang="en-US" dirty="0"/>
              <a:t>print(tuple3)</a:t>
            </a:r>
          </a:p>
          <a:p>
            <a:pPr fontAlgn="base">
              <a:buNone/>
            </a:pPr>
            <a:endParaRPr lang="en-US" b="1" dirty="0"/>
          </a:p>
          <a:p>
            <a:pPr fontAlgn="base">
              <a:buNone/>
            </a:pPr>
            <a:r>
              <a:rPr lang="en-US" b="1" dirty="0"/>
              <a:t>Finding Length of a Tuple</a:t>
            </a:r>
            <a:endParaRPr lang="en-US" dirty="0"/>
          </a:p>
          <a:p>
            <a:pPr fontAlgn="base">
              <a:buNone/>
            </a:pPr>
            <a:r>
              <a:rPr lang="en-US" dirty="0"/>
              <a:t># Code for printing the length of a </a:t>
            </a:r>
            <a:r>
              <a:rPr lang="en-US" dirty="0" err="1"/>
              <a:t>tuple</a:t>
            </a:r>
            <a:endParaRPr lang="en-US" dirty="0"/>
          </a:p>
          <a:p>
            <a:pPr fontAlgn="base">
              <a:buNone/>
            </a:pPr>
            <a:r>
              <a:rPr lang="en-US" dirty="0"/>
              <a:t> </a:t>
            </a:r>
          </a:p>
          <a:p>
            <a:pPr lvl="1" fontAlgn="base">
              <a:buNone/>
            </a:pPr>
            <a:r>
              <a:rPr lang="en-US" dirty="0"/>
              <a:t>tuple2 = ('python', 'geek')</a:t>
            </a:r>
          </a:p>
          <a:p>
            <a:pPr lvl="1" fontAlgn="base">
              <a:buNone/>
            </a:pPr>
            <a:r>
              <a:rPr lang="en-US" dirty="0"/>
              <a:t>print(</a:t>
            </a:r>
            <a:r>
              <a:rPr lang="en-US" dirty="0" err="1"/>
              <a:t>len</a:t>
            </a:r>
            <a:r>
              <a:rPr lang="en-US" dirty="0"/>
              <a:t>(tuple2))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buNone/>
            </a:pPr>
            <a:r>
              <a:rPr lang="en-US" b="1" dirty="0"/>
              <a:t>Converting list to a Tuple</a:t>
            </a:r>
            <a:endParaRPr lang="en-US" dirty="0"/>
          </a:p>
          <a:p>
            <a:pPr fontAlgn="base">
              <a:buNone/>
            </a:pPr>
            <a:r>
              <a:rPr lang="en-US" dirty="0"/>
              <a:t># </a:t>
            </a:r>
            <a:r>
              <a:rPr lang="en-US" sz="2800" dirty="0"/>
              <a:t>Code for converting a list and a string into a </a:t>
            </a:r>
            <a:r>
              <a:rPr lang="en-US" sz="2800" dirty="0" err="1"/>
              <a:t>tuple</a:t>
            </a:r>
            <a:endParaRPr lang="en-US" sz="2800" dirty="0"/>
          </a:p>
          <a:p>
            <a:pPr lvl="1" fontAlgn="base">
              <a:buNone/>
            </a:pPr>
            <a:r>
              <a:rPr lang="en-US" sz="2400" dirty="0"/>
              <a:t>list1 = [0, 1, 2]</a:t>
            </a:r>
          </a:p>
          <a:p>
            <a:pPr lvl="1" fontAlgn="base">
              <a:buNone/>
            </a:pPr>
            <a:r>
              <a:rPr lang="en-US" sz="2400" dirty="0"/>
              <a:t>print(</a:t>
            </a:r>
            <a:r>
              <a:rPr lang="en-US" sz="2400" dirty="0" err="1"/>
              <a:t>tuple</a:t>
            </a:r>
            <a:r>
              <a:rPr lang="en-US" sz="2400" dirty="0"/>
              <a:t>(list1))</a:t>
            </a:r>
          </a:p>
          <a:p>
            <a:pPr lvl="1" fontAlgn="base">
              <a:buNone/>
            </a:pPr>
            <a:r>
              <a:rPr lang="en-US" sz="2400" dirty="0"/>
              <a:t>print(</a:t>
            </a:r>
            <a:r>
              <a:rPr lang="en-US" sz="2400" dirty="0" err="1"/>
              <a:t>tuple</a:t>
            </a:r>
            <a:r>
              <a:rPr lang="en-US" sz="2400" dirty="0"/>
              <a:t>('python')) # string 'python'</a:t>
            </a:r>
          </a:p>
          <a:p>
            <a:pPr fontAlgn="base">
              <a:buNone/>
            </a:pPr>
            <a:r>
              <a:rPr lang="en-US" sz="2600" b="1" dirty="0"/>
              <a:t>Output</a:t>
            </a:r>
          </a:p>
          <a:p>
            <a:pPr fontAlgn="base">
              <a:buNone/>
            </a:pPr>
            <a:r>
              <a:rPr lang="en-US" sz="2600" b="1" dirty="0"/>
              <a:t>(0, 1, 2) </a:t>
            </a:r>
          </a:p>
          <a:p>
            <a:pPr fontAlgn="base">
              <a:buNone/>
            </a:pPr>
            <a:r>
              <a:rPr lang="en-US" sz="2600" b="1" dirty="0"/>
              <a:t>('p', 'y', 't', 'h', 'o', 'n')</a:t>
            </a:r>
          </a:p>
          <a:p>
            <a:pPr algn="just" fontAlgn="base"/>
            <a:r>
              <a:rPr lang="en-US" sz="2600" dirty="0"/>
              <a:t>Takes a single parameter which may be a list, string, set or even a dictionary( only keys are taken as elements) and converts them to a </a:t>
            </a:r>
            <a:r>
              <a:rPr lang="en-US" sz="2600" dirty="0" err="1"/>
              <a:t>tuple</a:t>
            </a:r>
            <a:r>
              <a:rPr lang="en-US" sz="26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2843</Words>
  <Application>Microsoft Office PowerPoint</Application>
  <PresentationFormat>On-screen Show (4:3)</PresentationFormat>
  <Paragraphs>332</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times new roman</vt:lpstr>
      <vt:lpstr>verdana</vt:lpstr>
      <vt:lpstr>verdana</vt:lpstr>
      <vt:lpstr>Wingdings</vt:lpstr>
      <vt:lpstr>Office Theme</vt:lpstr>
      <vt:lpstr>Python Module II </vt:lpstr>
      <vt:lpstr>Python Tuple</vt:lpstr>
      <vt:lpstr>PowerPoint Presentation</vt:lpstr>
      <vt:lpstr>Accessing Tuple</vt:lpstr>
      <vt:lpstr>Data=(1,2,3,4,5,10,19,17)</vt:lpstr>
      <vt:lpstr>Tuple Operations</vt:lpstr>
      <vt:lpstr>PowerPoint Presentation</vt:lpstr>
      <vt:lpstr>PowerPoint Presentation</vt:lpstr>
      <vt:lpstr>PowerPoint Presentation</vt:lpstr>
      <vt:lpstr>Using cmp(), max() , min()</vt:lpstr>
      <vt:lpstr>PowerPoint Presentation</vt:lpstr>
      <vt:lpstr>Why Use Tuple?</vt:lpstr>
      <vt:lpstr>Dictionary in Python</vt:lpstr>
      <vt:lpstr>PowerPoint Presentation</vt:lpstr>
      <vt:lpstr>PowerPoint Presentation</vt:lpstr>
      <vt:lpstr>PowerPoint Presentation</vt:lpstr>
      <vt:lpstr>Dictionary Methods in Python</vt:lpstr>
      <vt:lpstr>PowerPoint Presentation</vt:lpstr>
      <vt:lpstr>PowerPoint Presentation</vt:lpstr>
      <vt:lpstr>PowerPoint Presentation</vt:lpstr>
      <vt:lpstr>Dictionary Functions</vt:lpstr>
      <vt:lpstr>Dictionary Methods</vt:lpstr>
      <vt:lpstr>PowerPoint Presentation</vt:lpstr>
      <vt:lpstr>PowerPoint Presentation</vt:lpstr>
      <vt:lpstr>PowerPoint Presentation</vt:lpstr>
      <vt:lpstr>PowerPoint Presentation</vt:lpstr>
      <vt:lpstr>PowerPoint Presentation</vt:lpstr>
      <vt:lpstr>PowerPoint Presentation</vt:lpstr>
      <vt:lpstr>Python Modules</vt:lpstr>
      <vt:lpstr>PowerPoint Presentation</vt:lpstr>
      <vt:lpstr>How to import modules in Python?</vt:lpstr>
      <vt:lpstr>1. Python import statement We can import a module using import statement and access the definitions inside it using the dot operator.  </vt:lpstr>
      <vt:lpstr>2. Import with renaming We can import a module by renaming it as follows. </vt:lpstr>
      <vt:lpstr>3. Python from...import statement We can import specific names form a module without importing the module as a whole. </vt:lpstr>
      <vt:lpstr>PowerPoint Presentation</vt:lpstr>
      <vt:lpstr>4. Import all names We can import all names(definitions) frm a module using the following construct. </vt:lpstr>
      <vt:lpstr>Reloading a module</vt:lpstr>
      <vt:lpstr>PowerPoint Presentation</vt:lpstr>
      <vt:lpstr>Python Package</vt:lpstr>
      <vt:lpstr>PowerPoint Presentation</vt:lpstr>
      <vt:lpstr>PowerPoint Presentation</vt:lpstr>
      <vt:lpstr>Importing module from a package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 II BCA3005</dc:title>
  <dc:creator>DELL</dc:creator>
  <cp:lastModifiedBy>Atul Uttam</cp:lastModifiedBy>
  <cp:revision>2</cp:revision>
  <dcterms:created xsi:type="dcterms:W3CDTF">2022-04-04T23:49:20Z</dcterms:created>
  <dcterms:modified xsi:type="dcterms:W3CDTF">2023-11-30T09:19:25Z</dcterms:modified>
</cp:coreProperties>
</file>