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63" r:id="rId3"/>
    <p:sldId id="264" r:id="rId4"/>
    <p:sldId id="265" r:id="rId5"/>
    <p:sldId id="270" r:id="rId6"/>
    <p:sldId id="269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478"/>
    <a:srgbClr val="1D5659"/>
    <a:srgbClr val="E3A81B"/>
    <a:srgbClr val="EDC34A"/>
    <a:srgbClr val="F7DC66"/>
    <a:srgbClr val="E6B028"/>
    <a:srgbClr val="BF6C05"/>
    <a:srgbClr val="B75D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2497" autoAdjust="0"/>
  </p:normalViewPr>
  <p:slideViewPr>
    <p:cSldViewPr snapToGrid="0">
      <p:cViewPr>
        <p:scale>
          <a:sx n="66" d="100"/>
          <a:sy n="66" d="100"/>
        </p:scale>
        <p:origin x="6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94A12-E7B3-4F56-B699-AF68AD77EBEC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2F98A-7DB1-4FE6-8D54-27EC42FF72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17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2F98A-7DB1-4FE6-8D54-27EC42FF72E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532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Within this project I  implemented the OSEMN framework, providing recommendations to reduce heart attack occurrences for youths and adults.</a:t>
            </a:r>
            <a:br>
              <a:rPr lang="en-GB" dirty="0"/>
            </a:br>
            <a:r>
              <a:rPr lang="en-GB" b="1" dirty="0"/>
              <a:t>Obtain</a:t>
            </a:r>
            <a:r>
              <a:rPr lang="en-GB" dirty="0"/>
              <a:t>: The dataset was sourced from Kaggle and by reading and looking through the data I ensured that the dataset was comprehensive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Scrub</a:t>
            </a:r>
            <a:r>
              <a:rPr lang="en-GB" dirty="0"/>
              <a:t>: Missing values were cleaned, columns standardized, and categorical data unpivoted for better visualization using tools on </a:t>
            </a:r>
            <a:r>
              <a:rPr lang="en-GB" dirty="0" err="1"/>
              <a:t>PowerQuery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Explore</a:t>
            </a:r>
            <a:r>
              <a:rPr lang="en-GB" dirty="0"/>
              <a:t>: Trends and correlations were identified through exploratory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Model</a:t>
            </a:r>
            <a:r>
              <a:rPr lang="en-GB" dirty="0"/>
              <a:t>: Interactive dashboards were built using Power BI to visualize key findings, and also included slicers to filter down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Interpret</a:t>
            </a:r>
            <a:r>
              <a:rPr lang="en-GB" dirty="0"/>
              <a:t>: Insights were analysed, and recommendations were developed for tailored health interventions and policy changes."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2F98A-7DB1-4FE6-8D54-27EC42FF72E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16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"This project looks at heart attack risk factors in youths and adults in Japan. Heart attacks are a serious public health issue, and understanding the differences in risk factors between age groups can help design better prevention strategies.</a:t>
            </a:r>
          </a:p>
          <a:p>
            <a:r>
              <a:rPr lang="en-GB" dirty="0"/>
              <a:t>I focused on </a:t>
            </a:r>
            <a:r>
              <a:rPr lang="en-GB" dirty="0" err="1"/>
              <a:t>analyzing</a:t>
            </a:r>
            <a:r>
              <a:rPr lang="en-GB" dirty="0"/>
              <a:t> medical, lifestyle, and </a:t>
            </a:r>
            <a:r>
              <a:rPr lang="en-GB" dirty="0" err="1"/>
              <a:t>behavioral</a:t>
            </a:r>
            <a:r>
              <a:rPr lang="en-GB" dirty="0"/>
              <a:t> data to find trends and key contributors to heart attacks. One question that guided this analysis was: </a:t>
            </a:r>
            <a:r>
              <a:rPr lang="en-GB" i="1" dirty="0"/>
              <a:t>‘What is the main risk factor for heart attacks in adult males with moderate cholesterol, living in urban areas, and consuming alcohol?’</a:t>
            </a:r>
            <a:endParaRPr lang="en-GB" dirty="0"/>
          </a:p>
          <a:p>
            <a:r>
              <a:rPr lang="en-GB" dirty="0"/>
              <a:t>The goal was to turn these insights into actionable recommendations, like targeted health campaigns and policies, to reduce heart attack risks and improve public health outcomes."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2F98A-7DB1-4FE6-8D54-27EC42FF72E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01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2F98A-7DB1-4FE6-8D54-27EC42FF72E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59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92F98A-7DB1-4FE6-8D54-27EC42FF72E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7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1164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77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93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26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75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71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2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8E8E9AB-E136-4126-986C-C134722F6552}" type="datetimeFigureOut">
              <a:rPr lang="en-GB" smtClean="0"/>
              <a:t>08/02/2025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4AC96D1-FEA1-4926-A9D4-3B73C4418E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37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7AF4-5D4F-E0BC-0190-E6D7D3587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78030"/>
            <a:ext cx="5838319" cy="3359216"/>
          </a:xfrm>
        </p:spPr>
        <p:txBody>
          <a:bodyPr>
            <a:normAutofit/>
          </a:bodyPr>
          <a:lstStyle/>
          <a:p>
            <a:r>
              <a:rPr lang="en-GB" sz="6000" dirty="0"/>
              <a:t>Heart Attack Risk Factors in Japan: Youths &amp; Adults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EAD0B-29BE-CF97-8A8E-CA99EB68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6220" y="410997"/>
            <a:ext cx="5607461" cy="560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5191D-B2A0-1D7A-07D3-629E0EA8896C}"/>
              </a:ext>
            </a:extLst>
          </p:cNvPr>
          <p:cNvSpPr txBox="1"/>
          <p:nvPr/>
        </p:nvSpPr>
        <p:spPr>
          <a:xfrm>
            <a:off x="7869753" y="4795122"/>
            <a:ext cx="229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By Kushal Pindoria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29FC73-84BB-A494-8C54-2F600556F40F}"/>
              </a:ext>
            </a:extLst>
          </p:cNvPr>
          <p:cNvCxnSpPr>
            <a:cxnSpLocks/>
          </p:cNvCxnSpPr>
          <p:nvPr/>
        </p:nvCxnSpPr>
        <p:spPr>
          <a:xfrm>
            <a:off x="5917721" y="957532"/>
            <a:ext cx="0" cy="4744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5C50F-9733-2F00-EED6-C18977E6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9F21-154C-5AF1-C2AF-CFD017769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8" y="214604"/>
            <a:ext cx="4512906" cy="565042"/>
          </a:xfrm>
        </p:spPr>
        <p:txBody>
          <a:bodyPr>
            <a:normAutofit/>
          </a:bodyPr>
          <a:lstStyle/>
          <a:p>
            <a:r>
              <a:rPr lang="en-GB" sz="3600" dirty="0"/>
              <a:t>OSEMN Framework</a:t>
            </a:r>
            <a:endParaRPr lang="en-GB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562BB-D1EC-F70E-2F2C-4DB344B36887}"/>
              </a:ext>
            </a:extLst>
          </p:cNvPr>
          <p:cNvSpPr txBox="1"/>
          <p:nvPr/>
        </p:nvSpPr>
        <p:spPr>
          <a:xfrm>
            <a:off x="1302168" y="1211327"/>
            <a:ext cx="84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A2D6F-0C90-BF83-A3AB-F4F5BCD9F32B}"/>
              </a:ext>
            </a:extLst>
          </p:cNvPr>
          <p:cNvSpPr txBox="1"/>
          <p:nvPr/>
        </p:nvSpPr>
        <p:spPr>
          <a:xfrm>
            <a:off x="3450310" y="1205782"/>
            <a:ext cx="72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Scrub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0B79E-5580-BB28-A9E4-7574F64CF0A2}"/>
              </a:ext>
            </a:extLst>
          </p:cNvPr>
          <p:cNvSpPr txBox="1"/>
          <p:nvPr/>
        </p:nvSpPr>
        <p:spPr>
          <a:xfrm>
            <a:off x="5478534" y="1198584"/>
            <a:ext cx="92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FB265-71B9-0725-C12D-2AEB303C78F7}"/>
              </a:ext>
            </a:extLst>
          </p:cNvPr>
          <p:cNvSpPr txBox="1"/>
          <p:nvPr/>
        </p:nvSpPr>
        <p:spPr>
          <a:xfrm>
            <a:off x="7707545" y="1205782"/>
            <a:ext cx="793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5E3744-C0F7-DB58-F45E-BC3A22AD8E55}"/>
              </a:ext>
            </a:extLst>
          </p:cNvPr>
          <p:cNvCxnSpPr>
            <a:cxnSpLocks/>
          </p:cNvCxnSpPr>
          <p:nvPr/>
        </p:nvCxnSpPr>
        <p:spPr>
          <a:xfrm>
            <a:off x="2640564" y="1321347"/>
            <a:ext cx="0" cy="53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19962C-13B1-D29F-D1D3-A5F809F01B96}"/>
              </a:ext>
            </a:extLst>
          </p:cNvPr>
          <p:cNvCxnSpPr/>
          <p:nvPr/>
        </p:nvCxnSpPr>
        <p:spPr>
          <a:xfrm>
            <a:off x="5001210" y="1321346"/>
            <a:ext cx="0" cy="53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79A4E8-7D6F-2F7C-B370-51E5B1D1D6FB}"/>
              </a:ext>
            </a:extLst>
          </p:cNvPr>
          <p:cNvCxnSpPr/>
          <p:nvPr/>
        </p:nvCxnSpPr>
        <p:spPr>
          <a:xfrm>
            <a:off x="9744270" y="1321347"/>
            <a:ext cx="0" cy="53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2D5797-713B-00A7-B6D6-BD79A5AA8209}"/>
              </a:ext>
            </a:extLst>
          </p:cNvPr>
          <p:cNvSpPr txBox="1"/>
          <p:nvPr/>
        </p:nvSpPr>
        <p:spPr>
          <a:xfrm>
            <a:off x="572278" y="1730474"/>
            <a:ext cx="21217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Imported dataset from Kaggle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Ensured the dataset was comprehensive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DAEDC-FF0A-9A06-C156-AD5225927EE3}"/>
              </a:ext>
            </a:extLst>
          </p:cNvPr>
          <p:cNvSpPr txBox="1"/>
          <p:nvPr/>
        </p:nvSpPr>
        <p:spPr>
          <a:xfrm>
            <a:off x="2752528" y="1730474"/>
            <a:ext cx="22486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Cleaned missing values and standardized columns.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Unpivoted categorical data for better visualization</a:t>
            </a:r>
          </a:p>
          <a:p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52403-71B7-DF66-7387-2851FDA9E644}"/>
              </a:ext>
            </a:extLst>
          </p:cNvPr>
          <p:cNvSpPr txBox="1"/>
          <p:nvPr/>
        </p:nvSpPr>
        <p:spPr>
          <a:xfrm>
            <a:off x="9765494" y="1730474"/>
            <a:ext cx="2498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Designed three interactive dashboards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Recommendations for tailored health interventions and policy changes.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6B93FF-B2D1-4D3D-BB1E-807847ED0B17}"/>
              </a:ext>
            </a:extLst>
          </p:cNvPr>
          <p:cNvSpPr txBox="1"/>
          <p:nvPr/>
        </p:nvSpPr>
        <p:spPr>
          <a:xfrm>
            <a:off x="9802817" y="1205782"/>
            <a:ext cx="108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2B4F6-9246-EBD1-E12B-C19244F78672}"/>
              </a:ext>
            </a:extLst>
          </p:cNvPr>
          <p:cNvCxnSpPr/>
          <p:nvPr/>
        </p:nvCxnSpPr>
        <p:spPr>
          <a:xfrm>
            <a:off x="7225005" y="1321346"/>
            <a:ext cx="0" cy="536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8B81F8-CAEE-7F16-A2B7-8D595CEA933B}"/>
              </a:ext>
            </a:extLst>
          </p:cNvPr>
          <p:cNvSpPr txBox="1"/>
          <p:nvPr/>
        </p:nvSpPr>
        <p:spPr>
          <a:xfrm>
            <a:off x="7343192" y="1730474"/>
            <a:ext cx="224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Created measures and columns using DAX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Built slicers for cholesterol, BMI, age, region and gender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9BEEF2-BE23-CF30-2166-108002F70253}"/>
              </a:ext>
            </a:extLst>
          </p:cNvPr>
          <p:cNvSpPr txBox="1"/>
          <p:nvPr/>
        </p:nvSpPr>
        <p:spPr>
          <a:xfrm>
            <a:off x="5078959" y="1730474"/>
            <a:ext cx="224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Identified key heart attack risk factors.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Analysed trends</a:t>
            </a:r>
          </a:p>
          <a:p>
            <a:endParaRPr lang="en-GB" dirty="0"/>
          </a:p>
        </p:txBody>
      </p:sp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6B7EB31E-FB73-9A1D-104C-41E9B56EA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67794" y="5262742"/>
            <a:ext cx="1059025" cy="1059025"/>
          </a:xfrm>
          <a:prstGeom prst="rect">
            <a:avLst/>
          </a:prstGeom>
        </p:spPr>
      </p:pic>
      <p:pic>
        <p:nvPicPr>
          <p:cNvPr id="33" name="Graphic 32" descr="Table with solid fill">
            <a:extLst>
              <a:ext uri="{FF2B5EF4-FFF2-40B4-BE49-F238E27FC236}">
                <a16:creationId xmlns:a16="http://schemas.microsoft.com/office/drawing/2014/main" id="{7D0FB715-4DFB-997B-8F41-4C2B8BD3F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7286" y="5281127"/>
            <a:ext cx="1059025" cy="1059025"/>
          </a:xfrm>
          <a:prstGeom prst="rect">
            <a:avLst/>
          </a:prstGeom>
        </p:spPr>
      </p:pic>
      <p:pic>
        <p:nvPicPr>
          <p:cNvPr id="35" name="Graphic 34" descr="Magnifying glass with solid fill">
            <a:extLst>
              <a:ext uri="{FF2B5EF4-FFF2-40B4-BE49-F238E27FC236}">
                <a16:creationId xmlns:a16="http://schemas.microsoft.com/office/drawing/2014/main" id="{E77F0B0B-DBE5-0B5F-C07E-2DD9D24BD6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5281127"/>
            <a:ext cx="914400" cy="914400"/>
          </a:xfrm>
          <a:prstGeom prst="rect">
            <a:avLst/>
          </a:prstGeom>
        </p:spPr>
      </p:pic>
      <p:pic>
        <p:nvPicPr>
          <p:cNvPr id="37" name="Graphic 36" descr="Presentation with bar chart with solid fill">
            <a:extLst>
              <a:ext uri="{FF2B5EF4-FFF2-40B4-BE49-F238E27FC236}">
                <a16:creationId xmlns:a16="http://schemas.microsoft.com/office/drawing/2014/main" id="{35C8043E-4460-94F5-CF3D-73E113F5A8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54295" y="5262742"/>
            <a:ext cx="1077410" cy="1077410"/>
          </a:xfrm>
          <a:prstGeom prst="rect">
            <a:avLst/>
          </a:prstGeom>
        </p:spPr>
      </p:pic>
      <p:pic>
        <p:nvPicPr>
          <p:cNvPr id="39" name="Graphic 38" descr="Open folder with solid fill">
            <a:extLst>
              <a:ext uri="{FF2B5EF4-FFF2-40B4-BE49-F238E27FC236}">
                <a16:creationId xmlns:a16="http://schemas.microsoft.com/office/drawing/2014/main" id="{1B457304-09B2-3CE2-F81E-B7B288A124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2548" y="52811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13" grpId="0"/>
      <p:bldP spid="14" grpId="0"/>
      <p:bldP spid="16" grpId="0"/>
      <p:bldP spid="17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822C8-A998-96B8-CD14-D33FB59C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B8A0F-F433-B8D1-B89F-3C74DED50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8" y="214604"/>
            <a:ext cx="4512906" cy="56504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Project Understanding</a:t>
            </a:r>
            <a:endParaRPr lang="en-GB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4F7DF-D0DF-D9AD-96E2-55084A5BF66D}"/>
              </a:ext>
            </a:extLst>
          </p:cNvPr>
          <p:cNvSpPr txBox="1"/>
          <p:nvPr/>
        </p:nvSpPr>
        <p:spPr>
          <a:xfrm>
            <a:off x="572277" y="1164566"/>
            <a:ext cx="817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u="sng" dirty="0"/>
              <a:t>Project Task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Pick a dataset to analyse and produce a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PowerBI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visualisation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52ABA-8512-1462-0C53-9BB1194A5C61}"/>
              </a:ext>
            </a:extLst>
          </p:cNvPr>
          <p:cNvSpPr txBox="1"/>
          <p:nvPr/>
        </p:nvSpPr>
        <p:spPr>
          <a:xfrm>
            <a:off x="572276" y="2169365"/>
            <a:ext cx="77953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</a:t>
            </a:r>
            <a:r>
              <a:rPr lang="en-GB" u="sng" dirty="0"/>
              <a:t>Japan Heart Attacks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Heart Attacks between Youths and Adults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A6A5C-03E7-A95F-E227-27011D8F87EC}"/>
              </a:ext>
            </a:extLst>
          </p:cNvPr>
          <p:cNvSpPr txBox="1"/>
          <p:nvPr/>
        </p:nvSpPr>
        <p:spPr>
          <a:xfrm>
            <a:off x="572276" y="3143386"/>
            <a:ext cx="107455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</a:t>
            </a:r>
            <a:r>
              <a:rPr lang="en-GB" u="sng" dirty="0"/>
              <a:t>Risk Factors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 to analyse different risk factors and how they collate with heart attacks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6A120-480D-BBA6-13B6-FD9B4680CD0A}"/>
              </a:ext>
            </a:extLst>
          </p:cNvPr>
          <p:cNvSpPr txBox="1"/>
          <p:nvPr/>
        </p:nvSpPr>
        <p:spPr>
          <a:xfrm>
            <a:off x="572277" y="4117407"/>
            <a:ext cx="116197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</a:t>
            </a:r>
            <a:r>
              <a:rPr lang="en-GB" u="sng" dirty="0"/>
              <a:t>Key Question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top health risk factor for heart attacks in adult males with moderate cholesterol, urban residence, and alcohol consumption?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5D988-1354-EB3B-BC77-50F80B881B46}"/>
              </a:ext>
            </a:extLst>
          </p:cNvPr>
          <p:cNvSpPr txBox="1"/>
          <p:nvPr/>
        </p:nvSpPr>
        <p:spPr>
          <a:xfrm>
            <a:off x="572277" y="5337649"/>
            <a:ext cx="116197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5. </a:t>
            </a:r>
            <a:r>
              <a:rPr lang="en-GB" u="sng" dirty="0"/>
              <a:t>Project Aims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data insights to identify key risk factors and develop strategies to reduce heart attack occurrences through targeted prevention</a:t>
            </a:r>
          </a:p>
        </p:txBody>
      </p:sp>
    </p:spTree>
    <p:extLst>
      <p:ext uri="{BB962C8B-B14F-4D97-AF65-F5344CB8AC3E}">
        <p14:creationId xmlns:p14="http://schemas.microsoft.com/office/powerpoint/2010/main" val="27802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2FEBF-2D6E-A294-0A0B-2C0BF9ED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A116-A8E4-3715-ED45-A6C74E26C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8" y="214604"/>
            <a:ext cx="4512906" cy="565042"/>
          </a:xfrm>
        </p:spPr>
        <p:txBody>
          <a:bodyPr>
            <a:normAutofit/>
          </a:bodyPr>
          <a:lstStyle/>
          <a:p>
            <a:r>
              <a:rPr lang="en-GB" sz="3600" dirty="0"/>
              <a:t>Data Understanding</a:t>
            </a:r>
            <a:endParaRPr lang="en-GB" sz="6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D5080-9326-2797-8212-A1E371140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67197"/>
              </p:ext>
            </p:extLst>
          </p:nvPr>
        </p:nvGraphicFramePr>
        <p:xfrm>
          <a:off x="707304" y="779647"/>
          <a:ext cx="5874652" cy="5828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663">
                  <a:extLst>
                    <a:ext uri="{9D8B030D-6E8A-4147-A177-3AD203B41FA5}">
                      <a16:colId xmlns:a16="http://schemas.microsoft.com/office/drawing/2014/main" val="930657839"/>
                    </a:ext>
                  </a:extLst>
                </a:gridCol>
                <a:gridCol w="1468663">
                  <a:extLst>
                    <a:ext uri="{9D8B030D-6E8A-4147-A177-3AD203B41FA5}">
                      <a16:colId xmlns:a16="http://schemas.microsoft.com/office/drawing/2014/main" val="3521706085"/>
                    </a:ext>
                  </a:extLst>
                </a:gridCol>
                <a:gridCol w="1468663">
                  <a:extLst>
                    <a:ext uri="{9D8B030D-6E8A-4147-A177-3AD203B41FA5}">
                      <a16:colId xmlns:a16="http://schemas.microsoft.com/office/drawing/2014/main" val="1267269521"/>
                    </a:ext>
                  </a:extLst>
                </a:gridCol>
                <a:gridCol w="1468663">
                  <a:extLst>
                    <a:ext uri="{9D8B030D-6E8A-4147-A177-3AD203B41FA5}">
                      <a16:colId xmlns:a16="http://schemas.microsoft.com/office/drawing/2014/main" val="332151687"/>
                    </a:ext>
                  </a:extLst>
                </a:gridCol>
              </a:tblGrid>
              <a:tr h="257454">
                <a:tc>
                  <a:txBody>
                    <a:bodyPr/>
                    <a:lstStyle/>
                    <a:p>
                      <a:r>
                        <a:rPr lang="en-GB" sz="800" dirty="0"/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12133"/>
                  </a:ext>
                </a:extLst>
              </a:tr>
              <a:tr h="379264">
                <a:tc>
                  <a:txBody>
                    <a:bodyPr/>
                    <a:lstStyle/>
                    <a:p>
                      <a:r>
                        <a:rPr lang="en-GB" sz="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Age of the individual (in years)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Numeric 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25,33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79973"/>
                  </a:ext>
                </a:extLst>
              </a:tr>
              <a:tr h="257454">
                <a:tc>
                  <a:txBody>
                    <a:bodyPr/>
                    <a:lstStyle/>
                    <a:p>
                      <a:r>
                        <a:rPr lang="en-GB" sz="8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Gender of the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Male, 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121223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Region where the individual resides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Urban, 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171241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Smoking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Whether the individual has a history of smoking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Yes,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276270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Diabetes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Whether the individual has a history of diabetes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Yes, No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13526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Hypertension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Whether the individual has a history of hypertension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Yes, No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004540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Cholesterol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Cholesterol level of the individual (mg/dL)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185.14, 223.81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839103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Level of physical activity performed by the individual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Low, Moderate,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77898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Diet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Quality of the individual’s diet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Poor, Average,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980481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Alcohol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Level of alcohol consumption by the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None, Low, Moderate,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967728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Body Mass Index of the individual (kg/m²)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14.97, 26.95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150454"/>
                  </a:ext>
                </a:extLst>
              </a:tr>
              <a:tr h="530970">
                <a:tc>
                  <a:txBody>
                    <a:bodyPr/>
                    <a:lstStyle/>
                    <a:p>
                      <a:r>
                        <a:rPr lang="en-GB" sz="800" dirty="0"/>
                        <a:t>Family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Whether the individual has a family history of heart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Yes, No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815247"/>
                  </a:ext>
                </a:extLst>
              </a:tr>
              <a:tr h="429090">
                <a:tc>
                  <a:txBody>
                    <a:bodyPr/>
                    <a:lstStyle/>
                    <a:p>
                      <a:r>
                        <a:rPr lang="en-GB" sz="800" dirty="0"/>
                        <a:t>Heart Attack Occurrence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Whether the individual has experienced a heart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Categorical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Yes, No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003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7B1439-46DF-2EA6-CB4E-BB53B6D4E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478408"/>
              </p:ext>
            </p:extLst>
          </p:nvPr>
        </p:nvGraphicFramePr>
        <p:xfrm>
          <a:off x="6984401" y="779646"/>
          <a:ext cx="4902740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685">
                  <a:extLst>
                    <a:ext uri="{9D8B030D-6E8A-4147-A177-3AD203B41FA5}">
                      <a16:colId xmlns:a16="http://schemas.microsoft.com/office/drawing/2014/main" val="296288622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3168943588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1154623033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426513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dirty="0"/>
                        <a:t>Column Name</a:t>
                      </a:r>
                    </a:p>
                    <a:p>
                      <a:endParaRPr lang="en-GB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Example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5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A unique identifier for each record in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Numeric (integer)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1, 2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7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800" dirty="0"/>
                        <a:t>Systolic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The systolic blood pressure reading (in mmHg) for the corresponding 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800" dirty="0"/>
                        <a:t>97.5, 65.2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631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79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D87D-D42F-FF13-1EEF-7F7CC8CD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9D29-64DB-400E-03F2-B6DFE9DA1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935" y="248004"/>
            <a:ext cx="4311374" cy="565042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Dataset Relationships</a:t>
            </a:r>
            <a:endParaRPr lang="en-GB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F63C1-B671-B04D-BA11-32B965B7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08" y="813047"/>
            <a:ext cx="7257449" cy="57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7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DB3E-FB3C-1375-D86C-650792D5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E6D-A83C-B239-C897-029C1BE0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1471" y="3146479"/>
            <a:ext cx="2889057" cy="565042"/>
          </a:xfrm>
        </p:spPr>
        <p:txBody>
          <a:bodyPr>
            <a:normAutofit/>
          </a:bodyPr>
          <a:lstStyle/>
          <a:p>
            <a:r>
              <a:rPr lang="en-GB" sz="3600" dirty="0"/>
              <a:t>Power Query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13425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7354C-6BE6-D704-3EA8-5BF151F1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D567-174D-AFD9-3C54-687B424B8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177" y="3146479"/>
            <a:ext cx="2015646" cy="565042"/>
          </a:xfrm>
        </p:spPr>
        <p:txBody>
          <a:bodyPr>
            <a:normAutofit/>
          </a:bodyPr>
          <a:lstStyle/>
          <a:p>
            <a:r>
              <a:rPr lang="en-GB" sz="3600" dirty="0" err="1"/>
              <a:t>PowerBI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10205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41935-EAEA-A9CD-184C-9218163D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DA478-935B-D118-5874-7EDC5DE07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278" y="214604"/>
            <a:ext cx="4512906" cy="565042"/>
          </a:xfrm>
        </p:spPr>
        <p:txBody>
          <a:bodyPr>
            <a:normAutofit/>
          </a:bodyPr>
          <a:lstStyle/>
          <a:p>
            <a:r>
              <a:rPr lang="en-GB" sz="3600" dirty="0"/>
              <a:t>Summary</a:t>
            </a:r>
            <a:endParaRPr lang="en-GB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3A5CB-42BF-EE76-8A48-EB227DBEC65F}"/>
              </a:ext>
            </a:extLst>
          </p:cNvPr>
          <p:cNvSpPr txBox="1"/>
          <p:nvPr/>
        </p:nvSpPr>
        <p:spPr>
          <a:xfrm>
            <a:off x="1026543" y="1500996"/>
            <a:ext cx="97737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Key Findings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Among youths, the age of 19 has the highest number of heart attacks, while for adults, the age group between 28 and 35 experiences the highest number of heart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Smoking history is the leading risk factor contributing to the total number of heart attacks for both youths and adults.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Recommendations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Anti-Smoking Campaigns in Schools and Universities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Health Screenings and Interventions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Workplace Wellness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Routine Heart Health Assessments</a:t>
            </a:r>
          </a:p>
        </p:txBody>
      </p:sp>
    </p:spTree>
    <p:extLst>
      <p:ext uri="{BB962C8B-B14F-4D97-AF65-F5344CB8AC3E}">
        <p14:creationId xmlns:p14="http://schemas.microsoft.com/office/powerpoint/2010/main" val="241589257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3487</TotalTime>
  <Words>748</Words>
  <Application>Microsoft Office PowerPoint</Application>
  <PresentationFormat>Widescreen</PresentationFormat>
  <Paragraphs>137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Century Schoolbook</vt:lpstr>
      <vt:lpstr>Wingdings</vt:lpstr>
      <vt:lpstr>Wingdings 2</vt:lpstr>
      <vt:lpstr>View</vt:lpstr>
      <vt:lpstr>Heart Attack Risk Factors in Japan: Youths &amp; Adults</vt:lpstr>
      <vt:lpstr>OSEMN Framework</vt:lpstr>
      <vt:lpstr>Project Understanding</vt:lpstr>
      <vt:lpstr>Data Understanding</vt:lpstr>
      <vt:lpstr>Dataset Relationships</vt:lpstr>
      <vt:lpstr>Power Query</vt:lpstr>
      <vt:lpstr>PowerBI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Kushal Pindoria</dc:creator>
  <cp:lastModifiedBy>Kushal Pindoria</cp:lastModifiedBy>
  <cp:revision>7</cp:revision>
  <dcterms:created xsi:type="dcterms:W3CDTF">2025-02-04T14:22:19Z</dcterms:created>
  <dcterms:modified xsi:type="dcterms:W3CDTF">2025-02-09T21:49:49Z</dcterms:modified>
</cp:coreProperties>
</file>