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1" r:id="rId6"/>
    <p:sldId id="260" r:id="rId7"/>
    <p:sldId id="282" r:id="rId8"/>
    <p:sldId id="263" r:id="rId9"/>
    <p:sldId id="266" r:id="rId10"/>
    <p:sldId id="272"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9"/>
    <p:restoredTop sz="94681"/>
  </p:normalViewPr>
  <p:slideViewPr>
    <p:cSldViewPr snapToGrid="0" snapToObjects="1" showGuides="1">
      <p:cViewPr varScale="1">
        <p:scale>
          <a:sx n="127" d="100"/>
          <a:sy n="127" d="100"/>
        </p:scale>
        <p:origin x="280" y="18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10/12/22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10/12/22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10/12/22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10/12/22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10/12/22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10/12/22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10/12/22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10/12/22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10/12/22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10/12/22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10/12/22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10/12/22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3262432"/>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12-October-2022</a:t>
            </a:r>
          </a:p>
          <a:p>
            <a:endParaRPr lang="en-US" sz="2500" dirty="0">
              <a:solidFill>
                <a:srgbClr val="FF6600"/>
              </a:solidFill>
            </a:endParaRPr>
          </a:p>
          <a:p>
            <a:r>
              <a:rPr lang="en-US" sz="2500" dirty="0">
                <a:solidFill>
                  <a:srgbClr val="FF6600"/>
                </a:solidFill>
              </a:rPr>
              <a:t>Kushal Samani</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140677" y="1595021"/>
            <a:ext cx="11907298" cy="4939814"/>
          </a:xfrm>
          <a:prstGeom prst="rect">
            <a:avLst/>
          </a:prstGeom>
          <a:noFill/>
        </p:spPr>
        <p:txBody>
          <a:bodyPr wrap="square" rtlCol="0">
            <a:spAutoFit/>
          </a:bodyPr>
          <a:lstStyle/>
          <a:p>
            <a:r>
              <a:rPr lang="en-US" dirty="0"/>
              <a:t>We have evaluated both the cab companies on the following points and found Yellow cab better than Pink cab:</a:t>
            </a:r>
          </a:p>
          <a:p>
            <a:pPr>
              <a:lnSpc>
                <a:spcPct val="150000"/>
              </a:lnSpc>
            </a:pPr>
            <a:endParaRPr lang="en-US" b="1" dirty="0"/>
          </a:p>
          <a:p>
            <a:pPr marL="285750" indent="-285750">
              <a:lnSpc>
                <a:spcPct val="150000"/>
              </a:lnSpc>
              <a:buFont typeface="Arial" panose="020B0604020202020204" pitchFamily="34" charset="0"/>
              <a:buChar char="•"/>
            </a:pPr>
            <a:r>
              <a:rPr lang="en-US" b="1" dirty="0"/>
              <a:t>Average Profit: </a:t>
            </a:r>
            <a:r>
              <a:rPr lang="en-US" dirty="0"/>
              <a:t>Yellow cab’s total profit is more than eight times the total profit of Pink cab.</a:t>
            </a:r>
          </a:p>
          <a:p>
            <a:pPr marL="285750" indent="-285750">
              <a:lnSpc>
                <a:spcPct val="150000"/>
              </a:lnSpc>
              <a:buFont typeface="Arial" panose="020B0604020202020204" pitchFamily="34" charset="0"/>
              <a:buChar char="•"/>
            </a:pPr>
            <a:r>
              <a:rPr lang="en-US" b="1" dirty="0"/>
              <a:t>Average Profit per KM</a:t>
            </a:r>
            <a:r>
              <a:rPr lang="en-US" dirty="0"/>
              <a:t>: Yellow cab’s average profit per km is almost three times the average profit per km of Pink cab.</a:t>
            </a:r>
          </a:p>
          <a:p>
            <a:pPr marL="285750" indent="-285750">
              <a:lnSpc>
                <a:spcPct val="150000"/>
              </a:lnSpc>
              <a:buFont typeface="Arial" panose="020B0604020202020204" pitchFamily="34" charset="0"/>
              <a:buChar char="•"/>
            </a:pPr>
            <a:r>
              <a:rPr lang="en-US" b="1" dirty="0"/>
              <a:t>Age-Wise Reach: </a:t>
            </a:r>
            <a:r>
              <a:rPr lang="en-US" dirty="0"/>
              <a:t>Yellow cab has customers in all age groups, and it is also popular in the 60+ age group as equally as it is in the 18-25 age group.</a:t>
            </a:r>
            <a:endParaRPr lang="en-US" b="1" dirty="0"/>
          </a:p>
          <a:p>
            <a:pPr marL="285750" indent="-285750">
              <a:lnSpc>
                <a:spcPct val="150000"/>
              </a:lnSpc>
              <a:buFont typeface="Arial" panose="020B0604020202020204" pitchFamily="34" charset="0"/>
              <a:buChar char="•"/>
            </a:pPr>
            <a:r>
              <a:rPr lang="en-US" b="1" dirty="0"/>
              <a:t>Customer Reach: </a:t>
            </a:r>
            <a:r>
              <a:rPr lang="en-US" dirty="0"/>
              <a:t>Yellow cab has a higher customer reach in 15 cities while Pink cab has a higher customer reach in 4 cities. </a:t>
            </a:r>
          </a:p>
          <a:p>
            <a:pPr marL="285750" indent="-285750">
              <a:lnSpc>
                <a:spcPct val="150000"/>
              </a:lnSpc>
              <a:buFont typeface="Arial" panose="020B0604020202020204" pitchFamily="34" charset="0"/>
              <a:buChar char="•"/>
            </a:pPr>
            <a:r>
              <a:rPr lang="en-US" b="1" dirty="0"/>
              <a:t>Total Kms Travelled</a:t>
            </a:r>
            <a:r>
              <a:rPr lang="en-US" dirty="0"/>
              <a:t>: Yellow Cab shows more km travelled than Pink Cab. It can be inferred that Yellow Cab has more business and customers.</a:t>
            </a:r>
          </a:p>
          <a:p>
            <a:pPr marL="285750" indent="-285750">
              <a:lnSpc>
                <a:spcPct val="150000"/>
              </a:lnSpc>
              <a:buFont typeface="Arial" panose="020B0604020202020204" pitchFamily="34" charset="0"/>
              <a:buChar char="•"/>
            </a:pPr>
            <a:endParaRPr lang="en-US" dirty="0"/>
          </a:p>
          <a:p>
            <a:endParaRPr lang="en-US" dirty="0"/>
          </a:p>
          <a:p>
            <a:r>
              <a:rPr lang="en-US" b="1" dirty="0"/>
              <a:t>Based on the above points, our recommendation is to invest in YELLOW CAB. </a:t>
            </a:r>
          </a:p>
          <a:p>
            <a:endParaRPr lang="en-US"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solidFill>
                <a:latin typeface="+mj-lt"/>
              </a:rPr>
              <a:t>      RECOMMENDATION</a:t>
            </a:r>
          </a:p>
        </p:txBody>
      </p:sp>
    </p:spTree>
    <p:extLst>
      <p:ext uri="{BB962C8B-B14F-4D97-AF65-F5344CB8AC3E}">
        <p14:creationId xmlns:p14="http://schemas.microsoft.com/office/powerpoint/2010/main" val="3544474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the US. Due to remarkable growth in the Cab Industry in the last few years and multiple key players in the market, it is planning for an investment in the Cab industry. </a:t>
            </a:r>
          </a:p>
          <a:p>
            <a:pPr marL="0" indent="0">
              <a:buNone/>
            </a:pPr>
            <a:endParaRPr lang="en-US" sz="1800" dirty="0"/>
          </a:p>
          <a:p>
            <a:r>
              <a:rPr lang="en-US" sz="1800" dirty="0"/>
              <a:t>Objective: Provide actionable insights to help XYZ firm identify the right company for investment.</a:t>
            </a:r>
          </a:p>
          <a:p>
            <a:endParaRPr lang="en-US" sz="1800" dirty="0"/>
          </a:p>
          <a:p>
            <a:pPr marL="0" indent="0">
              <a:buNone/>
            </a:pPr>
            <a:r>
              <a:rPr lang="en-US" sz="1800" dirty="0"/>
              <a:t>The analysis has been divided into four parts: </a:t>
            </a:r>
          </a:p>
          <a:p>
            <a:r>
              <a:rPr lang="en-US" sz="1800" dirty="0"/>
              <a:t>Data Exploration.</a:t>
            </a:r>
          </a:p>
          <a:p>
            <a:r>
              <a:rPr lang="en-US" sz="1800" dirty="0"/>
              <a:t>Data Visualization.</a:t>
            </a:r>
          </a:p>
          <a:p>
            <a:r>
              <a:rPr lang="en-US" sz="1800" dirty="0"/>
              <a:t>Comparing both Cabs along various KPIs.</a:t>
            </a:r>
          </a:p>
          <a:p>
            <a:r>
              <a:rPr lang="en-US" sz="1800" dirty="0"/>
              <a:t>Investment recommendations.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0" y="46037"/>
            <a:ext cx="12192000" cy="1325563"/>
          </a:xfrm>
        </p:spPr>
        <p:txBody>
          <a:bodyPr>
            <a:normAutofit/>
          </a:bodyPr>
          <a:lstStyle/>
          <a:p>
            <a:pPr algn="ctr"/>
            <a:r>
              <a:rPr lang="en-US" sz="3500"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11389093"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18 Features( including 4 derived features)</a:t>
            </a:r>
          </a:p>
          <a:p>
            <a:pPr marL="285750" indent="-285750">
              <a:lnSpc>
                <a:spcPct val="150000"/>
              </a:lnSpc>
              <a:buFont typeface="Arial" panose="020B0604020202020204" pitchFamily="34" charset="0"/>
              <a:buChar char="•"/>
            </a:pPr>
            <a:r>
              <a:rPr lang="en-US" dirty="0"/>
              <a:t>Timeframe of the data: 2016-01-02 to 2018-12-31</a:t>
            </a:r>
          </a:p>
          <a:p>
            <a:pPr marL="285750" indent="-285750">
              <a:lnSpc>
                <a:spcPct val="150000"/>
              </a:lnSpc>
              <a:buFont typeface="Arial" panose="020B0604020202020204" pitchFamily="34" charset="0"/>
              <a:buChar char="•"/>
            </a:pPr>
            <a:r>
              <a:rPr lang="en-US" dirty="0"/>
              <a:t>Total data points: 359,392</a:t>
            </a:r>
          </a:p>
          <a:p>
            <a:endParaRPr lang="en-US" dirty="0"/>
          </a:p>
          <a:p>
            <a:endParaRPr lang="en-US" dirty="0"/>
          </a:p>
          <a:p>
            <a:endParaRPr lang="en-US" b="1" dirty="0"/>
          </a:p>
          <a:p>
            <a:r>
              <a:rPr lang="en-US" b="1" dirty="0"/>
              <a:t>Assumptions:</a:t>
            </a:r>
          </a:p>
          <a:p>
            <a:endParaRPr lang="en-US" b="1" dirty="0"/>
          </a:p>
          <a:p>
            <a:pPr marL="285750" indent="-285750">
              <a:buFont typeface="Arial" panose="020B0604020202020204" pitchFamily="34" charset="0"/>
              <a:buChar char="•"/>
            </a:pPr>
            <a:r>
              <a:rPr lang="en-US" dirty="0"/>
              <a:t>It is assumed that there is no repetition of transactions in the final data frame.</a:t>
            </a:r>
          </a:p>
          <a:p>
            <a:endParaRPr lang="en-US" dirty="0"/>
          </a:p>
          <a:p>
            <a:pPr marL="285750" indent="-285750">
              <a:buFont typeface="Arial" panose="020B0604020202020204" pitchFamily="34" charset="0"/>
              <a:buChar char="•"/>
            </a:pPr>
            <a:r>
              <a:rPr lang="en-US" dirty="0"/>
              <a:t>It is assumed that Income does not play a significant role in deciding which cab the user will book.</a:t>
            </a:r>
          </a:p>
          <a:p>
            <a:endParaRPr lang="en-US" dirty="0"/>
          </a:p>
          <a:p>
            <a:pPr marL="285750" indent="-285750">
              <a:buFont typeface="Arial" panose="020B0604020202020204" pitchFamily="34" charset="0"/>
              <a:buChar char="•"/>
            </a:pPr>
            <a:r>
              <a:rPr lang="en-US" dirty="0"/>
              <a:t>It has been assumed that Company, Customer ID, Income, Transaction ID, Date of Travel, Cost of Trip, Payment Mode, Population, Users, Profit, Profit/km, Year, and Price/Km do not play a role in an individual’s decision of booking a cab.</a:t>
            </a:r>
          </a:p>
          <a:p>
            <a:endParaRPr lang="en-US" dirty="0"/>
          </a:p>
        </p:txBody>
      </p:sp>
      <p:grpSp>
        <p:nvGrpSpPr>
          <p:cNvPr id="32" name="Group 31">
            <a:extLst>
              <a:ext uri="{FF2B5EF4-FFF2-40B4-BE49-F238E27FC236}">
                <a16:creationId xmlns:a16="http://schemas.microsoft.com/office/drawing/2014/main" id="{F1A85269-51DF-5F48-8AD1-E5FDB72A8EA3}"/>
              </a:ext>
            </a:extLst>
          </p:cNvPr>
          <p:cNvGrpSpPr/>
          <p:nvPr/>
        </p:nvGrpSpPr>
        <p:grpSpPr>
          <a:xfrm>
            <a:off x="7115184" y="1537723"/>
            <a:ext cx="4831612" cy="2730647"/>
            <a:chOff x="1702411" y="3452991"/>
            <a:chExt cx="5168575" cy="4101413"/>
          </a:xfrm>
        </p:grpSpPr>
        <p:grpSp>
          <p:nvGrpSpPr>
            <p:cNvPr id="13" name="Group 12">
              <a:extLst>
                <a:ext uri="{FF2B5EF4-FFF2-40B4-BE49-F238E27FC236}">
                  <a16:creationId xmlns:a16="http://schemas.microsoft.com/office/drawing/2014/main" id="{C0570A45-712A-FC4A-9402-2A4A4E723192}"/>
                </a:ext>
              </a:extLst>
            </p:cNvPr>
            <p:cNvGrpSpPr/>
            <p:nvPr/>
          </p:nvGrpSpPr>
          <p:grpSpPr>
            <a:xfrm>
              <a:off x="1702411" y="3452991"/>
              <a:ext cx="5168575" cy="1602250"/>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5" name="Straight Arrow Connector 14">
              <a:extLst>
                <a:ext uri="{FF2B5EF4-FFF2-40B4-BE49-F238E27FC236}">
                  <a16:creationId xmlns:a16="http://schemas.microsoft.com/office/drawing/2014/main" id="{4D6DE20A-0E01-EE4B-8044-8894936D49AA}"/>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31A592-54E9-AD42-9CA5-EC9F54EC6F9A}"/>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ECA411C-EB3C-BF4E-8B97-C5C9F4789282}"/>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23A854-A3FF-3E4C-A3DC-825DBDF2081C}"/>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reeform 86">
              <a:extLst>
                <a:ext uri="{FF2B5EF4-FFF2-40B4-BE49-F238E27FC236}">
                  <a16:creationId xmlns:a16="http://schemas.microsoft.com/office/drawing/2014/main" id="{8424D5D8-D1A2-C448-A948-5F5D29EA093B}"/>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TextBox 30">
              <a:extLst>
                <a:ext uri="{FF2B5EF4-FFF2-40B4-BE49-F238E27FC236}">
                  <a16:creationId xmlns:a16="http://schemas.microsoft.com/office/drawing/2014/main" id="{2194446E-F265-1F4C-A70C-A6364F7F2A13}"/>
                </a:ext>
              </a:extLst>
            </p:cNvPr>
            <p:cNvSpPr txBox="1"/>
            <p:nvPr/>
          </p:nvSpPr>
          <p:spPr>
            <a:xfrm>
              <a:off x="4585563" y="6722303"/>
              <a:ext cx="686263" cy="832101"/>
            </a:xfrm>
            <a:prstGeom prst="rect">
              <a:avLst/>
            </a:prstGeom>
            <a:noFill/>
          </p:spPr>
          <p:txBody>
            <a:bodyPr wrap="none" rtlCol="0">
              <a:spAutoFit/>
            </a:bodyPr>
            <a:lstStyle/>
            <a:p>
              <a:r>
                <a:rPr lang="en-US" sz="1200" dirty="0"/>
                <a:t>Final df</a:t>
              </a:r>
            </a:p>
            <a:p>
              <a:endParaRPr lang="en-US" dirty="0"/>
            </a:p>
          </p:txBody>
        </p:sp>
      </p:gr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0" y="39831"/>
            <a:ext cx="12192000" cy="1325563"/>
          </a:xfrm>
        </p:spPr>
        <p:txBody>
          <a:bodyPr>
            <a:normAutofit/>
          </a:bodyPr>
          <a:lstStyle/>
          <a:p>
            <a:pPr algn="ctr"/>
            <a:r>
              <a:rPr lang="en-US" sz="3600" b="1" dirty="0">
                <a:solidFill>
                  <a:schemeClr val="accent2"/>
                </a:solidFill>
              </a:rPr>
              <a:t>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solidFill>
                <a:latin typeface="+mj-lt"/>
              </a:rPr>
              <a:t>DATA VISUALIZATION: PROFIT </a:t>
            </a:r>
            <a:endParaRPr lang="en-US" sz="3600" b="1" dirty="0">
              <a:solidFill>
                <a:schemeClr val="bg2">
                  <a:lumMod val="25000"/>
                </a:schemeClr>
              </a:solidFill>
              <a:latin typeface="+mj-lt"/>
            </a:endParaRPr>
          </a:p>
        </p:txBody>
      </p:sp>
      <p:pic>
        <p:nvPicPr>
          <p:cNvPr id="10" name="Picture 9">
            <a:extLst>
              <a:ext uri="{FF2B5EF4-FFF2-40B4-BE49-F238E27FC236}">
                <a16:creationId xmlns:a16="http://schemas.microsoft.com/office/drawing/2014/main" id="{9DCA16D0-41AF-4A11-DA2E-4E914AEDBE48}"/>
              </a:ext>
            </a:extLst>
          </p:cNvPr>
          <p:cNvPicPr>
            <a:picLocks noChangeAspect="1"/>
          </p:cNvPicPr>
          <p:nvPr/>
        </p:nvPicPr>
        <p:blipFill rotWithShape="1">
          <a:blip r:embed="rId2"/>
          <a:srcRect l="10803" t="16547" r="10258" b="18705"/>
          <a:stretch/>
        </p:blipFill>
        <p:spPr>
          <a:xfrm>
            <a:off x="6400800" y="1391019"/>
            <a:ext cx="5265336" cy="2877815"/>
          </a:xfrm>
          <a:prstGeom prst="rect">
            <a:avLst/>
          </a:prstGeom>
        </p:spPr>
      </p:pic>
      <p:pic>
        <p:nvPicPr>
          <p:cNvPr id="18" name="Picture 17">
            <a:extLst>
              <a:ext uri="{FF2B5EF4-FFF2-40B4-BE49-F238E27FC236}">
                <a16:creationId xmlns:a16="http://schemas.microsoft.com/office/drawing/2014/main" id="{0602CC1E-6E21-D1B5-BF2E-C0FE520B837D}"/>
              </a:ext>
            </a:extLst>
          </p:cNvPr>
          <p:cNvPicPr>
            <a:picLocks noChangeAspect="1"/>
          </p:cNvPicPr>
          <p:nvPr/>
        </p:nvPicPr>
        <p:blipFill rotWithShape="1">
          <a:blip r:embed="rId3"/>
          <a:srcRect l="11622" t="18016" r="10481" b="18073"/>
          <a:stretch/>
        </p:blipFill>
        <p:spPr>
          <a:xfrm>
            <a:off x="6471138" y="4268834"/>
            <a:ext cx="5194996" cy="2582059"/>
          </a:xfrm>
          <a:prstGeom prst="rect">
            <a:avLst/>
          </a:prstGeom>
        </p:spPr>
      </p:pic>
      <p:pic>
        <p:nvPicPr>
          <p:cNvPr id="21" name="Picture 20">
            <a:extLst>
              <a:ext uri="{FF2B5EF4-FFF2-40B4-BE49-F238E27FC236}">
                <a16:creationId xmlns:a16="http://schemas.microsoft.com/office/drawing/2014/main" id="{81CF4D1B-09C9-FC32-7177-4D69B7FEAB4A}"/>
              </a:ext>
            </a:extLst>
          </p:cNvPr>
          <p:cNvPicPr>
            <a:picLocks noChangeAspect="1"/>
          </p:cNvPicPr>
          <p:nvPr/>
        </p:nvPicPr>
        <p:blipFill rotWithShape="1">
          <a:blip r:embed="rId4"/>
          <a:srcRect l="14194" t="19494" r="12631" b="19596"/>
          <a:stretch/>
        </p:blipFill>
        <p:spPr>
          <a:xfrm>
            <a:off x="408633" y="1760909"/>
            <a:ext cx="5687367" cy="3524526"/>
          </a:xfrm>
          <a:prstGeom prst="rect">
            <a:avLst/>
          </a:prstGeom>
        </p:spPr>
      </p:pic>
      <p:sp>
        <p:nvSpPr>
          <p:cNvPr id="22" name="TextBox 21">
            <a:extLst>
              <a:ext uri="{FF2B5EF4-FFF2-40B4-BE49-F238E27FC236}">
                <a16:creationId xmlns:a16="http://schemas.microsoft.com/office/drawing/2014/main" id="{1CA6A3D9-F21E-D4B7-BCE0-9195E028F893}"/>
              </a:ext>
            </a:extLst>
          </p:cNvPr>
          <p:cNvSpPr txBox="1"/>
          <p:nvPr/>
        </p:nvSpPr>
        <p:spPr>
          <a:xfrm>
            <a:off x="311497" y="5663250"/>
            <a:ext cx="6199833" cy="707886"/>
          </a:xfrm>
          <a:prstGeom prst="rect">
            <a:avLst/>
          </a:prstGeom>
          <a:noFill/>
        </p:spPr>
        <p:txBody>
          <a:bodyPr wrap="square" rtlCol="0">
            <a:spAutoFit/>
          </a:bodyPr>
          <a:lstStyle/>
          <a:p>
            <a:r>
              <a:rPr lang="en-US" sz="2000" dirty="0"/>
              <a:t>Yellow Cab is 8 times more profitable than Pink Cab.</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solidFill>
                <a:latin typeface="+mj-lt"/>
              </a:rPr>
              <a:t>YEARLY PROFIT ANALYSIS</a:t>
            </a:r>
            <a:endParaRPr lang="en-US" sz="3600" dirty="0">
              <a:solidFill>
                <a:schemeClr val="accent2"/>
              </a:solidFill>
              <a:latin typeface="+mj-lt"/>
            </a:endParaRPr>
          </a:p>
        </p:txBody>
      </p:sp>
      <p:pic>
        <p:nvPicPr>
          <p:cNvPr id="3" name="Picture 2">
            <a:extLst>
              <a:ext uri="{FF2B5EF4-FFF2-40B4-BE49-F238E27FC236}">
                <a16:creationId xmlns:a16="http://schemas.microsoft.com/office/drawing/2014/main" id="{F4E601DD-DCEB-5A0F-55CC-8C38519C58B0}"/>
              </a:ext>
            </a:extLst>
          </p:cNvPr>
          <p:cNvPicPr>
            <a:picLocks noChangeAspect="1"/>
          </p:cNvPicPr>
          <p:nvPr/>
        </p:nvPicPr>
        <p:blipFill>
          <a:blip r:embed="rId2"/>
          <a:stretch>
            <a:fillRect/>
          </a:stretch>
        </p:blipFill>
        <p:spPr>
          <a:xfrm>
            <a:off x="396622" y="1517300"/>
            <a:ext cx="5699377" cy="5114611"/>
          </a:xfrm>
          <a:prstGeom prst="rect">
            <a:avLst/>
          </a:prstGeom>
        </p:spPr>
      </p:pic>
      <p:pic>
        <p:nvPicPr>
          <p:cNvPr id="4" name="Picture 3">
            <a:extLst>
              <a:ext uri="{FF2B5EF4-FFF2-40B4-BE49-F238E27FC236}">
                <a16:creationId xmlns:a16="http://schemas.microsoft.com/office/drawing/2014/main" id="{F4E34A33-9A32-9CEC-C635-7209227C4BD3}"/>
              </a:ext>
            </a:extLst>
          </p:cNvPr>
          <p:cNvPicPr>
            <a:picLocks noChangeAspect="1"/>
          </p:cNvPicPr>
          <p:nvPr/>
        </p:nvPicPr>
        <p:blipFill>
          <a:blip r:embed="rId3"/>
          <a:stretch>
            <a:fillRect/>
          </a:stretch>
        </p:blipFill>
        <p:spPr>
          <a:xfrm>
            <a:off x="6096001" y="1517299"/>
            <a:ext cx="6096000" cy="5114611"/>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solidFill>
                <a:latin typeface="+mj-lt"/>
              </a:rPr>
              <a:t>GENDER-WISE CUSTOMER ANALYSIS</a:t>
            </a:r>
          </a:p>
        </p:txBody>
      </p:sp>
      <p:pic>
        <p:nvPicPr>
          <p:cNvPr id="10" name="Picture 9">
            <a:extLst>
              <a:ext uri="{FF2B5EF4-FFF2-40B4-BE49-F238E27FC236}">
                <a16:creationId xmlns:a16="http://schemas.microsoft.com/office/drawing/2014/main" id="{5BA8A159-D940-8764-0E75-4366CF258417}"/>
              </a:ext>
            </a:extLst>
          </p:cNvPr>
          <p:cNvPicPr>
            <a:picLocks noChangeAspect="1"/>
          </p:cNvPicPr>
          <p:nvPr/>
        </p:nvPicPr>
        <p:blipFill>
          <a:blip r:embed="rId2"/>
          <a:stretch>
            <a:fillRect/>
          </a:stretch>
        </p:blipFill>
        <p:spPr>
          <a:xfrm>
            <a:off x="5576128" y="1889089"/>
            <a:ext cx="6343254" cy="4029389"/>
          </a:xfrm>
          <a:prstGeom prst="rect">
            <a:avLst/>
          </a:prstGeom>
        </p:spPr>
      </p:pic>
      <p:pic>
        <p:nvPicPr>
          <p:cNvPr id="12" name="Picture 11">
            <a:extLst>
              <a:ext uri="{FF2B5EF4-FFF2-40B4-BE49-F238E27FC236}">
                <a16:creationId xmlns:a16="http://schemas.microsoft.com/office/drawing/2014/main" id="{22883605-4388-CEA5-9F07-E3D3AE859E18}"/>
              </a:ext>
            </a:extLst>
          </p:cNvPr>
          <p:cNvPicPr>
            <a:picLocks noChangeAspect="1"/>
          </p:cNvPicPr>
          <p:nvPr/>
        </p:nvPicPr>
        <p:blipFill rotWithShape="1">
          <a:blip r:embed="rId3"/>
          <a:srcRect l="16099" t="22019" r="17608" b="22485"/>
          <a:stretch/>
        </p:blipFill>
        <p:spPr>
          <a:xfrm>
            <a:off x="454803" y="1438976"/>
            <a:ext cx="4467359" cy="3052637"/>
          </a:xfrm>
          <a:prstGeom prst="rect">
            <a:avLst/>
          </a:prstGeom>
        </p:spPr>
      </p:pic>
      <p:sp>
        <p:nvSpPr>
          <p:cNvPr id="21" name="TextBox 20">
            <a:extLst>
              <a:ext uri="{FF2B5EF4-FFF2-40B4-BE49-F238E27FC236}">
                <a16:creationId xmlns:a16="http://schemas.microsoft.com/office/drawing/2014/main" id="{29D1F16F-52E1-C30B-E1E0-3003AFC83A52}"/>
              </a:ext>
            </a:extLst>
          </p:cNvPr>
          <p:cNvSpPr txBox="1"/>
          <p:nvPr/>
        </p:nvSpPr>
        <p:spPr>
          <a:xfrm>
            <a:off x="272618" y="4742246"/>
            <a:ext cx="4831727"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is no imbalance between genders while selecting a specific cab. Hence, it can be concluded that gender does not play a big role in deciding the cab.</a:t>
            </a:r>
          </a:p>
        </p:txBody>
      </p:sp>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solidFill>
                <a:latin typeface="+mj-lt"/>
              </a:rPr>
              <a:t>AGE GROUP-WISE PROFIT ANALYSIS</a:t>
            </a:r>
            <a:endParaRPr lang="en-US" sz="3600" dirty="0">
              <a:solidFill>
                <a:schemeClr val="accent2"/>
              </a:solidFill>
              <a:latin typeface="+mj-lt"/>
            </a:endParaRPr>
          </a:p>
        </p:txBody>
      </p:sp>
      <p:pic>
        <p:nvPicPr>
          <p:cNvPr id="7" name="Picture 6">
            <a:extLst>
              <a:ext uri="{FF2B5EF4-FFF2-40B4-BE49-F238E27FC236}">
                <a16:creationId xmlns:a16="http://schemas.microsoft.com/office/drawing/2014/main" id="{851DE2BF-2238-740E-E15F-2E21571B3A05}"/>
              </a:ext>
            </a:extLst>
          </p:cNvPr>
          <p:cNvPicPr>
            <a:picLocks noChangeAspect="1"/>
          </p:cNvPicPr>
          <p:nvPr/>
        </p:nvPicPr>
        <p:blipFill>
          <a:blip r:embed="rId2"/>
          <a:stretch>
            <a:fillRect/>
          </a:stretch>
        </p:blipFill>
        <p:spPr>
          <a:xfrm>
            <a:off x="864159" y="1474336"/>
            <a:ext cx="10813640" cy="5248012"/>
          </a:xfrm>
          <a:prstGeom prst="rect">
            <a:avLst/>
          </a:prstGeom>
        </p:spPr>
      </p:pic>
    </p:spTree>
    <p:extLst>
      <p:ext uri="{BB962C8B-B14F-4D97-AF65-F5344CB8AC3E}">
        <p14:creationId xmlns:p14="http://schemas.microsoft.com/office/powerpoint/2010/main" val="396233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solidFill>
                <a:latin typeface="+mj-lt"/>
              </a:rPr>
              <a:t>TOTAL KM TRAVELLED BY BOTH CABS</a:t>
            </a:r>
            <a:endParaRPr lang="en-US" sz="3600" dirty="0">
              <a:solidFill>
                <a:schemeClr val="accent2"/>
              </a:solidFill>
              <a:latin typeface="+mj-lt"/>
            </a:endParaRPr>
          </a:p>
        </p:txBody>
      </p:sp>
      <p:pic>
        <p:nvPicPr>
          <p:cNvPr id="2" name="Picture 1">
            <a:extLst>
              <a:ext uri="{FF2B5EF4-FFF2-40B4-BE49-F238E27FC236}">
                <a16:creationId xmlns:a16="http://schemas.microsoft.com/office/drawing/2014/main" id="{ACAC4FC8-B073-7D2C-3342-4B3F7EF6B862}"/>
              </a:ext>
            </a:extLst>
          </p:cNvPr>
          <p:cNvPicPr>
            <a:picLocks noChangeAspect="1"/>
          </p:cNvPicPr>
          <p:nvPr/>
        </p:nvPicPr>
        <p:blipFill rotWithShape="1">
          <a:blip r:embed="rId2"/>
          <a:srcRect l="12151" t="17716" r="12219" b="20238"/>
          <a:stretch/>
        </p:blipFill>
        <p:spPr>
          <a:xfrm>
            <a:off x="217714" y="1801167"/>
            <a:ext cx="8464062" cy="4687788"/>
          </a:xfrm>
          <a:prstGeom prst="rect">
            <a:avLst/>
          </a:prstGeom>
        </p:spPr>
      </p:pic>
      <p:sp>
        <p:nvSpPr>
          <p:cNvPr id="5" name="TextBox 4">
            <a:extLst>
              <a:ext uri="{FF2B5EF4-FFF2-40B4-BE49-F238E27FC236}">
                <a16:creationId xmlns:a16="http://schemas.microsoft.com/office/drawing/2014/main" id="{585C68A6-3E9A-FBEA-2C1A-657690D8F72A}"/>
              </a:ext>
            </a:extLst>
          </p:cNvPr>
          <p:cNvSpPr txBox="1"/>
          <p:nvPr/>
        </p:nvSpPr>
        <p:spPr>
          <a:xfrm>
            <a:off x="8751946" y="2417632"/>
            <a:ext cx="322234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Yellow Cab shows more kilometers travelled as compared to Pink Cab.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can be inferred that Yellow Cab has more business.</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57898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6920D58-F52C-AF40-8EBD-F6341E87BF83}"/>
              </a:ext>
            </a:extLst>
          </p:cNvPr>
          <p:cNvSpPr txBox="1"/>
          <p:nvPr/>
        </p:nvSpPr>
        <p:spPr>
          <a:xfrm>
            <a:off x="9033468" y="2096085"/>
            <a:ext cx="2924070" cy="3170099"/>
          </a:xfrm>
          <a:prstGeom prst="rect">
            <a:avLst/>
          </a:prstGeom>
          <a:noFill/>
        </p:spPr>
        <p:txBody>
          <a:bodyPr wrap="square" rtlCol="0">
            <a:spAutoFit/>
          </a:bodyPr>
          <a:lstStyle/>
          <a:p>
            <a:r>
              <a:rPr lang="en-US" sz="2000" dirty="0"/>
              <a:t>Pink cab has higher customer reach in 4 cities as compared to Yellow cab:</a:t>
            </a:r>
          </a:p>
          <a:p>
            <a:endParaRPr lang="en-US" sz="2000" dirty="0"/>
          </a:p>
          <a:p>
            <a:pPr marL="285750" indent="-285750">
              <a:buFont typeface="Arial" panose="020B0604020202020204" pitchFamily="34" charset="0"/>
              <a:buChar char="•"/>
            </a:pPr>
            <a:r>
              <a:rPr lang="en-US" sz="2000" dirty="0"/>
              <a:t>Pittsburgh</a:t>
            </a:r>
          </a:p>
          <a:p>
            <a:pPr marL="285750" indent="-285750">
              <a:buFont typeface="Arial" panose="020B0604020202020204" pitchFamily="34" charset="0"/>
              <a:buChar char="•"/>
            </a:pPr>
            <a:r>
              <a:rPr lang="en-US" sz="2000" dirty="0"/>
              <a:t>Sacramento</a:t>
            </a:r>
          </a:p>
          <a:p>
            <a:pPr marL="285750" indent="-285750">
              <a:buFont typeface="Arial" panose="020B0604020202020204" pitchFamily="34" charset="0"/>
              <a:buChar char="•"/>
            </a:pPr>
            <a:r>
              <a:rPr lang="en-US" sz="2000" dirty="0"/>
              <a:t>Nashville</a:t>
            </a:r>
          </a:p>
          <a:p>
            <a:pPr marL="285750" indent="-285750">
              <a:buFont typeface="Arial" panose="020B0604020202020204" pitchFamily="34" charset="0"/>
              <a:buChar char="•"/>
            </a:pPr>
            <a:r>
              <a:rPr lang="en-US" sz="2000" dirty="0"/>
              <a:t>San Diego</a:t>
            </a:r>
          </a:p>
          <a:p>
            <a:pPr marL="285750" indent="-285750">
              <a:buFont typeface="Arial" panose="020B0604020202020204" pitchFamily="34" charset="0"/>
              <a:buChar char="•"/>
            </a:pPr>
            <a:endParaRPr lang="en-US" sz="2000" dirty="0"/>
          </a:p>
        </p:txBody>
      </p:sp>
      <p:sp>
        <p:nvSpPr>
          <p:cNvPr id="7" name="Rectangle 6">
            <a:extLst>
              <a:ext uri="{FF2B5EF4-FFF2-40B4-BE49-F238E27FC236}">
                <a16:creationId xmlns:a16="http://schemas.microsoft.com/office/drawing/2014/main" id="{A4DDBF0E-CC36-9C41-940D-C9EE0C11B4F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solidFill>
                <a:latin typeface="+mj-lt"/>
              </a:rPr>
              <a:t>CUSTOMER PRESENCE CITY WISE</a:t>
            </a:r>
            <a:endParaRPr lang="en-US" sz="3600" dirty="0">
              <a:solidFill>
                <a:schemeClr val="accent2"/>
              </a:solidFill>
              <a:latin typeface="+mj-lt"/>
            </a:endParaRPr>
          </a:p>
        </p:txBody>
      </p:sp>
      <p:pic>
        <p:nvPicPr>
          <p:cNvPr id="2" name="Picture 1">
            <a:extLst>
              <a:ext uri="{FF2B5EF4-FFF2-40B4-BE49-F238E27FC236}">
                <a16:creationId xmlns:a16="http://schemas.microsoft.com/office/drawing/2014/main" id="{06D0F990-2A05-8E59-FD5D-05E8960FD485}"/>
              </a:ext>
            </a:extLst>
          </p:cNvPr>
          <p:cNvPicPr>
            <a:picLocks noChangeAspect="1"/>
          </p:cNvPicPr>
          <p:nvPr/>
        </p:nvPicPr>
        <p:blipFill>
          <a:blip r:embed="rId2"/>
          <a:stretch>
            <a:fillRect/>
          </a:stretch>
        </p:blipFill>
        <p:spPr>
          <a:xfrm>
            <a:off x="884256" y="1596839"/>
            <a:ext cx="7697037" cy="4775956"/>
          </a:xfrm>
          <a:prstGeom prst="rect">
            <a:avLst/>
          </a:prstGeom>
        </p:spPr>
      </p:pic>
    </p:spTree>
    <p:extLst>
      <p:ext uri="{BB962C8B-B14F-4D97-AF65-F5344CB8AC3E}">
        <p14:creationId xmlns:p14="http://schemas.microsoft.com/office/powerpoint/2010/main" val="268995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2700</TotalTime>
  <Words>516</Words>
  <Application>Microsoft Macintosh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BACKGROUND –G2M(CAB INDUSTRY) CASE STUDY</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Kushal Vimal Samani</cp:lastModifiedBy>
  <cp:revision>167</cp:revision>
  <cp:lastPrinted>2019-08-24T08:13:50Z</cp:lastPrinted>
  <dcterms:created xsi:type="dcterms:W3CDTF">2019-08-19T15:39:24Z</dcterms:created>
  <dcterms:modified xsi:type="dcterms:W3CDTF">2022-10-12T21:12:43Z</dcterms:modified>
</cp:coreProperties>
</file>