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71" r:id="rId13"/>
    <p:sldId id="272" r:id="rId14"/>
    <p:sldId id="265" r:id="rId15"/>
    <p:sldId id="270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shal Singh Ramgadiya" initials="KSR" lastIdx="1" clrIdx="0">
    <p:extLst>
      <p:ext uri="{19B8F6BF-5375-455C-9EA6-DF929625EA0E}">
        <p15:presenceInfo xmlns:p15="http://schemas.microsoft.com/office/powerpoint/2012/main" userId="a4c0767fe1d4cf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40185-E272-4DCC-BF95-46F96CBCB3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06693-10BA-469C-84AC-4C9CBB249015}">
      <dgm:prSet/>
      <dgm:spPr/>
      <dgm:t>
        <a:bodyPr/>
        <a:lstStyle/>
        <a:p>
          <a:r>
            <a:rPr lang="en-US"/>
            <a:t>BMI	            Nutritional status</a:t>
          </a:r>
        </a:p>
      </dgm:t>
    </dgm:pt>
    <dgm:pt modelId="{EEA07B6B-9820-4286-AE07-B202B8638880}" type="parTrans" cxnId="{3DB2061E-C20B-46C2-913D-1DBFFD0225EA}">
      <dgm:prSet/>
      <dgm:spPr/>
      <dgm:t>
        <a:bodyPr/>
        <a:lstStyle/>
        <a:p>
          <a:endParaRPr lang="en-US"/>
        </a:p>
      </dgm:t>
    </dgm:pt>
    <dgm:pt modelId="{C0BECAA6-16B9-416D-94AE-9BCABAF01F01}" type="sibTrans" cxnId="{3DB2061E-C20B-46C2-913D-1DBFFD0225EA}">
      <dgm:prSet/>
      <dgm:spPr/>
      <dgm:t>
        <a:bodyPr/>
        <a:lstStyle/>
        <a:p>
          <a:endParaRPr lang="en-US"/>
        </a:p>
      </dgm:t>
    </dgm:pt>
    <dgm:pt modelId="{D417E5B0-FB52-4199-BA93-9DABB2DC6762}">
      <dgm:prSet/>
      <dgm:spPr/>
      <dgm:t>
        <a:bodyPr/>
        <a:lstStyle/>
        <a:p>
          <a:r>
            <a:rPr lang="en-US"/>
            <a:t>Below 18.5	Underweight</a:t>
          </a:r>
        </a:p>
      </dgm:t>
    </dgm:pt>
    <dgm:pt modelId="{B49E74A6-D9C2-4D5F-B9B7-D6C95E3F60C8}" type="parTrans" cxnId="{89930404-CBF2-4C49-A648-16EAB06AFB15}">
      <dgm:prSet/>
      <dgm:spPr/>
      <dgm:t>
        <a:bodyPr/>
        <a:lstStyle/>
        <a:p>
          <a:endParaRPr lang="en-US"/>
        </a:p>
      </dgm:t>
    </dgm:pt>
    <dgm:pt modelId="{4A7417AA-EB58-401C-8FA2-25F198007F01}" type="sibTrans" cxnId="{89930404-CBF2-4C49-A648-16EAB06AFB15}">
      <dgm:prSet/>
      <dgm:spPr/>
      <dgm:t>
        <a:bodyPr/>
        <a:lstStyle/>
        <a:p>
          <a:endParaRPr lang="en-US"/>
        </a:p>
      </dgm:t>
    </dgm:pt>
    <dgm:pt modelId="{D0174576-51A2-4CD9-A6AD-54F606056AF1}">
      <dgm:prSet/>
      <dgm:spPr/>
      <dgm:t>
        <a:bodyPr/>
        <a:lstStyle/>
        <a:p>
          <a:r>
            <a:rPr lang="en-US" dirty="0"/>
            <a:t>18.5–24.9	Normal weight</a:t>
          </a:r>
        </a:p>
      </dgm:t>
    </dgm:pt>
    <dgm:pt modelId="{A2342936-DD41-4603-84C4-24E91194B835}" type="parTrans" cxnId="{56122E66-127C-4236-9287-4FBAD41634DC}">
      <dgm:prSet/>
      <dgm:spPr/>
      <dgm:t>
        <a:bodyPr/>
        <a:lstStyle/>
        <a:p>
          <a:endParaRPr lang="en-US"/>
        </a:p>
      </dgm:t>
    </dgm:pt>
    <dgm:pt modelId="{64BB814C-C4BD-4852-8738-A939BC8F2721}" type="sibTrans" cxnId="{56122E66-127C-4236-9287-4FBAD41634DC}">
      <dgm:prSet/>
      <dgm:spPr/>
      <dgm:t>
        <a:bodyPr/>
        <a:lstStyle/>
        <a:p>
          <a:endParaRPr lang="en-US"/>
        </a:p>
      </dgm:t>
    </dgm:pt>
    <dgm:pt modelId="{29337143-41A0-49A6-84D5-486266FF1CDC}">
      <dgm:prSet/>
      <dgm:spPr/>
      <dgm:t>
        <a:bodyPr/>
        <a:lstStyle/>
        <a:p>
          <a:r>
            <a:rPr lang="en-US"/>
            <a:t>25.0–29.9	Pre-obesity</a:t>
          </a:r>
        </a:p>
      </dgm:t>
    </dgm:pt>
    <dgm:pt modelId="{B0F6991F-BDB3-49B9-BFC2-0773531A3D78}" type="parTrans" cxnId="{2B9AF3B1-BD68-4383-BC1E-355C74F81BF8}">
      <dgm:prSet/>
      <dgm:spPr/>
      <dgm:t>
        <a:bodyPr/>
        <a:lstStyle/>
        <a:p>
          <a:endParaRPr lang="en-US"/>
        </a:p>
      </dgm:t>
    </dgm:pt>
    <dgm:pt modelId="{59E8C48E-5730-4A30-8617-A40E6343FC7B}" type="sibTrans" cxnId="{2B9AF3B1-BD68-4383-BC1E-355C74F81BF8}">
      <dgm:prSet/>
      <dgm:spPr/>
      <dgm:t>
        <a:bodyPr/>
        <a:lstStyle/>
        <a:p>
          <a:endParaRPr lang="en-US"/>
        </a:p>
      </dgm:t>
    </dgm:pt>
    <dgm:pt modelId="{5CC7F804-CECB-47C7-AB49-7E10D0157F69}">
      <dgm:prSet/>
      <dgm:spPr/>
      <dgm:t>
        <a:bodyPr/>
        <a:lstStyle/>
        <a:p>
          <a:r>
            <a:rPr lang="en-US"/>
            <a:t>30.0–34.9	Obesity class I</a:t>
          </a:r>
        </a:p>
      </dgm:t>
    </dgm:pt>
    <dgm:pt modelId="{33E47190-FAC0-4CB5-B238-96148AF3EE08}" type="parTrans" cxnId="{4656F9B3-3925-45FF-933B-266CDD91451D}">
      <dgm:prSet/>
      <dgm:spPr/>
      <dgm:t>
        <a:bodyPr/>
        <a:lstStyle/>
        <a:p>
          <a:endParaRPr lang="en-US"/>
        </a:p>
      </dgm:t>
    </dgm:pt>
    <dgm:pt modelId="{9D10E83B-DE0F-47F2-B2AF-7C568302BC65}" type="sibTrans" cxnId="{4656F9B3-3925-45FF-933B-266CDD91451D}">
      <dgm:prSet/>
      <dgm:spPr/>
      <dgm:t>
        <a:bodyPr/>
        <a:lstStyle/>
        <a:p>
          <a:endParaRPr lang="en-US"/>
        </a:p>
      </dgm:t>
    </dgm:pt>
    <dgm:pt modelId="{F88909E4-E94C-4C31-A093-F4249942EB83}">
      <dgm:prSet/>
      <dgm:spPr/>
      <dgm:t>
        <a:bodyPr/>
        <a:lstStyle/>
        <a:p>
          <a:r>
            <a:rPr lang="en-US"/>
            <a:t>35.0–39.9	Obesity class II</a:t>
          </a:r>
        </a:p>
      </dgm:t>
    </dgm:pt>
    <dgm:pt modelId="{DFA309D9-8B32-4E6E-88E4-7F2F7E4BA314}" type="parTrans" cxnId="{A26AFE9C-0B24-4EF4-94B7-1C171ABE4455}">
      <dgm:prSet/>
      <dgm:spPr/>
      <dgm:t>
        <a:bodyPr/>
        <a:lstStyle/>
        <a:p>
          <a:endParaRPr lang="en-US"/>
        </a:p>
      </dgm:t>
    </dgm:pt>
    <dgm:pt modelId="{D366531F-5142-4772-B700-CAF870FC353B}" type="sibTrans" cxnId="{A26AFE9C-0B24-4EF4-94B7-1C171ABE4455}">
      <dgm:prSet/>
      <dgm:spPr/>
      <dgm:t>
        <a:bodyPr/>
        <a:lstStyle/>
        <a:p>
          <a:endParaRPr lang="en-US"/>
        </a:p>
      </dgm:t>
    </dgm:pt>
    <dgm:pt modelId="{D81CC58B-2279-44DA-A185-4FF582B6B770}">
      <dgm:prSet/>
      <dgm:spPr/>
      <dgm:t>
        <a:bodyPr/>
        <a:lstStyle/>
        <a:p>
          <a:r>
            <a:rPr lang="en-US"/>
            <a:t>Above 40	Obesity class III</a:t>
          </a:r>
        </a:p>
      </dgm:t>
    </dgm:pt>
    <dgm:pt modelId="{16DABEF6-C35A-4C71-B30F-7CA5F4DF2569}" type="parTrans" cxnId="{0B2F0AFA-C95F-4F4E-A220-8E95B2C0F8F8}">
      <dgm:prSet/>
      <dgm:spPr/>
      <dgm:t>
        <a:bodyPr/>
        <a:lstStyle/>
        <a:p>
          <a:endParaRPr lang="en-US"/>
        </a:p>
      </dgm:t>
    </dgm:pt>
    <dgm:pt modelId="{CFB21245-B9A0-42E9-B57E-4EC31D51177A}" type="sibTrans" cxnId="{0B2F0AFA-C95F-4F4E-A220-8E95B2C0F8F8}">
      <dgm:prSet/>
      <dgm:spPr/>
      <dgm:t>
        <a:bodyPr/>
        <a:lstStyle/>
        <a:p>
          <a:endParaRPr lang="en-US"/>
        </a:p>
      </dgm:t>
    </dgm:pt>
    <dgm:pt modelId="{7CCCA06B-8130-493E-81A0-2D1FDA85D93A}" type="pres">
      <dgm:prSet presAssocID="{58C40185-E272-4DCC-BF95-46F96CBCB3BE}" presName="linear" presStyleCnt="0">
        <dgm:presLayoutVars>
          <dgm:animLvl val="lvl"/>
          <dgm:resizeHandles val="exact"/>
        </dgm:presLayoutVars>
      </dgm:prSet>
      <dgm:spPr/>
    </dgm:pt>
    <dgm:pt modelId="{E8D47C2B-70BA-4F7B-9C43-DC5A896D3922}" type="pres">
      <dgm:prSet presAssocID="{8E506693-10BA-469C-84AC-4C9CBB24901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A28B2C7-19E1-43F0-9B0C-4D2CFE389175}" type="pres">
      <dgm:prSet presAssocID="{C0BECAA6-16B9-416D-94AE-9BCABAF01F01}" presName="spacer" presStyleCnt="0"/>
      <dgm:spPr/>
    </dgm:pt>
    <dgm:pt modelId="{1F96FA81-DC6C-41EC-BA93-B376E3791B8C}" type="pres">
      <dgm:prSet presAssocID="{D417E5B0-FB52-4199-BA93-9DABB2DC67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36DE6B3-342E-4E60-BB86-7F1E05976CBA}" type="pres">
      <dgm:prSet presAssocID="{4A7417AA-EB58-401C-8FA2-25F198007F01}" presName="spacer" presStyleCnt="0"/>
      <dgm:spPr/>
    </dgm:pt>
    <dgm:pt modelId="{F659B609-9D87-4657-9D04-39D866442A81}" type="pres">
      <dgm:prSet presAssocID="{D0174576-51A2-4CD9-A6AD-54F606056AF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F2B1799-9D87-42E5-8386-018E102379F7}" type="pres">
      <dgm:prSet presAssocID="{64BB814C-C4BD-4852-8738-A939BC8F2721}" presName="spacer" presStyleCnt="0"/>
      <dgm:spPr/>
    </dgm:pt>
    <dgm:pt modelId="{15C575FE-1B51-47F2-B79D-5648055C3846}" type="pres">
      <dgm:prSet presAssocID="{29337143-41A0-49A6-84D5-486266FF1CD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9BE9150-8062-45C6-B59C-C1408301F3AC}" type="pres">
      <dgm:prSet presAssocID="{59E8C48E-5730-4A30-8617-A40E6343FC7B}" presName="spacer" presStyleCnt="0"/>
      <dgm:spPr/>
    </dgm:pt>
    <dgm:pt modelId="{7BD91DCD-AD16-4149-A668-8C7ED72F7973}" type="pres">
      <dgm:prSet presAssocID="{5CC7F804-CECB-47C7-AB49-7E10D0157F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9805121-158E-43A6-AE9C-0D41D0318A76}" type="pres">
      <dgm:prSet presAssocID="{9D10E83B-DE0F-47F2-B2AF-7C568302BC65}" presName="spacer" presStyleCnt="0"/>
      <dgm:spPr/>
    </dgm:pt>
    <dgm:pt modelId="{070811F5-46FD-4BBE-83C9-53F61346B280}" type="pres">
      <dgm:prSet presAssocID="{F88909E4-E94C-4C31-A093-F4249942EB8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C861AE-B858-4457-96EA-7096F445C5AC}" type="pres">
      <dgm:prSet presAssocID="{D366531F-5142-4772-B700-CAF870FC353B}" presName="spacer" presStyleCnt="0"/>
      <dgm:spPr/>
    </dgm:pt>
    <dgm:pt modelId="{4873DF2B-0997-4E35-986C-18FD14F91980}" type="pres">
      <dgm:prSet presAssocID="{D81CC58B-2279-44DA-A185-4FF582B6B77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9930404-CBF2-4C49-A648-16EAB06AFB15}" srcId="{58C40185-E272-4DCC-BF95-46F96CBCB3BE}" destId="{D417E5B0-FB52-4199-BA93-9DABB2DC6762}" srcOrd="1" destOrd="0" parTransId="{B49E74A6-D9C2-4D5F-B9B7-D6C95E3F60C8}" sibTransId="{4A7417AA-EB58-401C-8FA2-25F198007F01}"/>
    <dgm:cxn modelId="{3DB2061E-C20B-46C2-913D-1DBFFD0225EA}" srcId="{58C40185-E272-4DCC-BF95-46F96CBCB3BE}" destId="{8E506693-10BA-469C-84AC-4C9CBB249015}" srcOrd="0" destOrd="0" parTransId="{EEA07B6B-9820-4286-AE07-B202B8638880}" sibTransId="{C0BECAA6-16B9-416D-94AE-9BCABAF01F01}"/>
    <dgm:cxn modelId="{A204A444-2FB5-4DAA-9F25-C5022AF22FB4}" type="presOf" srcId="{58C40185-E272-4DCC-BF95-46F96CBCB3BE}" destId="{7CCCA06B-8130-493E-81A0-2D1FDA85D93A}" srcOrd="0" destOrd="0" presId="urn:microsoft.com/office/officeart/2005/8/layout/vList2"/>
    <dgm:cxn modelId="{56122E66-127C-4236-9287-4FBAD41634DC}" srcId="{58C40185-E272-4DCC-BF95-46F96CBCB3BE}" destId="{D0174576-51A2-4CD9-A6AD-54F606056AF1}" srcOrd="2" destOrd="0" parTransId="{A2342936-DD41-4603-84C4-24E91194B835}" sibTransId="{64BB814C-C4BD-4852-8738-A939BC8F2721}"/>
    <dgm:cxn modelId="{05B27D67-23A3-4BB7-9398-C2A3BE0060E8}" type="presOf" srcId="{D417E5B0-FB52-4199-BA93-9DABB2DC6762}" destId="{1F96FA81-DC6C-41EC-BA93-B376E3791B8C}" srcOrd="0" destOrd="0" presId="urn:microsoft.com/office/officeart/2005/8/layout/vList2"/>
    <dgm:cxn modelId="{91AD0B6F-43FC-4B9E-8AB9-8C402B29742E}" type="presOf" srcId="{29337143-41A0-49A6-84D5-486266FF1CDC}" destId="{15C575FE-1B51-47F2-B79D-5648055C3846}" srcOrd="0" destOrd="0" presId="urn:microsoft.com/office/officeart/2005/8/layout/vList2"/>
    <dgm:cxn modelId="{04C75A7B-0685-450D-A1D4-CDB9712D1EE9}" type="presOf" srcId="{5CC7F804-CECB-47C7-AB49-7E10D0157F69}" destId="{7BD91DCD-AD16-4149-A668-8C7ED72F7973}" srcOrd="0" destOrd="0" presId="urn:microsoft.com/office/officeart/2005/8/layout/vList2"/>
    <dgm:cxn modelId="{DEC72D8E-B019-4440-91CB-1088D69A0E50}" type="presOf" srcId="{F88909E4-E94C-4C31-A093-F4249942EB83}" destId="{070811F5-46FD-4BBE-83C9-53F61346B280}" srcOrd="0" destOrd="0" presId="urn:microsoft.com/office/officeart/2005/8/layout/vList2"/>
    <dgm:cxn modelId="{B4FA8197-9EDF-4132-8D6D-0B62A2BD6B4B}" type="presOf" srcId="{8E506693-10BA-469C-84AC-4C9CBB249015}" destId="{E8D47C2B-70BA-4F7B-9C43-DC5A896D3922}" srcOrd="0" destOrd="0" presId="urn:microsoft.com/office/officeart/2005/8/layout/vList2"/>
    <dgm:cxn modelId="{A26AFE9C-0B24-4EF4-94B7-1C171ABE4455}" srcId="{58C40185-E272-4DCC-BF95-46F96CBCB3BE}" destId="{F88909E4-E94C-4C31-A093-F4249942EB83}" srcOrd="5" destOrd="0" parTransId="{DFA309D9-8B32-4E6E-88E4-7F2F7E4BA314}" sibTransId="{D366531F-5142-4772-B700-CAF870FC353B}"/>
    <dgm:cxn modelId="{2B9AF3B1-BD68-4383-BC1E-355C74F81BF8}" srcId="{58C40185-E272-4DCC-BF95-46F96CBCB3BE}" destId="{29337143-41A0-49A6-84D5-486266FF1CDC}" srcOrd="3" destOrd="0" parTransId="{B0F6991F-BDB3-49B9-BFC2-0773531A3D78}" sibTransId="{59E8C48E-5730-4A30-8617-A40E6343FC7B}"/>
    <dgm:cxn modelId="{4656F9B3-3925-45FF-933B-266CDD91451D}" srcId="{58C40185-E272-4DCC-BF95-46F96CBCB3BE}" destId="{5CC7F804-CECB-47C7-AB49-7E10D0157F69}" srcOrd="4" destOrd="0" parTransId="{33E47190-FAC0-4CB5-B238-96148AF3EE08}" sibTransId="{9D10E83B-DE0F-47F2-B2AF-7C568302BC65}"/>
    <dgm:cxn modelId="{A9CAD8DA-167D-4272-B365-569F5C765EFF}" type="presOf" srcId="{D81CC58B-2279-44DA-A185-4FF582B6B770}" destId="{4873DF2B-0997-4E35-986C-18FD14F91980}" srcOrd="0" destOrd="0" presId="urn:microsoft.com/office/officeart/2005/8/layout/vList2"/>
    <dgm:cxn modelId="{0B2F0AFA-C95F-4F4E-A220-8E95B2C0F8F8}" srcId="{58C40185-E272-4DCC-BF95-46F96CBCB3BE}" destId="{D81CC58B-2279-44DA-A185-4FF582B6B770}" srcOrd="6" destOrd="0" parTransId="{16DABEF6-C35A-4C71-B30F-7CA5F4DF2569}" sibTransId="{CFB21245-B9A0-42E9-B57E-4EC31D51177A}"/>
    <dgm:cxn modelId="{0451DBFB-69DB-4950-A154-E6DF28DFB054}" type="presOf" srcId="{D0174576-51A2-4CD9-A6AD-54F606056AF1}" destId="{F659B609-9D87-4657-9D04-39D866442A81}" srcOrd="0" destOrd="0" presId="urn:microsoft.com/office/officeart/2005/8/layout/vList2"/>
    <dgm:cxn modelId="{66D22F8D-F996-4D6C-97CD-ADB6720E05E4}" type="presParOf" srcId="{7CCCA06B-8130-493E-81A0-2D1FDA85D93A}" destId="{E8D47C2B-70BA-4F7B-9C43-DC5A896D3922}" srcOrd="0" destOrd="0" presId="urn:microsoft.com/office/officeart/2005/8/layout/vList2"/>
    <dgm:cxn modelId="{C62FF194-56DA-4E19-AC73-F2E06D76B343}" type="presParOf" srcId="{7CCCA06B-8130-493E-81A0-2D1FDA85D93A}" destId="{FA28B2C7-19E1-43F0-9B0C-4D2CFE389175}" srcOrd="1" destOrd="0" presId="urn:microsoft.com/office/officeart/2005/8/layout/vList2"/>
    <dgm:cxn modelId="{E8C158E1-A1AD-4E28-A24F-9589DC22820A}" type="presParOf" srcId="{7CCCA06B-8130-493E-81A0-2D1FDA85D93A}" destId="{1F96FA81-DC6C-41EC-BA93-B376E3791B8C}" srcOrd="2" destOrd="0" presId="urn:microsoft.com/office/officeart/2005/8/layout/vList2"/>
    <dgm:cxn modelId="{913B31B2-0173-493A-AD8E-524962FF6B61}" type="presParOf" srcId="{7CCCA06B-8130-493E-81A0-2D1FDA85D93A}" destId="{436DE6B3-342E-4E60-BB86-7F1E05976CBA}" srcOrd="3" destOrd="0" presId="urn:microsoft.com/office/officeart/2005/8/layout/vList2"/>
    <dgm:cxn modelId="{10BB12D2-ADC9-4506-BAD3-86E4FDD38F0C}" type="presParOf" srcId="{7CCCA06B-8130-493E-81A0-2D1FDA85D93A}" destId="{F659B609-9D87-4657-9D04-39D866442A81}" srcOrd="4" destOrd="0" presId="urn:microsoft.com/office/officeart/2005/8/layout/vList2"/>
    <dgm:cxn modelId="{FFAE11BE-814C-4F8E-99CF-69FA09AC1B43}" type="presParOf" srcId="{7CCCA06B-8130-493E-81A0-2D1FDA85D93A}" destId="{EF2B1799-9D87-42E5-8386-018E102379F7}" srcOrd="5" destOrd="0" presId="urn:microsoft.com/office/officeart/2005/8/layout/vList2"/>
    <dgm:cxn modelId="{7E1E10CB-AE7D-4C90-A4D1-012885A48241}" type="presParOf" srcId="{7CCCA06B-8130-493E-81A0-2D1FDA85D93A}" destId="{15C575FE-1B51-47F2-B79D-5648055C3846}" srcOrd="6" destOrd="0" presId="urn:microsoft.com/office/officeart/2005/8/layout/vList2"/>
    <dgm:cxn modelId="{23F7C895-C93D-42D8-BFCA-A4423CE3267D}" type="presParOf" srcId="{7CCCA06B-8130-493E-81A0-2D1FDA85D93A}" destId="{49BE9150-8062-45C6-B59C-C1408301F3AC}" srcOrd="7" destOrd="0" presId="urn:microsoft.com/office/officeart/2005/8/layout/vList2"/>
    <dgm:cxn modelId="{564F0CE3-9BD5-4260-A08B-81DB23A9CFD7}" type="presParOf" srcId="{7CCCA06B-8130-493E-81A0-2D1FDA85D93A}" destId="{7BD91DCD-AD16-4149-A668-8C7ED72F7973}" srcOrd="8" destOrd="0" presId="urn:microsoft.com/office/officeart/2005/8/layout/vList2"/>
    <dgm:cxn modelId="{224AA1C5-EE32-4F67-B984-07FE4569418E}" type="presParOf" srcId="{7CCCA06B-8130-493E-81A0-2D1FDA85D93A}" destId="{F9805121-158E-43A6-AE9C-0D41D0318A76}" srcOrd="9" destOrd="0" presId="urn:microsoft.com/office/officeart/2005/8/layout/vList2"/>
    <dgm:cxn modelId="{D3E584F5-6175-4CA8-B6CE-5F882529F11D}" type="presParOf" srcId="{7CCCA06B-8130-493E-81A0-2D1FDA85D93A}" destId="{070811F5-46FD-4BBE-83C9-53F61346B280}" srcOrd="10" destOrd="0" presId="urn:microsoft.com/office/officeart/2005/8/layout/vList2"/>
    <dgm:cxn modelId="{B9B49A10-8F6D-45B1-8AA0-2FDDD151DF7D}" type="presParOf" srcId="{7CCCA06B-8130-493E-81A0-2D1FDA85D93A}" destId="{05C861AE-B858-4457-96EA-7096F445C5AC}" srcOrd="11" destOrd="0" presId="urn:microsoft.com/office/officeart/2005/8/layout/vList2"/>
    <dgm:cxn modelId="{3E5AD679-BC83-47E3-85FE-A6588021266B}" type="presParOf" srcId="{7CCCA06B-8130-493E-81A0-2D1FDA85D93A}" destId="{4873DF2B-0997-4E35-986C-18FD14F9198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47C2B-70BA-4F7B-9C43-DC5A896D3922}">
      <dsp:nvSpPr>
        <dsp:cNvPr id="0" name=""/>
        <dsp:cNvSpPr/>
      </dsp:nvSpPr>
      <dsp:spPr>
        <a:xfrm>
          <a:off x="0" y="67342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BMI	            Nutritional status</a:t>
          </a:r>
        </a:p>
      </dsp:txBody>
      <dsp:txXfrm>
        <a:off x="24588" y="91930"/>
        <a:ext cx="4888584" cy="454509"/>
      </dsp:txXfrm>
    </dsp:sp>
    <dsp:sp modelId="{1F96FA81-DC6C-41EC-BA93-B376E3791B8C}">
      <dsp:nvSpPr>
        <dsp:cNvPr id="0" name=""/>
        <dsp:cNvSpPr/>
      </dsp:nvSpPr>
      <dsp:spPr>
        <a:xfrm>
          <a:off x="0" y="631507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Below 18.5	Underweight</a:t>
          </a:r>
        </a:p>
      </dsp:txBody>
      <dsp:txXfrm>
        <a:off x="24588" y="656095"/>
        <a:ext cx="4888584" cy="454509"/>
      </dsp:txXfrm>
    </dsp:sp>
    <dsp:sp modelId="{F659B609-9D87-4657-9D04-39D866442A81}">
      <dsp:nvSpPr>
        <dsp:cNvPr id="0" name=""/>
        <dsp:cNvSpPr/>
      </dsp:nvSpPr>
      <dsp:spPr>
        <a:xfrm>
          <a:off x="0" y="1195672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18.5–24.9	Normal weight</a:t>
          </a:r>
        </a:p>
      </dsp:txBody>
      <dsp:txXfrm>
        <a:off x="24588" y="1220260"/>
        <a:ext cx="4888584" cy="454509"/>
      </dsp:txXfrm>
    </dsp:sp>
    <dsp:sp modelId="{15C575FE-1B51-47F2-B79D-5648055C3846}">
      <dsp:nvSpPr>
        <dsp:cNvPr id="0" name=""/>
        <dsp:cNvSpPr/>
      </dsp:nvSpPr>
      <dsp:spPr>
        <a:xfrm>
          <a:off x="0" y="1759837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25.0–29.9	Pre-obesity</a:t>
          </a:r>
        </a:p>
      </dsp:txBody>
      <dsp:txXfrm>
        <a:off x="24588" y="1784425"/>
        <a:ext cx="4888584" cy="454509"/>
      </dsp:txXfrm>
    </dsp:sp>
    <dsp:sp modelId="{7BD91DCD-AD16-4149-A668-8C7ED72F7973}">
      <dsp:nvSpPr>
        <dsp:cNvPr id="0" name=""/>
        <dsp:cNvSpPr/>
      </dsp:nvSpPr>
      <dsp:spPr>
        <a:xfrm>
          <a:off x="0" y="2324002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30.0–34.9	Obesity class I</a:t>
          </a:r>
        </a:p>
      </dsp:txBody>
      <dsp:txXfrm>
        <a:off x="24588" y="2348590"/>
        <a:ext cx="4888584" cy="454509"/>
      </dsp:txXfrm>
    </dsp:sp>
    <dsp:sp modelId="{070811F5-46FD-4BBE-83C9-53F61346B280}">
      <dsp:nvSpPr>
        <dsp:cNvPr id="0" name=""/>
        <dsp:cNvSpPr/>
      </dsp:nvSpPr>
      <dsp:spPr>
        <a:xfrm>
          <a:off x="0" y="2888167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35.0–39.9	Obesity class II</a:t>
          </a:r>
        </a:p>
      </dsp:txBody>
      <dsp:txXfrm>
        <a:off x="24588" y="2912755"/>
        <a:ext cx="4888584" cy="454509"/>
      </dsp:txXfrm>
    </dsp:sp>
    <dsp:sp modelId="{4873DF2B-0997-4E35-986C-18FD14F91980}">
      <dsp:nvSpPr>
        <dsp:cNvPr id="0" name=""/>
        <dsp:cNvSpPr/>
      </dsp:nvSpPr>
      <dsp:spPr>
        <a:xfrm>
          <a:off x="0" y="3452332"/>
          <a:ext cx="493776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Above 40	Obesity class III</a:t>
          </a:r>
        </a:p>
      </dsp:txBody>
      <dsp:txXfrm>
        <a:off x="24588" y="3476920"/>
        <a:ext cx="488858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6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0D25EA-0E02-4FE8-A8A9-5A558802E1A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9E4E76-AD8C-49DB-BE6A-C01A329455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78CE-96C2-434F-AFE4-B2E7349F6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1 : </a:t>
            </a:r>
            <a:r>
              <a:rPr lang="en-US" sz="4800" b="1" dirty="0"/>
              <a:t>Insurance</a:t>
            </a:r>
            <a:r>
              <a:rPr lang="en-US" sz="4800" dirty="0"/>
              <a:t> </a:t>
            </a:r>
            <a:r>
              <a:rPr lang="en-US" sz="4800" b="1" dirty="0"/>
              <a:t>Premium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B4948-14E1-4006-A30A-E519E49FD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>
              <a:lnSpc>
                <a:spcPct val="100000"/>
              </a:lnSpc>
            </a:pPr>
            <a:r>
              <a:rPr lang="en-US" b="1" dirty="0"/>
              <a:t>Mentor : sriraman sir</a:t>
            </a:r>
          </a:p>
          <a:p>
            <a:pPr algn="l">
              <a:lnSpc>
                <a:spcPct val="100000"/>
              </a:lnSpc>
            </a:pPr>
            <a:r>
              <a:rPr lang="en-US" b="1" dirty="0"/>
              <a:t>Presented by : Kushal Singh Ramgadiya</a:t>
            </a:r>
          </a:p>
        </p:txBody>
      </p:sp>
    </p:spTree>
    <p:extLst>
      <p:ext uri="{BB962C8B-B14F-4D97-AF65-F5344CB8AC3E}">
        <p14:creationId xmlns:p14="http://schemas.microsoft.com/office/powerpoint/2010/main" val="393843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5B710-3BE1-41F0-BC93-D34A8C38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Exploratory Data Analysis ( Univariate)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31DB4D-CCE8-4A09-B39C-D62C5205F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28" y="2113581"/>
            <a:ext cx="3627434" cy="360457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373DF3-3B3B-4B30-BCC7-8E423442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28" y="1915444"/>
            <a:ext cx="811994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6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E6C5-775A-4B64-B683-7020C0C6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Bivariate</a:t>
            </a:r>
            <a:endParaRPr lang="en-US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C0C85-DAA8-46B5-A0E8-71D9F21311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6095" y="1853006"/>
            <a:ext cx="9045387" cy="4299138"/>
          </a:xfrm>
        </p:spPr>
      </p:pic>
    </p:spTree>
    <p:extLst>
      <p:ext uri="{BB962C8B-B14F-4D97-AF65-F5344CB8AC3E}">
        <p14:creationId xmlns:p14="http://schemas.microsoft.com/office/powerpoint/2010/main" val="314470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7E2137F-5F19-4EF7-A7BE-F81EA2C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Multivariate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BD47E7-D01C-4551-B633-2E1271252F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4754" y="1920017"/>
            <a:ext cx="4859327" cy="394907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B590E4-61E2-4FFA-8851-3CB5C7124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Increasing age is directly impacting the premium charges.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Smoker's are paying higher premium compare to non smokers.</a:t>
            </a:r>
          </a:p>
        </p:txBody>
      </p:sp>
    </p:spTree>
    <p:extLst>
      <p:ext uri="{BB962C8B-B14F-4D97-AF65-F5344CB8AC3E}">
        <p14:creationId xmlns:p14="http://schemas.microsoft.com/office/powerpoint/2010/main" val="136193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3A882C-F899-493B-A7AB-AE98D74EC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800" y="1927412"/>
            <a:ext cx="5602200" cy="39416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93FB-97F2-4E58-8AC1-3FB23BAE7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OB2 and OB3 are having higher premium rates as compare to other types.</a:t>
            </a:r>
          </a:p>
        </p:txBody>
      </p:sp>
    </p:spTree>
    <p:extLst>
      <p:ext uri="{BB962C8B-B14F-4D97-AF65-F5344CB8AC3E}">
        <p14:creationId xmlns:p14="http://schemas.microsoft.com/office/powerpoint/2010/main" val="51988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54F-6CC3-4818-B6F8-2D92C506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Feature Selection </a:t>
            </a:r>
            <a:r>
              <a:rPr lang="en-US" b="1" dirty="0"/>
              <a:t>T</a:t>
            </a:r>
            <a:r>
              <a:rPr lang="en-US" sz="4800" b="1" dirty="0"/>
              <a:t>echniques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1D8EF-F81A-40BA-87CC-9AC685F3E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Feature selection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of reducing the number of input variables when developing a predictive model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156B0-964C-4A26-9B1F-8FA1E6166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341220"/>
            <a:ext cx="4938712" cy="1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2CE523-DC1B-451E-B7A7-D424A7DB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Regression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67A52-05AC-4839-9076-0478632BF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65" y="2104434"/>
            <a:ext cx="5637961" cy="3346107"/>
          </a:xfrm>
        </p:spPr>
      </p:pic>
    </p:spTree>
    <p:extLst>
      <p:ext uri="{BB962C8B-B14F-4D97-AF65-F5344CB8AC3E}">
        <p14:creationId xmlns:p14="http://schemas.microsoft.com/office/powerpoint/2010/main" val="18877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9893-1D26-4410-B027-10F94AC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Different Algorithms &amp; Comparison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D4A642-7229-428F-91DD-F7AB11D2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622" y="2106962"/>
            <a:ext cx="5390146" cy="3668195"/>
          </a:xfrm>
        </p:spPr>
      </p:pic>
    </p:spTree>
    <p:extLst>
      <p:ext uri="{BB962C8B-B14F-4D97-AF65-F5344CB8AC3E}">
        <p14:creationId xmlns:p14="http://schemas.microsoft.com/office/powerpoint/2010/main" val="78960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FBA4018-CEF4-4486-9BD0-F67CB2C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Final Conclusion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FFA6A5-EE8C-4FDB-B29D-63E99E91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373496" cy="4023360"/>
          </a:xfrm>
        </p:spPr>
        <p:txBody>
          <a:bodyPr/>
          <a:lstStyle/>
          <a:p>
            <a:r>
              <a:rPr lang="en-US" dirty="0"/>
              <a:t>From the above table we can conclude  that, The best model to predict  Insurance Premium is </a:t>
            </a:r>
            <a:r>
              <a:rPr lang="en-US" b="1" dirty="0"/>
              <a:t>Random Forest </a:t>
            </a:r>
            <a:r>
              <a:rPr lang="en-US" dirty="0"/>
              <a:t>because it has less value of MSE(Mean Square Error) and R square is giving  83 %  prediction,  which is good model.</a:t>
            </a:r>
          </a:p>
        </p:txBody>
      </p:sp>
    </p:spTree>
    <p:extLst>
      <p:ext uri="{BB962C8B-B14F-4D97-AF65-F5344CB8AC3E}">
        <p14:creationId xmlns:p14="http://schemas.microsoft.com/office/powerpoint/2010/main" val="316776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BD44-1287-4CF0-8293-D4CA2459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38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FB4-6A47-4FEA-9723-428FB73B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C97-0726-43E0-B485-4EB932E8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Introduction/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analysis on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and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selection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Algorithms &amp; comparison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093C-CDC9-4D42-BC9D-334A0F77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DE2B-C59F-4BE7-ADC6-91D86F05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Insurance premium is an amount of money a person / business pays for an insurance policy that covers health, vehicle, home, life insurances etc. The insurer provides coverage for claims made against the policy.  Premiums are paid either quarterly, half-yearly or yearly depending upon the terms and conditions.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There are various factors on which the premium amount is dependent on. The premium amount might change depending upon these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AFB6-BBF2-461D-B643-CAA979EE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1ADA-0B64-4714-8808-9DD5C675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 the premium charges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Important features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2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241F-3682-488C-98F2-6AFD46BD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Describe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70820-A0AE-49C1-8D70-746262465F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621987"/>
            <a:ext cx="4938712" cy="247127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0976A-CC15-45B5-B86C-E3BDA6408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dataset have 1338 rows and 8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 contains numerical and categorical data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also contains features like age, sex, bmi, class if, children, smoker, region and charges.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975-0DB2-423D-BEED-E27C22A1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46472-0D8F-4DE4-AA44-99AEFA51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1: Importing the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2: Import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3: Taking care of the missing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4: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5: Checking statistical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6: Separating categorical and numerical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7: Outlier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8: Exploratory data Analysis( Univariate, Bivariate, Multivariate Analysis)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9: Encoding categorical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10: Feature scaling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11:Splitting the dataset into the training and test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Step 12: Building Models</a:t>
            </a:r>
          </a:p>
          <a:p>
            <a:r>
              <a:rPr lang="en-US" sz="1400" b="1" u="sng" dirty="0"/>
              <a:t>This are the steps on which data has been analyzed.</a:t>
            </a:r>
          </a:p>
        </p:txBody>
      </p:sp>
    </p:spTree>
    <p:extLst>
      <p:ext uri="{BB962C8B-B14F-4D97-AF65-F5344CB8AC3E}">
        <p14:creationId xmlns:p14="http://schemas.microsoft.com/office/powerpoint/2010/main" val="16674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0481-9455-47C6-BC95-FF779B8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Value Treatment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2B031-AE6C-45F1-876F-C7BEC653B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treatment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F2AA6-DAEE-4FDA-8F15-5BFAE8754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treatment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5BBA4F-455E-46A9-AC24-3823DD688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1706" y="2582334"/>
            <a:ext cx="2805572" cy="325916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53AE27-AB8D-40F3-AB7A-12E6778600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2541" y="2582334"/>
            <a:ext cx="2805572" cy="32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1B71F0EF-9528-4F50-88E4-B7A7387992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6217555"/>
              </p:ext>
            </p:extLst>
          </p:nvPr>
        </p:nvGraphicFramePr>
        <p:xfrm>
          <a:off x="6217920" y="1845735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bout Adult BMI | Healthy Weight, Nutrition, and Physical Activity | CDC">
            <a:extLst>
              <a:ext uri="{FF2B5EF4-FFF2-40B4-BE49-F238E27FC236}">
                <a16:creationId xmlns:a16="http://schemas.microsoft.com/office/drawing/2014/main" id="{E235118C-E393-48FF-AC8C-477922829F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402541"/>
            <a:ext cx="4938712" cy="295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0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DEDC-1ECB-4A09-A36E-50CBFEE9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 Treatment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083B9-1A38-45C3-9C50-430302013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treatment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98EEA0-A4B6-4178-9146-150C23258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treatment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5AC5EF-E1ED-4683-AB63-6C5C58A3A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832847"/>
            <a:ext cx="4671511" cy="31276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805CCF-9720-44C2-A1F9-C1ED1DB8F0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92" y="2904300"/>
            <a:ext cx="2461740" cy="320963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2BDEDF-58B7-4536-910C-B36C942AA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41" y="2904300"/>
            <a:ext cx="2556765" cy="33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30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</TotalTime>
  <Words>438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Project 1 : Insurance Premium Prediction</vt:lpstr>
      <vt:lpstr>Index</vt:lpstr>
      <vt:lpstr>Project Introduction</vt:lpstr>
      <vt:lpstr>PROBLEM STATEMENT</vt:lpstr>
      <vt:lpstr>Describe the dataset</vt:lpstr>
      <vt:lpstr>Steps</vt:lpstr>
      <vt:lpstr>Missing Value Treatment</vt:lpstr>
      <vt:lpstr>PowerPoint Presentation</vt:lpstr>
      <vt:lpstr>Outlier Treatment </vt:lpstr>
      <vt:lpstr>Exploratory Data Analysis ( Univariate)</vt:lpstr>
      <vt:lpstr>Bivariate</vt:lpstr>
      <vt:lpstr>Multivariate</vt:lpstr>
      <vt:lpstr>PowerPoint Presentation</vt:lpstr>
      <vt:lpstr>Feature Selection Techniques</vt:lpstr>
      <vt:lpstr>Summary Of Regression Model</vt:lpstr>
      <vt:lpstr>Different Algorithms &amp; Comparison</vt:lpstr>
      <vt:lpstr>Final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: Insurance Premium</dc:title>
  <dc:creator>Kushal Singh Ramgadiya</dc:creator>
  <cp:lastModifiedBy>Kushal Singh Ramgadiya</cp:lastModifiedBy>
  <cp:revision>9</cp:revision>
  <dcterms:created xsi:type="dcterms:W3CDTF">2022-04-21T06:00:50Z</dcterms:created>
  <dcterms:modified xsi:type="dcterms:W3CDTF">2022-05-18T05:04:43Z</dcterms:modified>
</cp:coreProperties>
</file>