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9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1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83BA7-6E59-45E6-AF20-D3E1CCB94E9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7CBCAB-200E-4D96-AF0C-E2F447054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3A3E-3196-480E-9F47-10E137990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SALES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267A-DD9C-4EBC-80F6-BF2249F1C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en-US" dirty="0"/>
              <a:t>Presented By :</a:t>
            </a:r>
          </a:p>
          <a:p>
            <a:pPr algn="l"/>
            <a:r>
              <a:rPr lang="en-US" dirty="0"/>
              <a:t>Kushal Singh Ramgadiya</a:t>
            </a:r>
          </a:p>
        </p:txBody>
      </p:sp>
      <p:pic>
        <p:nvPicPr>
          <p:cNvPr id="4" name="Picture 3" descr="Upward trend">
            <a:extLst>
              <a:ext uri="{FF2B5EF4-FFF2-40B4-BE49-F238E27FC236}">
                <a16:creationId xmlns:a16="http://schemas.microsoft.com/office/drawing/2014/main" id="{6BE1BCBC-1123-4650-A7E4-61B7AA7E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54754" y="1550894"/>
            <a:ext cx="2624880" cy="26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140420-6AD8-4737-AF57-8B62A2C6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Customers in the </a:t>
            </a:r>
            <a:r>
              <a:rPr lang="en-US" dirty="0">
                <a:solidFill>
                  <a:schemeClr val="accent1"/>
                </a:solidFill>
              </a:rPr>
              <a:t>Corporate Segment </a:t>
            </a:r>
            <a:r>
              <a:rPr lang="en-US" dirty="0"/>
              <a:t>purchase more as compared to </a:t>
            </a:r>
            <a:r>
              <a:rPr lang="en-US" dirty="0">
                <a:solidFill>
                  <a:srgbClr val="0070C0"/>
                </a:solidFill>
              </a:rPr>
              <a:t>Consumers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Home Office.</a:t>
            </a: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0FF9BBD-EE3C-4E70-9082-37B285E1D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4" y="2376591"/>
            <a:ext cx="9079831" cy="39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71DFDB-5173-4766-AFB9-C25B1F708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</a:t>
            </a:r>
            <a:r>
              <a:rPr lang="en-US" b="1" dirty="0">
                <a:solidFill>
                  <a:schemeClr val="tx1"/>
                </a:solidFill>
              </a:rPr>
              <a:t>HOME OFFICE </a:t>
            </a:r>
            <a:r>
              <a:rPr lang="en-US" dirty="0"/>
              <a:t>segment,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Second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dirty="0"/>
              <a:t> shipping method is more popular and makes a good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</a:t>
            </a:r>
            <a:r>
              <a:rPr lang="en-US" b="1" dirty="0"/>
              <a:t>CONSUMER</a:t>
            </a:r>
            <a:r>
              <a:rPr lang="en-US" dirty="0"/>
              <a:t> segment and </a:t>
            </a:r>
            <a:r>
              <a:rPr lang="en-US" b="1" dirty="0">
                <a:solidFill>
                  <a:schemeClr val="tx1"/>
                </a:solidFill>
              </a:rPr>
              <a:t>HOME OFFICE</a:t>
            </a:r>
            <a:r>
              <a:rPr lang="en-US" dirty="0"/>
              <a:t> we can close the </a:t>
            </a:r>
            <a:r>
              <a:rPr lang="en-US" dirty="0">
                <a:solidFill>
                  <a:srgbClr val="C00000"/>
                </a:solidFill>
              </a:rPr>
              <a:t>Same Day </a:t>
            </a:r>
            <a:r>
              <a:rPr lang="en-US" dirty="0"/>
              <a:t>services as profit is negligible.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4E72A8-9605-4875-B83F-DAB3CAEF3A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3" y="2294022"/>
            <a:ext cx="5626409" cy="298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2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849B8DA-B96C-4039-BA3A-F574EBC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INSPECTIONS ABOUT 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D5366FA-3BB4-48D5-9800-2A64FBB4E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Seasonal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Residuals</a:t>
            </a:r>
          </a:p>
          <a:p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F78E0F7-04CA-45E5-B4D1-CC68F4F37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80800"/>
            <a:ext cx="4937125" cy="2953650"/>
          </a:xfrm>
        </p:spPr>
      </p:pic>
    </p:spTree>
    <p:extLst>
      <p:ext uri="{BB962C8B-B14F-4D97-AF65-F5344CB8AC3E}">
        <p14:creationId xmlns:p14="http://schemas.microsoft.com/office/powerpoint/2010/main" val="345464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9731-FCCF-414F-A97E-40FCD91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USING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23A9-FDC2-4726-A4D4-03319EB09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Autoregressive Integrated Moving Average, or ARIMA, is one of the most widely used forecasting methods for univariate time series data forecasting.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Although the method can handle data with a trend, it does not support time series with a seasonal component.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extension to ARIMA that supports the direct modeling of the seasonal component of the series is called SARIMA.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370176-C1AC-4C33-9C72-5E8CDB4D1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202024"/>
            <a:ext cx="4937125" cy="3015143"/>
          </a:xfrm>
        </p:spPr>
      </p:pic>
    </p:spTree>
    <p:extLst>
      <p:ext uri="{BB962C8B-B14F-4D97-AF65-F5344CB8AC3E}">
        <p14:creationId xmlns:p14="http://schemas.microsoft.com/office/powerpoint/2010/main" val="3007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8A05-052A-4A35-B1A6-71EA5292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D4F0-498E-48A6-A336-783020054E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Actual vs Predicted values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73962-8646-4452-9B5D-A04CF26E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607798"/>
            <a:ext cx="4745084" cy="273422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CCE379-01A8-4067-8FDC-7D710BBA4F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223362"/>
            <a:ext cx="4937125" cy="32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9922F-84E0-48CD-A928-B8DFBF2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FORECAST THE FUTURE SALES USING THE MODEL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5128CF-EDFD-4B04-90E7-A19AFD9554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1846263"/>
            <a:ext cx="887128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1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0F7-0B04-472A-BBA0-200CAEFC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WITH OTHER ALGORITHMS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3D94FC-1C7B-47FA-814C-5A4BC6E4E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200210"/>
              </p:ext>
            </p:extLst>
          </p:nvPr>
        </p:nvGraphicFramePr>
        <p:xfrm>
          <a:off x="6501865" y="2195247"/>
          <a:ext cx="4653815" cy="232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41">
                  <a:extLst>
                    <a:ext uri="{9D8B030D-6E8A-4147-A177-3AD203B41FA5}">
                      <a16:colId xmlns:a16="http://schemas.microsoft.com/office/drawing/2014/main" val="1917757728"/>
                    </a:ext>
                  </a:extLst>
                </a:gridCol>
                <a:gridCol w="1119011">
                  <a:extLst>
                    <a:ext uri="{9D8B030D-6E8A-4147-A177-3AD203B41FA5}">
                      <a16:colId xmlns:a16="http://schemas.microsoft.com/office/drawing/2014/main" val="227806088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649695040"/>
                    </a:ext>
                  </a:extLst>
                </a:gridCol>
                <a:gridCol w="1556084">
                  <a:extLst>
                    <a:ext uri="{9D8B030D-6E8A-4147-A177-3AD203B41FA5}">
                      <a16:colId xmlns:a16="http://schemas.microsoft.com/office/drawing/2014/main" val="1158935468"/>
                    </a:ext>
                  </a:extLst>
                </a:gridCol>
              </a:tblGrid>
              <a:tr h="58117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SARIMA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9846"/>
                  </a:ext>
                </a:extLst>
              </a:tr>
              <a:tr h="581171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451.194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326.495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69420"/>
                  </a:ext>
                </a:extLst>
              </a:tr>
              <a:tr h="581171"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466.881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332.589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74754"/>
                  </a:ext>
                </a:extLst>
              </a:tr>
              <a:tr h="581171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39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7EDC51-4B2B-4611-8198-8246C471BCBB}"/>
              </a:ext>
            </a:extLst>
          </p:cNvPr>
          <p:cNvSpPr txBox="1"/>
          <p:nvPr/>
        </p:nvSpPr>
        <p:spPr>
          <a:xfrm>
            <a:off x="806918" y="2064928"/>
            <a:ext cx="5319562" cy="25853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ARMA - ARMA is a model of forecasting in which the methods of autoregression (AR) analysis and moving average (MA) are both applied to time-series data.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ARIMA - An autoregressive integrated moving average, or ARIMA, is a statistical analysis model that uses time-series data to either better understand the data set or to predict future trends. </a:t>
            </a:r>
          </a:p>
        </p:txBody>
      </p:sp>
    </p:spTree>
    <p:extLst>
      <p:ext uri="{BB962C8B-B14F-4D97-AF65-F5344CB8AC3E}">
        <p14:creationId xmlns:p14="http://schemas.microsoft.com/office/powerpoint/2010/main" val="144814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366F-99AA-4DF1-9C09-B856500F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96DD-3BBD-4F83-887A-8BCEBD79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By comparison of ARMA, ARIMA, and SARIMA sales forecasting, indicates that the SARIMA model is the best compared to other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4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F757-FE82-4875-8DF3-491A72ED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To estimate future trends in sales, profits, gains,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To do this analysis, the owner first has to segregate the data by category and analyze each entity separately.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For each entity, a forecast can be estimated based on the past sales of that entity.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The idea behind this is to find out the popularity of a certain product and how its sales can impact the business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5E6E32-76E4-4DDC-B64C-B6D20E46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4000" i="0" u="none" strike="noStrike" kern="1200" cap="none" spc="0" normalizeH="0" baseline="0" noProof="0" dirty="0">
                <a:ln w="3175" cmpd="sng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INTRODUCTION</a:t>
            </a:r>
            <a:endParaRPr kumimoji="0" lang="en-IN" sz="4000" i="0" u="none" strike="noStrike" kern="1200" cap="none" spc="0" normalizeH="0" baseline="0" noProof="0" dirty="0">
              <a:ln w="3175" cmpd="sng"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6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A6CE-044C-474C-99A1-E5C8F02B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BUSINESS </a:t>
            </a:r>
            <a:r>
              <a:rPr lang="en-US" sz="4000" dirty="0">
                <a:cs typeface="Arial"/>
              </a:rPr>
              <a:t>OBJECTIVE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4B04-ADC4-4EAD-9E95-B477C5AE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Build a forecast model to predict the Furniture sales of a certain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8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CBA2-5D78-4EEA-95E9-9306BCE7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TECHNICAL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4436-38C4-4521-A8D0-D4085770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Understand the data very well. Do all transformations/ data engineering / etc. wherever applicable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Perform Exploratory Data Analysis (EDA)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Carry out all the Data mining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Identify the salient features that will determine the best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Perform the model evaluation to select the appropriate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8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15DA-224D-43A3-816F-B8BBAD9C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286603"/>
            <a:ext cx="10603832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PROJECT DATA SOURCE/ DESCRIPTION OF 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D90E-4380-4640-BE5A-A3F0E548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Data sets are provided by NIIT resource.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Consist of 9994 samples and 21 features.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298CE2-0DDB-48AD-9457-F69CA4720F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0" y="1192337"/>
            <a:ext cx="8678779" cy="4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1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D860-FB35-4521-8B3D-F07A676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TREATMENT OF DATA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DA8BDC-B215-45F2-BF5A-69E356D3A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null values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1A5D94D-3843-45DC-BFF4-2609DFEFA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720629"/>
            <a:ext cx="1584772" cy="310160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7F620-03DE-48D8-AEEE-2393DFDAB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 duplicate values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33DD58-51A5-4254-97A7-2181D07C97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95" y="2582334"/>
            <a:ext cx="4937125" cy="6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9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A6B-61BE-41A9-ACDA-BCAD922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0637-0E1F-45B6-B3B7-72CB5909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The </a:t>
            </a:r>
            <a:r>
              <a:rPr lang="en-US" cap="none" dirty="0">
                <a:solidFill>
                  <a:srgbClr val="0070C0"/>
                </a:solidFill>
              </a:rPr>
              <a:t>consumer</a:t>
            </a:r>
            <a:r>
              <a:rPr lang="en-US" cap="none" dirty="0">
                <a:solidFill>
                  <a:schemeClr val="tx1"/>
                </a:solidFill>
              </a:rPr>
              <a:t> has the highest rate compared to other segments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D8197-5E14-4D25-B641-C5402A9E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The </a:t>
            </a:r>
            <a:r>
              <a:rPr lang="en-US" cap="none" dirty="0">
                <a:solidFill>
                  <a:schemeClr val="accent1"/>
                </a:solidFill>
              </a:rPr>
              <a:t>standard class </a:t>
            </a:r>
            <a:r>
              <a:rPr lang="en-US" cap="none" dirty="0">
                <a:solidFill>
                  <a:schemeClr val="tx1"/>
                </a:solidFill>
              </a:rPr>
              <a:t>has the highest rate of count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AFBCE9-C62A-4563-9711-3697EC4751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62252"/>
            <a:ext cx="4938712" cy="22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5B5CB5-6CAD-4B35-9C14-5666AE4D961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171520"/>
            <a:ext cx="4937125" cy="220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1133-8A50-4300-AB3D-FC956A754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rgbClr val="0070C0"/>
                </a:solidFill>
              </a:rPr>
              <a:t>Office</a:t>
            </a:r>
            <a:r>
              <a:rPr lang="en-US" cap="none" dirty="0"/>
              <a:t> Categories Are Performing Far Better As Compare To </a:t>
            </a:r>
            <a:r>
              <a:rPr lang="en-US" cap="none" dirty="0">
                <a:solidFill>
                  <a:schemeClr val="accent1"/>
                </a:solidFill>
              </a:rPr>
              <a:t>Furniture</a:t>
            </a:r>
            <a:r>
              <a:rPr lang="en-US" cap="none" dirty="0"/>
              <a:t> And </a:t>
            </a:r>
            <a:r>
              <a:rPr lang="en-US" cap="none" dirty="0">
                <a:solidFill>
                  <a:srgbClr val="00B050"/>
                </a:solidFill>
              </a:rPr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DA11-A2B6-4C4F-957F-DB97B1A7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The </a:t>
            </a:r>
            <a:r>
              <a:rPr lang="en-US" cap="none" dirty="0">
                <a:solidFill>
                  <a:schemeClr val="accent1"/>
                </a:solidFill>
              </a:rPr>
              <a:t>West </a:t>
            </a:r>
            <a:r>
              <a:rPr lang="en-US" cap="none" dirty="0">
                <a:solidFill>
                  <a:schemeClr val="tx1"/>
                </a:solidFill>
              </a:rPr>
              <a:t>Region</a:t>
            </a:r>
            <a:r>
              <a:rPr lang="en-US" cap="none" dirty="0">
                <a:solidFill>
                  <a:schemeClr val="accent1"/>
                </a:solidFill>
              </a:rPr>
              <a:t> </a:t>
            </a:r>
            <a:r>
              <a:rPr lang="en-US" cap="none" dirty="0">
                <a:solidFill>
                  <a:schemeClr val="tx1"/>
                </a:solidFill>
              </a:rPr>
              <a:t>is leading in terms of sales followed by the </a:t>
            </a:r>
            <a:r>
              <a:rPr lang="en-US" cap="none" dirty="0">
                <a:solidFill>
                  <a:srgbClr val="C00000"/>
                </a:solidFill>
              </a:rPr>
              <a:t>East</a:t>
            </a:r>
            <a:r>
              <a:rPr lang="en-US" cap="none" dirty="0">
                <a:solidFill>
                  <a:schemeClr val="tx1"/>
                </a:solidFill>
              </a:rPr>
              <a:t> and </a:t>
            </a:r>
            <a:r>
              <a:rPr lang="en-US" cap="none" dirty="0">
                <a:solidFill>
                  <a:srgbClr val="00B050"/>
                </a:solidFill>
              </a:rPr>
              <a:t>Central </a:t>
            </a:r>
            <a:r>
              <a:rPr lang="en-US" cap="none" dirty="0">
                <a:solidFill>
                  <a:schemeClr val="tx1"/>
                </a:solidFill>
              </a:rPr>
              <a:t>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6CB5FF-2C4C-4A39-9B9E-3755B3C8AA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51669"/>
            <a:ext cx="4938712" cy="22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0B181F7-8171-4BB4-9CE8-B056B24CE0D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120659"/>
            <a:ext cx="4937125" cy="23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9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1012</TotalTime>
  <Words>512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Corbel</vt:lpstr>
      <vt:lpstr>Wingdings</vt:lpstr>
      <vt:lpstr>Retrospect</vt:lpstr>
      <vt:lpstr>FURNITURE SALES FORECAST</vt:lpstr>
      <vt:lpstr> INTRODUCTION</vt:lpstr>
      <vt:lpstr>BUSINESS OBJECTIVE</vt:lpstr>
      <vt:lpstr>TECHNICAL GOALS</vt:lpstr>
      <vt:lpstr>PROJECT DATA SOURCE/ DESCRIPTION OF DATA-SET</vt:lpstr>
      <vt:lpstr>PowerPoint Presentation</vt:lpstr>
      <vt:lpstr>TREATMENT OF DATA SET</vt:lpstr>
      <vt:lpstr>EXPLORATORY DATA ANALYSIS (EDA)</vt:lpstr>
      <vt:lpstr>PowerPoint Presentation</vt:lpstr>
      <vt:lpstr>PowerPoint Presentation</vt:lpstr>
      <vt:lpstr>PowerPoint Presentation</vt:lpstr>
      <vt:lpstr>VISUAL INSPECTIONS ABOUT DATA</vt:lpstr>
      <vt:lpstr>MODEL BUILDING: USING SARIMA</vt:lpstr>
      <vt:lpstr>ACTUAL VS PREDICTED VALUES</vt:lpstr>
      <vt:lpstr>FORECAST THE FUTURE SALES USING THE MODEL</vt:lpstr>
      <vt:lpstr>COMPARISON WITH OTHER 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FORECAST</dc:title>
  <dc:creator>Kushal Singh Ramgadiya</dc:creator>
  <cp:lastModifiedBy>Kushal Singh Ramgadiya</cp:lastModifiedBy>
  <cp:revision>13</cp:revision>
  <dcterms:created xsi:type="dcterms:W3CDTF">2022-05-03T17:18:07Z</dcterms:created>
  <dcterms:modified xsi:type="dcterms:W3CDTF">2022-05-18T05:02:25Z</dcterms:modified>
</cp:coreProperties>
</file>