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4" d="100"/>
          <a:sy n="54" d="100"/>
        </p:scale>
        <p:origin x="7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5AE3D9-BDB2-4E18-BB4F-B3CCD80D4C63}"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6C2F0-D0FE-42C5-A18E-69D462C4A8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89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AE3D9-BDB2-4E18-BB4F-B3CCD80D4C63}"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255175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AE3D9-BDB2-4E18-BB4F-B3CCD80D4C63}"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297921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AE3D9-BDB2-4E18-BB4F-B3CCD80D4C63}"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293526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AE3D9-BDB2-4E18-BB4F-B3CCD80D4C63}"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6C2F0-D0FE-42C5-A18E-69D462C4A8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4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5AE3D9-BDB2-4E18-BB4F-B3CCD80D4C63}"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219611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AE3D9-BDB2-4E18-BB4F-B3CCD80D4C63}"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333269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AE3D9-BDB2-4E18-BB4F-B3CCD80D4C63}"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1033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5AE3D9-BDB2-4E18-BB4F-B3CCD80D4C63}" type="datetimeFigureOut">
              <a:rPr lang="en-US" smtClean="0"/>
              <a:t>5/18/2022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411836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5AE3D9-BDB2-4E18-BB4F-B3CCD80D4C63}" type="datetimeFigureOut">
              <a:rPr lang="en-US" smtClean="0"/>
              <a:t>5/18/2022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76C2F0-D0FE-42C5-A18E-69D462C4A8DD}" type="slidenum">
              <a:rPr lang="en-US" smtClean="0"/>
              <a:t>‹#›</a:t>
            </a:fld>
            <a:endParaRPr lang="en-US"/>
          </a:p>
        </p:txBody>
      </p:sp>
    </p:spTree>
    <p:extLst>
      <p:ext uri="{BB962C8B-B14F-4D97-AF65-F5344CB8AC3E}">
        <p14:creationId xmlns:p14="http://schemas.microsoft.com/office/powerpoint/2010/main" val="319352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AE3D9-BDB2-4E18-BB4F-B3CCD80D4C63}"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6C2F0-D0FE-42C5-A18E-69D462C4A8DD}" type="slidenum">
              <a:rPr lang="en-US" smtClean="0"/>
              <a:t>‹#›</a:t>
            </a:fld>
            <a:endParaRPr lang="en-US"/>
          </a:p>
        </p:txBody>
      </p:sp>
    </p:spTree>
    <p:extLst>
      <p:ext uri="{BB962C8B-B14F-4D97-AF65-F5344CB8AC3E}">
        <p14:creationId xmlns:p14="http://schemas.microsoft.com/office/powerpoint/2010/main" val="314690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5AE3D9-BDB2-4E18-BB4F-B3CCD80D4C63}" type="datetimeFigureOut">
              <a:rPr lang="en-US" smtClean="0"/>
              <a:t>5/18/2022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76C2F0-D0FE-42C5-A18E-69D462C4A8D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380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EC82-5C8E-4E90-A48D-81137298B168}"/>
              </a:ext>
            </a:extLst>
          </p:cNvPr>
          <p:cNvSpPr>
            <a:spLocks noGrp="1"/>
          </p:cNvSpPr>
          <p:nvPr>
            <p:ph type="ctrTitle"/>
          </p:nvPr>
        </p:nvSpPr>
        <p:spPr/>
        <p:txBody>
          <a:bodyPr>
            <a:normAutofit/>
          </a:bodyPr>
          <a:lstStyle/>
          <a:p>
            <a:r>
              <a:rPr lang="en-US" sz="5400" dirty="0"/>
              <a:t>MALL CUSTOMERS SEGMENTATION</a:t>
            </a:r>
          </a:p>
        </p:txBody>
      </p:sp>
      <p:sp>
        <p:nvSpPr>
          <p:cNvPr id="3" name="Subtitle 2">
            <a:extLst>
              <a:ext uri="{FF2B5EF4-FFF2-40B4-BE49-F238E27FC236}">
                <a16:creationId xmlns:a16="http://schemas.microsoft.com/office/drawing/2014/main" id="{3B6D18D9-B145-474A-A8F2-F63F0E463D50}"/>
              </a:ext>
            </a:extLst>
          </p:cNvPr>
          <p:cNvSpPr>
            <a:spLocks noGrp="1"/>
          </p:cNvSpPr>
          <p:nvPr>
            <p:ph type="subTitle" idx="1"/>
          </p:nvPr>
        </p:nvSpPr>
        <p:spPr/>
        <p:txBody>
          <a:bodyPr/>
          <a:lstStyle/>
          <a:p>
            <a:r>
              <a:rPr lang="en-US" dirty="0"/>
              <a:t>Presented by:</a:t>
            </a:r>
          </a:p>
          <a:p>
            <a:r>
              <a:rPr lang="en-US" dirty="0"/>
              <a:t>Kushal SINGH Ramgadiya</a:t>
            </a:r>
          </a:p>
        </p:txBody>
      </p:sp>
    </p:spTree>
    <p:extLst>
      <p:ext uri="{BB962C8B-B14F-4D97-AF65-F5344CB8AC3E}">
        <p14:creationId xmlns:p14="http://schemas.microsoft.com/office/powerpoint/2010/main" val="133906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5696B-ED57-43B0-B835-4532A7C58C41}"/>
              </a:ext>
            </a:extLst>
          </p:cNvPr>
          <p:cNvSpPr>
            <a:spLocks noGrp="1"/>
          </p:cNvSpPr>
          <p:nvPr>
            <p:ph type="title"/>
          </p:nvPr>
        </p:nvSpPr>
        <p:spPr/>
        <p:txBody>
          <a:bodyPr/>
          <a:lstStyle/>
          <a:p>
            <a:r>
              <a:rPr lang="en-US" dirty="0"/>
              <a:t>FEATURE SELECTION </a:t>
            </a:r>
          </a:p>
        </p:txBody>
      </p:sp>
      <p:sp>
        <p:nvSpPr>
          <p:cNvPr id="6" name="Content Placeholder 5">
            <a:extLst>
              <a:ext uri="{FF2B5EF4-FFF2-40B4-BE49-F238E27FC236}">
                <a16:creationId xmlns:a16="http://schemas.microsoft.com/office/drawing/2014/main" id="{03B7732F-1EF1-49FC-9DBE-9328BB8923A0}"/>
              </a:ext>
            </a:extLst>
          </p:cNvPr>
          <p:cNvSpPr>
            <a:spLocks noGrp="1"/>
          </p:cNvSpPr>
          <p:nvPr>
            <p:ph idx="1"/>
          </p:nvPr>
        </p:nvSpPr>
        <p:spPr/>
        <p:txBody>
          <a:bodyPr anchor="ctr"/>
          <a:lstStyle/>
          <a:p>
            <a:pPr>
              <a:buFont typeface="Wingdings" panose="05000000000000000000" pitchFamily="2" charset="2"/>
              <a:buChar char="Ø"/>
            </a:pPr>
            <a:r>
              <a:rPr lang="en-US" dirty="0">
                <a:solidFill>
                  <a:schemeClr val="tx1"/>
                </a:solidFill>
              </a:rPr>
              <a:t> From the exploratory data analysis above, it is obvious that all the variables have some sort of relationship with </a:t>
            </a:r>
            <a:r>
              <a:rPr lang="en-US" dirty="0">
                <a:solidFill>
                  <a:schemeClr val="accent1"/>
                </a:solidFill>
              </a:rPr>
              <a:t>SPENDING SCORES</a:t>
            </a:r>
            <a:r>
              <a:rPr lang="en-US" dirty="0">
                <a:solidFill>
                  <a:schemeClr val="tx1"/>
                </a:solidFill>
              </a:rPr>
              <a:t>. </a:t>
            </a:r>
          </a:p>
          <a:p>
            <a:pPr>
              <a:buFont typeface="Wingdings" panose="05000000000000000000" pitchFamily="2" charset="2"/>
              <a:buChar char="Ø"/>
            </a:pPr>
            <a:r>
              <a:rPr lang="en-US" dirty="0">
                <a:solidFill>
                  <a:schemeClr val="tx1"/>
                </a:solidFill>
              </a:rPr>
              <a:t> We will be using all the variables to build the clustering models.</a:t>
            </a:r>
          </a:p>
        </p:txBody>
      </p:sp>
    </p:spTree>
    <p:extLst>
      <p:ext uri="{BB962C8B-B14F-4D97-AF65-F5344CB8AC3E}">
        <p14:creationId xmlns:p14="http://schemas.microsoft.com/office/powerpoint/2010/main" val="405992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AC7A-0786-4375-810C-796604782C07}"/>
              </a:ext>
            </a:extLst>
          </p:cNvPr>
          <p:cNvSpPr>
            <a:spLocks noGrp="1"/>
          </p:cNvSpPr>
          <p:nvPr>
            <p:ph type="title"/>
          </p:nvPr>
        </p:nvSpPr>
        <p:spPr/>
        <p:txBody>
          <a:bodyPr/>
          <a:lstStyle/>
          <a:p>
            <a:r>
              <a:rPr lang="en-US" dirty="0"/>
              <a:t>FEATURE TRANSFORMATION</a:t>
            </a:r>
          </a:p>
        </p:txBody>
      </p:sp>
      <p:sp>
        <p:nvSpPr>
          <p:cNvPr id="3" name="Content Placeholder 2">
            <a:extLst>
              <a:ext uri="{FF2B5EF4-FFF2-40B4-BE49-F238E27FC236}">
                <a16:creationId xmlns:a16="http://schemas.microsoft.com/office/drawing/2014/main" id="{4D989258-3ED8-4C6E-8BC8-7DC3910A3B8B}"/>
              </a:ext>
            </a:extLst>
          </p:cNvPr>
          <p:cNvSpPr>
            <a:spLocks noGrp="1"/>
          </p:cNvSpPr>
          <p:nvPr>
            <p:ph idx="1"/>
          </p:nvPr>
        </p:nvSpPr>
        <p:spPr/>
        <p:txBody>
          <a:bodyPr anchor="ctr"/>
          <a:lstStyle/>
          <a:p>
            <a:pPr>
              <a:buFont typeface="Wingdings" panose="05000000000000000000" pitchFamily="2" charset="2"/>
              <a:buChar char="Ø"/>
            </a:pPr>
            <a:r>
              <a:rPr lang="en-US" dirty="0"/>
              <a:t> Since the Gender column datatype is categorical, then we have to convert it into a numerical datatype using the one-hot encoding (pandas.get_dummies).</a:t>
            </a:r>
          </a:p>
          <a:p>
            <a:pPr>
              <a:buFont typeface="Wingdings" panose="05000000000000000000" pitchFamily="2" charset="2"/>
              <a:buChar char="Ø"/>
            </a:pPr>
            <a:r>
              <a:rPr lang="en-US" dirty="0"/>
              <a:t> After this we’ll be choosing the Annual Income and Spending Score column.</a:t>
            </a:r>
          </a:p>
        </p:txBody>
      </p:sp>
    </p:spTree>
    <p:extLst>
      <p:ext uri="{BB962C8B-B14F-4D97-AF65-F5344CB8AC3E}">
        <p14:creationId xmlns:p14="http://schemas.microsoft.com/office/powerpoint/2010/main" val="34407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4BBF-C752-405D-BB77-54008A49E14B}"/>
              </a:ext>
            </a:extLst>
          </p:cNvPr>
          <p:cNvSpPr>
            <a:spLocks noGrp="1"/>
          </p:cNvSpPr>
          <p:nvPr>
            <p:ph type="title"/>
          </p:nvPr>
        </p:nvSpPr>
        <p:spPr/>
        <p:txBody>
          <a:bodyPr/>
          <a:lstStyle/>
          <a:p>
            <a:r>
              <a:rPr lang="en-US" dirty="0"/>
              <a:t>CHOOSING THE NUMBER OF CLUSTERS </a:t>
            </a:r>
          </a:p>
        </p:txBody>
      </p:sp>
      <p:sp>
        <p:nvSpPr>
          <p:cNvPr id="3" name="Content Placeholder 2">
            <a:extLst>
              <a:ext uri="{FF2B5EF4-FFF2-40B4-BE49-F238E27FC236}">
                <a16:creationId xmlns:a16="http://schemas.microsoft.com/office/drawing/2014/main" id="{7E69830B-8220-4399-8057-64EBB2337208}"/>
              </a:ext>
            </a:extLst>
          </p:cNvPr>
          <p:cNvSpPr>
            <a:spLocks noGrp="1"/>
          </p:cNvSpPr>
          <p:nvPr>
            <p:ph idx="1"/>
          </p:nvPr>
        </p:nvSpPr>
        <p:spPr/>
        <p:txBody>
          <a:bodyPr anchor="ctr"/>
          <a:lstStyle/>
          <a:p>
            <a:pPr>
              <a:buFont typeface="Wingdings" panose="05000000000000000000" pitchFamily="2" charset="2"/>
              <a:buChar char="Ø"/>
            </a:pPr>
            <a:r>
              <a:rPr lang="en-US" dirty="0"/>
              <a:t> </a:t>
            </a:r>
            <a:r>
              <a:rPr lang="en-US" dirty="0">
                <a:solidFill>
                  <a:schemeClr val="tx1"/>
                </a:solidFill>
              </a:rPr>
              <a:t>WCSS &gt;&gt; </a:t>
            </a:r>
            <a:r>
              <a:rPr lang="en-US" b="0" i="0" dirty="0">
                <a:solidFill>
                  <a:schemeClr val="accent1"/>
                </a:solidFill>
                <a:effectLst/>
                <a:latin typeface="Helvetica Neue"/>
              </a:rPr>
              <a:t>Within Clusters Sum square</a:t>
            </a:r>
          </a:p>
          <a:p>
            <a:pPr>
              <a:buFont typeface="Wingdings" panose="05000000000000000000" pitchFamily="2" charset="2"/>
              <a:buChar char="Ø"/>
            </a:pPr>
            <a:r>
              <a:rPr lang="en-US" dirty="0">
                <a:solidFill>
                  <a:schemeClr val="accent1"/>
                </a:solidFill>
                <a:latin typeface="Helvetica Neue"/>
              </a:rPr>
              <a:t> </a:t>
            </a:r>
            <a:r>
              <a:rPr lang="en-US" dirty="0">
                <a:solidFill>
                  <a:schemeClr val="tx1"/>
                </a:solidFill>
              </a:rPr>
              <a:t>WCSS is the sum of the squared distance between each point and the centroid in a cluster.</a:t>
            </a:r>
          </a:p>
          <a:p>
            <a:pPr>
              <a:buFont typeface="Wingdings" panose="05000000000000000000" pitchFamily="2" charset="2"/>
              <a:buChar char="Ø"/>
            </a:pPr>
            <a:r>
              <a:rPr lang="en-US" dirty="0">
                <a:solidFill>
                  <a:schemeClr val="tx1"/>
                </a:solidFill>
              </a:rPr>
              <a:t> When we plot the WCSS with the K value, the plot looks like an Elbow. </a:t>
            </a:r>
          </a:p>
          <a:p>
            <a:pPr>
              <a:buFont typeface="Wingdings" panose="05000000000000000000" pitchFamily="2" charset="2"/>
              <a:buChar char="Ø"/>
            </a:pPr>
            <a:r>
              <a:rPr lang="en-US" dirty="0">
                <a:solidFill>
                  <a:schemeClr val="tx1"/>
                </a:solidFill>
              </a:rPr>
              <a:t> As the number of clusters increases, the WCSS value will start to decrease. </a:t>
            </a:r>
          </a:p>
          <a:p>
            <a:pPr>
              <a:buFont typeface="Wingdings" panose="05000000000000000000" pitchFamily="2" charset="2"/>
              <a:buChar char="Ø"/>
            </a:pPr>
            <a:r>
              <a:rPr lang="en-US" dirty="0">
                <a:solidFill>
                  <a:schemeClr val="tx1"/>
                </a:solidFill>
              </a:rPr>
              <a:t> WCSS value is largest when K = 1.</a:t>
            </a:r>
          </a:p>
        </p:txBody>
      </p:sp>
    </p:spTree>
    <p:extLst>
      <p:ext uri="{BB962C8B-B14F-4D97-AF65-F5344CB8AC3E}">
        <p14:creationId xmlns:p14="http://schemas.microsoft.com/office/powerpoint/2010/main" val="16390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F1FFE2-9946-43AA-94D1-8E106E99789E}"/>
              </a:ext>
            </a:extLst>
          </p:cNvPr>
          <p:cNvSpPr>
            <a:spLocks noGrp="1"/>
          </p:cNvSpPr>
          <p:nvPr>
            <p:ph sz="half" idx="1"/>
          </p:nvPr>
        </p:nvSpPr>
        <p:spPr/>
        <p:txBody>
          <a:bodyPr anchor="ctr"/>
          <a:lstStyle/>
          <a:p>
            <a:pPr>
              <a:buFont typeface="Wingdings" panose="05000000000000000000" pitchFamily="2" charset="2"/>
              <a:buChar char="Ø"/>
            </a:pPr>
            <a:r>
              <a:rPr lang="en-US" dirty="0"/>
              <a:t> </a:t>
            </a:r>
            <a:r>
              <a:rPr lang="en-US" dirty="0">
                <a:solidFill>
                  <a:schemeClr val="tx1"/>
                </a:solidFill>
              </a:rPr>
              <a:t>After plotting the </a:t>
            </a:r>
            <a:r>
              <a:rPr lang="en-US" dirty="0">
                <a:solidFill>
                  <a:srgbClr val="0070C0"/>
                </a:solidFill>
              </a:rPr>
              <a:t>Elbow Graph </a:t>
            </a:r>
            <a:r>
              <a:rPr lang="en-US" dirty="0">
                <a:solidFill>
                  <a:schemeClr val="tx1"/>
                </a:solidFill>
              </a:rPr>
              <a:t>we found the optimum number of clusters is equal to 5.</a:t>
            </a:r>
          </a:p>
        </p:txBody>
      </p:sp>
      <p:pic>
        <p:nvPicPr>
          <p:cNvPr id="4098" name="Picture 2">
            <a:extLst>
              <a:ext uri="{FF2B5EF4-FFF2-40B4-BE49-F238E27FC236}">
                <a16:creationId xmlns:a16="http://schemas.microsoft.com/office/drawing/2014/main" id="{0E82711F-4A54-4DAF-8BED-387D0719968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173692"/>
            <a:ext cx="4937125" cy="33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17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A80F-F9C5-42F9-81BD-8136C54605C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476DF93D-79DC-4D36-858D-1A91E5E4C91B}"/>
              </a:ext>
            </a:extLst>
          </p:cNvPr>
          <p:cNvSpPr>
            <a:spLocks noGrp="1"/>
          </p:cNvSpPr>
          <p:nvPr>
            <p:ph sz="half" idx="1"/>
          </p:nvPr>
        </p:nvSpPr>
        <p:spPr/>
        <p:txBody>
          <a:bodyPr anchor="ctr">
            <a:normAutofit/>
          </a:bodyPr>
          <a:lstStyle/>
          <a:p>
            <a:pPr>
              <a:buFont typeface="Wingdings" panose="05000000000000000000" pitchFamily="2" charset="2"/>
              <a:buChar char="Ø"/>
            </a:pPr>
            <a:r>
              <a:rPr lang="en-US" dirty="0"/>
              <a:t> </a:t>
            </a:r>
            <a:r>
              <a:rPr lang="en-US" dirty="0">
                <a:solidFill>
                  <a:srgbClr val="7030A0"/>
                </a:solidFill>
              </a:rPr>
              <a:t>Cluster 1</a:t>
            </a:r>
            <a:r>
              <a:rPr lang="en-US" dirty="0"/>
              <a:t>: Earning less but Spending more.</a:t>
            </a:r>
          </a:p>
          <a:p>
            <a:pPr>
              <a:buFont typeface="Wingdings" panose="05000000000000000000" pitchFamily="2" charset="2"/>
              <a:buChar char="Ø"/>
            </a:pPr>
            <a:r>
              <a:rPr lang="en-US" dirty="0"/>
              <a:t> </a:t>
            </a:r>
            <a:r>
              <a:rPr lang="en-US" dirty="0">
                <a:solidFill>
                  <a:srgbClr val="00B050"/>
                </a:solidFill>
              </a:rPr>
              <a:t>Cluster 2</a:t>
            </a:r>
            <a:r>
              <a:rPr lang="en-US" dirty="0"/>
              <a:t>: Average in terms of earning &amp; spending.</a:t>
            </a:r>
          </a:p>
          <a:p>
            <a:pPr>
              <a:buFont typeface="Wingdings" panose="05000000000000000000" pitchFamily="2" charset="2"/>
              <a:buChar char="Ø"/>
            </a:pPr>
            <a:r>
              <a:rPr lang="en-US" dirty="0"/>
              <a:t> </a:t>
            </a:r>
            <a:r>
              <a:rPr lang="en-US" dirty="0">
                <a:solidFill>
                  <a:srgbClr val="0070C0"/>
                </a:solidFill>
              </a:rPr>
              <a:t>Cluster 3</a:t>
            </a:r>
            <a:r>
              <a:rPr lang="en-US" dirty="0"/>
              <a:t>: Earning high and Spending high as well.</a:t>
            </a:r>
          </a:p>
          <a:p>
            <a:pPr>
              <a:buFont typeface="Wingdings" panose="05000000000000000000" pitchFamily="2" charset="2"/>
              <a:buChar char="Ø"/>
            </a:pPr>
            <a:r>
              <a:rPr lang="en-US" dirty="0"/>
              <a:t> </a:t>
            </a:r>
            <a:r>
              <a:rPr lang="en-US" dirty="0">
                <a:solidFill>
                  <a:schemeClr val="accent1"/>
                </a:solidFill>
              </a:rPr>
              <a:t>Cluster 4</a:t>
            </a:r>
            <a:r>
              <a:rPr lang="en-US" dirty="0"/>
              <a:t>: Earning more but Spending less.</a:t>
            </a:r>
          </a:p>
          <a:p>
            <a:pPr>
              <a:buFont typeface="Wingdings" panose="05000000000000000000" pitchFamily="2" charset="2"/>
              <a:buChar char="Ø"/>
            </a:pPr>
            <a:r>
              <a:rPr lang="en-US" dirty="0"/>
              <a:t> </a:t>
            </a:r>
            <a:r>
              <a:rPr lang="en-US" dirty="0">
                <a:solidFill>
                  <a:srgbClr val="FFFF00"/>
                </a:solidFill>
              </a:rPr>
              <a:t>Cluster 5</a:t>
            </a:r>
            <a:r>
              <a:rPr lang="en-US" dirty="0"/>
              <a:t>: Earning less  &amp; Spending less</a:t>
            </a:r>
          </a:p>
          <a:p>
            <a:pPr>
              <a:buFont typeface="Wingdings" panose="05000000000000000000" pitchFamily="2" charset="2"/>
              <a:buChar char="Ø"/>
            </a:pPr>
            <a:r>
              <a:rPr lang="en-US" dirty="0">
                <a:solidFill>
                  <a:schemeClr val="tx1"/>
                </a:solidFill>
              </a:rPr>
              <a:t> </a:t>
            </a:r>
            <a:r>
              <a:rPr lang="en-US" u="sng" dirty="0">
                <a:solidFill>
                  <a:schemeClr val="tx1"/>
                </a:solidFill>
              </a:rPr>
              <a:t>Black Dots </a:t>
            </a:r>
            <a:r>
              <a:rPr lang="en-US" dirty="0"/>
              <a:t>are Centroids.</a:t>
            </a:r>
          </a:p>
          <a:p>
            <a:endParaRPr lang="en-US" dirty="0"/>
          </a:p>
        </p:txBody>
      </p:sp>
      <p:pic>
        <p:nvPicPr>
          <p:cNvPr id="5122" name="Picture 2">
            <a:extLst>
              <a:ext uri="{FF2B5EF4-FFF2-40B4-BE49-F238E27FC236}">
                <a16:creationId xmlns:a16="http://schemas.microsoft.com/office/drawing/2014/main" id="{BC69557A-5A87-41FA-9C7F-9F8AA6B3FA5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4222" y="1845734"/>
            <a:ext cx="4642535" cy="428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67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1346-40F8-44FE-9755-61340571AA6C}"/>
              </a:ext>
            </a:extLst>
          </p:cNvPr>
          <p:cNvSpPr>
            <a:spLocks noGrp="1"/>
          </p:cNvSpPr>
          <p:nvPr>
            <p:ph type="title"/>
          </p:nvPr>
        </p:nvSpPr>
        <p:spPr/>
        <p:txBody>
          <a:bodyPr/>
          <a:lstStyle/>
          <a:p>
            <a:r>
              <a:rPr lang="en-US" dirty="0"/>
              <a:t>DBSCAN CLUSTERING </a:t>
            </a:r>
          </a:p>
        </p:txBody>
      </p:sp>
      <p:sp>
        <p:nvSpPr>
          <p:cNvPr id="3" name="Content Placeholder 2">
            <a:extLst>
              <a:ext uri="{FF2B5EF4-FFF2-40B4-BE49-F238E27FC236}">
                <a16:creationId xmlns:a16="http://schemas.microsoft.com/office/drawing/2014/main" id="{EED69D51-A195-42C0-A907-1814E2BA6993}"/>
              </a:ext>
            </a:extLst>
          </p:cNvPr>
          <p:cNvSpPr>
            <a:spLocks noGrp="1"/>
          </p:cNvSpPr>
          <p:nvPr>
            <p:ph sz="half" idx="1"/>
          </p:nvPr>
        </p:nvSpPr>
        <p:spPr>
          <a:xfrm>
            <a:off x="1097279" y="1845734"/>
            <a:ext cx="4276826" cy="4023360"/>
          </a:xfrm>
        </p:spPr>
        <p:txBody>
          <a:bodyPr anchor="ctr"/>
          <a:lstStyle/>
          <a:p>
            <a:pPr>
              <a:buFont typeface="Wingdings" panose="05000000000000000000" pitchFamily="2" charset="2"/>
              <a:buChar char="Ø"/>
            </a:pPr>
            <a:r>
              <a:rPr lang="en-US" dirty="0"/>
              <a:t> Similarly, DBSCAN also shows that Age is the most important factor to consider as younger people spend more irrespective of their Annual income.</a:t>
            </a:r>
          </a:p>
        </p:txBody>
      </p:sp>
      <p:pic>
        <p:nvPicPr>
          <p:cNvPr id="6146" name="Picture 2">
            <a:extLst>
              <a:ext uri="{FF2B5EF4-FFF2-40B4-BE49-F238E27FC236}">
                <a16:creationId xmlns:a16="http://schemas.microsoft.com/office/drawing/2014/main" id="{AB886162-1C49-41E1-A0CE-F3349DA18D9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98696" y="2898052"/>
            <a:ext cx="5807241" cy="191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5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A202C4-37F3-46DC-82DD-4D773B4E9809}"/>
              </a:ext>
            </a:extLst>
          </p:cNvPr>
          <p:cNvSpPr>
            <a:spLocks noGrp="1"/>
          </p:cNvSpPr>
          <p:nvPr>
            <p:ph type="title"/>
          </p:nvPr>
        </p:nvSpPr>
        <p:spPr/>
        <p:txBody>
          <a:bodyPr/>
          <a:lstStyle/>
          <a:p>
            <a:r>
              <a:rPr lang="en-US" dirty="0"/>
              <a:t>SILHOUETTE COEFFICIENT</a:t>
            </a:r>
          </a:p>
        </p:txBody>
      </p:sp>
      <p:sp>
        <p:nvSpPr>
          <p:cNvPr id="6" name="Content Placeholder 5">
            <a:extLst>
              <a:ext uri="{FF2B5EF4-FFF2-40B4-BE49-F238E27FC236}">
                <a16:creationId xmlns:a16="http://schemas.microsoft.com/office/drawing/2014/main" id="{2C8DBC8A-7ADB-4CCD-84AF-09D947E07653}"/>
              </a:ext>
            </a:extLst>
          </p:cNvPr>
          <p:cNvSpPr>
            <a:spLocks noGrp="1"/>
          </p:cNvSpPr>
          <p:nvPr>
            <p:ph idx="1"/>
          </p:nvPr>
        </p:nvSpPr>
        <p:spPr/>
        <p:txBody>
          <a:bodyPr anchor="ctr"/>
          <a:lstStyle/>
          <a:p>
            <a:pPr>
              <a:buFont typeface="Wingdings" panose="05000000000000000000" pitchFamily="2" charset="2"/>
              <a:buChar char="Ø"/>
            </a:pPr>
            <a:r>
              <a:rPr lang="en-US" dirty="0">
                <a:solidFill>
                  <a:schemeClr val="tx1"/>
                </a:solidFill>
              </a:rPr>
              <a:t> From the models performance and evaluation using silhouette coefficient values for K-means and DBSCAN are</a:t>
            </a:r>
          </a:p>
          <a:p>
            <a:pPr>
              <a:buFont typeface="Wingdings" panose="05000000000000000000" pitchFamily="2" charset="2"/>
              <a:buChar char="Ø"/>
            </a:pPr>
            <a:r>
              <a:rPr lang="en-US" dirty="0">
                <a:solidFill>
                  <a:schemeClr val="tx1"/>
                </a:solidFill>
              </a:rPr>
              <a:t>The silhouette score is: </a:t>
            </a:r>
            <a:r>
              <a:rPr lang="en-US" dirty="0">
                <a:solidFill>
                  <a:schemeClr val="tx1"/>
                </a:solidFill>
                <a:highlight>
                  <a:srgbClr val="FFFF00"/>
                </a:highlight>
              </a:rPr>
              <a:t>0.44424291275274114</a:t>
            </a:r>
          </a:p>
          <a:p>
            <a:pPr>
              <a:buFont typeface="Wingdings" panose="05000000000000000000" pitchFamily="2" charset="2"/>
              <a:buChar char="Ø"/>
            </a:pPr>
            <a:r>
              <a:rPr lang="en-US" dirty="0">
                <a:solidFill>
                  <a:schemeClr val="tx1"/>
                </a:solidFill>
              </a:rPr>
              <a:t> The silhouette score is: </a:t>
            </a:r>
            <a:r>
              <a:rPr lang="en-US" dirty="0">
                <a:solidFill>
                  <a:schemeClr val="tx1"/>
                </a:solidFill>
                <a:highlight>
                  <a:srgbClr val="FFFF00"/>
                </a:highlight>
              </a:rPr>
              <a:t>0.20473300000169162</a:t>
            </a:r>
          </a:p>
          <a:p>
            <a:pPr>
              <a:buFont typeface="Wingdings" panose="05000000000000000000" pitchFamily="2" charset="2"/>
              <a:buChar char="Ø"/>
            </a:pPr>
            <a:r>
              <a:rPr lang="en-US" dirty="0">
                <a:solidFill>
                  <a:schemeClr val="tx1"/>
                </a:solidFill>
              </a:rPr>
              <a:t> K-Means Clustering performs better than DBSCAN Clustering.</a:t>
            </a:r>
          </a:p>
        </p:txBody>
      </p:sp>
    </p:spTree>
    <p:extLst>
      <p:ext uri="{BB962C8B-B14F-4D97-AF65-F5344CB8AC3E}">
        <p14:creationId xmlns:p14="http://schemas.microsoft.com/office/powerpoint/2010/main" val="7315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6AA2-EBE0-490A-8CF8-DBD029D76C05}"/>
              </a:ext>
            </a:extLst>
          </p:cNvPr>
          <p:cNvSpPr>
            <a:spLocks noGrp="1"/>
          </p:cNvSpPr>
          <p:nvPr>
            <p:ph type="title"/>
          </p:nvPr>
        </p:nvSpPr>
        <p:spPr/>
        <p:txBody>
          <a:bodyPr>
            <a:normAutofit/>
          </a:bodyPr>
          <a:lstStyle/>
          <a:p>
            <a:r>
              <a:rPr lang="en-US" sz="5400" dirty="0"/>
              <a:t>CONCLUSION</a:t>
            </a:r>
          </a:p>
        </p:txBody>
      </p:sp>
      <p:sp>
        <p:nvSpPr>
          <p:cNvPr id="3" name="Content Placeholder 2">
            <a:extLst>
              <a:ext uri="{FF2B5EF4-FFF2-40B4-BE49-F238E27FC236}">
                <a16:creationId xmlns:a16="http://schemas.microsoft.com/office/drawing/2014/main" id="{F6EC13C1-5CA7-45EC-8F51-9CF7A8C93DC4}"/>
              </a:ext>
            </a:extLst>
          </p:cNvPr>
          <p:cNvSpPr>
            <a:spLocks noGrp="1"/>
          </p:cNvSpPr>
          <p:nvPr>
            <p:ph idx="1"/>
          </p:nvPr>
        </p:nvSpPr>
        <p:spPr/>
        <p:txBody>
          <a:bodyPr anchor="ctr"/>
          <a:lstStyle/>
          <a:p>
            <a:pPr>
              <a:buFont typeface="Wingdings" panose="05000000000000000000" pitchFamily="2" charset="2"/>
              <a:buChar char="Ø"/>
            </a:pPr>
            <a:r>
              <a:rPr lang="en-US" dirty="0"/>
              <a:t> From the analysis we saw that younger people aged between 20 to 40 patronize the products and services more than older people. </a:t>
            </a:r>
          </a:p>
          <a:p>
            <a:pPr>
              <a:buFont typeface="Wingdings" panose="05000000000000000000" pitchFamily="2" charset="2"/>
              <a:buChar char="Ø"/>
            </a:pPr>
            <a:r>
              <a:rPr lang="en-US" dirty="0"/>
              <a:t> The business should target Ads on this population, as they will get higher turnover and conversion rates.</a:t>
            </a:r>
          </a:p>
          <a:p>
            <a:pPr>
              <a:buFont typeface="Wingdings" panose="05000000000000000000" pitchFamily="2" charset="2"/>
              <a:buChar char="Ø"/>
            </a:pPr>
            <a:r>
              <a:rPr lang="en-US" dirty="0"/>
              <a:t> It is also seen that female customers are slightly more than male customers, and they spend more even if their annual income is less than $50k. </a:t>
            </a:r>
          </a:p>
          <a:p>
            <a:pPr>
              <a:buFont typeface="Wingdings" panose="05000000000000000000" pitchFamily="2" charset="2"/>
              <a:buChar char="Ø"/>
            </a:pPr>
            <a:r>
              <a:rPr lang="en-US" dirty="0"/>
              <a:t> This may represent a very desperate group, that needs the products more. </a:t>
            </a:r>
          </a:p>
          <a:p>
            <a:pPr>
              <a:buFont typeface="Wingdings" panose="05000000000000000000" pitchFamily="2" charset="2"/>
              <a:buChar char="Ø"/>
            </a:pPr>
            <a:r>
              <a:rPr lang="en-US" dirty="0"/>
              <a:t> This is an area the business should obtain more data on for further analysis.</a:t>
            </a:r>
          </a:p>
        </p:txBody>
      </p:sp>
    </p:spTree>
    <p:extLst>
      <p:ext uri="{BB962C8B-B14F-4D97-AF65-F5344CB8AC3E}">
        <p14:creationId xmlns:p14="http://schemas.microsoft.com/office/powerpoint/2010/main" val="258030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CAB17-5013-4CA1-B82D-74798EC230D9}"/>
              </a:ext>
            </a:extLst>
          </p:cNvPr>
          <p:cNvSpPr>
            <a:spLocks noGrp="1"/>
          </p:cNvSpPr>
          <p:nvPr>
            <p:ph idx="1"/>
          </p:nvPr>
        </p:nvSpPr>
        <p:spPr/>
        <p:txBody>
          <a:bodyPr anchor="ctr"/>
          <a:lstStyle/>
          <a:p>
            <a:pPr>
              <a:buFont typeface="Wingdings" panose="05000000000000000000" pitchFamily="2" charset="2"/>
              <a:buChar char="Ø"/>
            </a:pPr>
            <a:r>
              <a:rPr lang="en-US" dirty="0"/>
              <a:t> </a:t>
            </a:r>
            <a:r>
              <a:rPr lang="en-US" dirty="0">
                <a:solidFill>
                  <a:schemeClr val="tx1"/>
                </a:solidFill>
              </a:rPr>
              <a:t>We can give better discounts and offers to these customers whose income is less and who are spending less. (yellow group</a:t>
            </a:r>
            <a:r>
              <a:rPr lang="en-US" dirty="0"/>
              <a:t>)</a:t>
            </a:r>
          </a:p>
          <a:p>
            <a:pPr>
              <a:buFont typeface="Wingdings" panose="05000000000000000000" pitchFamily="2" charset="2"/>
              <a:buChar char="Ø"/>
            </a:pPr>
            <a:r>
              <a:rPr lang="en-US" dirty="0"/>
              <a:t> We can also give an offer to the customers whose income is higher but they aren’t spending more, they can be an asset to the mall if they spend some more money. (orange group)</a:t>
            </a:r>
          </a:p>
          <a:p>
            <a:pPr marL="0" indent="0">
              <a:buNone/>
            </a:pPr>
            <a:r>
              <a:rPr lang="en-US" dirty="0"/>
              <a:t> </a:t>
            </a:r>
          </a:p>
        </p:txBody>
      </p:sp>
    </p:spTree>
    <p:extLst>
      <p:ext uri="{BB962C8B-B14F-4D97-AF65-F5344CB8AC3E}">
        <p14:creationId xmlns:p14="http://schemas.microsoft.com/office/powerpoint/2010/main" val="232837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986F5-17F4-4FD6-A00E-6F9090C5EEBB}"/>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329275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0F90-4E83-4475-870D-DA7C14DB3ACC}"/>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C11D5DBD-55EE-46B6-AD3E-ACF73BDDF5F8}"/>
              </a:ext>
            </a:extLst>
          </p:cNvPr>
          <p:cNvSpPr>
            <a:spLocks noGrp="1"/>
          </p:cNvSpPr>
          <p:nvPr>
            <p:ph idx="1"/>
          </p:nvPr>
        </p:nvSpPr>
        <p:spPr/>
        <p:txBody>
          <a:bodyPr anchor="ctr"/>
          <a:lstStyle/>
          <a:p>
            <a:pPr>
              <a:buFont typeface="Wingdings" panose="05000000000000000000" pitchFamily="2" charset="2"/>
              <a:buChar char="Ø"/>
            </a:pPr>
            <a:r>
              <a:rPr lang="en-US" dirty="0">
                <a:solidFill>
                  <a:schemeClr val="tx1"/>
                </a:solidFill>
              </a:rPr>
              <a:t> Customers who come for shopping in a mall can be grouped in a number of ways. Shopping patterns, spending patterns, shopping scores, salaries, etc. are some of the factors that can be used to divide the customers into different categories.</a:t>
            </a:r>
          </a:p>
          <a:p>
            <a:pPr>
              <a:buFont typeface="Wingdings" panose="05000000000000000000" pitchFamily="2" charset="2"/>
              <a:buChar char="Ø"/>
            </a:pPr>
            <a:r>
              <a:rPr lang="en-US" dirty="0">
                <a:solidFill>
                  <a:schemeClr val="tx1"/>
                </a:solidFill>
              </a:rPr>
              <a:t> The reason for these clusters is to help identify those customers who would be interested in certain products, offers, and services.</a:t>
            </a:r>
          </a:p>
          <a:p>
            <a:pPr>
              <a:buFont typeface="Wingdings" panose="05000000000000000000" pitchFamily="2" charset="2"/>
              <a:buChar char="Ø"/>
            </a:pPr>
            <a:r>
              <a:rPr lang="en-US" dirty="0">
                <a:solidFill>
                  <a:schemeClr val="tx1"/>
                </a:solidFill>
              </a:rPr>
              <a:t> To create a Customer cluster to identify the different types of customers </a:t>
            </a:r>
          </a:p>
          <a:p>
            <a:endParaRPr lang="en-US" dirty="0"/>
          </a:p>
        </p:txBody>
      </p:sp>
    </p:spTree>
    <p:extLst>
      <p:ext uri="{BB962C8B-B14F-4D97-AF65-F5344CB8AC3E}">
        <p14:creationId xmlns:p14="http://schemas.microsoft.com/office/powerpoint/2010/main" val="323423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B7F2-E0FE-4BA2-ADB7-4D8652049BD1}"/>
              </a:ext>
            </a:extLst>
          </p:cNvPr>
          <p:cNvSpPr>
            <a:spLocks noGrp="1"/>
          </p:cNvSpPr>
          <p:nvPr>
            <p:ph type="title"/>
          </p:nvPr>
        </p:nvSpPr>
        <p:spPr/>
        <p:txBody>
          <a:bodyPr/>
          <a:lstStyle/>
          <a:p>
            <a:r>
              <a:rPr lang="en-US" dirty="0"/>
              <a:t>PROBLEM STATEMENT</a:t>
            </a:r>
          </a:p>
        </p:txBody>
      </p:sp>
      <p:sp>
        <p:nvSpPr>
          <p:cNvPr id="6" name="Content Placeholder 5">
            <a:extLst>
              <a:ext uri="{FF2B5EF4-FFF2-40B4-BE49-F238E27FC236}">
                <a16:creationId xmlns:a16="http://schemas.microsoft.com/office/drawing/2014/main" id="{AB067B6F-CD36-4535-B8C7-C49181EA3592}"/>
              </a:ext>
            </a:extLst>
          </p:cNvPr>
          <p:cNvSpPr>
            <a:spLocks noGrp="1"/>
          </p:cNvSpPr>
          <p:nvPr>
            <p:ph idx="1"/>
          </p:nvPr>
        </p:nvSpPr>
        <p:spPr/>
        <p:txBody>
          <a:bodyPr anchor="ctr"/>
          <a:lstStyle/>
          <a:p>
            <a:pPr>
              <a:buFont typeface="Wingdings" panose="05000000000000000000" pitchFamily="2" charset="2"/>
              <a:buChar char="Ø"/>
            </a:pPr>
            <a:r>
              <a:rPr lang="en-US" dirty="0"/>
              <a:t> To create a Customer Cluster to identify the different types of customers.</a:t>
            </a:r>
          </a:p>
        </p:txBody>
      </p:sp>
    </p:spTree>
    <p:extLst>
      <p:ext uri="{BB962C8B-B14F-4D97-AF65-F5344CB8AC3E}">
        <p14:creationId xmlns:p14="http://schemas.microsoft.com/office/powerpoint/2010/main" val="223014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D2E1-0F08-4E9B-ADC5-3FC9025006E4}"/>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7E88F242-4C62-4CA7-B4ED-3D970A73CAF1}"/>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This data set is provided by NIIT. It contains  200 samples and 5 features</a:t>
            </a:r>
          </a:p>
          <a:p>
            <a:pPr>
              <a:buFont typeface="Wingdings" panose="05000000000000000000" pitchFamily="2" charset="2"/>
              <a:buChar char="Ø"/>
            </a:pPr>
            <a:r>
              <a:rPr lang="en-US" dirty="0">
                <a:solidFill>
                  <a:schemeClr val="tx1"/>
                </a:solidFill>
              </a:rPr>
              <a:t> We use unsupervised machine learning algorithms in this analysis since there are No labels over the data.</a:t>
            </a:r>
          </a:p>
          <a:p>
            <a:endParaRPr lang="en-US" dirty="0"/>
          </a:p>
        </p:txBody>
      </p:sp>
      <p:pic>
        <p:nvPicPr>
          <p:cNvPr id="5" name="Picture 4">
            <a:extLst>
              <a:ext uri="{FF2B5EF4-FFF2-40B4-BE49-F238E27FC236}">
                <a16:creationId xmlns:a16="http://schemas.microsoft.com/office/drawing/2014/main" id="{76EFEA1E-BF60-406F-B4C2-D923DB38780E}"/>
              </a:ext>
            </a:extLst>
          </p:cNvPr>
          <p:cNvPicPr>
            <a:picLocks noChangeAspect="1"/>
          </p:cNvPicPr>
          <p:nvPr/>
        </p:nvPicPr>
        <p:blipFill>
          <a:blip r:embed="rId2"/>
          <a:stretch>
            <a:fillRect/>
          </a:stretch>
        </p:blipFill>
        <p:spPr>
          <a:xfrm>
            <a:off x="3273013" y="2804461"/>
            <a:ext cx="4860334" cy="3173007"/>
          </a:xfrm>
          <a:prstGeom prst="rect">
            <a:avLst/>
          </a:prstGeom>
        </p:spPr>
      </p:pic>
    </p:spTree>
    <p:extLst>
      <p:ext uri="{BB962C8B-B14F-4D97-AF65-F5344CB8AC3E}">
        <p14:creationId xmlns:p14="http://schemas.microsoft.com/office/powerpoint/2010/main" val="189201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9ED7-FD90-491B-A832-8793DBF6AF77}"/>
              </a:ext>
            </a:extLst>
          </p:cNvPr>
          <p:cNvSpPr>
            <a:spLocks noGrp="1"/>
          </p:cNvSpPr>
          <p:nvPr>
            <p:ph type="title"/>
          </p:nvPr>
        </p:nvSpPr>
        <p:spPr/>
        <p:txBody>
          <a:bodyPr/>
          <a:lstStyle/>
          <a:p>
            <a:r>
              <a:rPr lang="en-US" dirty="0"/>
              <a:t>DATA TREATMENT</a:t>
            </a:r>
          </a:p>
        </p:txBody>
      </p:sp>
      <p:sp>
        <p:nvSpPr>
          <p:cNvPr id="3" name="Content Placeholder 2">
            <a:extLst>
              <a:ext uri="{FF2B5EF4-FFF2-40B4-BE49-F238E27FC236}">
                <a16:creationId xmlns:a16="http://schemas.microsoft.com/office/drawing/2014/main" id="{15D9CE15-129C-485E-B9FF-B6E71D58C303}"/>
              </a:ext>
            </a:extLst>
          </p:cNvPr>
          <p:cNvSpPr>
            <a:spLocks noGrp="1"/>
          </p:cNvSpPr>
          <p:nvPr>
            <p:ph idx="1"/>
          </p:nvPr>
        </p:nvSpPr>
        <p:spPr/>
        <p:txBody>
          <a:bodyPr anchor="ctr"/>
          <a:lstStyle/>
          <a:p>
            <a:pPr>
              <a:buFont typeface="Wingdings" panose="05000000000000000000" pitchFamily="2" charset="2"/>
              <a:buChar char="Ø"/>
            </a:pPr>
            <a:r>
              <a:rPr lang="en-US" dirty="0"/>
              <a:t> </a:t>
            </a:r>
            <a:r>
              <a:rPr lang="en-US" dirty="0">
                <a:solidFill>
                  <a:schemeClr val="tx1"/>
                </a:solidFill>
              </a:rPr>
              <a:t>No null values </a:t>
            </a:r>
          </a:p>
          <a:p>
            <a:pPr>
              <a:buFont typeface="Wingdings" panose="05000000000000000000" pitchFamily="2" charset="2"/>
              <a:buChar char="Ø"/>
            </a:pPr>
            <a:r>
              <a:rPr lang="en-US" dirty="0">
                <a:solidFill>
                  <a:schemeClr val="tx1"/>
                </a:solidFill>
              </a:rPr>
              <a:t> No duplicate values </a:t>
            </a:r>
          </a:p>
          <a:p>
            <a:pPr>
              <a:buFont typeface="Wingdings" panose="05000000000000000000" pitchFamily="2" charset="2"/>
              <a:buChar char="Ø"/>
            </a:pPr>
            <a:r>
              <a:rPr lang="en-US" dirty="0">
                <a:solidFill>
                  <a:schemeClr val="tx1"/>
                </a:solidFill>
              </a:rPr>
              <a:t> No outliers </a:t>
            </a:r>
          </a:p>
        </p:txBody>
      </p:sp>
    </p:spTree>
    <p:extLst>
      <p:ext uri="{BB962C8B-B14F-4D97-AF65-F5344CB8AC3E}">
        <p14:creationId xmlns:p14="http://schemas.microsoft.com/office/powerpoint/2010/main" val="1292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E533-0991-47DB-BBD0-ADF974A71988}"/>
              </a:ext>
            </a:extLst>
          </p:cNvPr>
          <p:cNvSpPr>
            <a:spLocks noGrp="1"/>
          </p:cNvSpPr>
          <p:nvPr>
            <p:ph type="title"/>
          </p:nvPr>
        </p:nvSpPr>
        <p:spPr/>
        <p:txBody>
          <a:bodyPr/>
          <a:lstStyle/>
          <a:p>
            <a:r>
              <a:rPr lang="en-US" dirty="0"/>
              <a:t>EXPLORATORY DATA ANALYSIS(EDA)</a:t>
            </a:r>
          </a:p>
        </p:txBody>
      </p:sp>
      <p:sp>
        <p:nvSpPr>
          <p:cNvPr id="8" name="Content Placeholder 7">
            <a:extLst>
              <a:ext uri="{FF2B5EF4-FFF2-40B4-BE49-F238E27FC236}">
                <a16:creationId xmlns:a16="http://schemas.microsoft.com/office/drawing/2014/main" id="{6A7AEB0E-CD60-481D-B360-FD08168E6683}"/>
              </a:ext>
            </a:extLst>
          </p:cNvPr>
          <p:cNvSpPr>
            <a:spLocks noGrp="1"/>
          </p:cNvSpPr>
          <p:nvPr>
            <p:ph sz="half" idx="1"/>
          </p:nvPr>
        </p:nvSpPr>
        <p:spPr>
          <a:xfrm>
            <a:off x="946485" y="1830035"/>
            <a:ext cx="5678904" cy="4023360"/>
          </a:xfrm>
        </p:spPr>
        <p:txBody>
          <a:bodyPr anchor="ctr"/>
          <a:lstStyle/>
          <a:p>
            <a:pPr>
              <a:buFont typeface="Wingdings" panose="05000000000000000000" pitchFamily="2" charset="2"/>
              <a:buChar char="Ø"/>
            </a:pPr>
            <a:r>
              <a:rPr lang="en-US" dirty="0"/>
              <a:t> There are 200 Customers, Male = 88, Female = 122</a:t>
            </a:r>
          </a:p>
          <a:p>
            <a:pPr>
              <a:buFont typeface="Wingdings" panose="05000000000000000000" pitchFamily="2" charset="2"/>
              <a:buChar char="Ø"/>
            </a:pPr>
            <a:r>
              <a:rPr lang="en-US" dirty="0"/>
              <a:t> Both the count and pie chart show that there are more females than male customers.</a:t>
            </a:r>
          </a:p>
        </p:txBody>
      </p:sp>
      <p:pic>
        <p:nvPicPr>
          <p:cNvPr id="1026" name="Picture 2">
            <a:extLst>
              <a:ext uri="{FF2B5EF4-FFF2-40B4-BE49-F238E27FC236}">
                <a16:creationId xmlns:a16="http://schemas.microsoft.com/office/drawing/2014/main" id="{C9DD8F46-6AD9-4088-84CC-473B9FE4C2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6656" y="2102648"/>
            <a:ext cx="3688931" cy="347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56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9E6E74-C2B3-4670-A663-F8C04A1479A3}"/>
              </a:ext>
            </a:extLst>
          </p:cNvPr>
          <p:cNvSpPr>
            <a:spLocks noGrp="1"/>
          </p:cNvSpPr>
          <p:nvPr>
            <p:ph sz="half" idx="1"/>
          </p:nvPr>
        </p:nvSpPr>
        <p:spPr/>
        <p:txBody>
          <a:bodyPr anchor="ctr"/>
          <a:lstStyle/>
          <a:p>
            <a:pPr>
              <a:buFont typeface="Wingdings" panose="05000000000000000000" pitchFamily="2" charset="2"/>
              <a:buChar char="Ø"/>
            </a:pPr>
            <a:r>
              <a:rPr lang="en-US" b="0" i="0" dirty="0">
                <a:solidFill>
                  <a:srgbClr val="000000"/>
                </a:solidFill>
                <a:effectLst/>
                <a:latin typeface="Helvetica Neue"/>
              </a:rPr>
              <a:t> </a:t>
            </a:r>
            <a:r>
              <a:rPr lang="en-US" i="0" dirty="0">
                <a:solidFill>
                  <a:schemeClr val="tx1"/>
                </a:solidFill>
                <a:effectLst/>
              </a:rPr>
              <a:t>From this table we can conclude that females spend slightly more than males.</a:t>
            </a:r>
          </a:p>
          <a:p>
            <a:endParaRPr lang="en-US" dirty="0"/>
          </a:p>
        </p:txBody>
      </p:sp>
      <p:graphicFrame>
        <p:nvGraphicFramePr>
          <p:cNvPr id="8" name="Table 8">
            <a:extLst>
              <a:ext uri="{FF2B5EF4-FFF2-40B4-BE49-F238E27FC236}">
                <a16:creationId xmlns:a16="http://schemas.microsoft.com/office/drawing/2014/main" id="{D10D2CB7-EEE6-4F1A-BC85-9C114BD006B5}"/>
              </a:ext>
            </a:extLst>
          </p:cNvPr>
          <p:cNvGraphicFramePr>
            <a:graphicFrameLocks noGrp="1"/>
          </p:cNvGraphicFramePr>
          <p:nvPr>
            <p:ph sz="half" idx="2"/>
            <p:extLst>
              <p:ext uri="{D42A27DB-BD31-4B8C-83A1-F6EECF244321}">
                <p14:modId xmlns:p14="http://schemas.microsoft.com/office/powerpoint/2010/main" val="1077467020"/>
              </p:ext>
            </p:extLst>
          </p:nvPr>
        </p:nvGraphicFramePr>
        <p:xfrm>
          <a:off x="6956175" y="2916945"/>
          <a:ext cx="4016626" cy="1880938"/>
        </p:xfrm>
        <a:graphic>
          <a:graphicData uri="http://schemas.openxmlformats.org/drawingml/2006/table">
            <a:tbl>
              <a:tblPr firstRow="1" bandRow="1">
                <a:tableStyleId>{5C22544A-7EE6-4342-B048-85BDC9FD1C3A}</a:tableStyleId>
              </a:tblPr>
              <a:tblGrid>
                <a:gridCol w="2008313">
                  <a:extLst>
                    <a:ext uri="{9D8B030D-6E8A-4147-A177-3AD203B41FA5}">
                      <a16:colId xmlns:a16="http://schemas.microsoft.com/office/drawing/2014/main" val="1204807131"/>
                    </a:ext>
                  </a:extLst>
                </a:gridCol>
                <a:gridCol w="2008313">
                  <a:extLst>
                    <a:ext uri="{9D8B030D-6E8A-4147-A177-3AD203B41FA5}">
                      <a16:colId xmlns:a16="http://schemas.microsoft.com/office/drawing/2014/main" val="3731055025"/>
                    </a:ext>
                  </a:extLst>
                </a:gridCol>
              </a:tblGrid>
              <a:tr h="641094">
                <a:tc>
                  <a:txBody>
                    <a:bodyPr/>
                    <a:lstStyle/>
                    <a:p>
                      <a:pPr algn="ctr"/>
                      <a:r>
                        <a:rPr lang="en-US" sz="2000" dirty="0"/>
                        <a:t>Gender</a:t>
                      </a:r>
                    </a:p>
                  </a:txBody>
                  <a:tcPr anchor="ctr"/>
                </a:tc>
                <a:tc>
                  <a:txBody>
                    <a:bodyPr/>
                    <a:lstStyle/>
                    <a:p>
                      <a:r>
                        <a:rPr lang="en-US" sz="2000" dirty="0"/>
                        <a:t>Spending Score</a:t>
                      </a:r>
                    </a:p>
                  </a:txBody>
                  <a:tcPr anchor="ctr"/>
                </a:tc>
                <a:extLst>
                  <a:ext uri="{0D108BD9-81ED-4DB2-BD59-A6C34878D82A}">
                    <a16:rowId xmlns:a16="http://schemas.microsoft.com/office/drawing/2014/main" val="1591069417"/>
                  </a:ext>
                </a:extLst>
              </a:tr>
              <a:tr h="626845">
                <a:tc>
                  <a:txBody>
                    <a:bodyPr/>
                    <a:lstStyle/>
                    <a:p>
                      <a:pPr algn="l"/>
                      <a:r>
                        <a:rPr lang="en-US" dirty="0"/>
                        <a:t>Female</a:t>
                      </a:r>
                    </a:p>
                  </a:txBody>
                  <a:tcPr anchor="ctr"/>
                </a:tc>
                <a:tc>
                  <a:txBody>
                    <a:bodyPr/>
                    <a:lstStyle/>
                    <a:p>
                      <a:pPr algn="l"/>
                      <a:r>
                        <a:rPr lang="en-US" dirty="0"/>
                        <a:t>51.526</a:t>
                      </a:r>
                    </a:p>
                  </a:txBody>
                  <a:tcPr anchor="ctr"/>
                </a:tc>
                <a:extLst>
                  <a:ext uri="{0D108BD9-81ED-4DB2-BD59-A6C34878D82A}">
                    <a16:rowId xmlns:a16="http://schemas.microsoft.com/office/drawing/2014/main" val="3805821198"/>
                  </a:ext>
                </a:extLst>
              </a:tr>
              <a:tr h="612999">
                <a:tc>
                  <a:txBody>
                    <a:bodyPr/>
                    <a:lstStyle/>
                    <a:p>
                      <a:pPr algn="l"/>
                      <a:r>
                        <a:rPr lang="en-US" dirty="0"/>
                        <a:t>Male</a:t>
                      </a:r>
                    </a:p>
                  </a:txBody>
                  <a:tcPr anchor="ctr"/>
                </a:tc>
                <a:tc>
                  <a:txBody>
                    <a:bodyPr/>
                    <a:lstStyle/>
                    <a:p>
                      <a:pPr algn="l"/>
                      <a:r>
                        <a:rPr lang="en-US" dirty="0"/>
                        <a:t>48.511</a:t>
                      </a:r>
                    </a:p>
                  </a:txBody>
                  <a:tcPr anchor="ctr"/>
                </a:tc>
                <a:extLst>
                  <a:ext uri="{0D108BD9-81ED-4DB2-BD59-A6C34878D82A}">
                    <a16:rowId xmlns:a16="http://schemas.microsoft.com/office/drawing/2014/main" val="1995868504"/>
                  </a:ext>
                </a:extLst>
              </a:tr>
            </a:tbl>
          </a:graphicData>
        </a:graphic>
      </p:graphicFrame>
    </p:spTree>
    <p:extLst>
      <p:ext uri="{BB962C8B-B14F-4D97-AF65-F5344CB8AC3E}">
        <p14:creationId xmlns:p14="http://schemas.microsoft.com/office/powerpoint/2010/main" val="1237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5ABC5-C46B-4825-A6CC-6E69DA3AE751}"/>
              </a:ext>
            </a:extLst>
          </p:cNvPr>
          <p:cNvSpPr>
            <a:spLocks noGrp="1"/>
          </p:cNvSpPr>
          <p:nvPr>
            <p:ph sz="half" idx="1"/>
          </p:nvPr>
        </p:nvSpPr>
        <p:spPr/>
        <p:txBody>
          <a:bodyPr anchor="ctr"/>
          <a:lstStyle/>
          <a:p>
            <a:pPr>
              <a:buFont typeface="Wingdings" panose="05000000000000000000" pitchFamily="2" charset="2"/>
              <a:buChar char="Ø"/>
            </a:pPr>
            <a:r>
              <a:rPr lang="en-US" dirty="0"/>
              <a:t> From this histogram plot we can see that most of the customers are between the ages of 25 to 40 years.</a:t>
            </a:r>
          </a:p>
        </p:txBody>
      </p:sp>
      <p:pic>
        <p:nvPicPr>
          <p:cNvPr id="2052" name="Picture 4">
            <a:extLst>
              <a:ext uri="{FF2B5EF4-FFF2-40B4-BE49-F238E27FC236}">
                <a16:creationId xmlns:a16="http://schemas.microsoft.com/office/drawing/2014/main" id="{49A5254C-F17D-47ED-89C7-F9A564B610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6287" y="2189037"/>
            <a:ext cx="5285252" cy="362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BB99C-C573-4ACD-B2DF-3622301DC8D5}"/>
              </a:ext>
            </a:extLst>
          </p:cNvPr>
          <p:cNvSpPr>
            <a:spLocks noGrp="1"/>
          </p:cNvSpPr>
          <p:nvPr>
            <p:ph sz="half" idx="1"/>
          </p:nvPr>
        </p:nvSpPr>
        <p:spPr/>
        <p:txBody>
          <a:bodyPr anchor="ctr"/>
          <a:lstStyle/>
          <a:p>
            <a:pPr>
              <a:buFont typeface="Wingdings" panose="05000000000000000000" pitchFamily="2" charset="2"/>
              <a:buChar char="Ø"/>
            </a:pPr>
            <a:r>
              <a:rPr lang="en-US" dirty="0"/>
              <a:t> From this scatterplot it shows that the younger people tend to spend more.</a:t>
            </a:r>
          </a:p>
        </p:txBody>
      </p:sp>
      <p:pic>
        <p:nvPicPr>
          <p:cNvPr id="3074" name="Picture 2">
            <a:extLst>
              <a:ext uri="{FF2B5EF4-FFF2-40B4-BE49-F238E27FC236}">
                <a16:creationId xmlns:a16="http://schemas.microsoft.com/office/drawing/2014/main" id="{6443C5A6-0C1D-430F-8D0E-6B3D473FCB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76291" y="2453730"/>
            <a:ext cx="5759897" cy="286234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2B090C7-2BEF-471D-824C-423306601803}"/>
              </a:ext>
            </a:extLst>
          </p:cNvPr>
          <p:cNvSpPr/>
          <p:nvPr/>
        </p:nvSpPr>
        <p:spPr>
          <a:xfrm>
            <a:off x="6311153" y="2702859"/>
            <a:ext cx="2277037" cy="14522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33438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88</TotalTime>
  <Words>740</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Helvetica Neue</vt:lpstr>
      <vt:lpstr>Wingdings</vt:lpstr>
      <vt:lpstr>Retrospect</vt:lpstr>
      <vt:lpstr>MALL CUSTOMERS SEGMENTATION</vt:lpstr>
      <vt:lpstr>PROJECT INTRODUCTION</vt:lpstr>
      <vt:lpstr>PROBLEM STATEMENT</vt:lpstr>
      <vt:lpstr>DATA SOURCE </vt:lpstr>
      <vt:lpstr>DATA TREATMENT</vt:lpstr>
      <vt:lpstr>EXPLORATORY DATA ANALYSIS(EDA)</vt:lpstr>
      <vt:lpstr>PowerPoint Presentation</vt:lpstr>
      <vt:lpstr>PowerPoint Presentation</vt:lpstr>
      <vt:lpstr>PowerPoint Presentation</vt:lpstr>
      <vt:lpstr>FEATURE SELECTION </vt:lpstr>
      <vt:lpstr>FEATURE TRANSFORMATION</vt:lpstr>
      <vt:lpstr>CHOOSING THE NUMBER OF CLUSTERS </vt:lpstr>
      <vt:lpstr>PowerPoint Presentation</vt:lpstr>
      <vt:lpstr>K-means CLUSTERING</vt:lpstr>
      <vt:lpstr>DBSCAN CLUSTERING </vt:lpstr>
      <vt:lpstr>SILHOUETTE COEFFICIENT</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CUSTOMERS SEGMENTATION</dc:title>
  <dc:creator>Kushal Singh Ramgadiya</dc:creator>
  <cp:lastModifiedBy>Kushal Singh Ramgadiya</cp:lastModifiedBy>
  <cp:revision>1</cp:revision>
  <dcterms:created xsi:type="dcterms:W3CDTF">2022-05-04T06:26:33Z</dcterms:created>
  <dcterms:modified xsi:type="dcterms:W3CDTF">2022-05-18T05:05:40Z</dcterms:modified>
</cp:coreProperties>
</file>