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8" r:id="rId2"/>
    <p:sldId id="262" r:id="rId3"/>
    <p:sldId id="257"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192912-781F-45CD-8755-0DDFB0BE89BF}"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324482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192912-781F-45CD-8755-0DDFB0BE89BF}"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26523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192912-781F-45CD-8755-0DDFB0BE89BF}"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211112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192912-781F-45CD-8755-0DDFB0BE89BF}"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3065932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92912-781F-45CD-8755-0DDFB0BE89BF}"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385264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192912-781F-45CD-8755-0DDFB0BE89BF}"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178448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192912-781F-45CD-8755-0DDFB0BE89BF}" type="datetimeFigureOut">
              <a:rPr lang="en-IN" smtClean="0"/>
              <a:t>20-07-2021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23430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192912-781F-45CD-8755-0DDFB0BE89BF}" type="datetimeFigureOut">
              <a:rPr lang="en-IN" smtClean="0"/>
              <a:t>20-07-2021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171902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92912-781F-45CD-8755-0DDFB0BE89BF}" type="datetimeFigureOut">
              <a:rPr lang="en-IN" smtClean="0"/>
              <a:t>20-07-2021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119082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92912-781F-45CD-8755-0DDFB0BE89BF}"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117777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92912-781F-45CD-8755-0DDFB0BE89BF}"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E5E30-6196-4683-9D21-564A15BA7D02}" type="slidenum">
              <a:rPr lang="en-IN" smtClean="0"/>
              <a:t>‹#›</a:t>
            </a:fld>
            <a:endParaRPr lang="en-IN"/>
          </a:p>
        </p:txBody>
      </p:sp>
    </p:spTree>
    <p:extLst>
      <p:ext uri="{BB962C8B-B14F-4D97-AF65-F5344CB8AC3E}">
        <p14:creationId xmlns:p14="http://schemas.microsoft.com/office/powerpoint/2010/main" val="138025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92912-781F-45CD-8755-0DDFB0BE89BF}" type="datetimeFigureOut">
              <a:rPr lang="en-IN" smtClean="0"/>
              <a:t>20-07-2021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E5E30-6196-4683-9D21-564A15BA7D02}" type="slidenum">
              <a:rPr lang="en-IN" smtClean="0"/>
              <a:t>‹#›</a:t>
            </a:fld>
            <a:endParaRPr lang="en-IN"/>
          </a:p>
        </p:txBody>
      </p:sp>
    </p:spTree>
    <p:extLst>
      <p:ext uri="{BB962C8B-B14F-4D97-AF65-F5344CB8AC3E}">
        <p14:creationId xmlns:p14="http://schemas.microsoft.com/office/powerpoint/2010/main" val="1975347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 Insights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3797"/>
            <a:ext cx="10515600" cy="4773166"/>
          </a:xfrm>
        </p:spPr>
        <p:txBody>
          <a:bodyPr>
            <a:normAutofit/>
          </a:bodyPr>
          <a:lstStyle/>
          <a:p>
            <a:r>
              <a:rPr lang="en-US" sz="1800" dirty="0" smtClean="0">
                <a:latin typeface="Times New Roman" panose="02020603050405020304" pitchFamily="18" charset="0"/>
                <a:cs typeface="Times New Roman" panose="02020603050405020304" pitchFamily="18" charset="0"/>
              </a:rPr>
              <a:t>The data has </a:t>
            </a:r>
            <a:r>
              <a:rPr lang="en-US" sz="1800" dirty="0" err="1" smtClean="0">
                <a:latin typeface="Times New Roman" panose="02020603050405020304" pitchFamily="18" charset="0"/>
                <a:cs typeface="Times New Roman" panose="02020603050405020304" pitchFamily="18" charset="0"/>
              </a:rPr>
              <a:t>Userid,Tweetid,Tweets</a:t>
            </a:r>
            <a:r>
              <a:rPr lang="en-US" sz="1800" dirty="0" smtClean="0">
                <a:latin typeface="Times New Roman" panose="02020603050405020304" pitchFamily="18" charset="0"/>
                <a:cs typeface="Times New Roman" panose="02020603050405020304" pitchFamily="18" charset="0"/>
              </a:rPr>
              <a:t> and label. </a:t>
            </a:r>
          </a:p>
          <a:p>
            <a:r>
              <a:rPr lang="en-US" sz="1800" dirty="0" smtClean="0">
                <a:latin typeface="Times New Roman" panose="02020603050405020304" pitchFamily="18" charset="0"/>
                <a:cs typeface="Times New Roman" panose="02020603050405020304" pitchFamily="18" charset="0"/>
              </a:rPr>
              <a:t>The </a:t>
            </a:r>
            <a:r>
              <a:rPr lang="en-US" sz="1800" dirty="0" err="1" smtClean="0">
                <a:latin typeface="Times New Roman" panose="02020603050405020304" pitchFamily="18" charset="0"/>
                <a:cs typeface="Times New Roman" panose="02020603050405020304" pitchFamily="18" charset="0"/>
              </a:rPr>
              <a:t>Userid,Tweetid</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doesn't seems to play a very important role in the assignment, so have not considered these features while training the model.</a:t>
            </a:r>
          </a:p>
          <a:p>
            <a:r>
              <a:rPr lang="en-US" sz="1800" dirty="0" smtClean="0">
                <a:latin typeface="Times New Roman" panose="02020603050405020304" pitchFamily="18" charset="0"/>
                <a:cs typeface="Times New Roman" panose="02020603050405020304" pitchFamily="18" charset="0"/>
              </a:rPr>
              <a:t>The tweets </a:t>
            </a:r>
            <a:r>
              <a:rPr lang="en-US" sz="1800" dirty="0" err="1" smtClean="0">
                <a:latin typeface="Times New Roman" panose="02020603050405020304" pitchFamily="18" charset="0"/>
                <a:cs typeface="Times New Roman" panose="02020603050405020304" pitchFamily="18" charset="0"/>
              </a:rPr>
              <a:t>i.e</a:t>
            </a:r>
            <a:r>
              <a:rPr lang="en-US" sz="1800" dirty="0" smtClean="0">
                <a:latin typeface="Times New Roman" panose="02020603050405020304" pitchFamily="18" charset="0"/>
                <a:cs typeface="Times New Roman" panose="02020603050405020304" pitchFamily="18" charset="0"/>
              </a:rPr>
              <a:t> text in the dataset plays a very important role here. Depending on the sentiment present in the Tweet they are categorized in to </a:t>
            </a:r>
            <a:r>
              <a:rPr lang="en-US" sz="1800" dirty="0" err="1" smtClean="0">
                <a:latin typeface="Times New Roman" panose="02020603050405020304" pitchFamily="18" charset="0"/>
                <a:cs typeface="Times New Roman" panose="02020603050405020304" pitchFamily="18" charset="0"/>
              </a:rPr>
              <a:t>ADR_label</a:t>
            </a:r>
            <a:r>
              <a:rPr lang="en-US" sz="1800" dirty="0" smtClean="0">
                <a:latin typeface="Times New Roman" panose="02020603050405020304" pitchFamily="18" charset="0"/>
                <a:cs typeface="Times New Roman" panose="02020603050405020304" pitchFamily="18" charset="0"/>
              </a:rPr>
              <a:t> (1,0).</a:t>
            </a:r>
          </a:p>
          <a:p>
            <a:pPr marL="0" indent="0">
              <a:buNone/>
            </a:pPr>
            <a:r>
              <a:rPr lang="en-US" sz="1800" dirty="0" smtClean="0">
                <a:latin typeface="Times New Roman" panose="02020603050405020304" pitchFamily="18" charset="0"/>
                <a:cs typeface="Times New Roman" panose="02020603050405020304" pitchFamily="18" charset="0"/>
              </a:rPr>
              <a:t>Approaches I have considered:</a:t>
            </a:r>
          </a:p>
          <a:p>
            <a:r>
              <a:rPr lang="en-US" sz="1800" dirty="0" smtClean="0">
                <a:latin typeface="Times New Roman" panose="02020603050405020304" pitchFamily="18" charset="0"/>
                <a:cs typeface="Times New Roman" panose="02020603050405020304" pitchFamily="18" charset="0"/>
              </a:rPr>
              <a:t>I have used </a:t>
            </a:r>
            <a:r>
              <a:rPr lang="en-US" sz="1800" dirty="0" err="1" smtClean="0">
                <a:latin typeface="Times New Roman" panose="02020603050405020304" pitchFamily="18" charset="0"/>
                <a:cs typeface="Times New Roman" panose="02020603050405020304" pitchFamily="18" charset="0"/>
              </a:rPr>
              <a:t>XGBoost</a:t>
            </a:r>
            <a:r>
              <a:rPr lang="en-US" sz="1800" dirty="0" smtClean="0">
                <a:latin typeface="Times New Roman" panose="02020603050405020304" pitchFamily="18" charset="0"/>
                <a:cs typeface="Times New Roman" panose="02020603050405020304" pitchFamily="18" charset="0"/>
              </a:rPr>
              <a:t> as a machine learning approach to classify the tweets.</a:t>
            </a:r>
          </a:p>
          <a:p>
            <a:r>
              <a:rPr lang="en-US" sz="1800" dirty="0" smtClean="0">
                <a:latin typeface="Times New Roman" panose="02020603050405020304" pitchFamily="18" charset="0"/>
                <a:cs typeface="Times New Roman" panose="02020603050405020304" pitchFamily="18" charset="0"/>
              </a:rPr>
              <a:t>Deep learning approach LSTM is applied to do the classification. </a:t>
            </a:r>
          </a:p>
          <a:p>
            <a:pPr marL="0" indent="0">
              <a:buNone/>
            </a:pPr>
            <a:r>
              <a:rPr lang="en-US" sz="1800" dirty="0" smtClean="0">
                <a:latin typeface="Times New Roman" panose="02020603050405020304" pitchFamily="18" charset="0"/>
                <a:cs typeface="Times New Roman" panose="02020603050405020304" pitchFamily="18" charset="0"/>
              </a:rPr>
              <a:t> Better approaches:</a:t>
            </a:r>
          </a:p>
          <a:p>
            <a:r>
              <a:rPr lang="en-US" sz="1800" dirty="0" smtClean="0">
                <a:latin typeface="Times New Roman" panose="02020603050405020304" pitchFamily="18" charset="0"/>
                <a:cs typeface="Times New Roman" panose="02020603050405020304" pitchFamily="18" charset="0"/>
              </a:rPr>
              <a:t>BERT model can be used in the place of LSTM. Better insight on the context of the tweet can be achieved.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0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0182"/>
          </a:xfrm>
        </p:spPr>
        <p:txBody>
          <a:bodyPr>
            <a:normAutofit fontScale="90000"/>
          </a:bodyPr>
          <a:lstStyle/>
          <a:p>
            <a:endParaRPr lang="en-IN" dirty="0"/>
          </a:p>
        </p:txBody>
      </p:sp>
      <p:sp>
        <p:nvSpPr>
          <p:cNvPr id="3" name="Content Placeholder 2"/>
          <p:cNvSpPr>
            <a:spLocks noGrp="1"/>
          </p:cNvSpPr>
          <p:nvPr>
            <p:ph idx="1"/>
          </p:nvPr>
        </p:nvSpPr>
        <p:spPr>
          <a:xfrm>
            <a:off x="838200" y="1004552"/>
            <a:ext cx="10515600" cy="5172411"/>
          </a:xfrm>
        </p:spPr>
        <p:txBody>
          <a:bodyPr>
            <a:normAutofit/>
          </a:bodyPr>
          <a:lstStyle/>
          <a:p>
            <a:r>
              <a:rPr lang="en-US" sz="1800" dirty="0" smtClean="0">
                <a:latin typeface="Times New Roman" panose="02020603050405020304" pitchFamily="18" charset="0"/>
                <a:cs typeface="Times New Roman" panose="02020603050405020304" pitchFamily="18" charset="0"/>
              </a:rPr>
              <a:t>My approach to this problem is very straight forward. I strongly believe from the dataset that labels are on the basis of tweets. Hence analyzing the sentiment with basic approach and classify the tweets to appropriate labels. </a:t>
            </a:r>
          </a:p>
          <a:p>
            <a:r>
              <a:rPr lang="en-US" sz="1800" dirty="0" smtClean="0">
                <a:latin typeface="Times New Roman" panose="02020603050405020304" pitchFamily="18" charset="0"/>
                <a:cs typeface="Times New Roman" panose="02020603050405020304" pitchFamily="18" charset="0"/>
              </a:rPr>
              <a:t>Sequence based or prediction based embedding can be used to solve. To keep the things simple have used sequence based. I have just used Tokenization  to create the embedding's. </a:t>
            </a:r>
          </a:p>
          <a:p>
            <a:r>
              <a:rPr lang="en-US" sz="1800" dirty="0" smtClean="0">
                <a:latin typeface="Times New Roman" panose="02020603050405020304" pitchFamily="18" charset="0"/>
                <a:cs typeface="Times New Roman" panose="02020603050405020304" pitchFamily="18" charset="0"/>
              </a:rPr>
              <a:t>I have created 2 notebooks to present </a:t>
            </a:r>
            <a:r>
              <a:rPr lang="en-US" sz="1800" dirty="0" err="1" smtClean="0">
                <a:latin typeface="Times New Roman" panose="02020603050405020304" pitchFamily="18" charset="0"/>
                <a:cs typeface="Times New Roman" panose="02020603050405020304" pitchFamily="18" charset="0"/>
              </a:rPr>
              <a:t>XGBoost</a:t>
            </a:r>
            <a:r>
              <a:rPr lang="en-US" sz="1800" dirty="0" smtClean="0">
                <a:latin typeface="Times New Roman" panose="02020603050405020304" pitchFamily="18" charset="0"/>
                <a:cs typeface="Times New Roman" panose="02020603050405020304" pitchFamily="18" charset="0"/>
              </a:rPr>
              <a:t> and LSTM approach. </a:t>
            </a:r>
          </a:p>
          <a:p>
            <a:r>
              <a:rPr lang="en-US" sz="1800" dirty="0" smtClean="0">
                <a:latin typeface="Times New Roman" panose="02020603050405020304" pitchFamily="18" charset="0"/>
                <a:cs typeface="Times New Roman" panose="02020603050405020304" pitchFamily="18" charset="0"/>
              </a:rPr>
              <a:t>I have found class imbalance in the dataset. I did not do any under sampling, over sampling method to handle the class imbalance. As text sentiment plays role I like to ignore this case as of now in my approach. In the later stage involving evaluation this can be considered. </a:t>
            </a:r>
          </a:p>
          <a:p>
            <a:pPr marL="0" indent="0">
              <a:buNone/>
            </a:pPr>
            <a:r>
              <a:rPr lang="en-US" sz="1800" b="1" u="sng" dirty="0" smtClean="0">
                <a:latin typeface="Times New Roman" panose="02020603050405020304" pitchFamily="18" charset="0"/>
                <a:cs typeface="Times New Roman" panose="02020603050405020304" pitchFamily="18" charset="0"/>
              </a:rPr>
              <a:t>Challenges</a:t>
            </a:r>
          </a:p>
          <a:p>
            <a:pPr marL="0" indent="0">
              <a:buNone/>
            </a:pPr>
            <a:r>
              <a:rPr lang="en-US" sz="1800" dirty="0" smtClean="0">
                <a:latin typeface="Times New Roman" panose="02020603050405020304" pitchFamily="18" charset="0"/>
                <a:cs typeface="Times New Roman" panose="02020603050405020304" pitchFamily="18" charset="0"/>
              </a:rPr>
              <a:t>The problem I analyzed was very straight forward. I faced the confusion while creating a sequence to pass an input to the model. As I had various options.</a:t>
            </a:r>
          </a:p>
          <a:p>
            <a:pPr marL="0" indent="0">
              <a:buNone/>
            </a:pPr>
            <a:r>
              <a:rPr lang="en-US" sz="1800" b="1" u="sng" dirty="0" smtClean="0">
                <a:latin typeface="Times New Roman" panose="02020603050405020304" pitchFamily="18" charset="0"/>
                <a:cs typeface="Times New Roman" panose="02020603050405020304" pitchFamily="18" charset="0"/>
              </a:rPr>
              <a:t>Improvements</a:t>
            </a:r>
          </a:p>
          <a:p>
            <a:pPr marL="0" indent="0">
              <a:buNone/>
            </a:pPr>
            <a:r>
              <a:rPr lang="en-US" sz="1800" dirty="0" smtClean="0">
                <a:latin typeface="Times New Roman" panose="02020603050405020304" pitchFamily="18" charset="0"/>
                <a:cs typeface="Times New Roman" panose="02020603050405020304" pitchFamily="18" charset="0"/>
              </a:rPr>
              <a:t>As LSTM uses linear layers it consumes large amount of memory to process the data sequentially. We can improvise this using BERT which uses transformer architecture.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84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latin typeface="Times New Roman" panose="02020603050405020304" pitchFamily="18" charset="0"/>
                <a:cs typeface="Times New Roman" panose="02020603050405020304" pitchFamily="18" charset="0"/>
              </a:rPr>
              <a:t>Text Pre-processing</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sz="1800" dirty="0" smtClean="0"/>
          </a:p>
          <a:p>
            <a:pPr marL="514350" indent="-514350">
              <a:buAutoNum type="arabicPeriod"/>
            </a:pPr>
            <a:r>
              <a:rPr lang="en-US" sz="1800" dirty="0" smtClean="0">
                <a:latin typeface="Times New Roman" panose="02020603050405020304" pitchFamily="18" charset="0"/>
                <a:cs typeface="Times New Roman" panose="02020603050405020304" pitchFamily="18" charset="0"/>
              </a:rPr>
              <a:t>No null values found in the dataset.</a:t>
            </a:r>
          </a:p>
          <a:p>
            <a:pPr marL="514350" indent="-514350">
              <a:buAutoNum type="arabicPeriod"/>
            </a:pPr>
            <a:r>
              <a:rPr lang="en-US" sz="1800" dirty="0" smtClean="0">
                <a:latin typeface="Times New Roman" panose="02020603050405020304" pitchFamily="18" charset="0"/>
                <a:cs typeface="Times New Roman" panose="02020603050405020304" pitchFamily="18" charset="0"/>
              </a:rPr>
              <a:t>The below figure shows the ratio of target classes. </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000" y="2947410"/>
            <a:ext cx="3744000" cy="2447749"/>
          </a:xfrm>
          <a:prstGeom prst="rect">
            <a:avLst/>
          </a:prstGeom>
        </p:spPr>
      </p:pic>
    </p:spTree>
    <p:extLst>
      <p:ext uri="{BB962C8B-B14F-4D97-AF65-F5344CB8AC3E}">
        <p14:creationId xmlns:p14="http://schemas.microsoft.com/office/powerpoint/2010/main" val="60884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8819"/>
          </a:xfrm>
        </p:spPr>
        <p:txBody>
          <a:bodyPr>
            <a:normAutofit fontScale="90000"/>
          </a:bodyPr>
          <a:lstStyle/>
          <a:p>
            <a:endParaRPr lang="en-IN" dirty="0"/>
          </a:p>
        </p:txBody>
      </p:sp>
      <p:sp>
        <p:nvSpPr>
          <p:cNvPr id="3" name="Content Placeholder 2"/>
          <p:cNvSpPr>
            <a:spLocks noGrp="1"/>
          </p:cNvSpPr>
          <p:nvPr>
            <p:ph idx="1"/>
          </p:nvPr>
        </p:nvSpPr>
        <p:spPr>
          <a:xfrm>
            <a:off x="838200" y="965915"/>
            <a:ext cx="10515600" cy="5211048"/>
          </a:xfrm>
        </p:spPr>
        <p:txBody>
          <a:bodyPr>
            <a:normAutofit/>
          </a:bodyPr>
          <a:lstStyle/>
          <a:p>
            <a:r>
              <a:rPr lang="en-US" sz="1800" dirty="0" smtClean="0">
                <a:latin typeface="Times New Roman" panose="02020603050405020304" pitchFamily="18" charset="0"/>
                <a:cs typeface="Times New Roman" panose="02020603050405020304" pitchFamily="18" charset="0"/>
              </a:rPr>
              <a:t>I have removed the stop words, special characters from the tweets as a part of pre-processing.</a:t>
            </a:r>
          </a:p>
          <a:p>
            <a:r>
              <a:rPr lang="en-US" sz="1800" dirty="0" smtClean="0">
                <a:latin typeface="Times New Roman" panose="02020603050405020304" pitchFamily="18" charset="0"/>
                <a:cs typeface="Times New Roman" panose="02020603050405020304" pitchFamily="18" charset="0"/>
              </a:rPr>
              <a:t>Maximum length of tweet is observed to be 66.</a:t>
            </a:r>
          </a:p>
          <a:p>
            <a:r>
              <a:rPr lang="en-US" sz="1800" dirty="0" smtClean="0">
                <a:latin typeface="Times New Roman" panose="02020603050405020304" pitchFamily="18" charset="0"/>
                <a:cs typeface="Times New Roman" panose="02020603050405020304" pitchFamily="18" charset="0"/>
              </a:rPr>
              <a:t>I have tried to get the insight on the words hence created positive, negative sentiment corpus and have found the top words in both the corpus.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1" y="2239067"/>
            <a:ext cx="11191740" cy="3937896"/>
          </a:xfrm>
          <a:prstGeom prst="rect">
            <a:avLst/>
          </a:prstGeom>
        </p:spPr>
      </p:pic>
    </p:spTree>
    <p:extLst>
      <p:ext uri="{BB962C8B-B14F-4D97-AF65-F5344CB8AC3E}">
        <p14:creationId xmlns:p14="http://schemas.microsoft.com/office/powerpoint/2010/main" val="184319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6524"/>
            <a:ext cx="10515600" cy="4739425"/>
          </a:xfrm>
        </p:spPr>
      </p:pic>
    </p:spTree>
    <p:extLst>
      <p:ext uri="{BB962C8B-B14F-4D97-AF65-F5344CB8AC3E}">
        <p14:creationId xmlns:p14="http://schemas.microsoft.com/office/powerpoint/2010/main" val="417374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2400" dirty="0" smtClean="0">
                <a:latin typeface="Times New Roman" panose="02020603050405020304" pitchFamily="18" charset="0"/>
                <a:cs typeface="Times New Roman" panose="02020603050405020304" pitchFamily="18" charset="0"/>
              </a:rPr>
              <a:t>First </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pproach for classification </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3798"/>
            <a:ext cx="10515600" cy="4773166"/>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The text in the tweet is converted to sequences using tokenizers and </a:t>
            </a:r>
            <a:r>
              <a:rPr lang="en-US" sz="1800" dirty="0" err="1" smtClean="0">
                <a:latin typeface="Times New Roman" panose="02020603050405020304" pitchFamily="18" charset="0"/>
                <a:cs typeface="Times New Roman" panose="02020603050405020304" pitchFamily="18" charset="0"/>
              </a:rPr>
              <a:t>pad_sequences</a:t>
            </a:r>
            <a:r>
              <a:rPr lang="en-US" sz="1800" dirty="0" smtClean="0">
                <a:latin typeface="Times New Roman" panose="02020603050405020304" pitchFamily="18" charset="0"/>
                <a:cs typeface="Times New Roman" panose="02020603050405020304" pitchFamily="18" charset="0"/>
              </a:rPr>
              <a:t> to feed the input the model. </a:t>
            </a:r>
          </a:p>
          <a:p>
            <a:pPr marL="0" indent="0" algn="just">
              <a:buNone/>
            </a:pPr>
            <a:r>
              <a:rPr lang="en-US" sz="1800" dirty="0" smtClean="0">
                <a:latin typeface="Times New Roman" panose="02020603050405020304" pitchFamily="18" charset="0"/>
                <a:cs typeface="Times New Roman" panose="02020603050405020304" pitchFamily="18" charset="0"/>
              </a:rPr>
              <a:t>With plain </a:t>
            </a:r>
            <a:r>
              <a:rPr lang="en-US" sz="1800" dirty="0" err="1" smtClean="0">
                <a:latin typeface="Times New Roman" panose="02020603050405020304" pitchFamily="18" charset="0"/>
                <a:cs typeface="Times New Roman" panose="02020603050405020304" pitchFamily="18" charset="0"/>
              </a:rPr>
              <a:t>XGBoost</a:t>
            </a:r>
            <a:r>
              <a:rPr lang="en-US" sz="1800" dirty="0" smtClean="0">
                <a:latin typeface="Times New Roman" panose="02020603050405020304" pitchFamily="18" charset="0"/>
                <a:cs typeface="Times New Roman" panose="02020603050405020304" pitchFamily="18" charset="0"/>
              </a:rPr>
              <a:t> without building any pipeline to tune the hyper-parameters the model gave the below accuracy.</a:t>
            </a:r>
          </a:p>
          <a:p>
            <a:pPr marL="0" indent="0" algn="just">
              <a:buNone/>
            </a:pPr>
            <a:r>
              <a:rPr lang="en-US" sz="1800" b="1" dirty="0" smtClean="0">
                <a:latin typeface="Times New Roman" panose="02020603050405020304" pitchFamily="18" charset="0"/>
                <a:cs typeface="Times New Roman" panose="02020603050405020304" pitchFamily="18" charset="0"/>
              </a:rPr>
              <a:t>Reason I choose </a:t>
            </a:r>
            <a:r>
              <a:rPr lang="en-US" sz="1800" b="1" dirty="0" err="1" smtClean="0">
                <a:latin typeface="Times New Roman" panose="02020603050405020304" pitchFamily="18" charset="0"/>
                <a:cs typeface="Times New Roman" panose="02020603050405020304" pitchFamily="18" charset="0"/>
              </a:rPr>
              <a:t>XGBoost</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I like the way </a:t>
            </a:r>
            <a:r>
              <a:rPr lang="en-US" sz="1800" dirty="0" err="1" smtClean="0">
                <a:latin typeface="Times New Roman" panose="02020603050405020304" pitchFamily="18" charset="0"/>
                <a:cs typeface="Times New Roman" panose="02020603050405020304" pitchFamily="18" charset="0"/>
              </a:rPr>
              <a:t>XGBoost</a:t>
            </a:r>
            <a:r>
              <a:rPr lang="en-US" sz="1800" dirty="0" smtClean="0">
                <a:latin typeface="Times New Roman" panose="02020603050405020304" pitchFamily="18" charset="0"/>
                <a:cs typeface="Times New Roman" panose="02020603050405020304" pitchFamily="18" charset="0"/>
              </a:rPr>
              <a:t> works. Its one of my top algorithm. Applying this I have got better results for my agricultural works so I have chosen this.</a:t>
            </a:r>
          </a:p>
          <a:p>
            <a:pPr marL="0" indent="0" algn="just">
              <a:buNone/>
            </a:pPr>
            <a:r>
              <a:rPr lang="en-US" sz="1800" dirty="0" err="1" smtClean="0">
                <a:latin typeface="Times New Roman" panose="02020603050405020304" pitchFamily="18" charset="0"/>
                <a:cs typeface="Times New Roman" panose="02020603050405020304" pitchFamily="18" charset="0"/>
              </a:rPr>
              <a:t>XGBoost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 decision-tree-based ensemble Machine Learning algorithm that uses a </a:t>
            </a:r>
            <a:r>
              <a:rPr lang="en-US" sz="1800" dirty="0" smtClean="0">
                <a:latin typeface="Times New Roman" panose="02020603050405020304" pitchFamily="18" charset="0"/>
                <a:cs typeface="Times New Roman" panose="02020603050405020304" pitchFamily="18" charset="0"/>
              </a:rPr>
              <a:t>gradient </a:t>
            </a:r>
            <a:r>
              <a:rPr lang="en-IN" sz="1800" dirty="0">
                <a:latin typeface="Times New Roman" panose="02020603050405020304" pitchFamily="18" charset="0"/>
                <a:cs typeface="Times New Roman" panose="02020603050405020304" pitchFamily="18" charset="0"/>
              </a:rPr>
              <a:t>descent</a:t>
            </a:r>
            <a:r>
              <a:rPr lang="en-US" sz="1800" dirty="0">
                <a:latin typeface="Times New Roman" panose="02020603050405020304" pitchFamily="18" charset="0"/>
                <a:cs typeface="Times New Roman" panose="02020603050405020304" pitchFamily="18" charset="0"/>
              </a:rPr>
              <a:t> framework</a:t>
            </a:r>
            <a:r>
              <a:rPr lang="en-US" sz="1800" dirty="0" smtClean="0">
                <a:latin typeface="Times New Roman" panose="02020603050405020304" pitchFamily="18" charset="0"/>
                <a:cs typeface="Times New Roman" panose="02020603050405020304" pitchFamily="18" charset="0"/>
              </a:rPr>
              <a:t>.</a:t>
            </a:r>
            <a:r>
              <a:rPr lang="en-US" sz="1800" dirty="0"/>
              <a:t>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Boosting is where </a:t>
            </a:r>
            <a:r>
              <a:rPr lang="en-US" sz="1800" dirty="0">
                <a:latin typeface="Times New Roman" panose="02020603050405020304" pitchFamily="18" charset="0"/>
                <a:cs typeface="Times New Roman" panose="02020603050405020304" pitchFamily="18" charset="0"/>
              </a:rPr>
              <a:t>errors are minimized by gradient descent </a:t>
            </a:r>
            <a:r>
              <a:rPr lang="en-US" sz="1800" dirty="0" smtClean="0">
                <a:latin typeface="Times New Roman" panose="02020603050405020304" pitchFamily="18" charset="0"/>
                <a:cs typeface="Times New Roman" panose="02020603050405020304" pitchFamily="18" charset="0"/>
              </a:rPr>
              <a:t>algorithm.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and Gradient Boosting Machines (GBMs) are both ensemble tree methods that apply the principle of boosting weak learners </a:t>
            </a:r>
            <a:r>
              <a:rPr lang="en-US" sz="1800" dirty="0" smtClean="0">
                <a:latin typeface="Times New Roman" panose="02020603050405020304" pitchFamily="18" charset="0"/>
                <a:cs typeface="Times New Roman" panose="02020603050405020304" pitchFamily="18" charset="0"/>
              </a:rPr>
              <a:t>using </a:t>
            </a:r>
            <a:r>
              <a:rPr lang="en-US" sz="1800" dirty="0">
                <a:latin typeface="Times New Roman" panose="02020603050405020304" pitchFamily="18" charset="0"/>
                <a:cs typeface="Times New Roman" panose="02020603050405020304" pitchFamily="18" charset="0"/>
              </a:rPr>
              <a:t>the gradient descent architecture</a:t>
            </a:r>
            <a:r>
              <a:rPr lang="en-US" sz="1800" dirty="0" smtClean="0">
                <a:latin typeface="Times New Roman" panose="02020603050405020304" pitchFamily="18" charset="0"/>
                <a:cs typeface="Times New Roman" panose="02020603050405020304" pitchFamily="18" charset="0"/>
              </a:rPr>
              <a:t>. By applying this below are the results.</a:t>
            </a:r>
            <a:endParaRPr lang="en-IN" sz="1800" dirty="0" smtClean="0">
              <a:latin typeface="Times New Roman" panose="02020603050405020304" pitchFamily="18" charset="0"/>
              <a:cs typeface="Times New Roman" panose="02020603050405020304" pitchFamily="18" charset="0"/>
            </a:endParaRPr>
          </a:p>
          <a:p>
            <a:pPr marL="0" indent="0" algn="just">
              <a:buNone/>
            </a:pPr>
            <a:r>
              <a:rPr lang="en-IN" sz="1800" dirty="0" smtClean="0">
                <a:latin typeface="Times New Roman" panose="02020603050405020304" pitchFamily="18" charset="0"/>
                <a:cs typeface="Times New Roman" panose="02020603050405020304" pitchFamily="18" charset="0"/>
              </a:rPr>
              <a:t>Accuracy</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0.8499149659863946.</a:t>
            </a:r>
          </a:p>
          <a:p>
            <a:pPr marL="0" indent="0" algn="just">
              <a:buNone/>
            </a:pPr>
            <a:r>
              <a:rPr lang="en-US" sz="1800" dirty="0" smtClean="0">
                <a:latin typeface="Times New Roman" panose="02020603050405020304" pitchFamily="18" charset="0"/>
                <a:cs typeface="Times New Roman" panose="02020603050405020304" pitchFamily="18" charset="0"/>
              </a:rPr>
              <a:t>The other metrics precision, recall, f1 score is also calculated. </a:t>
            </a:r>
            <a:endParaRPr lang="en-IN"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77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r>
              <a:rPr lang="en-US" sz="2400" dirty="0" smtClean="0">
                <a:latin typeface="Times New Roman" panose="02020603050405020304" pitchFamily="18" charset="0"/>
                <a:cs typeface="Times New Roman" panose="02020603050405020304" pitchFamily="18" charset="0"/>
              </a:rPr>
              <a:t>Second approach for classification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8946"/>
            <a:ext cx="10515600" cy="5108017"/>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LSTM for classification</a:t>
            </a:r>
          </a:p>
          <a:p>
            <a:pPr marL="0" indent="0">
              <a:buNone/>
            </a:pPr>
            <a:r>
              <a:rPr lang="en-US" sz="1800" dirty="0" smtClean="0">
                <a:latin typeface="Times New Roman" panose="02020603050405020304" pitchFamily="18" charset="0"/>
                <a:cs typeface="Times New Roman" panose="02020603050405020304" pitchFamily="18" charset="0"/>
              </a:rPr>
              <a:t>My first intention was to classify the tweet using BERT. But I took the opportunity to use LSTM to keep the approach simple and a better approach than neural network and RNN which over comes vanishing gradient problem.</a:t>
            </a:r>
          </a:p>
          <a:p>
            <a:pPr marL="0" indent="0">
              <a:buNone/>
            </a:pPr>
            <a:r>
              <a:rPr lang="en-US" sz="1800" dirty="0" smtClean="0">
                <a:latin typeface="Times New Roman" panose="02020603050405020304" pitchFamily="18" charset="0"/>
                <a:cs typeface="Times New Roman" panose="02020603050405020304" pitchFamily="18" charset="0"/>
              </a:rPr>
              <a:t>They were </a:t>
            </a:r>
            <a:r>
              <a:rPr lang="en-US" sz="1800" dirty="0">
                <a:latin typeface="Times New Roman" panose="02020603050405020304" pitchFamily="18" charset="0"/>
                <a:cs typeface="Times New Roman" panose="02020603050405020304" pitchFamily="18" charset="0"/>
              </a:rPr>
              <a:t>created as the solution to short-term memory. They have internal mechanisms called gates that can regulate the flow of information.</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These gates can learn which data in a sequence is important to keep or throw away. By doing that, it can pass relevant information down the long chain of sequences to make predictions. Almost all state of the art results based on recurrent neural networks are achieved with these two networks</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757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8819"/>
          </a:xfrm>
        </p:spPr>
        <p:txBody>
          <a:bodyPr>
            <a:normAutofit fontScale="90000"/>
          </a:bodyPr>
          <a:lstStyle/>
          <a:p>
            <a:endParaRPr lang="en-IN" dirty="0"/>
          </a:p>
        </p:txBody>
      </p:sp>
      <p:sp>
        <p:nvSpPr>
          <p:cNvPr id="3" name="Content Placeholder 2"/>
          <p:cNvSpPr>
            <a:spLocks noGrp="1"/>
          </p:cNvSpPr>
          <p:nvPr>
            <p:ph idx="1"/>
          </p:nvPr>
        </p:nvSpPr>
        <p:spPr>
          <a:xfrm>
            <a:off x="838200" y="1030311"/>
            <a:ext cx="10515600" cy="5146652"/>
          </a:xfrm>
        </p:spPr>
        <p:txBody>
          <a:bodyPr/>
          <a:lstStyle/>
          <a:p>
            <a:pPr marL="0" indent="0">
              <a:buNone/>
            </a:pPr>
            <a:r>
              <a:rPr lang="en-US" sz="1800" dirty="0" smtClean="0">
                <a:latin typeface="Times New Roman" panose="02020603050405020304" pitchFamily="18" charset="0"/>
                <a:cs typeface="Times New Roman" panose="02020603050405020304" pitchFamily="18" charset="0"/>
              </a:rPr>
              <a:t>Methodology</a:t>
            </a:r>
          </a:p>
          <a:p>
            <a:r>
              <a:rPr lang="en-US" sz="1800" dirty="0" smtClean="0">
                <a:latin typeface="Times New Roman" panose="02020603050405020304" pitchFamily="18" charset="0"/>
                <a:cs typeface="Times New Roman" panose="02020603050405020304" pitchFamily="18" charset="0"/>
              </a:rPr>
              <a:t>I have generated sequence of embedding as input to the model. I have added padding and truncation while generating the input sequence. </a:t>
            </a:r>
          </a:p>
          <a:p>
            <a:r>
              <a:rPr lang="en-US" sz="1800" dirty="0" smtClean="0">
                <a:latin typeface="Times New Roman" panose="02020603050405020304" pitchFamily="18" charset="0"/>
                <a:cs typeface="Times New Roman" panose="02020603050405020304" pitchFamily="18" charset="0"/>
              </a:rPr>
              <a:t>LSTM, bi-directional layer with dense and dropout is used as layers.</a:t>
            </a:r>
          </a:p>
          <a:p>
            <a:r>
              <a:rPr lang="en-US" sz="1800" dirty="0" smtClean="0">
                <a:latin typeface="Times New Roman" panose="02020603050405020304" pitchFamily="18" charset="0"/>
                <a:cs typeface="Times New Roman" panose="02020603050405020304" pitchFamily="18" charset="0"/>
              </a:rPr>
              <a:t>Have considered sequential model.</a:t>
            </a:r>
          </a:p>
          <a:p>
            <a:r>
              <a:rPr lang="en-US" sz="1800" dirty="0" smtClean="0">
                <a:latin typeface="Times New Roman" panose="02020603050405020304" pitchFamily="18" charset="0"/>
                <a:cs typeface="Times New Roman" panose="02020603050405020304" pitchFamily="18" charset="0"/>
              </a:rPr>
              <a:t>Activation function as ‘</a:t>
            </a:r>
            <a:r>
              <a:rPr lang="en-US" sz="1800" dirty="0" err="1" smtClean="0">
                <a:latin typeface="Times New Roman" panose="02020603050405020304" pitchFamily="18" charset="0"/>
                <a:cs typeface="Times New Roman" panose="02020603050405020304" pitchFamily="18" charset="0"/>
              </a:rPr>
              <a:t>relu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Relu</a:t>
            </a:r>
            <a:r>
              <a:rPr lang="en-US" sz="1800" dirty="0" smtClean="0">
                <a:latin typeface="Times New Roman" panose="02020603050405020304" pitchFamily="18" charset="0"/>
                <a:cs typeface="Times New Roman" panose="02020603050405020304" pitchFamily="18" charset="0"/>
              </a:rPr>
              <a:t> considered to be the best hidden layer activation function)</a:t>
            </a:r>
          </a:p>
          <a:p>
            <a:r>
              <a:rPr lang="en-US" sz="1800" dirty="0" smtClean="0">
                <a:latin typeface="Times New Roman" panose="02020603050405020304" pitchFamily="18" charset="0"/>
                <a:cs typeface="Times New Roman" panose="02020603050405020304" pitchFamily="18" charset="0"/>
              </a:rPr>
              <a:t>Output layer activation is chosen to be sigmoid as we hav</a:t>
            </a:r>
            <a:r>
              <a:rPr lang="en-US" sz="1800" dirty="0" smtClean="0">
                <a:latin typeface="Times New Roman" panose="02020603050405020304" pitchFamily="18" charset="0"/>
                <a:cs typeface="Times New Roman" panose="02020603050405020304" pitchFamily="18" charset="0"/>
              </a:rPr>
              <a:t>e binary classification problem. </a:t>
            </a:r>
          </a:p>
          <a:p>
            <a:r>
              <a:rPr lang="en-US" sz="1800" dirty="0" smtClean="0">
                <a:latin typeface="Times New Roman" panose="02020603050405020304" pitchFamily="18" charset="0"/>
                <a:cs typeface="Times New Roman" panose="02020603050405020304" pitchFamily="18" charset="0"/>
              </a:rPr>
              <a:t>Have used loss function to be binary-cross entropy. This </a:t>
            </a:r>
            <a:r>
              <a:rPr lang="en-US" sz="1800" dirty="0" smtClean="0">
                <a:latin typeface="Times New Roman" panose="02020603050405020304" pitchFamily="18" charset="0"/>
                <a:cs typeface="Times New Roman" panose="02020603050405020304" pitchFamily="18" charset="0"/>
              </a:rPr>
              <a:t>compares </a:t>
            </a:r>
            <a:r>
              <a:rPr lang="en-US" sz="1800" dirty="0">
                <a:latin typeface="Times New Roman" panose="02020603050405020304" pitchFamily="18" charset="0"/>
                <a:cs typeface="Times New Roman" panose="02020603050405020304" pitchFamily="18" charset="0"/>
              </a:rPr>
              <a:t>each of the predicted probabilities to actual class output which can be either 0 or </a:t>
            </a:r>
            <a:r>
              <a:rPr lang="en-US" sz="1800" dirty="0" smtClean="0">
                <a:latin typeface="Times New Roman" panose="02020603050405020304" pitchFamily="18" charset="0"/>
                <a:cs typeface="Times New Roman" panose="02020603050405020304" pitchFamily="18" charset="0"/>
              </a:rPr>
              <a:t>1. </a:t>
            </a:r>
          </a:p>
          <a:p>
            <a:r>
              <a:rPr lang="en-US" sz="1800" dirty="0" smtClean="0">
                <a:latin typeface="Times New Roman" panose="02020603050405020304" pitchFamily="18" charset="0"/>
                <a:cs typeface="Times New Roman" panose="02020603050405020304" pitchFamily="18" charset="0"/>
              </a:rPr>
              <a:t>To avoid overfitting have used drop out layer along with early stopping of the model to ensure the accuracy. </a:t>
            </a:r>
          </a:p>
          <a:p>
            <a:r>
              <a:rPr lang="en-US" sz="1800" dirty="0">
                <a:latin typeface="Times New Roman" panose="02020603050405020304" pitchFamily="18" charset="0"/>
                <a:cs typeface="Times New Roman" panose="02020603050405020304" pitchFamily="18" charset="0"/>
              </a:rPr>
              <a:t>The accuracy of this model: </a:t>
            </a:r>
            <a:r>
              <a:rPr lang="en-US" sz="1800" dirty="0" smtClean="0">
                <a:latin typeface="Times New Roman" panose="02020603050405020304" pitchFamily="18" charset="0"/>
                <a:cs typeface="Times New Roman" panose="02020603050405020304" pitchFamily="18" charset="0"/>
              </a:rPr>
              <a:t>0.87.</a:t>
            </a:r>
            <a:endParaRPr lang="en-IN" sz="1800"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30040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734</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 Insights </vt:lpstr>
      <vt:lpstr>PowerPoint Presentation</vt:lpstr>
      <vt:lpstr>Text Pre-processing</vt:lpstr>
      <vt:lpstr>PowerPoint Presentation</vt:lpstr>
      <vt:lpstr>PowerPoint Presentation</vt:lpstr>
      <vt:lpstr>First approach for classification </vt:lpstr>
      <vt:lpstr>Second approach for classification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43</cp:revision>
  <dcterms:created xsi:type="dcterms:W3CDTF">2021-07-20T08:54:18Z</dcterms:created>
  <dcterms:modified xsi:type="dcterms:W3CDTF">2021-07-21T11:44:02Z</dcterms:modified>
</cp:coreProperties>
</file>