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94"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7" r:id="rId71"/>
    <p:sldId id="328" r:id="rId72"/>
    <p:sldId id="329" r:id="rId73"/>
    <p:sldId id="330" r:id="rId74"/>
    <p:sldId id="331" r:id="rId75"/>
    <p:sldId id="332" r:id="rId76"/>
    <p:sldId id="333"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7/31/2022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sciencedirect.com/topics/computer-science/negative-affectivit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sciencedirect.com/topics/computer-science/high-quality-informa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sciencedirect.com/topics/social-sciences/extroversi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icims.com/hiring-insights/for-employers/ebook-the-soft-skills-job-seekers-need-now"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2.deloitte.com/au/en/pages/economics/articles/soft-skills-business-success.html" TargetMode="External"/><Relationship Id="rId2" Type="http://schemas.openxmlformats.org/officeDocument/2006/relationships/hyperlink" Target="https://blog.hubspot.com/service/importance-customer-servic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business.linkedin.com/talent-solutions/blog/trends-and-research/2016/most-indemand-soft-skills" TargetMode="External"/><Relationship Id="rId2" Type="http://schemas.openxmlformats.org/officeDocument/2006/relationships/hyperlink" Target="http://scholar.harvard.edu/files/ddeming/files/deming_socialskills_aug16.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healthofchildren.com/T/Temperament.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thebalancecareers.com/hard-skills-vs-soft-skills-2063780" TargetMode="External"/><Relationship Id="rId2" Type="http://schemas.openxmlformats.org/officeDocument/2006/relationships/hyperlink" Target="https://www.thebalancecareers.com/top-skills-employers-want-2062481" TargetMode="External"/><Relationship Id="rId1" Type="http://schemas.openxmlformats.org/officeDocument/2006/relationships/slideLayout" Target="../slideLayouts/slideLayout2.xml"/><Relationship Id="rId4" Type="http://schemas.openxmlformats.org/officeDocument/2006/relationships/hyperlink" Target="https://www.thebalancecareers.com/what-are-hard-skills-2060829"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peoplehum.com/blog/conflict-levels-and-symptoms-of-the-conflict-in-the-company" TargetMode="External"/><Relationship Id="rId2" Type="http://schemas.openxmlformats.org/officeDocument/2006/relationships/hyperlink" Target="https://www.peoplehum.com/blog/key-challenges-in-the-workplace"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peoplehum.com/blog/collaboration-is-not-just-a-technology-its-a-behavior"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123test.com/development-assessment/" TargetMode="External"/><Relationship Id="rId2" Type="http://schemas.openxmlformats.org/officeDocument/2006/relationships/hyperlink" Target="https://www.123test.com/career-assessment/" TargetMode="External"/><Relationship Id="rId1" Type="http://schemas.openxmlformats.org/officeDocument/2006/relationships/slideLayout" Target="../slideLayouts/slideLayout2.xml"/><Relationship Id="rId4" Type="http://schemas.openxmlformats.org/officeDocument/2006/relationships/hyperlink" Target="https://www.123test.com/selection-assessment/" TargetMode="External"/></Relationships>
</file>

<file path=ppt/slides/_rels/slide56.xml.rels><?xml version="1.0" encoding="UTF-8" standalone="yes"?>
<Relationships xmlns="http://schemas.openxmlformats.org/package/2006/relationships"><Relationship Id="rId2" Type="http://schemas.openxmlformats.org/officeDocument/2006/relationships/hyperlink" Target="https://www.123test.com/assessment-preparation/"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www.123test.com/personality-test/"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au.reachout.com/articles/set-goals-like-a-boss"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au.reachout.com/articles/3-ways-to-talk-yourself-up"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www.skillsyouneed.com/ips/nonverbal-communication.html" TargetMode="External"/><Relationship Id="rId2" Type="http://schemas.openxmlformats.org/officeDocument/2006/relationships/hyperlink" Target="https://www.skillsyouneed.com/ips/verbal-communication.html" TargetMode="External"/><Relationship Id="rId1" Type="http://schemas.openxmlformats.org/officeDocument/2006/relationships/slideLayout" Target="../slideLayouts/slideLayout2.xml"/><Relationship Id="rId5" Type="http://schemas.openxmlformats.org/officeDocument/2006/relationships/hyperlink" Target="https://www.skillsyouneed.com/num/graphs-charts.html" TargetMode="External"/><Relationship Id="rId4" Type="http://schemas.openxmlformats.org/officeDocument/2006/relationships/hyperlink" Target="https://www.skillsyouneed.com/writing-skills.html" TargetMode="External"/></Relationships>
</file>

<file path=ppt/slides/_rels/slide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PERSONALITY DEVELOPMENT</a:t>
            </a:r>
            <a:endParaRPr lang="en-US" dirty="0"/>
          </a:p>
        </p:txBody>
      </p:sp>
      <p:sp>
        <p:nvSpPr>
          <p:cNvPr id="3" name="Subtitle 2"/>
          <p:cNvSpPr>
            <a:spLocks noGrp="1"/>
          </p:cNvSpPr>
          <p:nvPr>
            <p:ph type="subTitle" idx="1"/>
          </p:nvPr>
        </p:nvSpPr>
        <p:spPr/>
        <p:txBody>
          <a:bodyPr/>
          <a:lstStyle/>
          <a:p>
            <a:r>
              <a:rPr lang="en-US" dirty="0" smtClean="0"/>
              <a:t>-</a:t>
            </a:r>
            <a:r>
              <a:rPr lang="en-US" dirty="0" err="1" smtClean="0"/>
              <a:t>Anamika</a:t>
            </a:r>
            <a:r>
              <a:rPr lang="en-US" dirty="0" smtClean="0"/>
              <a:t> </a:t>
            </a:r>
            <a:r>
              <a:rPr lang="en-US" dirty="0" err="1" smtClean="0"/>
              <a:t>Dahal</a:t>
            </a:r>
            <a:endParaRPr lang="en-US" dirty="0"/>
          </a:p>
        </p:txBody>
      </p:sp>
    </p:spTree>
    <p:extLst>
      <p:ext uri="{BB962C8B-B14F-4D97-AF65-F5344CB8AC3E}">
        <p14:creationId xmlns:p14="http://schemas.microsoft.com/office/powerpoint/2010/main" val="16252571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862149"/>
            <a:ext cx="11016342" cy="4998720"/>
          </a:xfrm>
        </p:spPr>
        <p:txBody>
          <a:bodyPr>
            <a:normAutofit/>
          </a:bodyPr>
          <a:lstStyle/>
          <a:p>
            <a:pPr marL="0" indent="0">
              <a:buNone/>
            </a:pPr>
            <a:r>
              <a:rPr lang="en-US" dirty="0" smtClean="0">
                <a:solidFill>
                  <a:srgbClr val="FF0000"/>
                </a:solidFill>
              </a:rPr>
              <a:t>ii. Society: </a:t>
            </a:r>
            <a:r>
              <a:rPr lang="en-US" dirty="0"/>
              <a:t>The society circumstances and the </a:t>
            </a:r>
            <a:r>
              <a:rPr lang="en-US" dirty="0" smtClean="0"/>
              <a:t>environment </a:t>
            </a:r>
            <a:r>
              <a:rPr lang="en-US" dirty="0"/>
              <a:t>also play a vital role in deciding one’s personality</a:t>
            </a:r>
            <a:r>
              <a:rPr lang="en-US" dirty="0" smtClean="0"/>
              <a:t>.</a:t>
            </a:r>
            <a:r>
              <a:rPr lang="en-US" dirty="0"/>
              <a:t> </a:t>
            </a:r>
            <a:r>
              <a:rPr lang="en-US" dirty="0" smtClean="0"/>
              <a:t>Social </a:t>
            </a:r>
            <a:r>
              <a:rPr lang="en-US" dirty="0"/>
              <a:t>institutions such as media, education, the government, family, and religion all have a significant impact on a person’s identity. They also help to shape how we view ourselves, how we act and give us a sense of identity when we belong to a particular institution.</a:t>
            </a:r>
            <a:endParaRPr lang="en-US" dirty="0" smtClean="0"/>
          </a:p>
          <a:p>
            <a:pPr marL="0" indent="0" fontAlgn="base">
              <a:buNone/>
            </a:pPr>
            <a:r>
              <a:rPr lang="en-US" dirty="0" smtClean="0">
                <a:solidFill>
                  <a:srgbClr val="FF0000"/>
                </a:solidFill>
              </a:rPr>
              <a:t>iii. Culture: </a:t>
            </a:r>
            <a:r>
              <a:rPr lang="en-US" dirty="0"/>
              <a:t>An individual’s personality is also deter-mined by the culture in which they are reared</a:t>
            </a:r>
            <a:r>
              <a:rPr lang="en-US" dirty="0" smtClean="0"/>
              <a:t>. </a:t>
            </a:r>
            <a:r>
              <a:rPr lang="en-US" dirty="0"/>
              <a:t>There can be little doubt that culture largely determines the types of personality that will predominate in the particular group. </a:t>
            </a:r>
            <a:r>
              <a:rPr lang="en-US" dirty="0" smtClean="0"/>
              <a:t>Spiro </a:t>
            </a:r>
            <a:r>
              <a:rPr lang="en-US" dirty="0"/>
              <a:t>has observed, ‘The development of personality and the acquisition of culture are not different processes, but one and the same learning process.” Personality is an individual aspect of culture, while culture is a collective aspect of personality.” Each culture produces its special type or types of personality.</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899560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3681" y="228599"/>
            <a:ext cx="10246136" cy="4865916"/>
          </a:xfrm>
        </p:spPr>
        <p:txBody>
          <a:bodyPr/>
          <a:lstStyle/>
          <a:p>
            <a:pPr marL="0" indent="0">
              <a:buNone/>
            </a:pPr>
            <a:r>
              <a:rPr lang="en-US" b="1" dirty="0" smtClean="0">
                <a:solidFill>
                  <a:srgbClr val="FF0000"/>
                </a:solidFill>
              </a:rPr>
              <a:t>III. Psychological Factors:</a:t>
            </a:r>
            <a:r>
              <a:rPr lang="en-US" dirty="0" smtClean="0"/>
              <a:t> </a:t>
            </a:r>
            <a:r>
              <a:rPr lang="en-US" dirty="0"/>
              <a:t>Intelligence, motivation, attitude, </a:t>
            </a:r>
            <a:r>
              <a:rPr lang="en-US" dirty="0" smtClean="0"/>
              <a:t>emotion </a:t>
            </a:r>
            <a:r>
              <a:rPr lang="en-US" dirty="0"/>
              <a:t>and interest are some important psychological </a:t>
            </a:r>
            <a:r>
              <a:rPr lang="en-US" dirty="0" smtClean="0"/>
              <a:t>factors. </a:t>
            </a:r>
          </a:p>
          <a:p>
            <a:pPr marL="0" indent="0">
              <a:buNone/>
            </a:pPr>
            <a:r>
              <a:rPr lang="en-US" dirty="0" err="1" smtClean="0"/>
              <a:t>i</a:t>
            </a:r>
            <a:r>
              <a:rPr lang="en-US" dirty="0" smtClean="0"/>
              <a:t>. Intelligence: Intellectually bright men and women make better personal and social adjustments than those of average or below-average intelligence. Several test study bear testimony to the fact that bright men and women are generally thoughtful, creative, adventuresome, and have strong concern with problems, meanings and values. Since they have stronger and greater mental ability, they have better control over themselves.</a:t>
            </a:r>
            <a:endParaRPr lang="en-US" dirty="0"/>
          </a:p>
        </p:txBody>
      </p:sp>
    </p:spTree>
    <p:extLst>
      <p:ext uri="{BB962C8B-B14F-4D97-AF65-F5344CB8AC3E}">
        <p14:creationId xmlns:p14="http://schemas.microsoft.com/office/powerpoint/2010/main" val="2161375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9144" y="2083525"/>
            <a:ext cx="10018713" cy="3124201"/>
          </a:xfrm>
        </p:spPr>
        <p:txBody>
          <a:bodyPr>
            <a:noAutofit/>
          </a:bodyPr>
          <a:lstStyle/>
          <a:p>
            <a:pPr marL="0" indent="0">
              <a:buNone/>
            </a:pPr>
            <a:r>
              <a:rPr lang="en-US" sz="2000" b="1" dirty="0" smtClean="0"/>
              <a:t>ii. Attitude:</a:t>
            </a:r>
            <a:r>
              <a:rPr lang="en-US" sz="2000" dirty="0" smtClean="0"/>
              <a:t> Attitude describes </a:t>
            </a:r>
            <a:r>
              <a:rPr lang="en-US" sz="2000" dirty="0"/>
              <a:t>a complex system of thoughts and emotions that can be changed or adapted by experience or knowledge. For example, a person with a Type A personality may be seen as strong and self-confident. He/she may also be seen as domineering and rigid. The personality is ingrained but the characteristics and how a person uses his/her </a:t>
            </a:r>
            <a:r>
              <a:rPr lang="en-US" sz="2000" dirty="0" smtClean="0"/>
              <a:t>in-built </a:t>
            </a:r>
            <a:r>
              <a:rPr lang="en-US" sz="2000" dirty="0"/>
              <a:t>personality are a set of cumulative experiences that work to create and foster attitudes. A type A personality raised by loving, supportive parents will have very different attitudes when compared to a Type A personality raised by abusive parents</a:t>
            </a:r>
            <a:r>
              <a:rPr lang="en-US" sz="2000" dirty="0" smtClean="0"/>
              <a:t>.</a:t>
            </a:r>
          </a:p>
          <a:p>
            <a:pPr marL="0" indent="0">
              <a:buNone/>
            </a:pPr>
            <a:r>
              <a:rPr lang="en-US" sz="2000" b="1" dirty="0" smtClean="0"/>
              <a:t>iii.  Emotions: </a:t>
            </a:r>
            <a:r>
              <a:rPr lang="en-US" sz="2000" dirty="0" smtClean="0"/>
              <a:t>Emotions are considered important determinant of personality. Some people experience a predominance of pleasant emotions while others experience predominance of unpleasant emotions. This predominance affect the development of personality. The cheerful persons are usually happy and even when they are depressed, they can see brighter side of things. Similarly, since apprehensive persons are full of fear, even when they are happy, they feel depressed and remain fearful. Emotional balance is a condition in which pleasant emotions outweigh unpleasant ones.</a:t>
            </a:r>
            <a:endParaRPr lang="en-US" sz="2000" b="1" dirty="0"/>
          </a:p>
          <a:p>
            <a:pPr marL="0" indent="0">
              <a:buNone/>
            </a:pPr>
            <a:endParaRPr lang="en-US" sz="2000" dirty="0"/>
          </a:p>
        </p:txBody>
      </p:sp>
    </p:spTree>
    <p:extLst>
      <p:ext uri="{BB962C8B-B14F-4D97-AF65-F5344CB8AC3E}">
        <p14:creationId xmlns:p14="http://schemas.microsoft.com/office/powerpoint/2010/main" val="190460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0000"/>
                </a:solidFill>
              </a:rPr>
              <a:t>1.5 Dimensions of Personality</a:t>
            </a:r>
            <a:endParaRPr lang="en-US" b="1"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b="1" dirty="0" err="1" smtClean="0">
                <a:solidFill>
                  <a:srgbClr val="FF0000"/>
                </a:solidFill>
              </a:rPr>
              <a:t>i</a:t>
            </a:r>
            <a:r>
              <a:rPr lang="en-US" b="1" dirty="0">
                <a:solidFill>
                  <a:srgbClr val="FF0000"/>
                </a:solidFill>
              </a:rPr>
              <a:t>.</a:t>
            </a:r>
            <a:r>
              <a:rPr lang="en-US" b="1" dirty="0" smtClean="0">
                <a:solidFill>
                  <a:srgbClr val="FF0000"/>
                </a:solidFill>
              </a:rPr>
              <a:t> </a:t>
            </a:r>
            <a:r>
              <a:rPr lang="en-US" sz="2600" b="1" dirty="0" smtClean="0">
                <a:solidFill>
                  <a:srgbClr val="FF0000"/>
                </a:solidFill>
              </a:rPr>
              <a:t>Agreeableness-the trust dimension: </a:t>
            </a:r>
            <a:r>
              <a:rPr lang="en-US" dirty="0"/>
              <a:t>The personality dimension most strongly related to trust versus critical evaluation of information is agreeableness. Agreeable persons foremost strive to create and sustain harmony. They are benevolent and trusting, and rely on others’ good intentions. This attitude is evident also in their information behavior, where they tend to be accepting of the information they encounter. In contrast, persons with low agreeableness tend to be disbelieving, skeptical and demanding in their general attitude towards life as well as in their conception of information. Such an attitude may be problematic overall, but it may bring with it some advantages in an information-seeking </a:t>
            </a:r>
            <a:r>
              <a:rPr lang="en-US" dirty="0" err="1" smtClean="0"/>
              <a:t>contex</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2259983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4642" y="1247502"/>
            <a:ext cx="10018713" cy="3124201"/>
          </a:xfrm>
        </p:spPr>
        <p:txBody>
          <a:bodyPr>
            <a:normAutofit fontScale="85000" lnSpcReduction="20000"/>
          </a:bodyPr>
          <a:lstStyle/>
          <a:p>
            <a:pPr marL="0" indent="0">
              <a:buNone/>
            </a:pPr>
            <a:r>
              <a:rPr lang="en-US" b="1" dirty="0" smtClean="0">
                <a:solidFill>
                  <a:srgbClr val="FF0000"/>
                </a:solidFill>
              </a:rPr>
              <a:t>ii. Openness to experience-the exploration dimension: </a:t>
            </a:r>
            <a:r>
              <a:rPr lang="en-US" dirty="0"/>
              <a:t>The personality dimension most strongly related to exploration and joy of discovery is openness to experience. Persons with high openness are born with a natural curiosity. This makes them eagerly investigate everything that brings them new experiences, from sensations, tastes, music, art or culture to intellectual stimulation such as new ideas and viewpoints. Open persons generally have a broad invitational attitude towards information and welcome it in any context, whether it is purposefully searched out or incidentally encountered. Their way to collect information is spontaneous, flexible and creative, with use of a wide variety of information sources. When the time comes to make use of what they have found, they continue in the same innovative manner by applying information in original and imaginative ways. New information feeds their intellectual curiosity, stimulates their need to reflect and experience, and rewards them with the delight of fresh insights.</a:t>
            </a:r>
          </a:p>
        </p:txBody>
      </p:sp>
    </p:spTree>
    <p:extLst>
      <p:ext uri="{BB962C8B-B14F-4D97-AF65-F5344CB8AC3E}">
        <p14:creationId xmlns:p14="http://schemas.microsoft.com/office/powerpoint/2010/main" val="37849848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9476" y="1343296"/>
            <a:ext cx="10159050" cy="3681550"/>
          </a:xfrm>
        </p:spPr>
        <p:txBody>
          <a:bodyPr>
            <a:normAutofit fontScale="85000" lnSpcReduction="10000"/>
          </a:bodyPr>
          <a:lstStyle/>
          <a:p>
            <a:pPr marL="0" indent="0">
              <a:buNone/>
            </a:pPr>
            <a:r>
              <a:rPr lang="en-US" b="1" dirty="0" smtClean="0">
                <a:solidFill>
                  <a:srgbClr val="FF0000"/>
                </a:solidFill>
              </a:rPr>
              <a:t>iii. Negative affectivity-the emotional dimension:</a:t>
            </a:r>
            <a:r>
              <a:rPr lang="en-US" dirty="0" smtClean="0"/>
              <a:t> </a:t>
            </a:r>
            <a:r>
              <a:rPr lang="en-US" dirty="0"/>
              <a:t>The personality dimension most strongly related to emotional information processing is </a:t>
            </a:r>
            <a:r>
              <a:rPr lang="en-US" dirty="0">
                <a:hlinkClick r:id="rId2" tooltip="Learn more about Negative Affectivity from ScienceDirect's AI-generated Topic Pages"/>
              </a:rPr>
              <a:t>negative affectivity</a:t>
            </a:r>
            <a:r>
              <a:rPr lang="en-US" dirty="0"/>
              <a:t>. Anxiety-driven information seeking is often frantic, and triggered by an emotional goal such as finding calm from the worries, intrusive thoughts and concerns that trouble the mind. In the optimal case, knowing more does bring comfort, reassurance, hope or relief. When this is not accomplished, however, new information may stir up additional discomfort. Low-energy states of negative affectivity, such as depression, have the opposite effect: creating indifference, passivity and information avoidance. In work or study contexts negative affectivity may sometimes focus and energize information seeking. At too high levels, however, it may interfere with task completion and disrupt concentration. </a:t>
            </a:r>
            <a:r>
              <a:rPr lang="en-US" dirty="0">
                <a:hlinkClick r:id="rId2" tooltip="Learn more about Negative Affectivity from ScienceDirect's AI-generated Topic Pages"/>
              </a:rPr>
              <a:t>Negative affectivity</a:t>
            </a:r>
            <a:r>
              <a:rPr lang="en-US" dirty="0"/>
              <a:t> may also impact on cognitive aspects of information interaction. An attentional bias towards threat is created, neutral messages are interpreted as negative and profound memory structures for troubling experiences are developed.</a:t>
            </a:r>
          </a:p>
        </p:txBody>
      </p:sp>
    </p:spTree>
    <p:extLst>
      <p:ext uri="{BB962C8B-B14F-4D97-AF65-F5344CB8AC3E}">
        <p14:creationId xmlns:p14="http://schemas.microsoft.com/office/powerpoint/2010/main" val="32021176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4013" y="916577"/>
            <a:ext cx="10018713" cy="4970417"/>
          </a:xfrm>
        </p:spPr>
        <p:txBody>
          <a:bodyPr/>
          <a:lstStyle/>
          <a:p>
            <a:pPr marL="0" indent="0">
              <a:buNone/>
            </a:pPr>
            <a:r>
              <a:rPr lang="en-US" b="1" dirty="0" smtClean="0">
                <a:solidFill>
                  <a:srgbClr val="FF0000"/>
                </a:solidFill>
              </a:rPr>
              <a:t>iv. Conscientiousness-the persistence dimension: </a:t>
            </a:r>
            <a:r>
              <a:rPr lang="en-US" dirty="0"/>
              <a:t>The personality dimension most strongly related to perseverance and effort in information seeking is conscientiousness. Conscientious persons typically have a strategic, purposeful and goal-oriented approach to information seeking. This is reflected in what they set out to find: relevant, precise and </a:t>
            </a:r>
            <a:r>
              <a:rPr lang="en-US" dirty="0">
                <a:hlinkClick r:id="rId2" tooltip="Learn more about High Quality Information from ScienceDirect's AI-generated Topic Pages"/>
              </a:rPr>
              <a:t>high-quality information</a:t>
            </a:r>
            <a:r>
              <a:rPr lang="en-US" dirty="0"/>
              <a:t> sources. Only the very best is good enough, and this shines through in the determination and persistence of their searches. They do not give up until the goal is reached, regardless of how much effort, time or dedication is required. It is demonstrated in their efficient use of information: profound learning, high achievement and well-grounded decisions. Throughout their information interaction, conscientious person are determined and focused, knowing what they want, working hard to get it and efficiently applying what they find.</a:t>
            </a:r>
          </a:p>
        </p:txBody>
      </p:sp>
    </p:spTree>
    <p:extLst>
      <p:ext uri="{BB962C8B-B14F-4D97-AF65-F5344CB8AC3E}">
        <p14:creationId xmlns:p14="http://schemas.microsoft.com/office/powerpoint/2010/main" val="1628165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8515" y="873033"/>
            <a:ext cx="10018713" cy="3124201"/>
          </a:xfrm>
        </p:spPr>
        <p:txBody>
          <a:bodyPr>
            <a:normAutofit fontScale="92500" lnSpcReduction="20000"/>
          </a:bodyPr>
          <a:lstStyle/>
          <a:p>
            <a:pPr marL="0" indent="0">
              <a:buNone/>
            </a:pPr>
            <a:r>
              <a:rPr lang="en-US" b="1" dirty="0" smtClean="0">
                <a:solidFill>
                  <a:srgbClr val="FF0000"/>
                </a:solidFill>
              </a:rPr>
              <a:t>v. Extroversion-the social dimension:</a:t>
            </a:r>
            <a:r>
              <a:rPr lang="en-US" dirty="0" smtClean="0"/>
              <a:t> </a:t>
            </a:r>
            <a:r>
              <a:rPr lang="en-US" dirty="0"/>
              <a:t>The personality dimension most strongly related to interpersonal information seeking is </a:t>
            </a:r>
            <a:r>
              <a:rPr lang="en-US" dirty="0">
                <a:hlinkClick r:id="rId2" tooltip="Learn more about Extroversion from ScienceDirect's AI-generated Topic Pages"/>
              </a:rPr>
              <a:t>extroversion</a:t>
            </a:r>
            <a:r>
              <a:rPr lang="en-US" dirty="0"/>
              <a:t>. For extroverts, information seeking is often a form of social interaction. They frequently find information through discussion with others, such as friends, family, peers, superiors or teachers. In addition the extroverts’ </a:t>
            </a:r>
            <a:r>
              <a:rPr lang="en-US" dirty="0" smtClean="0"/>
              <a:t>optimistic </a:t>
            </a:r>
            <a:r>
              <a:rPr lang="en-US" dirty="0"/>
              <a:t>temperament shines through in their enthusiastic and spontaneous searches. Extroverts often have a task-oriented, practical approach to information seeking, as opposed to introverts, who tend to be more analytical and reflective</a:t>
            </a:r>
            <a:r>
              <a:rPr lang="en-US" dirty="0" smtClean="0"/>
              <a:t>.</a:t>
            </a:r>
            <a:r>
              <a:rPr lang="en-US" dirty="0"/>
              <a:t> Extroverted persons are typically gregarious, social and lively, as well as adventurous</a:t>
            </a:r>
            <a:r>
              <a:rPr lang="en-US"/>
              <a:t>, </a:t>
            </a:r>
            <a:r>
              <a:rPr lang="en-US" smtClean="0"/>
              <a:t>self-confident </a:t>
            </a:r>
            <a:r>
              <a:rPr lang="en-US" dirty="0"/>
              <a:t>and straightforward. Introverts are commonly portrayed as independent, quiet, reserved, steady and shy (Costa and McCrae, 1992).</a:t>
            </a:r>
          </a:p>
        </p:txBody>
      </p:sp>
    </p:spTree>
    <p:extLst>
      <p:ext uri="{BB962C8B-B14F-4D97-AF65-F5344CB8AC3E}">
        <p14:creationId xmlns:p14="http://schemas.microsoft.com/office/powerpoint/2010/main" val="5115166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Chapter-2</a:t>
            </a:r>
            <a:br>
              <a:rPr lang="en-US" dirty="0" smtClean="0">
                <a:solidFill>
                  <a:srgbClr val="FF0000"/>
                </a:solidFill>
              </a:rPr>
            </a:br>
            <a:r>
              <a:rPr lang="en-US" dirty="0" smtClean="0">
                <a:solidFill>
                  <a:srgbClr val="FF0000"/>
                </a:solidFill>
              </a:rPr>
              <a:t>SOFT SKILLS</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solidFill>
                  <a:srgbClr val="FF0000"/>
                </a:solidFill>
              </a:rPr>
              <a:t>2</a:t>
            </a:r>
            <a:r>
              <a:rPr lang="en-US" b="1" dirty="0" smtClean="0">
                <a:solidFill>
                  <a:srgbClr val="FF0000"/>
                </a:solidFill>
              </a:rPr>
              <a:t>.1 Introduction to Personal Skills: </a:t>
            </a:r>
            <a:r>
              <a:rPr lang="en-US" dirty="0"/>
              <a:t> </a:t>
            </a:r>
            <a:r>
              <a:rPr lang="en-US" dirty="0" smtClean="0"/>
              <a:t>Personal skill</a:t>
            </a:r>
            <a:r>
              <a:rPr lang="en-US" dirty="0"/>
              <a:t> is the ability to do something well, </a:t>
            </a:r>
            <a:r>
              <a:rPr lang="en-US" dirty="0" smtClean="0"/>
              <a:t>with </a:t>
            </a:r>
            <a:r>
              <a:rPr lang="en-US" dirty="0"/>
              <a:t>certain competence or proficiency. </a:t>
            </a:r>
            <a:r>
              <a:rPr lang="en-US" dirty="0" smtClean="0"/>
              <a:t>Personal skills </a:t>
            </a:r>
            <a:r>
              <a:rPr lang="en-US" dirty="0"/>
              <a:t>are typically acquired or developed through direct experiences and training, and they can require sustained effort. Therefore, personal skills are simply those skills that </a:t>
            </a:r>
            <a:r>
              <a:rPr lang="en-US" dirty="0" smtClean="0"/>
              <a:t>we </a:t>
            </a:r>
            <a:r>
              <a:rPr lang="en-US" dirty="0"/>
              <a:t>possess and consider </a:t>
            </a:r>
            <a:r>
              <a:rPr lang="en-US" dirty="0" smtClean="0"/>
              <a:t>our </a:t>
            </a:r>
            <a:r>
              <a:rPr lang="en-US" dirty="0"/>
              <a:t>strengths. </a:t>
            </a:r>
            <a:r>
              <a:rPr lang="en-US" dirty="0" smtClean="0"/>
              <a:t>We </a:t>
            </a:r>
            <a:r>
              <a:rPr lang="en-US" dirty="0"/>
              <a:t>can categorize personal skills in two </a:t>
            </a:r>
            <a:r>
              <a:rPr lang="en-US" dirty="0" smtClean="0"/>
              <a:t>types as: </a:t>
            </a:r>
            <a:r>
              <a:rPr lang="en-US" dirty="0"/>
              <a:t>soft and hard skills. </a:t>
            </a:r>
            <a:r>
              <a:rPr lang="en-US" b="1" dirty="0"/>
              <a:t>Soft skills</a:t>
            </a:r>
            <a:r>
              <a:rPr lang="en-US" dirty="0"/>
              <a:t> are more general, intangible qualities or attributes we possess that enhance our interactions with others. They can be related to our attitude, personality, emotions, habits, communication style, and social manners. Successful development of soft skills happens during our interactions with others (family, friends, and co-workers) and are fundamental to how well we build and manage our relationships.</a:t>
            </a:r>
          </a:p>
        </p:txBody>
      </p:sp>
    </p:spTree>
    <p:extLst>
      <p:ext uri="{BB962C8B-B14F-4D97-AF65-F5344CB8AC3E}">
        <p14:creationId xmlns:p14="http://schemas.microsoft.com/office/powerpoint/2010/main" val="791594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4642" y="1482633"/>
            <a:ext cx="10141632" cy="3620590"/>
          </a:xfrm>
        </p:spPr>
        <p:txBody>
          <a:bodyPr/>
          <a:lstStyle/>
          <a:p>
            <a:pPr marL="0" indent="0">
              <a:buNone/>
            </a:pPr>
            <a:r>
              <a:rPr lang="en-US" b="1" dirty="0"/>
              <a:t>Soft skills</a:t>
            </a:r>
            <a:r>
              <a:rPr lang="en-US" dirty="0"/>
              <a:t> are more general, intangible qualities or attributes we possess that enhance our interactions with others. They can be related to our attitude, personality, emotions, habits, communication style, and social manners. Successful development of soft skills happens during our interactions with others (family, friends, and co-workers) and are fundamental to how well we build and manage our relationships.</a:t>
            </a:r>
          </a:p>
          <a:p>
            <a:pPr marL="0" indent="0">
              <a:buNone/>
            </a:pPr>
            <a:endParaRPr lang="en-US" dirty="0"/>
          </a:p>
        </p:txBody>
      </p:sp>
    </p:spTree>
    <p:extLst>
      <p:ext uri="{BB962C8B-B14F-4D97-AF65-F5344CB8AC3E}">
        <p14:creationId xmlns:p14="http://schemas.microsoft.com/office/powerpoint/2010/main" val="1079990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1431" y="226423"/>
            <a:ext cx="10018713" cy="1752599"/>
          </a:xfrm>
        </p:spPr>
        <p:txBody>
          <a:bodyPr/>
          <a:lstStyle/>
          <a:p>
            <a:r>
              <a:rPr lang="en-US" dirty="0" smtClean="0">
                <a:solidFill>
                  <a:srgbClr val="FF0000"/>
                </a:solidFill>
              </a:rPr>
              <a:t>Chapter-1</a:t>
            </a:r>
            <a:br>
              <a:rPr lang="en-US" dirty="0" smtClean="0">
                <a:solidFill>
                  <a:srgbClr val="FF0000"/>
                </a:solidFill>
              </a:rPr>
            </a:br>
            <a:r>
              <a:rPr lang="en-US" dirty="0" smtClean="0">
                <a:solidFill>
                  <a:srgbClr val="FF0000"/>
                </a:solidFill>
              </a:rPr>
              <a:t>Introduction</a:t>
            </a:r>
            <a:endParaRPr lang="en-US" dirty="0">
              <a:solidFill>
                <a:srgbClr val="FF0000"/>
              </a:solidFill>
            </a:endParaRPr>
          </a:p>
        </p:txBody>
      </p:sp>
      <p:sp>
        <p:nvSpPr>
          <p:cNvPr id="3" name="Content Placeholder 2"/>
          <p:cNvSpPr>
            <a:spLocks noGrp="1"/>
          </p:cNvSpPr>
          <p:nvPr>
            <p:ph idx="1"/>
          </p:nvPr>
        </p:nvSpPr>
        <p:spPr>
          <a:xfrm>
            <a:off x="1484310" y="1979022"/>
            <a:ext cx="10018713" cy="3124201"/>
          </a:xfrm>
        </p:spPr>
        <p:txBody>
          <a:bodyPr>
            <a:normAutofit lnSpcReduction="10000"/>
          </a:bodyPr>
          <a:lstStyle/>
          <a:p>
            <a:pPr marL="0" indent="0">
              <a:buNone/>
            </a:pPr>
            <a:r>
              <a:rPr lang="en-US" b="1" dirty="0" smtClean="0">
                <a:solidFill>
                  <a:srgbClr val="FF0000"/>
                </a:solidFill>
              </a:rPr>
              <a:t>1.1 Basics of personality</a:t>
            </a:r>
          </a:p>
          <a:p>
            <a:pPr marL="0" indent="0">
              <a:buNone/>
            </a:pPr>
            <a:r>
              <a:rPr lang="en-US" dirty="0" smtClean="0"/>
              <a:t>Personality refers to the </a:t>
            </a:r>
            <a:r>
              <a:rPr lang="en-US" dirty="0"/>
              <a:t>combination of characteristics or qualities that form an individual's distinctive character</a:t>
            </a:r>
            <a:r>
              <a:rPr lang="en-US" dirty="0" smtClean="0"/>
              <a:t>.</a:t>
            </a:r>
            <a:r>
              <a:rPr lang="en-US" dirty="0"/>
              <a:t> </a:t>
            </a:r>
            <a:r>
              <a:rPr lang="en-US" dirty="0" smtClean="0"/>
              <a:t>It can also be defined as a </a:t>
            </a:r>
            <a:r>
              <a:rPr lang="en-US" dirty="0"/>
              <a:t>characteristic way of thinking, feeling, and behaving. Personality embraces moods, attitudes, and opinions and is most clearly expressed in interactions with other people. It includes behavioral characteristics, both inherent and acquired, that distinguish one person from another and that can be observed in people’s relations to the environment and to the social group.</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924" y="583475"/>
            <a:ext cx="2625076" cy="1748653"/>
          </a:xfrm>
          <a:prstGeom prst="rect">
            <a:avLst/>
          </a:prstGeom>
        </p:spPr>
      </p:pic>
    </p:spTree>
    <p:extLst>
      <p:ext uri="{BB962C8B-B14F-4D97-AF65-F5344CB8AC3E}">
        <p14:creationId xmlns:p14="http://schemas.microsoft.com/office/powerpoint/2010/main" val="12934645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4013" y="1639388"/>
            <a:ext cx="10018713" cy="3124201"/>
          </a:xfrm>
        </p:spPr>
        <p:txBody>
          <a:bodyPr>
            <a:normAutofit fontScale="92500"/>
          </a:bodyPr>
          <a:lstStyle/>
          <a:p>
            <a:pPr marL="0" indent="0">
              <a:buNone/>
            </a:pPr>
            <a:r>
              <a:rPr lang="en-US" b="1" dirty="0"/>
              <a:t>H</a:t>
            </a:r>
            <a:r>
              <a:rPr lang="en-US" b="1" dirty="0" smtClean="0"/>
              <a:t>ard </a:t>
            </a:r>
            <a:r>
              <a:rPr lang="en-US" b="1" dirty="0"/>
              <a:t>skills</a:t>
            </a:r>
            <a:r>
              <a:rPr lang="en-US" dirty="0"/>
              <a:t> are more specific and are often associated with a task or activity, most times job-related. They include certain abilities and knowledge about an area of focus and can be easily quantified and evaluated. Mostly learned through education, training, and on-the-job experience, hard skills can include computer literacy, project management, editing, or proficiency in a foreign language. These types of skills make us employable and allow us to tackle our job responsibilities. </a:t>
            </a:r>
            <a:endParaRPr lang="en-US" dirty="0" smtClean="0"/>
          </a:p>
          <a:p>
            <a:pPr marL="0" indent="0">
              <a:buNone/>
            </a:pPr>
            <a:r>
              <a:rPr lang="en-US" dirty="0" smtClean="0"/>
              <a:t>Soft </a:t>
            </a:r>
            <a:r>
              <a:rPr lang="en-US" dirty="0"/>
              <a:t>and hard skills complement each other and make up our arsenal of personal skills that demonstrate our capabilities.</a:t>
            </a:r>
          </a:p>
        </p:txBody>
      </p:sp>
    </p:spTree>
    <p:extLst>
      <p:ext uri="{BB962C8B-B14F-4D97-AF65-F5344CB8AC3E}">
        <p14:creationId xmlns:p14="http://schemas.microsoft.com/office/powerpoint/2010/main" val="2961831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786" y="677091"/>
            <a:ext cx="10018713" cy="1752599"/>
          </a:xfrm>
        </p:spPr>
        <p:txBody>
          <a:bodyPr/>
          <a:lstStyle/>
          <a:p>
            <a:r>
              <a:rPr lang="en-US" dirty="0">
                <a:solidFill>
                  <a:srgbClr val="FF0000"/>
                </a:solidFill>
              </a:rPr>
              <a:t>2</a:t>
            </a:r>
            <a:r>
              <a:rPr lang="en-US" dirty="0" smtClean="0">
                <a:solidFill>
                  <a:srgbClr val="FF0000"/>
                </a:solidFill>
              </a:rPr>
              <a:t>.2 Importance of Soft Skills</a:t>
            </a:r>
            <a:endParaRPr lang="en-US" dirty="0">
              <a:solidFill>
                <a:srgbClr val="FF0000"/>
              </a:solidFill>
            </a:endParaRPr>
          </a:p>
        </p:txBody>
      </p:sp>
      <p:sp>
        <p:nvSpPr>
          <p:cNvPr id="3" name="Content Placeholder 2"/>
          <p:cNvSpPr>
            <a:spLocks noGrp="1"/>
          </p:cNvSpPr>
          <p:nvPr>
            <p:ph idx="1"/>
          </p:nvPr>
        </p:nvSpPr>
        <p:spPr>
          <a:xfrm>
            <a:off x="1484310" y="2151017"/>
            <a:ext cx="10202593" cy="3936274"/>
          </a:xfrm>
        </p:spPr>
        <p:txBody>
          <a:bodyPr>
            <a:normAutofit fontScale="92500" lnSpcReduction="10000"/>
          </a:bodyPr>
          <a:lstStyle/>
          <a:p>
            <a:pPr marL="0" indent="0">
              <a:buNone/>
            </a:pPr>
            <a:r>
              <a:rPr lang="en-US" b="1" dirty="0" err="1" smtClean="0">
                <a:solidFill>
                  <a:srgbClr val="FF0000"/>
                </a:solidFill>
              </a:rPr>
              <a:t>i</a:t>
            </a:r>
            <a:r>
              <a:rPr lang="en-US" b="1" dirty="0" smtClean="0">
                <a:solidFill>
                  <a:srgbClr val="FF0000"/>
                </a:solidFill>
              </a:rPr>
              <a:t>.  </a:t>
            </a:r>
            <a:r>
              <a:rPr lang="en-US" b="1" dirty="0">
                <a:solidFill>
                  <a:srgbClr val="FF0000"/>
                </a:solidFill>
              </a:rPr>
              <a:t>Career progression and </a:t>
            </a:r>
            <a:r>
              <a:rPr lang="en-US" b="1" dirty="0" smtClean="0">
                <a:solidFill>
                  <a:srgbClr val="FF0000"/>
                </a:solidFill>
              </a:rPr>
              <a:t>promotion: </a:t>
            </a:r>
            <a:r>
              <a:rPr lang="en-US" dirty="0" err="1" smtClean="0">
                <a:hlinkClick r:id="rId2"/>
              </a:rPr>
              <a:t>iCIMS</a:t>
            </a:r>
            <a:r>
              <a:rPr lang="en-US" dirty="0" smtClean="0">
                <a:hlinkClick r:id="rId2"/>
              </a:rPr>
              <a:t> </a:t>
            </a:r>
            <a:r>
              <a:rPr lang="en-US" dirty="0">
                <a:hlinkClick r:id="rId2"/>
              </a:rPr>
              <a:t>Hiring Insights (2017)</a:t>
            </a:r>
            <a:r>
              <a:rPr lang="en-US" dirty="0"/>
              <a:t> found that "Ninety-four percent of recruiting professionals believe an employee with stronger soft skills has a better chance of being promoted to a leadership position than an employee with more years of experience but weaker soft </a:t>
            </a:r>
            <a:r>
              <a:rPr lang="en-US" dirty="0" smtClean="0"/>
              <a:t>skills. "It's </a:t>
            </a:r>
            <a:r>
              <a:rPr lang="en-US" dirty="0"/>
              <a:t>become vital to develop these skills if you want to progress in your career as they will set you apart from others at the interview and on the job.</a:t>
            </a:r>
          </a:p>
          <a:p>
            <a:pPr marL="0" indent="0">
              <a:buNone/>
            </a:pPr>
            <a:r>
              <a:rPr lang="en-US" b="1" dirty="0" smtClean="0">
                <a:solidFill>
                  <a:srgbClr val="FF0000"/>
                </a:solidFill>
              </a:rPr>
              <a:t>ii. The </a:t>
            </a:r>
            <a:r>
              <a:rPr lang="en-US" b="1" dirty="0">
                <a:solidFill>
                  <a:srgbClr val="FF0000"/>
                </a:solidFill>
              </a:rPr>
              <a:t>modern workplace is </a:t>
            </a:r>
            <a:r>
              <a:rPr lang="en-US" b="1" dirty="0" smtClean="0">
                <a:solidFill>
                  <a:srgbClr val="FF0000"/>
                </a:solidFill>
              </a:rPr>
              <a:t>interpersonal: </a:t>
            </a:r>
            <a:r>
              <a:rPr lang="en-US" dirty="0" smtClean="0"/>
              <a:t>Skills </a:t>
            </a:r>
            <a:r>
              <a:rPr lang="en-US" dirty="0"/>
              <a:t>such as active listening, collaboration, presenting ideas and communicating with colleagues are all highly valued in the modern workplace. Strong soft skills ensure a productive, collaborative and healthy work environment, all crucial attributes for </a:t>
            </a:r>
            <a:r>
              <a:rPr lang="en-US" dirty="0" smtClean="0"/>
              <a:t>organizations </a:t>
            </a:r>
            <a:r>
              <a:rPr lang="en-US" dirty="0"/>
              <a:t>in an increasingly competitive world.</a:t>
            </a:r>
          </a:p>
          <a:p>
            <a:endParaRPr lang="en-US" dirty="0"/>
          </a:p>
        </p:txBody>
      </p:sp>
    </p:spTree>
    <p:extLst>
      <p:ext uri="{BB962C8B-B14F-4D97-AF65-F5344CB8AC3E}">
        <p14:creationId xmlns:p14="http://schemas.microsoft.com/office/powerpoint/2010/main" val="236640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992777"/>
            <a:ext cx="10018713" cy="4798423"/>
          </a:xfrm>
        </p:spPr>
        <p:txBody>
          <a:bodyPr>
            <a:normAutofit fontScale="92500" lnSpcReduction="10000"/>
          </a:bodyPr>
          <a:lstStyle/>
          <a:p>
            <a:pPr marL="0" indent="0">
              <a:buNone/>
            </a:pPr>
            <a:r>
              <a:rPr lang="en-US" b="1" dirty="0" smtClean="0">
                <a:solidFill>
                  <a:srgbClr val="FF0000"/>
                </a:solidFill>
              </a:rPr>
              <a:t>iii. Customers </a:t>
            </a:r>
            <a:r>
              <a:rPr lang="en-US" b="1" dirty="0">
                <a:solidFill>
                  <a:srgbClr val="FF0000"/>
                </a:solidFill>
              </a:rPr>
              <a:t>and clients demand soft </a:t>
            </a:r>
            <a:r>
              <a:rPr lang="en-US" b="1" dirty="0" smtClean="0">
                <a:solidFill>
                  <a:srgbClr val="FF0000"/>
                </a:solidFill>
              </a:rPr>
              <a:t>skills:</a:t>
            </a:r>
            <a:r>
              <a:rPr lang="en-US" dirty="0" smtClean="0"/>
              <a:t> Consumers </a:t>
            </a:r>
            <a:r>
              <a:rPr lang="en-US" dirty="0"/>
              <a:t>these days have a huge number of choices of where to buy from, bought about by the internet and smartphones. For these consumers, convenience and low prices are easy to come by, so customer service is often what </a:t>
            </a:r>
            <a:r>
              <a:rPr lang="en-US" dirty="0">
                <a:hlinkClick r:id="rId2"/>
              </a:rPr>
              <a:t>influences the choice</a:t>
            </a:r>
            <a:r>
              <a:rPr lang="en-US" dirty="0"/>
              <a:t> to use a particular </a:t>
            </a:r>
            <a:r>
              <a:rPr lang="en-US" dirty="0" smtClean="0"/>
              <a:t>business. The </a:t>
            </a:r>
            <a:r>
              <a:rPr lang="en-US" dirty="0"/>
              <a:t>ability to communicate at a human level with customers is therefore a vital factor in an </a:t>
            </a:r>
            <a:r>
              <a:rPr lang="en-US" dirty="0" smtClean="0"/>
              <a:t>organization's </a:t>
            </a:r>
            <a:r>
              <a:rPr lang="en-US" dirty="0"/>
              <a:t>success.</a:t>
            </a:r>
          </a:p>
          <a:p>
            <a:pPr marL="0" indent="0">
              <a:buNone/>
            </a:pPr>
            <a:r>
              <a:rPr lang="en-US" b="1" dirty="0" smtClean="0">
                <a:solidFill>
                  <a:srgbClr val="FF0000"/>
                </a:solidFill>
              </a:rPr>
              <a:t>iv. The </a:t>
            </a:r>
            <a:r>
              <a:rPr lang="en-US" b="1" dirty="0">
                <a:solidFill>
                  <a:srgbClr val="FF0000"/>
                </a:solidFill>
              </a:rPr>
              <a:t>future workplace will rely on soft </a:t>
            </a:r>
            <a:r>
              <a:rPr lang="en-US" b="1" dirty="0" smtClean="0">
                <a:solidFill>
                  <a:srgbClr val="FF0000"/>
                </a:solidFill>
              </a:rPr>
              <a:t>skills: </a:t>
            </a:r>
            <a:r>
              <a:rPr lang="en-US" dirty="0" smtClean="0"/>
              <a:t>Automation </a:t>
            </a:r>
            <a:r>
              <a:rPr lang="en-US" dirty="0"/>
              <a:t>and artificial intelligence will result in a greater proportion of jobs relying on soft skills. Advances in technology have caused tasks that require hard skills to decline, making soft skills a key differentiator in the workplace. A </a:t>
            </a:r>
            <a:r>
              <a:rPr lang="en-US" dirty="0">
                <a:hlinkClick r:id="rId3"/>
              </a:rPr>
              <a:t>study by Deloitte Access Economics</a:t>
            </a:r>
            <a:r>
              <a:rPr lang="en-US" dirty="0"/>
              <a:t> predicts that “Soft skill-intensive occupations will account for two-thirds of all jobs by 2030</a:t>
            </a:r>
            <a:r>
              <a:rPr lang="en-US" dirty="0" smtClean="0"/>
              <a:t>”. As </a:t>
            </a:r>
            <a:r>
              <a:rPr lang="en-US" dirty="0"/>
              <a:t>the cost of robots decreases and the performance of artificial intelligence improves, jobs such as manufacturing line workers, will become automated. Traditional skills like teamwork, communication and critical thinking will be more important than ever.</a:t>
            </a:r>
          </a:p>
          <a:p>
            <a:pPr marL="0" indent="0">
              <a:buNone/>
            </a:pPr>
            <a:endParaRPr lang="en-US" dirty="0"/>
          </a:p>
        </p:txBody>
      </p:sp>
    </p:spTree>
    <p:extLst>
      <p:ext uri="{BB962C8B-B14F-4D97-AF65-F5344CB8AC3E}">
        <p14:creationId xmlns:p14="http://schemas.microsoft.com/office/powerpoint/2010/main" val="2729328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252549"/>
            <a:ext cx="10018713" cy="6130834"/>
          </a:xfrm>
        </p:spPr>
        <p:txBody>
          <a:bodyPr>
            <a:normAutofit fontScale="85000" lnSpcReduction="20000"/>
          </a:bodyPr>
          <a:lstStyle/>
          <a:p>
            <a:pPr marL="0" indent="0">
              <a:buNone/>
            </a:pPr>
            <a:r>
              <a:rPr lang="en-US" b="1" dirty="0" smtClean="0">
                <a:solidFill>
                  <a:srgbClr val="FF0000"/>
                </a:solidFill>
              </a:rPr>
              <a:t>v. Soft </a:t>
            </a:r>
            <a:r>
              <a:rPr lang="en-US" b="1" dirty="0">
                <a:solidFill>
                  <a:srgbClr val="FF0000"/>
                </a:solidFill>
              </a:rPr>
              <a:t>skills are hard to </a:t>
            </a:r>
            <a:r>
              <a:rPr lang="en-US" b="1" dirty="0" smtClean="0">
                <a:solidFill>
                  <a:srgbClr val="FF0000"/>
                </a:solidFill>
              </a:rPr>
              <a:t>automate:</a:t>
            </a:r>
            <a:r>
              <a:rPr lang="en-US" b="1" dirty="0">
                <a:solidFill>
                  <a:srgbClr val="FF0000"/>
                </a:solidFill>
              </a:rPr>
              <a:t> </a:t>
            </a:r>
            <a:r>
              <a:rPr lang="en-US" dirty="0" smtClean="0"/>
              <a:t>Following </a:t>
            </a:r>
            <a:r>
              <a:rPr lang="en-US" dirty="0"/>
              <a:t>on from the previous point, soft skills such as emotional intelligence are hard to automate and unlikely to become automated anytime soon. This means they're expected to become more desirable in the near </a:t>
            </a:r>
            <a:r>
              <a:rPr lang="en-US" dirty="0" smtClean="0"/>
              <a:t>future. However </a:t>
            </a:r>
            <a:r>
              <a:rPr lang="en-US" dirty="0"/>
              <a:t>soft skills can be difficult to teach and track improvements on</a:t>
            </a:r>
            <a:r>
              <a:rPr lang="en-US" dirty="0" smtClean="0"/>
              <a:t>.</a:t>
            </a:r>
            <a:endParaRPr lang="en-US" dirty="0"/>
          </a:p>
          <a:p>
            <a:pPr marL="0" indent="0">
              <a:buNone/>
            </a:pPr>
            <a:r>
              <a:rPr lang="en-US" b="1" dirty="0" smtClean="0">
                <a:solidFill>
                  <a:srgbClr val="FF0000"/>
                </a:solidFill>
              </a:rPr>
              <a:t>vi. Soft </a:t>
            </a:r>
            <a:r>
              <a:rPr lang="en-US" b="1" dirty="0">
                <a:solidFill>
                  <a:srgbClr val="FF0000"/>
                </a:solidFill>
              </a:rPr>
              <a:t>skills are in high demand by </a:t>
            </a:r>
            <a:r>
              <a:rPr lang="en-US" b="1" dirty="0" smtClean="0">
                <a:solidFill>
                  <a:srgbClr val="FF0000"/>
                </a:solidFill>
              </a:rPr>
              <a:t>recruiters: </a:t>
            </a:r>
            <a:r>
              <a:rPr lang="en-US" dirty="0" smtClean="0"/>
              <a:t>Soft </a:t>
            </a:r>
            <a:r>
              <a:rPr lang="en-US" dirty="0"/>
              <a:t>skills are in high demand in the workforce. According to the </a:t>
            </a:r>
            <a:r>
              <a:rPr lang="en-US" dirty="0">
                <a:hlinkClick r:id="rId2"/>
              </a:rPr>
              <a:t>2017 paper by a Harvard student</a:t>
            </a:r>
            <a:r>
              <a:rPr lang="en-US" dirty="0"/>
              <a:t> on the importance of social skills in the </a:t>
            </a:r>
            <a:r>
              <a:rPr lang="en-US" dirty="0" err="1"/>
              <a:t>labour</a:t>
            </a:r>
            <a:r>
              <a:rPr lang="en-US" dirty="0"/>
              <a:t> market, jobs requiring high levels of social interaction grew by nearly 12 percent as a share of the U.S. </a:t>
            </a:r>
            <a:r>
              <a:rPr lang="en-US" dirty="0" err="1"/>
              <a:t>labour</a:t>
            </a:r>
            <a:r>
              <a:rPr lang="en-US" dirty="0"/>
              <a:t> force.</a:t>
            </a:r>
          </a:p>
          <a:p>
            <a:r>
              <a:rPr lang="en-US" dirty="0"/>
              <a:t>Most in-demand soft skills (from </a:t>
            </a:r>
            <a:r>
              <a:rPr lang="en-US" dirty="0">
                <a:hlinkClick r:id="rId3"/>
              </a:rPr>
              <a:t>LinkedIn research</a:t>
            </a:r>
            <a:r>
              <a:rPr lang="en-US" dirty="0"/>
              <a:t>):</a:t>
            </a:r>
          </a:p>
          <a:p>
            <a:r>
              <a:rPr lang="en-US" dirty="0"/>
              <a:t>Communication</a:t>
            </a:r>
          </a:p>
          <a:p>
            <a:r>
              <a:rPr lang="en-US" dirty="0" smtClean="0"/>
              <a:t>Organization</a:t>
            </a:r>
            <a:endParaRPr lang="en-US" dirty="0"/>
          </a:p>
          <a:p>
            <a:r>
              <a:rPr lang="en-US" dirty="0"/>
              <a:t>Teamwork</a:t>
            </a:r>
          </a:p>
          <a:p>
            <a:r>
              <a:rPr lang="en-US" dirty="0"/>
              <a:t>Critical thinking</a:t>
            </a:r>
          </a:p>
          <a:p>
            <a:r>
              <a:rPr lang="en-US" dirty="0"/>
              <a:t>Social skills</a:t>
            </a:r>
          </a:p>
          <a:p>
            <a:r>
              <a:rPr lang="en-US" dirty="0"/>
              <a:t>Creativity</a:t>
            </a:r>
          </a:p>
          <a:p>
            <a:r>
              <a:rPr lang="en-US" dirty="0"/>
              <a:t>Interpersonal communication</a:t>
            </a:r>
          </a:p>
          <a:p>
            <a:r>
              <a:rPr lang="en-US" dirty="0"/>
              <a:t>Adaptability</a:t>
            </a:r>
          </a:p>
          <a:p>
            <a:endParaRPr lang="en-US" dirty="0"/>
          </a:p>
        </p:txBody>
      </p:sp>
    </p:spTree>
    <p:extLst>
      <p:ext uri="{BB962C8B-B14F-4D97-AF65-F5344CB8AC3E}">
        <p14:creationId xmlns:p14="http://schemas.microsoft.com/office/powerpoint/2010/main" val="2818088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6264" y="1177833"/>
            <a:ext cx="10018713" cy="3124201"/>
          </a:xfrm>
        </p:spPr>
        <p:txBody>
          <a:bodyPr/>
          <a:lstStyle/>
          <a:p>
            <a:pPr marL="0" indent="0">
              <a:buNone/>
            </a:pPr>
            <a:r>
              <a:rPr lang="en-US" dirty="0"/>
              <a:t>B</a:t>
            </a:r>
            <a:r>
              <a:rPr lang="en-US" dirty="0" smtClean="0"/>
              <a:t>ecause </a:t>
            </a:r>
            <a:r>
              <a:rPr lang="en-US" dirty="0"/>
              <a:t>computers are very poor at simulating human interaction, social skills are still important. Therefore, individuals should still look to improve their social and soft skills through activities such as volunteering, leading a team or even by working on an open source project with other people.</a:t>
            </a:r>
          </a:p>
        </p:txBody>
      </p:sp>
    </p:spTree>
    <p:extLst>
      <p:ext uri="{BB962C8B-B14F-4D97-AF65-F5344CB8AC3E}">
        <p14:creationId xmlns:p14="http://schemas.microsoft.com/office/powerpoint/2010/main" val="868910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2.3 Emotional Intelligence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Refer Case Study</a:t>
            </a:r>
            <a:endParaRPr lang="en-US" dirty="0"/>
          </a:p>
        </p:txBody>
      </p:sp>
    </p:spTree>
    <p:extLst>
      <p:ext uri="{BB962C8B-B14F-4D97-AF65-F5344CB8AC3E}">
        <p14:creationId xmlns:p14="http://schemas.microsoft.com/office/powerpoint/2010/main" val="2705215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821" y="163288"/>
            <a:ext cx="10018713" cy="1752599"/>
          </a:xfrm>
        </p:spPr>
        <p:txBody>
          <a:bodyPr/>
          <a:lstStyle/>
          <a:p>
            <a:r>
              <a:rPr lang="en-US" b="1" dirty="0" smtClean="0">
                <a:solidFill>
                  <a:srgbClr val="FF0000"/>
                </a:solidFill>
              </a:rPr>
              <a:t>2.4  Decision Making</a:t>
            </a:r>
            <a:endParaRPr lang="en-US" b="1" dirty="0">
              <a:solidFill>
                <a:srgbClr val="FF0000"/>
              </a:solidFill>
            </a:endParaRPr>
          </a:p>
        </p:txBody>
      </p:sp>
      <p:sp>
        <p:nvSpPr>
          <p:cNvPr id="3" name="Content Placeholder 2"/>
          <p:cNvSpPr>
            <a:spLocks noGrp="1"/>
          </p:cNvSpPr>
          <p:nvPr>
            <p:ph idx="1"/>
          </p:nvPr>
        </p:nvSpPr>
        <p:spPr>
          <a:xfrm>
            <a:off x="1254034" y="1976847"/>
            <a:ext cx="10248989" cy="3814354"/>
          </a:xfrm>
        </p:spPr>
        <p:txBody>
          <a:bodyPr>
            <a:normAutofit lnSpcReduction="10000"/>
          </a:bodyPr>
          <a:lstStyle/>
          <a:p>
            <a:pPr marL="0" indent="0">
              <a:buNone/>
            </a:pPr>
            <a:r>
              <a:rPr lang="en-US" dirty="0"/>
              <a:t>Decision making is the process of developing and analyzing alternatives and making a choice. It is a rational process of choosing best alternatives from a set of alternatives. A major part of decision making involves the analysis of a defined set of alternatives against the selection criteria. These criteria usually include cost and benefit , advantages and disadvantages, and alignment with preferences. For example, when choosing a place to establish a new business, the criteria might include rental costs, availability of skilled labor, access to transportation and means of distribution, and proximity to customers.</a:t>
            </a:r>
          </a:p>
          <a:p>
            <a:pPr marL="0" indent="0">
              <a:buNone/>
            </a:pPr>
            <a:r>
              <a:rPr lang="en-US" dirty="0"/>
              <a:t>According to George R. Terry, “ Decision making is the selection based on some criteria from two or more possible alternatives.”</a:t>
            </a:r>
          </a:p>
          <a:p>
            <a:pPr marL="0" indent="0">
              <a:buNone/>
            </a:pPr>
            <a:endParaRPr lang="en-US" dirty="0"/>
          </a:p>
        </p:txBody>
      </p:sp>
    </p:spTree>
    <p:extLst>
      <p:ext uri="{BB962C8B-B14F-4D97-AF65-F5344CB8AC3E}">
        <p14:creationId xmlns:p14="http://schemas.microsoft.com/office/powerpoint/2010/main" val="1890243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86" y="755469"/>
            <a:ext cx="10018713" cy="1752599"/>
          </a:xfrm>
        </p:spPr>
        <p:txBody>
          <a:bodyPr/>
          <a:lstStyle/>
          <a:p>
            <a:r>
              <a:rPr lang="en-US" dirty="0">
                <a:solidFill>
                  <a:srgbClr val="FF0000"/>
                </a:solidFill>
              </a:rPr>
              <a:t>Decision making process</a:t>
            </a:r>
            <a:endParaRPr lang="en-US" dirty="0"/>
          </a:p>
        </p:txBody>
      </p:sp>
      <p:sp>
        <p:nvSpPr>
          <p:cNvPr id="3" name="Content Placeholder 2"/>
          <p:cNvSpPr>
            <a:spLocks noGrp="1"/>
          </p:cNvSpPr>
          <p:nvPr>
            <p:ph idx="1"/>
          </p:nvPr>
        </p:nvSpPr>
        <p:spPr>
          <a:xfrm>
            <a:off x="1632356" y="2196737"/>
            <a:ext cx="10018713" cy="3124201"/>
          </a:xfrm>
        </p:spPr>
        <p:txBody>
          <a:bodyPr/>
          <a:lstStyle/>
          <a:p>
            <a:pPr marL="0" indent="0">
              <a:buNone/>
            </a:pPr>
            <a:r>
              <a:rPr lang="en-US" dirty="0"/>
              <a:t>Decision making is a process of choosing best alternative from two or more alternatives. This process consists of problem identification, developing alternatives, evaluation of alternatives, and selection of best alternative, decision-implementation and follow-up.</a:t>
            </a:r>
          </a:p>
          <a:p>
            <a:pPr marL="0" indent="0">
              <a:buNone/>
            </a:pPr>
            <a:endParaRPr lang="en-US" dirty="0"/>
          </a:p>
        </p:txBody>
      </p:sp>
    </p:spTree>
    <p:extLst>
      <p:ext uri="{BB962C8B-B14F-4D97-AF65-F5344CB8AC3E}">
        <p14:creationId xmlns:p14="http://schemas.microsoft.com/office/powerpoint/2010/main" val="1462859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2424" y="890450"/>
            <a:ext cx="10018713" cy="5353596"/>
          </a:xfrm>
        </p:spPr>
        <p:txBody>
          <a:bodyPr>
            <a:normAutofit/>
          </a:bodyPr>
          <a:lstStyle/>
          <a:p>
            <a:pPr marL="571500" indent="-571500">
              <a:buFont typeface="+mj-lt"/>
              <a:buAutoNum type="romanLcPeriod"/>
            </a:pPr>
            <a:r>
              <a:rPr lang="en-US" dirty="0">
                <a:solidFill>
                  <a:srgbClr val="FF0000"/>
                </a:solidFill>
              </a:rPr>
              <a:t>Problem identification: </a:t>
            </a:r>
            <a:r>
              <a:rPr lang="en-US" dirty="0"/>
              <a:t>The first step of decision making process is problem identification. It consists of definition of the problem, diagnosis of problem, and identification of decision objectives. A problem is a discrepancy between an existing and a desired state of affairs. The problem should be explained very clearly. </a:t>
            </a:r>
          </a:p>
          <a:p>
            <a:pPr marL="571500" indent="-571500">
              <a:buFont typeface="+mj-lt"/>
              <a:buAutoNum type="romanLcPeriod"/>
            </a:pPr>
            <a:r>
              <a:rPr lang="en-US" dirty="0">
                <a:solidFill>
                  <a:srgbClr val="FF0000"/>
                </a:solidFill>
              </a:rPr>
              <a:t>Development of alternatives: </a:t>
            </a:r>
            <a:r>
              <a:rPr lang="en-US" dirty="0"/>
              <a:t>The second step of decision making process is development of alternatives. Solution of a problem may have two or more alternatives. Thus, </a:t>
            </a:r>
            <a:r>
              <a:rPr lang="en-US" dirty="0" smtClean="0"/>
              <a:t>we should </a:t>
            </a:r>
            <a:r>
              <a:rPr lang="en-US" dirty="0"/>
              <a:t>develop possible alternatives </a:t>
            </a:r>
            <a:r>
              <a:rPr lang="en-US" dirty="0" smtClean="0"/>
              <a:t>and list </a:t>
            </a:r>
            <a:r>
              <a:rPr lang="en-US" dirty="0"/>
              <a:t>all possible alternatives for detailed evaluation</a:t>
            </a:r>
          </a:p>
        </p:txBody>
      </p:sp>
    </p:spTree>
    <p:extLst>
      <p:ext uri="{BB962C8B-B14F-4D97-AF65-F5344CB8AC3E}">
        <p14:creationId xmlns:p14="http://schemas.microsoft.com/office/powerpoint/2010/main" val="1071404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0105" y="1473924"/>
            <a:ext cx="10018713" cy="4029893"/>
          </a:xfrm>
        </p:spPr>
        <p:txBody>
          <a:bodyPr>
            <a:normAutofit fontScale="92500"/>
          </a:bodyPr>
          <a:lstStyle/>
          <a:p>
            <a:pPr marL="0" indent="0">
              <a:buNone/>
            </a:pPr>
            <a:r>
              <a:rPr lang="en-US" dirty="0">
                <a:solidFill>
                  <a:srgbClr val="FF0000"/>
                </a:solidFill>
              </a:rPr>
              <a:t>iii. Evaluation of alternatives and selection of alternatives:</a:t>
            </a:r>
            <a:r>
              <a:rPr lang="en-US" dirty="0"/>
              <a:t> The third step of decision making process is evaluation and selection alternatives. Alternatives are analyzed on the basis of time, cost, profit, and risk. Detail and analytical evaluation of available alternative helps to select the best alternatives.</a:t>
            </a:r>
          </a:p>
          <a:p>
            <a:pPr marL="0" indent="0">
              <a:buNone/>
            </a:pPr>
            <a:r>
              <a:rPr lang="en-US" dirty="0">
                <a:solidFill>
                  <a:srgbClr val="FF0000"/>
                </a:solidFill>
              </a:rPr>
              <a:t>iv. Decision implementation and monitoring: </a:t>
            </a:r>
            <a:r>
              <a:rPr lang="en-US" dirty="0"/>
              <a:t>The fourth step of decision making is decision implementation and monitoring. After the selection of the best alternative, a manager should convert the decisions into a plan or sequence of actions. Regular evaluation and monitoring is essential for effective implementation</a:t>
            </a:r>
            <a:r>
              <a:rPr lang="en-US" dirty="0" smtClean="0"/>
              <a:t>.</a:t>
            </a:r>
          </a:p>
          <a:p>
            <a:pPr marL="0" indent="0">
              <a:buNone/>
            </a:pPr>
            <a:r>
              <a:rPr lang="en-US" dirty="0">
                <a:solidFill>
                  <a:srgbClr val="FF0000"/>
                </a:solidFill>
              </a:rPr>
              <a:t>v. Follow-up: </a:t>
            </a:r>
            <a:r>
              <a:rPr lang="en-US" dirty="0"/>
              <a:t>This is the final step of decision making process. Effective follow-up is made with continuous evaluation and monitoring.</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75004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3384" y="1717764"/>
            <a:ext cx="10018713" cy="3124201"/>
          </a:xfrm>
        </p:spPr>
        <p:txBody>
          <a:bodyPr>
            <a:noAutofit/>
          </a:bodyPr>
          <a:lstStyle/>
          <a:p>
            <a:pPr marL="0" indent="0">
              <a:buNone/>
            </a:pPr>
            <a:r>
              <a:rPr lang="en-US" sz="2800" b="1" dirty="0" smtClean="0">
                <a:solidFill>
                  <a:srgbClr val="FF0000"/>
                </a:solidFill>
              </a:rPr>
              <a:t>      1.2 Introduction of Personality Development</a:t>
            </a:r>
          </a:p>
          <a:p>
            <a:pPr marL="0" indent="0">
              <a:buNone/>
            </a:pPr>
            <a:r>
              <a:rPr lang="en-US" dirty="0"/>
              <a:t>Personality development is the development of the organized pattern of behaviors and attitudes that makes a person distinctive. Personality development occurs by the ongoing interaction of </a:t>
            </a:r>
            <a:r>
              <a:rPr lang="en-US" b="1" dirty="0">
                <a:hlinkClick r:id="rId2"/>
              </a:rPr>
              <a:t>temperament </a:t>
            </a:r>
            <a:r>
              <a:rPr lang="en-US" dirty="0"/>
              <a:t>, character, and </a:t>
            </a:r>
            <a:r>
              <a:rPr lang="en-US" dirty="0" smtClean="0"/>
              <a:t>environment. Personality </a:t>
            </a:r>
            <a:r>
              <a:rPr lang="en-US" dirty="0"/>
              <a:t>development </a:t>
            </a:r>
            <a:r>
              <a:rPr lang="en-US" dirty="0" smtClean="0"/>
              <a:t>can also be defined </a:t>
            </a:r>
            <a:r>
              <a:rPr lang="en-US" dirty="0"/>
              <a:t>as a process of developing and enhancing one’s personality. Personality development helps an individual to gain confidence and high self </a:t>
            </a:r>
            <a:r>
              <a:rPr lang="en-US" dirty="0" smtClean="0"/>
              <a:t>esteem. Personality </a:t>
            </a:r>
            <a:r>
              <a:rPr lang="en-US" dirty="0"/>
              <a:t>development also is said to have a positive impact on one’s communication skills and the way he sees the world. Individuals tend to develop a positive attitude as a result of personality development.</a:t>
            </a:r>
          </a:p>
          <a:p>
            <a:pPr marL="0" indent="0">
              <a:buNone/>
            </a:pPr>
            <a:r>
              <a:rPr lang="en-US" sz="1600" dirty="0"/>
              <a:t/>
            </a:r>
            <a:br>
              <a:rPr lang="en-US" sz="1600" dirty="0"/>
            </a:br>
            <a:r>
              <a:rPr lang="en-US" sz="1600" dirty="0"/>
              <a:t/>
            </a:r>
            <a:br>
              <a:rPr lang="en-US" sz="1600" dirty="0"/>
            </a:br>
            <a:endParaRPr lang="en-US" sz="1600" dirty="0"/>
          </a:p>
        </p:txBody>
      </p:sp>
    </p:spTree>
    <p:extLst>
      <p:ext uri="{BB962C8B-B14F-4D97-AF65-F5344CB8AC3E}">
        <p14:creationId xmlns:p14="http://schemas.microsoft.com/office/powerpoint/2010/main" val="11256294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Decisions Making Conditions</a:t>
            </a:r>
            <a:endParaRPr lang="en-US" dirty="0"/>
          </a:p>
        </p:txBody>
      </p:sp>
      <p:sp>
        <p:nvSpPr>
          <p:cNvPr id="3" name="Content Placeholder 2"/>
          <p:cNvSpPr>
            <a:spLocks noGrp="1"/>
          </p:cNvSpPr>
          <p:nvPr>
            <p:ph idx="1"/>
          </p:nvPr>
        </p:nvSpPr>
        <p:spPr/>
        <p:txBody>
          <a:bodyPr/>
          <a:lstStyle/>
          <a:p>
            <a:pPr marL="0" indent="0">
              <a:buNone/>
            </a:pPr>
            <a:r>
              <a:rPr lang="en-US" dirty="0"/>
              <a:t>Decision Making faces 3 particular conditions they are; </a:t>
            </a:r>
          </a:p>
          <a:p>
            <a:pPr marL="514350" indent="-514350">
              <a:buAutoNum type="arabicParenBoth"/>
            </a:pPr>
            <a:r>
              <a:rPr lang="en-US" dirty="0"/>
              <a:t>Uncertainty, </a:t>
            </a:r>
          </a:p>
          <a:p>
            <a:pPr marL="514350" indent="-514350">
              <a:buAutoNum type="arabicParenBoth"/>
            </a:pPr>
            <a:r>
              <a:rPr lang="en-US" dirty="0"/>
              <a:t>Certainty, and </a:t>
            </a:r>
          </a:p>
          <a:p>
            <a:pPr marL="514350" indent="-514350">
              <a:buAutoNum type="arabicParenBoth"/>
            </a:pPr>
            <a:r>
              <a:rPr lang="en-US" dirty="0"/>
              <a:t>Risk. </a:t>
            </a:r>
          </a:p>
          <a:p>
            <a:pPr marL="0" indent="0">
              <a:buNone/>
            </a:pPr>
            <a:r>
              <a:rPr lang="en-US" dirty="0"/>
              <a:t>These conditions determine the probability of an error in decision making.</a:t>
            </a:r>
          </a:p>
          <a:p>
            <a:pPr marL="0" indent="0">
              <a:buNone/>
            </a:pPr>
            <a:endParaRPr lang="en-US" dirty="0"/>
          </a:p>
        </p:txBody>
      </p:sp>
    </p:spTree>
    <p:extLst>
      <p:ext uri="{BB962C8B-B14F-4D97-AF65-F5344CB8AC3E}">
        <p14:creationId xmlns:p14="http://schemas.microsoft.com/office/powerpoint/2010/main" val="837732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543593"/>
            <a:ext cx="10018713" cy="3124201"/>
          </a:xfrm>
        </p:spPr>
        <p:txBody>
          <a:bodyPr>
            <a:normAutofit fontScale="70000" lnSpcReduction="20000"/>
          </a:bodyPr>
          <a:lstStyle/>
          <a:p>
            <a:pPr marL="0" indent="0">
              <a:buNone/>
            </a:pPr>
            <a:r>
              <a:rPr lang="en-US" b="1" dirty="0"/>
              <a:t>1. Certainty</a:t>
            </a:r>
          </a:p>
          <a:p>
            <a:r>
              <a:rPr lang="en-US" dirty="0"/>
              <a:t>Under conditions of certainty, the </a:t>
            </a:r>
            <a:r>
              <a:rPr lang="en-US" dirty="0" smtClean="0"/>
              <a:t>person </a:t>
            </a:r>
            <a:r>
              <a:rPr lang="en-US" dirty="0"/>
              <a:t>has enough information to know the outcome of the decision before it is made.</a:t>
            </a:r>
          </a:p>
          <a:p>
            <a:r>
              <a:rPr lang="en-US" dirty="0"/>
              <a:t>The decision-maker knows with reasonable certainty what the alternatives are and what conditions are associated with each alternative, a state of certainty exists.</a:t>
            </a:r>
          </a:p>
          <a:p>
            <a:r>
              <a:rPr lang="en-US" dirty="0"/>
              <a:t>The information is available and considered to be reliable, and the cause and effect relationship is known.</a:t>
            </a:r>
          </a:p>
          <a:p>
            <a:r>
              <a:rPr lang="en-US" dirty="0"/>
              <a:t>So under this condition, </a:t>
            </a:r>
            <a:r>
              <a:rPr lang="en-US" dirty="0" smtClean="0"/>
              <a:t>one has </a:t>
            </a:r>
            <a:r>
              <a:rPr lang="en-US" dirty="0"/>
              <a:t>enough information to known the outcome of the decision before it is made.</a:t>
            </a:r>
          </a:p>
          <a:p>
            <a:pPr marL="0" indent="0">
              <a:buNone/>
            </a:pPr>
            <a:r>
              <a:rPr lang="en-US" dirty="0"/>
              <a:t/>
            </a:r>
            <a:br>
              <a:rPr lang="en-US" dirty="0"/>
            </a:br>
            <a:endParaRPr lang="en-US" dirty="0"/>
          </a:p>
          <a:p>
            <a:pPr marL="0" indent="0">
              <a:buNone/>
            </a:pPr>
            <a:endParaRPr lang="en-US" dirty="0"/>
          </a:p>
        </p:txBody>
      </p:sp>
    </p:spTree>
    <p:extLst>
      <p:ext uri="{BB962C8B-B14F-4D97-AF65-F5344CB8AC3E}">
        <p14:creationId xmlns:p14="http://schemas.microsoft.com/office/powerpoint/2010/main" val="5086242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6562" y="1352005"/>
            <a:ext cx="10018713" cy="3124201"/>
          </a:xfrm>
        </p:spPr>
        <p:txBody>
          <a:bodyPr>
            <a:normAutofit fontScale="77500" lnSpcReduction="20000"/>
          </a:bodyPr>
          <a:lstStyle/>
          <a:p>
            <a:pPr marL="0" indent="0">
              <a:buNone/>
            </a:pPr>
            <a:r>
              <a:rPr lang="en-US" b="1" dirty="0"/>
              <a:t>2. Risk</a:t>
            </a:r>
          </a:p>
          <a:p>
            <a:r>
              <a:rPr lang="en-US" dirty="0" smtClean="0"/>
              <a:t>Most decisions </a:t>
            </a:r>
            <a:r>
              <a:rPr lang="en-US" dirty="0"/>
              <a:t>are made under conditions of risk. Risks exist when the individual has some information regarding the outcome of the decision but does not know everything when making decisions under conditions of risk, </a:t>
            </a:r>
            <a:r>
              <a:rPr lang="en-US" dirty="0" smtClean="0"/>
              <a:t>an individual </a:t>
            </a:r>
            <a:r>
              <a:rPr lang="en-US" dirty="0"/>
              <a:t>may find it helpful to use probabilities.</a:t>
            </a:r>
          </a:p>
          <a:p>
            <a:r>
              <a:rPr lang="en-US" dirty="0"/>
              <a:t>To the degree that the probability assignment is accurate; he or she can make a good decision.</a:t>
            </a:r>
          </a:p>
          <a:p>
            <a:r>
              <a:rPr lang="en-US" dirty="0"/>
              <a:t>Risks exist when the individual has some information regarding the outcome of the decision but does not know everything when making decisions. Under conditions of risk, the manager may find it helpful to use probabilities.</a:t>
            </a:r>
          </a:p>
          <a:p>
            <a:r>
              <a:rPr lang="en-US" dirty="0"/>
              <a:t>Factual information may exist, but it may be incomplete.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37149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1396" y="1256210"/>
            <a:ext cx="10018713" cy="3124201"/>
          </a:xfrm>
        </p:spPr>
        <p:txBody>
          <a:bodyPr>
            <a:normAutofit fontScale="85000" lnSpcReduction="20000"/>
          </a:bodyPr>
          <a:lstStyle/>
          <a:p>
            <a:pPr marL="0" indent="0">
              <a:buNone/>
            </a:pPr>
            <a:r>
              <a:rPr lang="en-US" b="1" dirty="0"/>
              <a:t>3. Uncertainty</a:t>
            </a:r>
          </a:p>
          <a:p>
            <a:r>
              <a:rPr lang="en-US" dirty="0"/>
              <a:t>Uncertainty exists when the probabilities of the various results are not known. The manager feels unable to assign estimates to any of the alternatives.</a:t>
            </a:r>
          </a:p>
          <a:p>
            <a:r>
              <a:rPr lang="en-US" dirty="0"/>
              <a:t>While the situation may seem hopeless, mathematical techniques have been developed to help decision-makers deal with uncertainty.</a:t>
            </a:r>
          </a:p>
          <a:p>
            <a:r>
              <a:rPr lang="en-US" dirty="0"/>
              <a:t>Under uncertainty condition, the decision maker cannot get sufficient information for the correct identification of alternatives and determination of the degree of probability.</a:t>
            </a:r>
          </a:p>
          <a:p>
            <a:r>
              <a:rPr lang="en-US" dirty="0"/>
              <a:t>Under uncertainty condition, group is used as the important source for the solution of the problem.</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4291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Group Decision Making</a:t>
            </a:r>
            <a:endParaRPr lang="en-US" dirty="0"/>
          </a:p>
        </p:txBody>
      </p:sp>
      <p:sp>
        <p:nvSpPr>
          <p:cNvPr id="3" name="Content Placeholder 2"/>
          <p:cNvSpPr>
            <a:spLocks noGrp="1"/>
          </p:cNvSpPr>
          <p:nvPr>
            <p:ph idx="1"/>
          </p:nvPr>
        </p:nvSpPr>
        <p:spPr>
          <a:xfrm>
            <a:off x="1484310" y="2203268"/>
            <a:ext cx="10018713" cy="3971109"/>
          </a:xfrm>
        </p:spPr>
        <p:txBody>
          <a:bodyPr>
            <a:normAutofit fontScale="92500" lnSpcReduction="10000"/>
          </a:bodyPr>
          <a:lstStyle/>
          <a:p>
            <a:pPr marL="0" indent="0">
              <a:buNone/>
            </a:pPr>
            <a:r>
              <a:rPr lang="en-US" dirty="0"/>
              <a:t>Group decision making is a type of participatory process in which multiple individuals acting collectively, analyze problems or situations, consider and evaluate alternative courses of action, and select from among the alternatives a solution or solutions. The number of people involved in group decision-making varies greatly, but often ranges from two to seven. The individuals in a group may be demographically similar or quite diverse. Decision-making groups may be relatively informal in nature, or formally designated and charged with a specific goal. The process used to arrive at decisions may be unstructured or structured. The nature and composition of groups, their size, demographic makeup, structure, and purpose, all affect their functioning to some degree. </a:t>
            </a:r>
            <a:br>
              <a:rPr lang="en-US" dirty="0"/>
            </a:br>
            <a:r>
              <a:rPr lang="en-US" dirty="0"/>
              <a:t/>
            </a:r>
            <a:br>
              <a:rPr lang="en-US" dirty="0"/>
            </a:br>
            <a:endParaRPr lang="en-US" dirty="0"/>
          </a:p>
          <a:p>
            <a:pPr marL="0" indent="0">
              <a:buNone/>
            </a:pPr>
            <a:endParaRPr lang="en-US" dirty="0"/>
          </a:p>
        </p:txBody>
      </p:sp>
    </p:spTree>
    <p:extLst>
      <p:ext uri="{BB962C8B-B14F-4D97-AF65-F5344CB8AC3E}">
        <p14:creationId xmlns:p14="http://schemas.microsoft.com/office/powerpoint/2010/main" val="1080621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2687" y="1386839"/>
            <a:ext cx="10018713" cy="3124201"/>
          </a:xfrm>
        </p:spPr>
        <p:txBody>
          <a:bodyPr/>
          <a:lstStyle/>
          <a:p>
            <a:pPr marL="0" indent="0">
              <a:buNone/>
            </a:pPr>
            <a:r>
              <a:rPr lang="en-US" dirty="0"/>
              <a:t>Advantages of group decision making:</a:t>
            </a:r>
          </a:p>
          <a:p>
            <a:pPr marL="571500" indent="-571500">
              <a:buFont typeface="+mj-lt"/>
              <a:buAutoNum type="romanLcPeriod"/>
            </a:pPr>
            <a:r>
              <a:rPr lang="en-US" dirty="0"/>
              <a:t>Generate more complete information and knowledge</a:t>
            </a:r>
          </a:p>
          <a:p>
            <a:pPr marL="571500" indent="-571500">
              <a:buFont typeface="+mj-lt"/>
              <a:buAutoNum type="romanLcPeriod"/>
            </a:pPr>
            <a:r>
              <a:rPr lang="en-US" dirty="0"/>
              <a:t>Generate more diverse alternatives</a:t>
            </a:r>
          </a:p>
          <a:p>
            <a:pPr marL="571500" indent="-571500">
              <a:buFont typeface="+mj-lt"/>
              <a:buAutoNum type="romanLcPeriod"/>
            </a:pPr>
            <a:r>
              <a:rPr lang="en-US" dirty="0"/>
              <a:t>Increase acceptance of a solution</a:t>
            </a:r>
          </a:p>
          <a:p>
            <a:pPr marL="571500" indent="-571500">
              <a:buFont typeface="+mj-lt"/>
              <a:buAutoNum type="romanLcPeriod"/>
            </a:pPr>
            <a:r>
              <a:rPr lang="en-US" dirty="0"/>
              <a:t>Increase legitimacy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8813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0767" y="1264919"/>
            <a:ext cx="10018713" cy="3124201"/>
          </a:xfrm>
        </p:spPr>
        <p:txBody>
          <a:bodyPr/>
          <a:lstStyle/>
          <a:p>
            <a:pPr marL="0" indent="0">
              <a:buNone/>
            </a:pPr>
            <a:r>
              <a:rPr lang="en-US" dirty="0"/>
              <a:t>Disadvantages of group decision making:</a:t>
            </a:r>
          </a:p>
          <a:p>
            <a:pPr marL="571500" indent="-571500">
              <a:buFont typeface="+mj-lt"/>
              <a:buAutoNum type="romanLcPeriod"/>
            </a:pPr>
            <a:r>
              <a:rPr lang="en-US" dirty="0"/>
              <a:t>Time consuming and expensive</a:t>
            </a:r>
          </a:p>
          <a:p>
            <a:pPr marL="571500" indent="-571500">
              <a:buFont typeface="+mj-lt"/>
              <a:buAutoNum type="romanLcPeriod"/>
            </a:pPr>
            <a:r>
              <a:rPr lang="en-US" dirty="0"/>
              <a:t>Minority domination</a:t>
            </a:r>
          </a:p>
          <a:p>
            <a:pPr marL="571500" indent="-571500">
              <a:buFont typeface="+mj-lt"/>
              <a:buAutoNum type="romanLcPeriod"/>
            </a:pPr>
            <a:r>
              <a:rPr lang="en-US" dirty="0"/>
              <a:t>Ambiguous responsibility</a:t>
            </a:r>
          </a:p>
          <a:p>
            <a:pPr marL="571500" indent="-571500">
              <a:buFont typeface="+mj-lt"/>
              <a:buAutoNum type="romanLcPeriod"/>
            </a:pPr>
            <a:r>
              <a:rPr lang="en-US" dirty="0"/>
              <a:t>Individual skill and ability is avoided</a:t>
            </a:r>
          </a:p>
          <a:p>
            <a:pPr marL="571500" indent="-571500">
              <a:buFont typeface="+mj-lt"/>
              <a:buAutoNum type="romanLcPeriod"/>
            </a:pPr>
            <a:r>
              <a:rPr lang="en-US" dirty="0"/>
              <a:t>Pressure to confirm</a:t>
            </a:r>
          </a:p>
          <a:p>
            <a:pPr marL="0" indent="0">
              <a:buNone/>
            </a:pPr>
            <a:endParaRPr lang="en-US" dirty="0"/>
          </a:p>
        </p:txBody>
      </p:sp>
    </p:spTree>
    <p:extLst>
      <p:ext uri="{BB962C8B-B14F-4D97-AF65-F5344CB8AC3E}">
        <p14:creationId xmlns:p14="http://schemas.microsoft.com/office/powerpoint/2010/main" val="2789264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619" y="0"/>
            <a:ext cx="10018713" cy="1752599"/>
          </a:xfrm>
        </p:spPr>
        <p:txBody>
          <a:bodyPr/>
          <a:lstStyle/>
          <a:p>
            <a:r>
              <a:rPr lang="en-US" b="1" dirty="0">
                <a:solidFill>
                  <a:srgbClr val="FF0000"/>
                </a:solidFill>
              </a:rPr>
              <a:t>Group Decision Making Process</a:t>
            </a:r>
            <a:endParaRPr lang="en-US" dirty="0"/>
          </a:p>
        </p:txBody>
      </p:sp>
      <p:sp>
        <p:nvSpPr>
          <p:cNvPr id="3" name="Content Placeholder 2"/>
          <p:cNvSpPr>
            <a:spLocks noGrp="1"/>
          </p:cNvSpPr>
          <p:nvPr>
            <p:ph idx="1"/>
          </p:nvPr>
        </p:nvSpPr>
        <p:spPr>
          <a:xfrm>
            <a:off x="1114698" y="2020389"/>
            <a:ext cx="10519954" cy="4711337"/>
          </a:xfrm>
        </p:spPr>
        <p:txBody>
          <a:bodyPr>
            <a:normAutofit fontScale="70000" lnSpcReduction="20000"/>
          </a:bodyPr>
          <a:lstStyle/>
          <a:p>
            <a:pPr marL="0" indent="0">
              <a:buNone/>
            </a:pPr>
            <a:r>
              <a:rPr lang="en-US" b="1" dirty="0" err="1">
                <a:solidFill>
                  <a:srgbClr val="FF0000"/>
                </a:solidFill>
              </a:rPr>
              <a:t>i</a:t>
            </a:r>
            <a:r>
              <a:rPr lang="en-US" b="1" dirty="0">
                <a:solidFill>
                  <a:srgbClr val="FF0000"/>
                </a:solidFill>
              </a:rPr>
              <a:t>. Identify the decision to be made:</a:t>
            </a:r>
            <a:r>
              <a:rPr lang="en-US" dirty="0"/>
              <a:t> Before beginning to gather information and list alternatives, it is important for you as a group to understand clearly what you are trying to decide so you have a goal on which to focus your discussions. Potential questions to ask are: What are the particulars of the assigned task? What are we being asked to do? What conflict is affecting our group effectiveness? What barrier to effective group work are we facing?</a:t>
            </a:r>
          </a:p>
          <a:p>
            <a:pPr marL="0" indent="0">
              <a:buNone/>
            </a:pPr>
            <a:r>
              <a:rPr lang="en-US" b="1" dirty="0">
                <a:solidFill>
                  <a:srgbClr val="FF0000"/>
                </a:solidFill>
              </a:rPr>
              <a:t>ii. Analyze the issue under discussion</a:t>
            </a:r>
            <a:r>
              <a:rPr lang="en-US" dirty="0">
                <a:solidFill>
                  <a:srgbClr val="FF0000"/>
                </a:solidFill>
              </a:rPr>
              <a:t>. </a:t>
            </a:r>
            <a:r>
              <a:rPr lang="en-US" dirty="0"/>
              <a:t>Once you have defined your goal (i.e., the decision to be made or the problem to be overcome), examine the data and resources that you already have, and identify what additional information you may need. Ask yourselves: What is causing the problem? For whom is this a problem? What is wrong with the current situation? Why do we need to deal with this issue/decision? Where else can we find resources?</a:t>
            </a:r>
          </a:p>
          <a:p>
            <a:pPr marL="0" indent="0">
              <a:buNone/>
            </a:pPr>
            <a:r>
              <a:rPr lang="en-US" b="1" dirty="0">
                <a:solidFill>
                  <a:srgbClr val="FF0000"/>
                </a:solidFill>
              </a:rPr>
              <a:t>iii. Establish criteria:</a:t>
            </a:r>
            <a:r>
              <a:rPr lang="en-US" b="1" dirty="0"/>
              <a:t> </a:t>
            </a:r>
            <a:r>
              <a:rPr lang="en-US" dirty="0"/>
              <a:t>Identify the criteria or conditions that would determine whether a chosen solution is successful. Ideally, a solution will be feasible, move the group forward, and meet the needs of every group member. You may want to rank the criteria in order of importance (for example., circumstances may be such that some issues may not be fully resolved). Consider these questions: What would make a solution/decision successful? What issues need to be dealt with in the solution? What criteria will help us determine whether everyone is happy with the solution/decision? Are some criteria more necessary than others?</a:t>
            </a:r>
          </a:p>
          <a:p>
            <a:pPr marL="0" indent="0">
              <a:buNone/>
            </a:pPr>
            <a:r>
              <a:rPr lang="en-US" b="1" dirty="0">
                <a:solidFill>
                  <a:srgbClr val="FF0000"/>
                </a:solidFill>
              </a:rPr>
              <a:t>iv. Brainstorm potential solutions: </a:t>
            </a:r>
            <a:r>
              <a:rPr lang="en-US" dirty="0"/>
              <a:t>Using the resources and information collected above, brainstorm for potential solutions to the problem or decision identified in step 1. This involves collecting as many ideas as possible. At this stage, ideas should not be criticized or evaluated. Some questions to ask include: What are some possible solutions that would meet most of our established criteria? Are there any options that we may have overlooked? What could we do in the absence of constraints?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29128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3018" y="931816"/>
            <a:ext cx="10018713" cy="5373189"/>
          </a:xfrm>
        </p:spPr>
        <p:txBody>
          <a:bodyPr>
            <a:normAutofit fontScale="92500"/>
          </a:bodyPr>
          <a:lstStyle/>
          <a:p>
            <a:pPr marL="0" indent="0">
              <a:buNone/>
            </a:pPr>
            <a:r>
              <a:rPr lang="en-US" b="1" dirty="0">
                <a:solidFill>
                  <a:srgbClr val="FF0000"/>
                </a:solidFill>
              </a:rPr>
              <a:t>v. Evaluate options and select the best one: </a:t>
            </a:r>
            <a:r>
              <a:rPr lang="en-US" dirty="0"/>
              <a:t>Once you have a list of potential solutions, you are now ready to evaluate them for the best alternative according to the criteria identified in step 3. Remember that you may be able to combine ideas to create a solution. Ideally, everyone would agree with solution (a consensus), but it's possible that not everyone will. In this case, you will need to use a different decision making methods. Additional questions to ask when evaluating alternatives are: What are the pros/cons for each option? Which option is the most realistic to accomplish for now? Which option is the most likely to solve the problem for the long-term?</a:t>
            </a:r>
          </a:p>
          <a:p>
            <a:pPr marL="0" indent="0">
              <a:buNone/>
            </a:pPr>
            <a:r>
              <a:rPr lang="en-US" b="1" dirty="0">
                <a:solidFill>
                  <a:srgbClr val="FF0000"/>
                </a:solidFill>
              </a:rPr>
              <a:t>vi. Implement the solution: </a:t>
            </a:r>
            <a:r>
              <a:rPr lang="en-US" dirty="0"/>
              <a:t>This involves identifying the resources necessary to implement the decision, as well as the potential obstacles, then taking action. Decide: What should be done? How? By whom? By when? In what order?</a:t>
            </a:r>
          </a:p>
          <a:p>
            <a:pPr marL="0" indent="0">
              <a:buNone/>
            </a:pPr>
            <a:r>
              <a:rPr lang="en-US" b="1" dirty="0">
                <a:solidFill>
                  <a:srgbClr val="FF0000"/>
                </a:solidFill>
              </a:rPr>
              <a:t>vii. Monitor and evaluate the outcome: </a:t>
            </a:r>
            <a:r>
              <a:rPr lang="en-US" dirty="0"/>
              <a:t>Based on the criteria identified in step 3, evaluate whether the decision was successful. If not, revisit step 4 to evaluate the other options or generate new ones.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09244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1" y="311331"/>
            <a:ext cx="10018713" cy="1752599"/>
          </a:xfrm>
        </p:spPr>
        <p:txBody>
          <a:bodyPr/>
          <a:lstStyle/>
          <a:p>
            <a:r>
              <a:rPr lang="en-US" dirty="0" smtClean="0"/>
              <a:t>Problem Solving Skills</a:t>
            </a:r>
            <a:endParaRPr lang="en-US" dirty="0"/>
          </a:p>
        </p:txBody>
      </p:sp>
      <p:sp>
        <p:nvSpPr>
          <p:cNvPr id="3" name="Content Placeholder 2"/>
          <p:cNvSpPr>
            <a:spLocks noGrp="1"/>
          </p:cNvSpPr>
          <p:nvPr>
            <p:ph idx="1"/>
          </p:nvPr>
        </p:nvSpPr>
        <p:spPr>
          <a:xfrm>
            <a:off x="1231761" y="1593668"/>
            <a:ext cx="10018713" cy="3796937"/>
          </a:xfrm>
        </p:spPr>
        <p:txBody>
          <a:bodyPr>
            <a:normAutofit/>
          </a:bodyPr>
          <a:lstStyle/>
          <a:p>
            <a:r>
              <a:rPr lang="en-US" dirty="0"/>
              <a:t>Problem-solving skills help you solve issues quickly and effectively. It's one of the </a:t>
            </a:r>
            <a:r>
              <a:rPr lang="en-US" dirty="0">
                <a:hlinkClick r:id="rId2"/>
              </a:rPr>
              <a:t>key skills that employers</a:t>
            </a:r>
            <a:r>
              <a:rPr lang="en-US" dirty="0"/>
              <a:t> seek in job applicants, as employees with these skills tend to be self-reliant. Problem-solving skills require quickly identifying the underlying issue and implementing a solution.</a:t>
            </a:r>
          </a:p>
          <a:p>
            <a:r>
              <a:rPr lang="en-US" dirty="0"/>
              <a:t>Problem-solving is considered a </a:t>
            </a:r>
            <a:r>
              <a:rPr lang="en-US" dirty="0">
                <a:hlinkClick r:id="rId3"/>
              </a:rPr>
              <a:t>soft skill</a:t>
            </a:r>
            <a:r>
              <a:rPr lang="en-US" dirty="0"/>
              <a:t> (a personal strength) rather than a </a:t>
            </a:r>
            <a:r>
              <a:rPr lang="en-US" dirty="0">
                <a:hlinkClick r:id="rId4"/>
              </a:rPr>
              <a:t>hard skill</a:t>
            </a:r>
            <a:r>
              <a:rPr lang="en-US" dirty="0"/>
              <a:t> that's learned through education or training. You can improve your problem-solving skills by familiarizing yourself with common issues in your industry and learning from more experienced employees.</a:t>
            </a:r>
          </a:p>
          <a:p>
            <a:pPr marL="0" indent="0">
              <a:buNone/>
            </a:pPr>
            <a:endParaRPr lang="en-US" dirty="0"/>
          </a:p>
        </p:txBody>
      </p:sp>
    </p:spTree>
    <p:extLst>
      <p:ext uri="{BB962C8B-B14F-4D97-AF65-F5344CB8AC3E}">
        <p14:creationId xmlns:p14="http://schemas.microsoft.com/office/powerpoint/2010/main" val="1754644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3350" y="470264"/>
            <a:ext cx="10018713" cy="5242560"/>
          </a:xfrm>
        </p:spPr>
        <p:txBody>
          <a:bodyPr>
            <a:normAutofit fontScale="92500" lnSpcReduction="10000"/>
          </a:bodyPr>
          <a:lstStyle/>
          <a:p>
            <a:pPr marL="0" indent="0">
              <a:buNone/>
            </a:pPr>
            <a:r>
              <a:rPr lang="en-US" sz="3000" b="1" dirty="0" smtClean="0">
                <a:solidFill>
                  <a:srgbClr val="FF0000"/>
                </a:solidFill>
              </a:rPr>
              <a:t>1.3 Importance of Personality Development</a:t>
            </a:r>
          </a:p>
          <a:p>
            <a:pPr marL="0" indent="0">
              <a:buNone/>
            </a:pPr>
            <a:r>
              <a:rPr lang="en-US" dirty="0" smtClean="0"/>
              <a:t>An </a:t>
            </a:r>
            <a:r>
              <a:rPr lang="en-US" dirty="0"/>
              <a:t>individual’s personality refers to his/her appearance, characteristics, attitude, mindset and behavior with others.</a:t>
            </a:r>
          </a:p>
          <a:p>
            <a:pPr marL="0" indent="0">
              <a:buNone/>
            </a:pPr>
            <a:r>
              <a:rPr lang="en-US" b="1" dirty="0"/>
              <a:t>Let us go through the importance of personality development</a:t>
            </a:r>
            <a:r>
              <a:rPr lang="en-US" dirty="0"/>
              <a:t>.</a:t>
            </a:r>
          </a:p>
          <a:p>
            <a:pPr marL="0" indent="0">
              <a:buNone/>
            </a:pPr>
            <a:r>
              <a:rPr lang="en-US" b="1" dirty="0" err="1" smtClean="0">
                <a:solidFill>
                  <a:srgbClr val="FF0000"/>
                </a:solidFill>
              </a:rPr>
              <a:t>i</a:t>
            </a:r>
            <a:r>
              <a:rPr lang="en-US" b="1" dirty="0" smtClean="0">
                <a:solidFill>
                  <a:srgbClr val="FF0000"/>
                </a:solidFill>
              </a:rPr>
              <a:t>. Personality </a:t>
            </a:r>
            <a:r>
              <a:rPr lang="en-US" b="1" dirty="0">
                <a:solidFill>
                  <a:srgbClr val="FF0000"/>
                </a:solidFill>
              </a:rPr>
              <a:t>development grooms an individual and helps him make a mark of his/her own</a:t>
            </a:r>
            <a:r>
              <a:rPr lang="en-US" dirty="0">
                <a:solidFill>
                  <a:srgbClr val="FF0000"/>
                </a:solidFill>
              </a:rPr>
              <a:t>. </a:t>
            </a:r>
            <a:r>
              <a:rPr lang="en-US" dirty="0"/>
              <a:t>Individuals need to have a style of their own for others to follow them. Do not blindly copy others. You need to set an example for people around. Personality development not only makes you look good and presentable but also helps you face the world with a smile.</a:t>
            </a:r>
          </a:p>
          <a:p>
            <a:pPr marL="0" indent="0">
              <a:buNone/>
            </a:pPr>
            <a:r>
              <a:rPr lang="en-US" b="1" dirty="0" smtClean="0">
                <a:solidFill>
                  <a:srgbClr val="FF0000"/>
                </a:solidFill>
              </a:rPr>
              <a:t>ii. Personality </a:t>
            </a:r>
            <a:r>
              <a:rPr lang="en-US" b="1" dirty="0">
                <a:solidFill>
                  <a:srgbClr val="FF0000"/>
                </a:solidFill>
              </a:rPr>
              <a:t>development goes a long way in reducing stress and conflicts</a:t>
            </a:r>
            <a:r>
              <a:rPr lang="en-US" dirty="0">
                <a:solidFill>
                  <a:srgbClr val="FF0000"/>
                </a:solidFill>
              </a:rPr>
              <a:t>. </a:t>
            </a:r>
            <a:r>
              <a:rPr lang="en-US" dirty="0"/>
              <a:t>It encourages individuals to look at the brighter sides of life. Face even the worst situations with a smile. F</a:t>
            </a:r>
            <a:r>
              <a:rPr lang="en-US" dirty="0" smtClean="0"/>
              <a:t>lashing </a:t>
            </a:r>
            <a:r>
              <a:rPr lang="en-US" dirty="0"/>
              <a:t>your trillion dollar smile will not only melt half of your problems but also evaporate your stress and worries. There is no point cribbing over minor issues and problems.</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551" y="4919662"/>
            <a:ext cx="2619375" cy="1743075"/>
          </a:xfrm>
          <a:prstGeom prst="rect">
            <a:avLst/>
          </a:prstGeom>
        </p:spPr>
      </p:pic>
    </p:spTree>
    <p:extLst>
      <p:ext uri="{BB962C8B-B14F-4D97-AF65-F5344CB8AC3E}">
        <p14:creationId xmlns:p14="http://schemas.microsoft.com/office/powerpoint/2010/main" val="928040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1727" y="986244"/>
            <a:ext cx="10018713" cy="4944293"/>
          </a:xfrm>
        </p:spPr>
        <p:txBody>
          <a:bodyPr>
            <a:normAutofit/>
          </a:bodyPr>
          <a:lstStyle/>
          <a:p>
            <a:pPr marL="0" indent="0">
              <a:buNone/>
            </a:pPr>
            <a:r>
              <a:rPr lang="en-US" b="1" dirty="0"/>
              <a:t>In order to be effective at problem solving you are likely to need some other key skills, which include:</a:t>
            </a:r>
          </a:p>
          <a:p>
            <a:r>
              <a:rPr lang="en-US" b="1" dirty="0"/>
              <a:t>Creativity.</a:t>
            </a:r>
            <a:r>
              <a:rPr lang="en-US" dirty="0"/>
              <a:t> Problems are usually solved either intuitively or systematically. Intuition is used when no new knowledge is needed - you know enough to be able to make a quick decision and solve the problem, or you use common sense or experience to solve the problem. More complex problems or problems that you have not experienced before will likely require a more systematic and logical approach to solve, and for these you will need to use creative thinking</a:t>
            </a:r>
            <a:r>
              <a:rPr lang="en-US"/>
              <a:t>. </a:t>
            </a:r>
            <a:endParaRPr lang="en-US" dirty="0"/>
          </a:p>
          <a:p>
            <a:pPr marL="0" indent="0">
              <a:buNone/>
            </a:pPr>
            <a:endParaRPr lang="en-US" dirty="0"/>
          </a:p>
        </p:txBody>
      </p:sp>
    </p:spTree>
    <p:extLst>
      <p:ext uri="{BB962C8B-B14F-4D97-AF65-F5344CB8AC3E}">
        <p14:creationId xmlns:p14="http://schemas.microsoft.com/office/powerpoint/2010/main" val="42575407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5305" y="1079863"/>
            <a:ext cx="10018713" cy="5312228"/>
          </a:xfrm>
        </p:spPr>
        <p:txBody>
          <a:bodyPr>
            <a:normAutofit fontScale="85000" lnSpcReduction="10000"/>
          </a:bodyPr>
          <a:lstStyle/>
          <a:p>
            <a:pPr>
              <a:buFont typeface="Arial" panose="020B0604020202020204" pitchFamily="34" charset="0"/>
              <a:buChar char="•"/>
            </a:pPr>
            <a:r>
              <a:rPr lang="en-US" b="1" dirty="0"/>
              <a:t>Researching Skills. </a:t>
            </a:r>
            <a:r>
              <a:rPr lang="en-US" dirty="0"/>
              <a:t>Defining and solving problems often requires you to do some research: this may be a simple Google search or a more rigorous research project. </a:t>
            </a:r>
            <a:endParaRPr lang="en-US" dirty="0" smtClean="0"/>
          </a:p>
          <a:p>
            <a:r>
              <a:rPr lang="en-US" b="1" dirty="0"/>
              <a:t>Team Working.</a:t>
            </a:r>
            <a:r>
              <a:rPr lang="en-US" dirty="0"/>
              <a:t> Many problems are best defined and solved with the input of other people. Team working may sound like a 'work thing' but it is just as important at home and school as well as in the workplace</a:t>
            </a:r>
            <a:r>
              <a:rPr lang="en-US" dirty="0" smtClean="0"/>
              <a:t>.</a:t>
            </a:r>
          </a:p>
          <a:p>
            <a:r>
              <a:rPr lang="en-US" b="1" dirty="0"/>
              <a:t>Emotional Intelligence.</a:t>
            </a:r>
            <a:r>
              <a:rPr lang="en-US" dirty="0"/>
              <a:t> It is worth considering the impact that a problem and/or its solution has on you and other people. Emotional intelligence, the ability to </a:t>
            </a:r>
            <a:r>
              <a:rPr lang="en-US" dirty="0" err="1"/>
              <a:t>recognise</a:t>
            </a:r>
            <a:r>
              <a:rPr lang="en-US" dirty="0"/>
              <a:t> the emotions of yourself and others, will help guide you to an appropriate solution</a:t>
            </a:r>
            <a:r>
              <a:rPr lang="en-US" dirty="0" smtClean="0"/>
              <a:t>.</a:t>
            </a:r>
          </a:p>
          <a:p>
            <a:r>
              <a:rPr lang="en-US" b="1" dirty="0" smtClean="0"/>
              <a:t>Risk </a:t>
            </a:r>
            <a:r>
              <a:rPr lang="en-US" b="1" dirty="0"/>
              <a:t>Management.</a:t>
            </a:r>
            <a:r>
              <a:rPr lang="en-US" dirty="0"/>
              <a:t> Solving a problem involves a certain amount of risk - this risk needs to be weighed up against not solving the problem. </a:t>
            </a:r>
            <a:endParaRPr lang="en-US" dirty="0" smtClean="0"/>
          </a:p>
          <a:p>
            <a:r>
              <a:rPr lang="en-US" b="1" dirty="0"/>
              <a:t>Decision Making</a:t>
            </a:r>
            <a:r>
              <a:rPr lang="en-US" dirty="0"/>
              <a:t>. Problem solving and decision making are closely related skills, and making a decision is an important part of the problem solving process as you will often be faced with various options and alternatives. </a:t>
            </a:r>
            <a:br>
              <a:rPr lang="en-US" dirty="0"/>
            </a:b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3594462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 and its Management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Conflict management is the practice of being able to identify and handle conflicts sensibly, fairly, and efficiently. It is the process of dealing with (perceived) incompatibilities or disagreements arising from, for example, diverging opinions, objectives, and needs.</a:t>
            </a:r>
          </a:p>
          <a:p>
            <a:r>
              <a:rPr lang="en-US" dirty="0"/>
              <a:t>Since conflicts in a business are a </a:t>
            </a:r>
            <a:r>
              <a:rPr lang="en-US" dirty="0">
                <a:hlinkClick r:id="rId2"/>
              </a:rPr>
              <a:t>natural part of the workplace</a:t>
            </a:r>
            <a:r>
              <a:rPr lang="en-US" dirty="0"/>
              <a:t>, it is important that there are </a:t>
            </a:r>
            <a:r>
              <a:rPr lang="en-US" dirty="0">
                <a:hlinkClick r:id="rId3"/>
              </a:rPr>
              <a:t>people who understand conflicts</a:t>
            </a:r>
            <a:r>
              <a:rPr lang="en-US" dirty="0"/>
              <a:t> and know how to resolve them. This is important in today's market more than ever.</a:t>
            </a:r>
          </a:p>
          <a:p>
            <a:r>
              <a:rPr lang="en-US" dirty="0"/>
              <a:t>Everyone is striving to show how valuable they are to the company they work for and at times, this can lead to disputes with other members of the team.</a:t>
            </a:r>
          </a:p>
          <a:p>
            <a:pPr marL="0" indent="0">
              <a:buNone/>
            </a:pPr>
            <a:endParaRPr lang="en-US" dirty="0"/>
          </a:p>
        </p:txBody>
      </p:sp>
    </p:spTree>
    <p:extLst>
      <p:ext uri="{BB962C8B-B14F-4D97-AF65-F5344CB8AC3E}">
        <p14:creationId xmlns:p14="http://schemas.microsoft.com/office/powerpoint/2010/main" val="15215540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5899" y="1743890"/>
            <a:ext cx="10018713" cy="3124201"/>
          </a:xfrm>
        </p:spPr>
        <p:txBody>
          <a:bodyPr>
            <a:normAutofit fontScale="70000" lnSpcReduction="20000"/>
          </a:bodyPr>
          <a:lstStyle/>
          <a:p>
            <a:pPr marL="0" indent="0">
              <a:buNone/>
            </a:pPr>
            <a:r>
              <a:rPr lang="en-US" dirty="0"/>
              <a:t>Conflicts happen. How an employee responds and resolves conflict will limit or enable that </a:t>
            </a:r>
            <a:r>
              <a:rPr lang="en-US" dirty="0" err="1"/>
              <a:t>employe's</a:t>
            </a:r>
            <a:r>
              <a:rPr lang="en-US" dirty="0"/>
              <a:t> success. </a:t>
            </a:r>
          </a:p>
          <a:p>
            <a:pPr marL="0" indent="0">
              <a:buNone/>
            </a:pPr>
            <a:r>
              <a:rPr lang="en-US" dirty="0"/>
              <a:t>Here are 5 conflict styles that a manager should follow</a:t>
            </a:r>
            <a:r>
              <a:rPr lang="en-US" dirty="0" smtClean="0"/>
              <a:t>:</a:t>
            </a:r>
          </a:p>
          <a:p>
            <a:pPr marL="0" indent="0">
              <a:buNone/>
            </a:pPr>
            <a:r>
              <a:rPr lang="en-US" dirty="0" smtClean="0"/>
              <a:t>I.  </a:t>
            </a:r>
            <a:r>
              <a:rPr lang="en-US" dirty="0"/>
              <a:t>Collaborating:</a:t>
            </a:r>
          </a:p>
          <a:p>
            <a:r>
              <a:rPr lang="en-US" dirty="0"/>
              <a:t>This conflict management style produces the best long-term results, but it is frequently the most difficult and time-consuming to achieve.</a:t>
            </a:r>
          </a:p>
          <a:p>
            <a:r>
              <a:rPr lang="en-US" dirty="0"/>
              <a:t>The needs and desires of each party are considered, and a win-win solution is found so that everyone is satisfied. This frequently entails all parties sitting down together, discussing the conflict, and negotiating a solution together.</a:t>
            </a:r>
          </a:p>
          <a:p>
            <a:r>
              <a:rPr lang="en-US" dirty="0"/>
              <a:t>The </a:t>
            </a:r>
            <a:r>
              <a:rPr lang="en-US" dirty="0">
                <a:hlinkClick r:id="rId2"/>
              </a:rPr>
              <a:t>collaborating conflict management</a:t>
            </a:r>
            <a:r>
              <a:rPr lang="en-US" dirty="0"/>
              <a:t> style is used when it is critical to maintain all parties' relationships or when the solution itself will have a significant impact.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534818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6230" y="1787434"/>
            <a:ext cx="10018713" cy="3124201"/>
          </a:xfrm>
        </p:spPr>
        <p:txBody>
          <a:bodyPr>
            <a:normAutofit fontScale="92500" lnSpcReduction="20000"/>
          </a:bodyPr>
          <a:lstStyle/>
          <a:p>
            <a:pPr marL="0" indent="0">
              <a:buNone/>
            </a:pPr>
            <a:r>
              <a:rPr lang="en-US" dirty="0" smtClean="0"/>
              <a:t>II. </a:t>
            </a:r>
            <a:r>
              <a:rPr lang="en-US" dirty="0"/>
              <a:t>Competing:</a:t>
            </a:r>
          </a:p>
          <a:p>
            <a:r>
              <a:rPr lang="en-US" dirty="0"/>
              <a:t>The competing conflict management style rejects compromise and does not give in to the opinions or desires of others.</a:t>
            </a:r>
          </a:p>
          <a:p>
            <a:r>
              <a:rPr lang="en-US" dirty="0"/>
              <a:t>One party is adamant about how they believe a situation should be handled and will not back down until they get their way.</a:t>
            </a:r>
          </a:p>
          <a:p>
            <a:r>
              <a:rPr lang="en-US" dirty="0"/>
              <a:t>This can be in situations where morals require a specific course of action, when there isn't time to try a different solution, or when an unpopular decision must be made. It can quickly resolve disputes, but it has a high risk of lowering morale and productivity.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671296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0767" y="1395548"/>
            <a:ext cx="10018713" cy="3124201"/>
          </a:xfrm>
        </p:spPr>
        <p:txBody>
          <a:bodyPr>
            <a:normAutofit fontScale="85000" lnSpcReduction="10000"/>
          </a:bodyPr>
          <a:lstStyle/>
          <a:p>
            <a:pPr marL="0" indent="0">
              <a:buNone/>
            </a:pPr>
            <a:r>
              <a:rPr lang="en-US" dirty="0" smtClean="0"/>
              <a:t>III. </a:t>
            </a:r>
            <a:r>
              <a:rPr lang="en-US" dirty="0"/>
              <a:t>Avoiding:</a:t>
            </a:r>
          </a:p>
          <a:p>
            <a:r>
              <a:rPr lang="en-US" dirty="0"/>
              <a:t>This conflict management style seeks to reduce conflict by ignoring it, removing the conflicting parties, or evading it in some way. Team members who are in disagreement can be removed from the project, deadlines pushed, or people reassigned to other departments.</a:t>
            </a:r>
          </a:p>
          <a:p>
            <a:r>
              <a:rPr lang="en-US" dirty="0"/>
              <a:t>If a cool-down period would be beneficial or if you need more time to consider your stance on the conflict itself, this can be an effective conflict resolution style.</a:t>
            </a:r>
          </a:p>
          <a:p>
            <a:r>
              <a:rPr lang="en-US" dirty="0"/>
              <a:t>However, avoidance should not be used in place of proper conflict resolution; putting off conflict indefinitely can and will lead to more (and larger) conflicts down the road.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768328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3350" y="1273627"/>
            <a:ext cx="10018713" cy="3124201"/>
          </a:xfrm>
        </p:spPr>
        <p:txBody>
          <a:bodyPr>
            <a:normAutofit fontScale="85000" lnSpcReduction="20000"/>
          </a:bodyPr>
          <a:lstStyle/>
          <a:p>
            <a:pPr marL="0" indent="0">
              <a:buNone/>
            </a:pPr>
            <a:r>
              <a:rPr lang="en-US" dirty="0" smtClean="0"/>
              <a:t>IV. </a:t>
            </a:r>
            <a:r>
              <a:rPr lang="en-US" dirty="0"/>
              <a:t>Accommodating:</a:t>
            </a:r>
          </a:p>
          <a:p>
            <a:r>
              <a:rPr lang="en-US" dirty="0"/>
              <a:t>The accommodating conflict management style is all about putting the needs of the other party ahead of one's own. You let them 'win' and have their way.</a:t>
            </a:r>
          </a:p>
          <a:p>
            <a:r>
              <a:rPr lang="en-US" dirty="0"/>
              <a:t>Accommodation is used when you don't care as much about the issue as the other person, if prolonging the conflict isn't worth your time, or if you believe you're wrong. This option is about keeping the peace, not putting in more effort than is necessary, and knowing when to pick your battles.</a:t>
            </a:r>
          </a:p>
          <a:p>
            <a:r>
              <a:rPr lang="en-US" dirty="0"/>
              <a:t>While it may appear to be a weak option, accommodation can be the best way to resolve a minor conflict and move on to more important issues. This style is highly cooperative on the resolver's part, but it can lead to resentment.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80636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8516" y="1447799"/>
            <a:ext cx="10018713" cy="3124201"/>
          </a:xfrm>
        </p:spPr>
        <p:txBody>
          <a:bodyPr>
            <a:normAutofit fontScale="92500" lnSpcReduction="20000"/>
          </a:bodyPr>
          <a:lstStyle/>
          <a:p>
            <a:pPr marL="0" indent="0">
              <a:buNone/>
            </a:pPr>
            <a:r>
              <a:rPr lang="en-US" dirty="0" smtClean="0"/>
              <a:t>V. Compromising</a:t>
            </a:r>
            <a:r>
              <a:rPr lang="en-US" dirty="0"/>
              <a:t>:</a:t>
            </a:r>
          </a:p>
          <a:p>
            <a:r>
              <a:rPr lang="en-US" dirty="0"/>
              <a:t>This conflict management style seeks a middle ground by asking both parties to give up some aspects of their desires in order to reach an agreement.</a:t>
            </a:r>
          </a:p>
          <a:p>
            <a:r>
              <a:rPr lang="en-US" dirty="0"/>
              <a:t>This style is sometimes referred to as "lose-lose," because both parties will have to give up a few things in order to reach an agreement on the larger issue. When there is a time constraint or when a solution simply needs to happen rather than be perfect, this is used.</a:t>
            </a:r>
          </a:p>
          <a:p>
            <a:r>
              <a:rPr lang="en-US" dirty="0"/>
              <a:t>Compromise can breed resentment, especially when used excessively as a conflict resolution tactic, so use it sparingly.</a:t>
            </a:r>
          </a:p>
          <a:p>
            <a:pPr marL="0" indent="0">
              <a:buNone/>
            </a:pPr>
            <a:endParaRPr lang="en-US" dirty="0"/>
          </a:p>
        </p:txBody>
      </p:sp>
    </p:spTree>
    <p:extLst>
      <p:ext uri="{BB962C8B-B14F-4D97-AF65-F5344CB8AC3E}">
        <p14:creationId xmlns:p14="http://schemas.microsoft.com/office/powerpoint/2010/main" val="6638823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Chapter-3</a:t>
            </a:r>
            <a:br>
              <a:rPr lang="en-US" sz="3200" b="1" dirty="0" smtClean="0">
                <a:solidFill>
                  <a:srgbClr val="FF0000"/>
                </a:solidFill>
              </a:rPr>
            </a:br>
            <a:r>
              <a:rPr lang="en-US" sz="3200" b="1" dirty="0" smtClean="0">
                <a:solidFill>
                  <a:srgbClr val="FF0000"/>
                </a:solidFill>
              </a:rPr>
              <a:t>Attitude</a:t>
            </a:r>
            <a:endParaRPr lang="en-US" sz="3200" b="1" dirty="0">
              <a:solidFill>
                <a:srgbClr val="FF0000"/>
              </a:solidFill>
            </a:endParaRPr>
          </a:p>
        </p:txBody>
      </p:sp>
      <p:sp>
        <p:nvSpPr>
          <p:cNvPr id="3" name="Content Placeholder 2"/>
          <p:cNvSpPr>
            <a:spLocks noGrp="1"/>
          </p:cNvSpPr>
          <p:nvPr>
            <p:ph idx="1"/>
          </p:nvPr>
        </p:nvSpPr>
        <p:spPr/>
        <p:txBody>
          <a:bodyPr/>
          <a:lstStyle/>
          <a:p>
            <a:pPr marL="0" indent="0">
              <a:buNone/>
            </a:pPr>
            <a:r>
              <a:rPr lang="en-US" dirty="0"/>
              <a:t>Attitude is a psychological construct, a mental and emotional entity that inheres in or characterizes a person. In brief, an attitude refers to an opinion or standpoint one has towards someone or something. So people have varied attitudes on things. This variety of attitudes on the same thing also defines that particular person’s vision, ideologies or a certain trait of his personality. Thus, it makes each person a different and a  unique individual.</a:t>
            </a:r>
          </a:p>
        </p:txBody>
      </p:sp>
    </p:spTree>
    <p:extLst>
      <p:ext uri="{BB962C8B-B14F-4D97-AF65-F5344CB8AC3E}">
        <p14:creationId xmlns:p14="http://schemas.microsoft.com/office/powerpoint/2010/main" val="31072922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fontAlgn="base">
              <a:buNone/>
            </a:pPr>
            <a:r>
              <a:rPr lang="en-US" dirty="0"/>
              <a:t>According to the ABC model of attitudes in Psychology, the structure of attitudes can be described in terms of three components such as:</a:t>
            </a:r>
          </a:p>
          <a:p>
            <a:pPr fontAlgn="base"/>
            <a:r>
              <a:rPr lang="en-US" b="1" dirty="0"/>
              <a:t>Affective component</a:t>
            </a:r>
            <a:r>
              <a:rPr lang="en-US" dirty="0"/>
              <a:t>: shows a person’s feelings/emotions about the attitude object. For example: “I am scared of snakes”.</a:t>
            </a:r>
          </a:p>
          <a:p>
            <a:pPr fontAlgn="base"/>
            <a:r>
              <a:rPr lang="en-US" b="1" dirty="0"/>
              <a:t>Behavioral</a:t>
            </a:r>
            <a:r>
              <a:rPr lang="en-US" dirty="0"/>
              <a:t> (or conative) component shows how the attitude we have influenced the manner of one’s actions or </a:t>
            </a:r>
            <a:r>
              <a:rPr lang="en-US" dirty="0" err="1"/>
              <a:t>behaviour</a:t>
            </a:r>
            <a:r>
              <a:rPr lang="en-US" dirty="0"/>
              <a:t>. For example: “I will not go to places of snakes and will scream if I see one.”</a:t>
            </a:r>
          </a:p>
          <a:p>
            <a:pPr fontAlgn="base"/>
            <a:r>
              <a:rPr lang="en-US" b="1" dirty="0"/>
              <a:t>Cognitive </a:t>
            </a:r>
            <a:r>
              <a:rPr lang="en-US" dirty="0"/>
              <a:t>component: shows a person’s belief/knowledge about an attitude object. For example: “I believe snakes are dangerous”.</a:t>
            </a:r>
          </a:p>
          <a:p>
            <a:pPr marL="0" indent="0">
              <a:buNone/>
            </a:pPr>
            <a:endParaRPr lang="en-US" dirty="0"/>
          </a:p>
        </p:txBody>
      </p:sp>
    </p:spTree>
    <p:extLst>
      <p:ext uri="{BB962C8B-B14F-4D97-AF65-F5344CB8AC3E}">
        <p14:creationId xmlns:p14="http://schemas.microsoft.com/office/powerpoint/2010/main" val="2006980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0139" y="777241"/>
            <a:ext cx="10018713" cy="4822372"/>
          </a:xfrm>
        </p:spPr>
        <p:txBody>
          <a:bodyPr>
            <a:normAutofit fontScale="70000" lnSpcReduction="20000"/>
          </a:bodyPr>
          <a:lstStyle/>
          <a:p>
            <a:pPr marL="0" indent="0">
              <a:buNone/>
            </a:pPr>
            <a:r>
              <a:rPr lang="en-US" b="1" dirty="0" smtClean="0">
                <a:solidFill>
                  <a:srgbClr val="FF0000"/>
                </a:solidFill>
              </a:rPr>
              <a:t>iii. Personality </a:t>
            </a:r>
            <a:r>
              <a:rPr lang="en-US" b="1" dirty="0">
                <a:solidFill>
                  <a:srgbClr val="FF0000"/>
                </a:solidFill>
              </a:rPr>
              <a:t>development helps you develop a positive attitude in life</a:t>
            </a:r>
            <a:r>
              <a:rPr lang="en-US" dirty="0">
                <a:solidFill>
                  <a:srgbClr val="FF0000"/>
                </a:solidFill>
              </a:rPr>
              <a:t>.</a:t>
            </a:r>
            <a:r>
              <a:rPr lang="en-US" dirty="0"/>
              <a:t> An individual with a negative attitude finds a problem in every situation. Rather than cribbing and criticizing people around, analyze the whole situation and try to find an appropriate solution for the same. Remember, if there is a problem, there has to be a solution as well. Never lose your cool. It would make the situation worse.</a:t>
            </a:r>
          </a:p>
          <a:p>
            <a:pPr marL="0" indent="0">
              <a:buNone/>
            </a:pPr>
            <a:r>
              <a:rPr lang="en-US" b="1" dirty="0" smtClean="0">
                <a:solidFill>
                  <a:srgbClr val="FF0000"/>
                </a:solidFill>
              </a:rPr>
              <a:t>iv. It is essential for individuals to behave well with people around. </a:t>
            </a:r>
            <a:r>
              <a:rPr lang="en-US" dirty="0"/>
              <a:t>Being polite with others will not only </a:t>
            </a:r>
            <a:r>
              <a:rPr lang="en-US" dirty="0" smtClean="0"/>
              <a:t>makes us </a:t>
            </a:r>
            <a:r>
              <a:rPr lang="en-US" dirty="0"/>
              <a:t>popular among other people but also </a:t>
            </a:r>
            <a:r>
              <a:rPr lang="en-US" dirty="0" smtClean="0"/>
              <a:t>help us earn </a:t>
            </a:r>
            <a:r>
              <a:rPr lang="en-US" dirty="0"/>
              <a:t>r</a:t>
            </a:r>
            <a:r>
              <a:rPr lang="en-US" dirty="0" smtClean="0"/>
              <a:t>espect </a:t>
            </a:r>
            <a:r>
              <a:rPr lang="en-US" dirty="0"/>
              <a:t>and pride. You can’t demand respect by being rude with people around. Personality development plays an important role in developing not only your outer but also inner self. Human being is a social animal. One needs people around. An individual needs to have that magnetic power which attracts people towards him. You need to have that charisma of yours. Personality development helps you gain recognition and acceptance from the society as well as people around.</a:t>
            </a:r>
          </a:p>
          <a:p>
            <a:pPr marL="0" indent="0">
              <a:buNone/>
            </a:pPr>
            <a:r>
              <a:rPr lang="en-US" b="1" dirty="0" smtClean="0">
                <a:solidFill>
                  <a:srgbClr val="FF0000"/>
                </a:solidFill>
              </a:rPr>
              <a:t>v. Personality </a:t>
            </a:r>
            <a:r>
              <a:rPr lang="en-US" b="1" dirty="0">
                <a:solidFill>
                  <a:srgbClr val="FF0000"/>
                </a:solidFill>
              </a:rPr>
              <a:t>development plays an essential role not only in an individual’s professional but also personal lives.</a:t>
            </a:r>
            <a:r>
              <a:rPr lang="en-US" dirty="0"/>
              <a:t> It makes an individual disciplined, punctual and an asset for his/her organization. An in-disciplined individual finds it difficult to survive in the long run. Personality development teaches </a:t>
            </a:r>
            <a:r>
              <a:rPr lang="en-US" dirty="0" smtClean="0"/>
              <a:t>us to </a:t>
            </a:r>
            <a:r>
              <a:rPr lang="en-US" dirty="0"/>
              <a:t>respect not only </a:t>
            </a:r>
            <a:r>
              <a:rPr lang="en-US" dirty="0" smtClean="0"/>
              <a:t>our </a:t>
            </a:r>
            <a:r>
              <a:rPr lang="en-US" dirty="0"/>
              <a:t>Boss and fellow workers but also family members, friends, </a:t>
            </a:r>
            <a:r>
              <a:rPr lang="en-US" dirty="0" smtClean="0"/>
              <a:t>neighbors</a:t>
            </a:r>
            <a:r>
              <a:rPr lang="en-US" dirty="0"/>
              <a:t>, relatives and so on. Never make fun of anyone at the workplace. Avoid criticizing and making fun of </a:t>
            </a:r>
            <a:r>
              <a:rPr lang="en-US" dirty="0" smtClean="0"/>
              <a:t>fellow </a:t>
            </a:r>
            <a:r>
              <a:rPr lang="en-US" dirty="0"/>
              <a:t>workers</a:t>
            </a:r>
            <a:r>
              <a:rPr lang="en-US" dirty="0" smtClean="0"/>
              <a:t>.</a:t>
            </a:r>
            <a:r>
              <a:rPr lang="en-US" dirty="0"/>
              <a:t> One should never carry his/her attitude or personal grudges to work. Office is not a place where you can be rude to others just because you had a fight with your friend last night. Personality development sessions </a:t>
            </a:r>
            <a:r>
              <a:rPr lang="en-US"/>
              <a:t>help </a:t>
            </a:r>
            <a:r>
              <a:rPr lang="en-US" smtClean="0"/>
              <a:t>us </a:t>
            </a:r>
            <a:r>
              <a:rPr lang="en-US" dirty="0"/>
              <a:t>differentiate </a:t>
            </a:r>
            <a:r>
              <a:rPr lang="en-US"/>
              <a:t>between </a:t>
            </a:r>
            <a:r>
              <a:rPr lang="en-US" smtClean="0"/>
              <a:t>our </a:t>
            </a:r>
            <a:r>
              <a:rPr lang="en-US" dirty="0"/>
              <a:t>personal as well as professional life. It is really essential to keep a balance between both the lives to lead a peaceful and stress free life.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1143" y="5094514"/>
            <a:ext cx="2267709" cy="1511806"/>
          </a:xfrm>
          <a:prstGeom prst="rect">
            <a:avLst/>
          </a:prstGeom>
        </p:spPr>
      </p:pic>
    </p:spTree>
    <p:extLst>
      <p:ext uri="{BB962C8B-B14F-4D97-AF65-F5344CB8AC3E}">
        <p14:creationId xmlns:p14="http://schemas.microsoft.com/office/powerpoint/2010/main" val="12925275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5933" y="1717765"/>
            <a:ext cx="10018713" cy="3124201"/>
          </a:xfrm>
        </p:spPr>
        <p:txBody>
          <a:bodyPr/>
          <a:lstStyle/>
          <a:p>
            <a:pPr marL="0" indent="0">
              <a:buNone/>
            </a:pPr>
            <a:r>
              <a:rPr lang="en-US" dirty="0"/>
              <a:t>For example consider different attitudes people have on varied social issues such as abortion, homosexuality, the death penalty. Often, people with the same attitudes on the specific topic get together and form communities or friendships. Like the famous idiom ‘ Birds of a feather flock together”.</a:t>
            </a:r>
          </a:p>
        </p:txBody>
      </p:sp>
    </p:spTree>
    <p:extLst>
      <p:ext uri="{BB962C8B-B14F-4D97-AF65-F5344CB8AC3E}">
        <p14:creationId xmlns:p14="http://schemas.microsoft.com/office/powerpoint/2010/main" val="30456044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6596" y="1482633"/>
            <a:ext cx="10018713" cy="3124201"/>
          </a:xfrm>
        </p:spPr>
        <p:txBody>
          <a:bodyPr/>
          <a:lstStyle/>
          <a:p>
            <a:pPr marL="0" indent="0">
              <a:buNone/>
            </a:pPr>
            <a:r>
              <a:rPr lang="en-US" dirty="0"/>
              <a:t>Moreover, the surrounding or the people one associates have a direct impact on one’s attitudes in addition to that person’s past experiences, social interactions, etc. For example, someone who had bad experiences with love will eventually have a very critical and cynical attitude about relationships afterward. In this manner, attitude is a psychological construct.</a:t>
            </a:r>
          </a:p>
        </p:txBody>
      </p:sp>
    </p:spTree>
    <p:extLst>
      <p:ext uri="{BB962C8B-B14F-4D97-AF65-F5344CB8AC3E}">
        <p14:creationId xmlns:p14="http://schemas.microsoft.com/office/powerpoint/2010/main" val="21455869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7556" y="1630679"/>
            <a:ext cx="10018713" cy="3124201"/>
          </a:xfrm>
        </p:spPr>
        <p:txBody>
          <a:bodyPr/>
          <a:lstStyle/>
          <a:p>
            <a:pPr marL="0" indent="0">
              <a:buNone/>
            </a:pPr>
            <a:r>
              <a:rPr lang="en-US" dirty="0"/>
              <a:t>Similarly, one’s attitudes can change with experiences and time too. For example, one will start having a positive attitude towards someone they didn’t like at first, but after associating that person and discovering their good qualities, the initial attitude they had on that person will turn into a positive attitude. Thus, attitude can be formed from a person’s past and present. Hence, attitude matters a lot in almost every situation in life.</a:t>
            </a:r>
          </a:p>
        </p:txBody>
      </p:sp>
    </p:spTree>
    <p:extLst>
      <p:ext uri="{BB962C8B-B14F-4D97-AF65-F5344CB8AC3E}">
        <p14:creationId xmlns:p14="http://schemas.microsoft.com/office/powerpoint/2010/main" val="5963873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Analyzing One’s Strengths and Weakness</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en-US" dirty="0"/>
              <a:t>In a strengths and weaknesses analysis you explore your </a:t>
            </a:r>
            <a:r>
              <a:rPr lang="en-US" b="1" dirty="0"/>
              <a:t>strengths and weaknesses</a:t>
            </a:r>
            <a:r>
              <a:rPr lang="en-US" dirty="0"/>
              <a:t> and try to discover the professional opportunities that exist for you. Your personal obstacles, issues that might hinder your progress, are discussed as well. A strengths and weaknesses analysis can also be called a personal SWOT analysis.</a:t>
            </a:r>
          </a:p>
        </p:txBody>
      </p:sp>
    </p:spTree>
    <p:extLst>
      <p:ext uri="{BB962C8B-B14F-4D97-AF65-F5344CB8AC3E}">
        <p14:creationId xmlns:p14="http://schemas.microsoft.com/office/powerpoint/2010/main" val="33450716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3979" y="1125582"/>
            <a:ext cx="10018713" cy="3124201"/>
          </a:xfrm>
        </p:spPr>
        <p:txBody>
          <a:bodyPr/>
          <a:lstStyle/>
          <a:p>
            <a:pPr marL="0" indent="0">
              <a:buNone/>
            </a:pPr>
            <a:r>
              <a:rPr lang="en-US" dirty="0"/>
              <a:t>Probing your own strengths and weaknesses will clarify what the best next step is and how you can improve yourself. It will also tell you more on where you would like to work and where you would be able to prove yourself most.</a:t>
            </a:r>
          </a:p>
        </p:txBody>
      </p:sp>
    </p:spTree>
    <p:extLst>
      <p:ext uri="{BB962C8B-B14F-4D97-AF65-F5344CB8AC3E}">
        <p14:creationId xmlns:p14="http://schemas.microsoft.com/office/powerpoint/2010/main" val="32573236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0436" y="1021079"/>
            <a:ext cx="10018713" cy="3124201"/>
          </a:xfrm>
        </p:spPr>
        <p:txBody>
          <a:bodyPr/>
          <a:lstStyle/>
          <a:p>
            <a:pPr marL="0" indent="0">
              <a:buNone/>
            </a:pPr>
            <a:r>
              <a:rPr lang="en-US" dirty="0" smtClean="0"/>
              <a:t>The strengths and weakness in assessments</a:t>
            </a:r>
          </a:p>
          <a:p>
            <a:pPr marL="0" indent="0">
              <a:buNone/>
            </a:pPr>
            <a:r>
              <a:rPr lang="en-US" dirty="0"/>
              <a:t>A </a:t>
            </a:r>
            <a:r>
              <a:rPr lang="en-US" b="1" dirty="0"/>
              <a:t>strengths and weaknesses analysis</a:t>
            </a:r>
            <a:r>
              <a:rPr lang="en-US" dirty="0"/>
              <a:t> is often one of the topics of an assessment. In </a:t>
            </a:r>
            <a:r>
              <a:rPr lang="en-US" dirty="0">
                <a:hlinkClick r:id="rId2" tooltip="Career assessment"/>
              </a:rPr>
              <a:t>career</a:t>
            </a:r>
            <a:r>
              <a:rPr lang="en-US" dirty="0"/>
              <a:t> and </a:t>
            </a:r>
            <a:r>
              <a:rPr lang="en-US" dirty="0">
                <a:hlinkClick r:id="rId3" tooltip="Development assessment"/>
              </a:rPr>
              <a:t>development assessments</a:t>
            </a:r>
            <a:r>
              <a:rPr lang="en-US" dirty="0"/>
              <a:t> they are used to gain an idea of the areas you could improve upon and the talents you could deploy. In </a:t>
            </a:r>
            <a:r>
              <a:rPr lang="en-US" dirty="0">
                <a:hlinkClick r:id="rId4" tooltip="Selection assessment"/>
              </a:rPr>
              <a:t>selection assessments</a:t>
            </a:r>
            <a:r>
              <a:rPr lang="en-US" dirty="0"/>
              <a:t>, strengths and weaknesses analyses provide the employer with a clear idea of what you have to offer to the company and where any obstacles and points of improvement might be.</a:t>
            </a:r>
          </a:p>
        </p:txBody>
      </p:sp>
    </p:spTree>
    <p:extLst>
      <p:ext uri="{BB962C8B-B14F-4D97-AF65-F5344CB8AC3E}">
        <p14:creationId xmlns:p14="http://schemas.microsoft.com/office/powerpoint/2010/main" val="9706902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256211"/>
            <a:ext cx="10018713" cy="3124201"/>
          </a:xfrm>
        </p:spPr>
        <p:txBody>
          <a:bodyPr>
            <a:normAutofit fontScale="92500"/>
          </a:bodyPr>
          <a:lstStyle/>
          <a:p>
            <a:pPr marL="0" indent="0">
              <a:buNone/>
            </a:pPr>
            <a:r>
              <a:rPr lang="en-US" dirty="0" smtClean="0"/>
              <a:t>Prepare with a strengths and weaknesses analysis</a:t>
            </a:r>
          </a:p>
          <a:p>
            <a:pPr marL="0" indent="0">
              <a:buNone/>
            </a:pPr>
            <a:r>
              <a:rPr lang="en-US" dirty="0"/>
              <a:t>It is a good idea to </a:t>
            </a:r>
            <a:r>
              <a:rPr lang="en-US" dirty="0">
                <a:hlinkClick r:id="rId2" tooltip="Assessment preparation"/>
              </a:rPr>
              <a:t>prepare for an assessment</a:t>
            </a:r>
            <a:r>
              <a:rPr lang="en-US" dirty="0"/>
              <a:t> by performing your own strengths and weaknesses analysis, so that you are clear about what you think you have to offer to a company and in what areas you need improvement. These issues will be brought up in the assessment for sure, and having thought about it in advance will be in your benefit. Basically this is how you present yourself to the employer: what are the advantages the company </a:t>
            </a:r>
            <a:r>
              <a:rPr lang="en-US" dirty="0" smtClean="0"/>
              <a:t>can count </a:t>
            </a:r>
            <a:r>
              <a:rPr lang="en-US" dirty="0"/>
              <a:t>on and what areas need to be worked on. You do not want to mess up a presentation like this.</a:t>
            </a:r>
          </a:p>
        </p:txBody>
      </p:sp>
    </p:spTree>
    <p:extLst>
      <p:ext uri="{BB962C8B-B14F-4D97-AF65-F5344CB8AC3E}">
        <p14:creationId xmlns:p14="http://schemas.microsoft.com/office/powerpoint/2010/main" val="16086858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5933" y="1047205"/>
            <a:ext cx="10018713" cy="3124201"/>
          </a:xfrm>
        </p:spPr>
        <p:txBody>
          <a:bodyPr/>
          <a:lstStyle/>
          <a:p>
            <a:pPr marL="0" indent="0">
              <a:buNone/>
            </a:pPr>
            <a:r>
              <a:rPr lang="en-US" dirty="0" smtClean="0"/>
              <a:t>Test!</a:t>
            </a:r>
          </a:p>
          <a:p>
            <a:pPr marL="0" indent="0">
              <a:buNone/>
            </a:pPr>
            <a:r>
              <a:rPr lang="en-US" dirty="0"/>
              <a:t>Explore your </a:t>
            </a:r>
            <a:r>
              <a:rPr lang="en-US" b="1" dirty="0"/>
              <a:t>strengths and weaknesses</a:t>
            </a:r>
            <a:r>
              <a:rPr lang="en-US" dirty="0"/>
              <a:t> in depth. What are your talents and when are you at your best? The </a:t>
            </a:r>
            <a:r>
              <a:rPr lang="en-US" dirty="0">
                <a:hlinkClick r:id="rId2" tooltip="Personality test"/>
              </a:rPr>
              <a:t>free personality test</a:t>
            </a:r>
            <a:r>
              <a:rPr lang="en-US" dirty="0"/>
              <a:t> may help you gain a better understanding of yourself and your talents. A core personality test can </a:t>
            </a:r>
            <a:r>
              <a:rPr lang="en-US" dirty="0" err="1"/>
              <a:t>can</a:t>
            </a:r>
            <a:r>
              <a:rPr lang="en-US" dirty="0"/>
              <a:t> tell you more in-depth what your strengths and weaknesses are, so you can prepare for an assessment even better.</a:t>
            </a:r>
          </a:p>
        </p:txBody>
      </p:sp>
    </p:spTree>
    <p:extLst>
      <p:ext uri="{BB962C8B-B14F-4D97-AF65-F5344CB8AC3E}">
        <p14:creationId xmlns:p14="http://schemas.microsoft.com/office/powerpoint/2010/main" val="28595075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Self Confidence, Self Discipline, Self Awareness</a:t>
            </a:r>
            <a:endParaRPr lang="en-US" dirty="0"/>
          </a:p>
        </p:txBody>
      </p:sp>
      <p:sp>
        <p:nvSpPr>
          <p:cNvPr id="3" name="Content Placeholder 2"/>
          <p:cNvSpPr>
            <a:spLocks noGrp="1"/>
          </p:cNvSpPr>
          <p:nvPr>
            <p:ph idx="1"/>
          </p:nvPr>
        </p:nvSpPr>
        <p:spPr/>
        <p:txBody>
          <a:bodyPr/>
          <a:lstStyle/>
          <a:p>
            <a:pPr marL="0" indent="0">
              <a:buNone/>
            </a:pPr>
            <a:r>
              <a:rPr lang="en-US" dirty="0"/>
              <a:t>Confidence can be a tough thing to build up. There are a number of things you can do to build your confidence. Some of them are just small changes to your frame of mind; others you’ll have to work on for a bit longer to make them familiar </a:t>
            </a:r>
            <a:r>
              <a:rPr lang="en-US" dirty="0" err="1"/>
              <a:t>habits.</a:t>
            </a:r>
            <a:r>
              <a:rPr lang="en-US" dirty="0" err="1" smtClean="0"/>
              <a:t>The</a:t>
            </a:r>
            <a:r>
              <a:rPr lang="en-US" dirty="0" smtClean="0"/>
              <a:t> following ways can help us in building and boosting our confidence:</a:t>
            </a:r>
          </a:p>
          <a:p>
            <a:pPr marL="0" indent="0">
              <a:buNone/>
            </a:pPr>
            <a:endParaRPr lang="en-US" dirty="0"/>
          </a:p>
        </p:txBody>
      </p:sp>
    </p:spTree>
    <p:extLst>
      <p:ext uri="{BB962C8B-B14F-4D97-AF65-F5344CB8AC3E}">
        <p14:creationId xmlns:p14="http://schemas.microsoft.com/office/powerpoint/2010/main" val="20982665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err="1" smtClean="0"/>
              <a:t>i</a:t>
            </a:r>
            <a:r>
              <a:rPr lang="en-US" dirty="0" smtClean="0"/>
              <a:t>. Look at what you have already achieved: </a:t>
            </a:r>
            <a:r>
              <a:rPr lang="en-US" dirty="0"/>
              <a:t>It’s easy to lose confidence if you believe you haven’t achieved anything. Make a list of all the things you’re proud of in your life, whether it’s getting a good mark on an exam or learning to surf. Keep the list close by and add to it whenever you do something you’re proud of. When you’re low in confidence, pull out the list and use it to remind yourself of all the awesome stuff you've done.</a:t>
            </a:r>
          </a:p>
        </p:txBody>
      </p:sp>
    </p:spTree>
    <p:extLst>
      <p:ext uri="{BB962C8B-B14F-4D97-AF65-F5344CB8AC3E}">
        <p14:creationId xmlns:p14="http://schemas.microsoft.com/office/powerpoint/2010/main" val="747239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0470" y="1264919"/>
            <a:ext cx="10150341" cy="3489961"/>
          </a:xfrm>
        </p:spPr>
        <p:txBody>
          <a:bodyPr>
            <a:normAutofit fontScale="85000" lnSpcReduction="20000"/>
          </a:bodyPr>
          <a:lstStyle/>
          <a:p>
            <a:pPr marL="0" indent="0">
              <a:buNone/>
            </a:pPr>
            <a:r>
              <a:rPr lang="en-US" dirty="0"/>
              <a:t>Personality development helps an individual to inculcate positive qualities like punctuality, flexible attitude, willingness to learn, friendly nature, eagerness to help others and so on. Never hesitate to share information with others. Always reach office on time. Some people have a tendency to work till late. Late sittings not only increase your stress levels but also spoil your personal life. Sitting till late at the office indicates that an individual is extremely poor in time management skills.</a:t>
            </a:r>
          </a:p>
          <a:p>
            <a:pPr marL="0" indent="0">
              <a:buNone/>
            </a:pPr>
            <a:r>
              <a:rPr lang="en-US" dirty="0"/>
              <a:t>Personality development helps </a:t>
            </a:r>
            <a:r>
              <a:rPr lang="en-US" dirty="0" smtClean="0"/>
              <a:t>us develop </a:t>
            </a:r>
            <a:r>
              <a:rPr lang="en-US" dirty="0"/>
              <a:t>an impressive personality and makes </a:t>
            </a:r>
            <a:r>
              <a:rPr lang="en-US" dirty="0" smtClean="0"/>
              <a:t>us </a:t>
            </a:r>
            <a:r>
              <a:rPr lang="en-US" dirty="0"/>
              <a:t>stand apart from the rest. Personality development also plays an essential role in improving one’s communication skills. Individuals ought to master the art of expressing their thoughts and feelings in the most desired way. Personality development makes </a:t>
            </a:r>
            <a:r>
              <a:rPr lang="en-US" dirty="0" smtClean="0"/>
              <a:t>us </a:t>
            </a:r>
            <a:r>
              <a:rPr lang="en-US" dirty="0"/>
              <a:t>a confident individual who is appreciated and respected wherever he goes</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16046679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0138" y="1796142"/>
            <a:ext cx="10018713" cy="3124201"/>
          </a:xfrm>
        </p:spPr>
        <p:txBody>
          <a:bodyPr/>
          <a:lstStyle/>
          <a:p>
            <a:pPr marL="0" indent="0">
              <a:buNone/>
            </a:pPr>
            <a:r>
              <a:rPr lang="en-US" dirty="0" smtClean="0"/>
              <a:t>ii. Think of things you are good at: </a:t>
            </a:r>
            <a:r>
              <a:rPr lang="en-US" dirty="0"/>
              <a:t>Everyone has strengths and talents. What are yours? </a:t>
            </a:r>
            <a:r>
              <a:rPr lang="en-US" dirty="0" err="1"/>
              <a:t>Recognising</a:t>
            </a:r>
            <a:r>
              <a:rPr lang="en-US" dirty="0"/>
              <a:t> what you’re good at, and trying to build on those things, will help you to build confidence in your own abilities.</a:t>
            </a:r>
          </a:p>
        </p:txBody>
      </p:sp>
    </p:spTree>
    <p:extLst>
      <p:ext uri="{BB962C8B-B14F-4D97-AF65-F5344CB8AC3E}">
        <p14:creationId xmlns:p14="http://schemas.microsoft.com/office/powerpoint/2010/main" val="22483789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0436" y="1291045"/>
            <a:ext cx="10018713" cy="3124201"/>
          </a:xfrm>
        </p:spPr>
        <p:txBody>
          <a:bodyPr/>
          <a:lstStyle/>
          <a:p>
            <a:pPr marL="0" indent="0">
              <a:buNone/>
            </a:pPr>
            <a:r>
              <a:rPr lang="en-US" dirty="0" smtClean="0"/>
              <a:t>iii. Set Some Goals: </a:t>
            </a:r>
            <a:r>
              <a:rPr lang="en-US" dirty="0">
                <a:hlinkClick r:id="rId2"/>
              </a:rPr>
              <a:t>Set some goals</a:t>
            </a:r>
            <a:r>
              <a:rPr lang="en-US" dirty="0"/>
              <a:t> and set out the steps you need to take to achieve them. They don’t have to be big goals; they can even be things like baking a cake or planning a night out with friends. Just aim for some small achievements that you can tick off a list to help you gain confidence in your ability to get stuff done.</a:t>
            </a:r>
          </a:p>
        </p:txBody>
      </p:sp>
    </p:spTree>
    <p:extLst>
      <p:ext uri="{BB962C8B-B14F-4D97-AF65-F5344CB8AC3E}">
        <p14:creationId xmlns:p14="http://schemas.microsoft.com/office/powerpoint/2010/main" val="10554392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098" y="1291044"/>
            <a:ext cx="10018713" cy="3124201"/>
          </a:xfrm>
        </p:spPr>
        <p:txBody>
          <a:bodyPr/>
          <a:lstStyle/>
          <a:p>
            <a:pPr marL="0" indent="0">
              <a:buNone/>
            </a:pPr>
            <a:r>
              <a:rPr lang="en-US" dirty="0" smtClean="0"/>
              <a:t>iv. Talk Yourself Up: </a:t>
            </a:r>
            <a:r>
              <a:rPr lang="en-US" dirty="0"/>
              <a:t>You’re never going to feel confident if you have negative commentary running through your mind telling you that you’re no good. Think about your </a:t>
            </a:r>
            <a:r>
              <a:rPr lang="en-US" dirty="0">
                <a:hlinkClick r:id="rId2"/>
              </a:rPr>
              <a:t>self-talk</a:t>
            </a:r>
            <a:r>
              <a:rPr lang="en-US" dirty="0"/>
              <a:t> and how that might be affecting your self-confidence. Treat yourself like you would your best friend and cheer yourself on.</a:t>
            </a:r>
          </a:p>
        </p:txBody>
      </p:sp>
    </p:spTree>
    <p:extLst>
      <p:ext uri="{BB962C8B-B14F-4D97-AF65-F5344CB8AC3E}">
        <p14:creationId xmlns:p14="http://schemas.microsoft.com/office/powerpoint/2010/main" val="21004104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7853" y="986245"/>
            <a:ext cx="10018713" cy="3124201"/>
          </a:xfrm>
        </p:spPr>
        <p:txBody>
          <a:bodyPr/>
          <a:lstStyle/>
          <a:p>
            <a:pPr marL="0" indent="0">
              <a:buNone/>
            </a:pPr>
            <a:r>
              <a:rPr lang="en-US" dirty="0" smtClean="0"/>
              <a:t>v. Get a Hobby: </a:t>
            </a:r>
            <a:r>
              <a:rPr lang="en-US" dirty="0"/>
              <a:t>Try to find something that you’re really passionate about. It could be photography, sport, knitting or anything else! When you’ve worked out your passion, commit yourself to giving it a go. Chances are, if you’re interested or passionate about a certain activity, you’re more likely to be motivated and you’ll build skills more quickly.</a:t>
            </a:r>
          </a:p>
        </p:txBody>
      </p:sp>
    </p:spTree>
    <p:extLst>
      <p:ext uri="{BB962C8B-B14F-4D97-AF65-F5344CB8AC3E}">
        <p14:creationId xmlns:p14="http://schemas.microsoft.com/office/powerpoint/2010/main" val="8158577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33252"/>
            <a:ext cx="10018713" cy="1752599"/>
          </a:xfrm>
        </p:spPr>
        <p:txBody>
          <a:bodyPr/>
          <a:lstStyle/>
          <a:p>
            <a:r>
              <a:rPr lang="en-US" dirty="0" smtClean="0"/>
              <a:t>Working on aggression </a:t>
            </a:r>
            <a:r>
              <a:rPr lang="en-US" dirty="0" err="1" smtClean="0"/>
              <a:t>i.e</a:t>
            </a:r>
            <a:r>
              <a:rPr lang="en-US" dirty="0" smtClean="0"/>
              <a:t> assertive and submissive</a:t>
            </a:r>
            <a:endParaRPr lang="en-US" dirty="0"/>
          </a:p>
        </p:txBody>
      </p:sp>
      <p:sp>
        <p:nvSpPr>
          <p:cNvPr id="3" name="Content Placeholder 2"/>
          <p:cNvSpPr>
            <a:spLocks noGrp="1"/>
          </p:cNvSpPr>
          <p:nvPr>
            <p:ph idx="1"/>
          </p:nvPr>
        </p:nvSpPr>
        <p:spPr>
          <a:xfrm>
            <a:off x="1484309" y="2185851"/>
            <a:ext cx="10018713" cy="3124201"/>
          </a:xfrm>
        </p:spPr>
        <p:txBody>
          <a:bodyPr/>
          <a:lstStyle/>
          <a:p>
            <a:endParaRPr lang="en-US" dirty="0"/>
          </a:p>
          <a:p>
            <a:pPr marL="0" indent="0">
              <a:buNone/>
            </a:pPr>
            <a:r>
              <a:rPr lang="en-US" dirty="0"/>
              <a:t> </a:t>
            </a:r>
            <a:r>
              <a:rPr lang="en-US" b="1" dirty="0" smtClean="0">
                <a:solidFill>
                  <a:srgbClr val="FF0000"/>
                </a:solidFill>
              </a:rPr>
              <a:t>I. Aggressive </a:t>
            </a:r>
            <a:r>
              <a:rPr lang="en-US" b="1" dirty="0">
                <a:solidFill>
                  <a:srgbClr val="FF0000"/>
                </a:solidFill>
              </a:rPr>
              <a:t>Communication – You Lose – I Win </a:t>
            </a:r>
          </a:p>
          <a:p>
            <a:pPr marL="0" indent="0">
              <a:buNone/>
            </a:pPr>
            <a:r>
              <a:rPr lang="en-US" dirty="0"/>
              <a:t>During aggressive communication we </a:t>
            </a:r>
            <a:r>
              <a:rPr lang="en-US" dirty="0" err="1"/>
              <a:t>prioritise</a:t>
            </a:r>
            <a:r>
              <a:rPr lang="en-US" dirty="0"/>
              <a:t> our own needs, preferences and feelings over the needs of other people. This can be perceived as selfish, arrogant or </a:t>
            </a:r>
            <a:r>
              <a:rPr lang="en-US" dirty="0" err="1"/>
              <a:t>self-centred</a:t>
            </a:r>
            <a:r>
              <a:rPr lang="en-US" dirty="0"/>
              <a:t>. Other people can feel ignored, </a:t>
            </a:r>
            <a:r>
              <a:rPr lang="en-US" dirty="0" err="1"/>
              <a:t>criticised</a:t>
            </a:r>
            <a:r>
              <a:rPr lang="en-US" dirty="0"/>
              <a:t> or bullied. Aggressive communication ultimately leads to inequality in relationships and a sense of alienation. </a:t>
            </a:r>
          </a:p>
        </p:txBody>
      </p:sp>
    </p:spTree>
    <p:extLst>
      <p:ext uri="{BB962C8B-B14F-4D97-AF65-F5344CB8AC3E}">
        <p14:creationId xmlns:p14="http://schemas.microsoft.com/office/powerpoint/2010/main" val="18043447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6561" y="1369422"/>
            <a:ext cx="10018713" cy="3124201"/>
          </a:xfrm>
        </p:spPr>
        <p:txBody>
          <a:bodyPr>
            <a:normAutofit lnSpcReduction="10000"/>
          </a:bodyPr>
          <a:lstStyle/>
          <a:p>
            <a:endParaRPr lang="en-US" dirty="0"/>
          </a:p>
          <a:p>
            <a:pPr marL="0" indent="0">
              <a:buNone/>
            </a:pPr>
            <a:r>
              <a:rPr lang="en-US" b="1" dirty="0" smtClean="0">
                <a:solidFill>
                  <a:srgbClr val="FF0000"/>
                </a:solidFill>
              </a:rPr>
              <a:t>II. Assertive </a:t>
            </a:r>
            <a:r>
              <a:rPr lang="en-US" b="1" dirty="0">
                <a:solidFill>
                  <a:srgbClr val="FF0000"/>
                </a:solidFill>
              </a:rPr>
              <a:t>Communication – I Win – You Win </a:t>
            </a:r>
            <a:endParaRPr lang="en-US" b="1" dirty="0" smtClean="0">
              <a:solidFill>
                <a:srgbClr val="FF0000"/>
              </a:solidFill>
            </a:endParaRPr>
          </a:p>
          <a:p>
            <a:pPr marL="0" indent="0">
              <a:buNone/>
            </a:pPr>
            <a:r>
              <a:rPr lang="en-US" dirty="0" smtClean="0"/>
              <a:t>During </a:t>
            </a:r>
            <a:r>
              <a:rPr lang="en-US" dirty="0"/>
              <a:t>assertive communication the needs, wishes and feelings of both sides are considered in a balanced and respectful manner. This involves clearly presenting what we need and listening carefully to the needs of others. Assertive communication is all about deal-making; achieving what we want by giving something in return. It involves clarity of purpose, confidence and a willingness to flexibly compromise. </a:t>
            </a:r>
          </a:p>
        </p:txBody>
      </p:sp>
    </p:spTree>
    <p:extLst>
      <p:ext uri="{BB962C8B-B14F-4D97-AF65-F5344CB8AC3E}">
        <p14:creationId xmlns:p14="http://schemas.microsoft.com/office/powerpoint/2010/main" val="30465281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116873"/>
            <a:ext cx="10018713" cy="3124201"/>
          </a:xfrm>
        </p:spPr>
        <p:txBody>
          <a:bodyPr/>
          <a:lstStyle/>
          <a:p>
            <a:pPr marL="0" indent="0">
              <a:buNone/>
            </a:pPr>
            <a:r>
              <a:rPr lang="en-US" b="1" dirty="0" smtClean="0">
                <a:solidFill>
                  <a:srgbClr val="FF0000"/>
                </a:solidFill>
              </a:rPr>
              <a:t>III. Submissive </a:t>
            </a:r>
            <a:r>
              <a:rPr lang="en-US" b="1" dirty="0">
                <a:solidFill>
                  <a:srgbClr val="FF0000"/>
                </a:solidFill>
              </a:rPr>
              <a:t>Communication – You Win – I Lose </a:t>
            </a:r>
          </a:p>
          <a:p>
            <a:pPr marL="0" indent="0">
              <a:buNone/>
            </a:pPr>
            <a:r>
              <a:rPr lang="en-US" dirty="0"/>
              <a:t>During submissive communication, we prioritize the needs and feelings of others at our own personal cost. We do not effectively express our own needs and default to self-sacrifice, avoidance, submissive agreement or people pleasing. This can lead to being taken for granted, inequality in relationships, being treated unfairly and exploitation by others.</a:t>
            </a:r>
          </a:p>
        </p:txBody>
      </p:sp>
    </p:spTree>
    <p:extLst>
      <p:ext uri="{BB962C8B-B14F-4D97-AF65-F5344CB8AC3E}">
        <p14:creationId xmlns:p14="http://schemas.microsoft.com/office/powerpoint/2010/main" val="38608746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Dress Ethics</a:t>
            </a:r>
            <a:endParaRPr lang="en-US" dirty="0"/>
          </a:p>
        </p:txBody>
      </p:sp>
      <p:sp>
        <p:nvSpPr>
          <p:cNvPr id="3" name="Content Placeholder 2"/>
          <p:cNvSpPr>
            <a:spLocks noGrp="1"/>
          </p:cNvSpPr>
          <p:nvPr>
            <p:ph idx="1"/>
          </p:nvPr>
        </p:nvSpPr>
        <p:spPr>
          <a:xfrm>
            <a:off x="1484310" y="2168435"/>
            <a:ext cx="10018713" cy="4049486"/>
          </a:xfrm>
        </p:spPr>
        <p:txBody>
          <a:bodyPr>
            <a:normAutofit fontScale="70000" lnSpcReduction="20000"/>
          </a:bodyPr>
          <a:lstStyle/>
          <a:p>
            <a:r>
              <a:rPr lang="en-US" dirty="0"/>
              <a:t>Etiquette helps human beings to behave in a socially responsible way. Etiquette helps you gain respect, trust and appreciation from others.</a:t>
            </a:r>
          </a:p>
          <a:p>
            <a:r>
              <a:rPr lang="en-US" dirty="0"/>
              <a:t>There is a huge difference between an individual’s college and professional life. One needs to follow a proper dress code at the workplace for the desired impact.</a:t>
            </a:r>
          </a:p>
          <a:p>
            <a:r>
              <a:rPr lang="en-US" dirty="0"/>
              <a:t>It is essential to dress appropriately at the workplace for an everlasting impression. Individuals who dress shabbily are never taken seriously at work.</a:t>
            </a:r>
          </a:p>
          <a:p>
            <a:r>
              <a:rPr lang="en-US" b="1" dirty="0"/>
              <a:t>One must dress as per the occasion. Avoid wearing jeans, capris, shorts, T - Shirts or sleeveless dresses to work</a:t>
            </a:r>
            <a:r>
              <a:rPr lang="en-US" dirty="0"/>
              <a:t>. Follow a professional dress code. Make sure you feel comfortable in whatever you wear. It is not always necessary to wear expensive clothes rather wear something which looks good on you.</a:t>
            </a:r>
          </a:p>
          <a:p>
            <a:r>
              <a:rPr lang="en-US" b="1" dirty="0"/>
              <a:t>Choose professional </a:t>
            </a:r>
            <a:r>
              <a:rPr lang="en-US" b="1" dirty="0" err="1"/>
              <a:t>colours</a:t>
            </a:r>
            <a:r>
              <a:rPr lang="en-US" b="1" dirty="0"/>
              <a:t> like black, blue, brown, grey for official attire</a:t>
            </a:r>
            <a:r>
              <a:rPr lang="en-US" dirty="0"/>
              <a:t>. Bright </a:t>
            </a:r>
            <a:r>
              <a:rPr lang="en-US" dirty="0" err="1"/>
              <a:t>colours</a:t>
            </a:r>
            <a:r>
              <a:rPr lang="en-US" dirty="0"/>
              <a:t> look out of place in corporates. Light and subtle </a:t>
            </a:r>
            <a:r>
              <a:rPr lang="en-US" dirty="0" err="1"/>
              <a:t>colours</a:t>
            </a:r>
            <a:r>
              <a:rPr lang="en-US" dirty="0"/>
              <a:t> exude elegance and professionalism and look best in offices.</a:t>
            </a:r>
          </a:p>
          <a:p>
            <a:r>
              <a:rPr lang="en-US" dirty="0"/>
              <a:t>Make sure your clothes are clean and ironed. One should never go shabbily dressed to work. Prefer wrinkle free clothes.</a:t>
            </a:r>
          </a:p>
          <a:p>
            <a:r>
              <a:rPr lang="en-US" dirty="0"/>
              <a:t>Hair should be neatly combed and kept short. Spikes hairstyle looks good only in parties and informal get together. Females should tie their hair. It gives a neat look.</a:t>
            </a:r>
          </a:p>
          <a:p>
            <a:pPr marL="0" indent="0">
              <a:buNone/>
            </a:pPr>
            <a:endParaRPr lang="en-US" dirty="0"/>
          </a:p>
        </p:txBody>
      </p:sp>
    </p:spTree>
    <p:extLst>
      <p:ext uri="{BB962C8B-B14F-4D97-AF65-F5344CB8AC3E}">
        <p14:creationId xmlns:p14="http://schemas.microsoft.com/office/powerpoint/2010/main" val="7839698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062447"/>
            <a:ext cx="10018713" cy="4728754"/>
          </a:xfrm>
        </p:spPr>
        <p:txBody>
          <a:bodyPr>
            <a:normAutofit fontScale="70000" lnSpcReduction="20000"/>
          </a:bodyPr>
          <a:lstStyle/>
          <a:p>
            <a:pPr marL="0" indent="0">
              <a:buNone/>
            </a:pPr>
            <a:r>
              <a:rPr lang="en-US" b="1" dirty="0"/>
              <a:t>Male Employees</a:t>
            </a:r>
          </a:p>
          <a:p>
            <a:r>
              <a:rPr lang="en-US" dirty="0"/>
              <a:t>Male employees ideally should combine a simple shirt with trousers. Make sure the </a:t>
            </a:r>
            <a:r>
              <a:rPr lang="en-US" dirty="0" err="1"/>
              <a:t>colours</a:t>
            </a:r>
            <a:r>
              <a:rPr lang="en-US" dirty="0"/>
              <a:t> are well coordinated. Prefer a light </a:t>
            </a:r>
            <a:r>
              <a:rPr lang="en-US" dirty="0" err="1"/>
              <a:t>colour</a:t>
            </a:r>
            <a:r>
              <a:rPr lang="en-US" dirty="0"/>
              <a:t> shirt with a dark trouser and vice a versa. </a:t>
            </a:r>
            <a:r>
              <a:rPr lang="en-US" b="1" dirty="0"/>
              <a:t>Do not wear designer shirts to work</a:t>
            </a:r>
            <a:r>
              <a:rPr lang="en-US" dirty="0"/>
              <a:t>. Prefer plain cotton or linen wrinkle free shirts in neutral </a:t>
            </a:r>
            <a:r>
              <a:rPr lang="en-US" dirty="0" err="1"/>
              <a:t>colours</a:t>
            </a:r>
            <a:r>
              <a:rPr lang="en-US" dirty="0"/>
              <a:t>. Go for brands like Zodiac, Arrow, </a:t>
            </a:r>
            <a:r>
              <a:rPr lang="en-US" dirty="0" err="1"/>
              <a:t>Colorplus</a:t>
            </a:r>
            <a:r>
              <a:rPr lang="en-US" dirty="0"/>
              <a:t>, Louis Philippe, </a:t>
            </a:r>
            <a:r>
              <a:rPr lang="en-US" dirty="0" err="1"/>
              <a:t>Allensolly</a:t>
            </a:r>
            <a:r>
              <a:rPr lang="en-US" dirty="0"/>
              <a:t> etc. These brands offer good collection of formal office shirts.</a:t>
            </a:r>
          </a:p>
          <a:p>
            <a:r>
              <a:rPr lang="en-US" dirty="0"/>
              <a:t>The </a:t>
            </a:r>
            <a:r>
              <a:rPr lang="en-US" b="1" dirty="0"/>
              <a:t>shirt should be properly tucked into the trouser</a:t>
            </a:r>
            <a:r>
              <a:rPr lang="en-US" dirty="0"/>
              <a:t> for the professional look. Prefer full sleeves shirts at workplace. Never roll up your sleeves.</a:t>
            </a:r>
          </a:p>
          <a:p>
            <a:r>
              <a:rPr lang="en-US" b="1" dirty="0"/>
              <a:t>Silk ties look best on professionals</a:t>
            </a:r>
            <a:r>
              <a:rPr lang="en-US" dirty="0"/>
              <a:t>. Don’t go for designer ties. The tie should neither be too short nor too long. The tip of the tie ideally should touch the bottom of the belt buckle. Slim ties are not meant for offices.</a:t>
            </a:r>
          </a:p>
          <a:p>
            <a:r>
              <a:rPr lang="en-US" dirty="0"/>
              <a:t>Wear leather belts to work preferably in black or brown shades. </a:t>
            </a:r>
            <a:r>
              <a:rPr lang="en-US" b="1" dirty="0"/>
              <a:t>Do not wear belts with flashy and broad buckles</a:t>
            </a:r>
            <a:r>
              <a:rPr lang="en-US" dirty="0"/>
              <a:t>.</a:t>
            </a:r>
          </a:p>
          <a:p>
            <a:r>
              <a:rPr lang="en-US" dirty="0"/>
              <a:t>Socks must be well coordinated with the outfit.</a:t>
            </a:r>
          </a:p>
          <a:p>
            <a:r>
              <a:rPr lang="en-US" dirty="0"/>
              <a:t>Don’t wear shoes that make noise while walking. Prefer soft leather shoes in black or brown </a:t>
            </a:r>
            <a:r>
              <a:rPr lang="en-US" dirty="0" err="1"/>
              <a:t>colour</a:t>
            </a:r>
            <a:r>
              <a:rPr lang="en-US" dirty="0"/>
              <a:t>. Make sure your shoes are polished and laces properly tied. Never wear sports shoes or sneakers to work.</a:t>
            </a:r>
          </a:p>
          <a:p>
            <a:r>
              <a:rPr lang="en-US" b="1" dirty="0"/>
              <a:t>Shave daily</a:t>
            </a:r>
            <a:r>
              <a:rPr lang="en-US" dirty="0"/>
              <a:t>. Use a good after shave lotion and make sure your skin does not look dry and flaky.</a:t>
            </a:r>
          </a:p>
          <a:p>
            <a:r>
              <a:rPr lang="en-US" dirty="0"/>
              <a:t>Body </a:t>
            </a:r>
            <a:r>
              <a:rPr lang="en-US" dirty="0" err="1"/>
              <a:t>odour</a:t>
            </a:r>
            <a:r>
              <a:rPr lang="en-US" dirty="0"/>
              <a:t> is a big turn off. One must always smell good in public. </a:t>
            </a:r>
            <a:r>
              <a:rPr lang="en-US" b="1" dirty="0"/>
              <a:t>Use a mild perfume or deodorant</a:t>
            </a:r>
            <a:r>
              <a:rPr lang="en-US" dirty="0"/>
              <a:t>.</a:t>
            </a:r>
          </a:p>
          <a:p>
            <a:pPr marL="0" indent="0">
              <a:buNone/>
            </a:pPr>
            <a:endParaRPr lang="en-US" dirty="0"/>
          </a:p>
        </p:txBody>
      </p:sp>
    </p:spTree>
    <p:extLst>
      <p:ext uri="{BB962C8B-B14F-4D97-AF65-F5344CB8AC3E}">
        <p14:creationId xmlns:p14="http://schemas.microsoft.com/office/powerpoint/2010/main" val="2814672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332411"/>
            <a:ext cx="10018713" cy="4458789"/>
          </a:xfrm>
        </p:spPr>
        <p:txBody>
          <a:bodyPr>
            <a:normAutofit fontScale="70000" lnSpcReduction="20000"/>
          </a:bodyPr>
          <a:lstStyle/>
          <a:p>
            <a:pPr marL="0" indent="0">
              <a:buNone/>
            </a:pPr>
            <a:r>
              <a:rPr lang="en-US" b="1" dirty="0"/>
              <a:t>Female Employees</a:t>
            </a:r>
          </a:p>
          <a:p>
            <a:r>
              <a:rPr lang="en-US" b="1" dirty="0"/>
              <a:t>Females should not wear revealing clothes to work</a:t>
            </a:r>
            <a:r>
              <a:rPr lang="en-US" dirty="0"/>
              <a:t>. Avoid wearing outfits which expose much of your body parts. Wear clothes which fit you best. Don’t wear too tight or loose clothes.</a:t>
            </a:r>
          </a:p>
          <a:p>
            <a:r>
              <a:rPr lang="en-US" dirty="0"/>
              <a:t>Understand the basic difference between a party wear and office attire. Never wear low neck blouses to work. Blouses with deep back or noodle straps are a strict no </a:t>
            </a:r>
            <a:r>
              <a:rPr lang="en-US" dirty="0" err="1"/>
              <a:t>no</a:t>
            </a:r>
            <a:r>
              <a:rPr lang="en-US" dirty="0"/>
              <a:t> at the workplace. Avoid transparent saris.</a:t>
            </a:r>
          </a:p>
          <a:p>
            <a:r>
              <a:rPr lang="en-US" dirty="0"/>
              <a:t>Females who prefer westerns can opt for light </a:t>
            </a:r>
            <a:r>
              <a:rPr lang="en-US" dirty="0" err="1"/>
              <a:t>coloured</a:t>
            </a:r>
            <a:r>
              <a:rPr lang="en-US" dirty="0"/>
              <a:t> shirts with dark well fitted trousers. A scarf makes you look elegant.</a:t>
            </a:r>
          </a:p>
          <a:p>
            <a:r>
              <a:rPr lang="en-US" b="1" dirty="0"/>
              <a:t>Never wear heavy </a:t>
            </a:r>
            <a:r>
              <a:rPr lang="en-US" b="1" dirty="0" err="1"/>
              <a:t>jewellery</a:t>
            </a:r>
            <a:r>
              <a:rPr lang="en-US" b="1" dirty="0"/>
              <a:t> to work</a:t>
            </a:r>
            <a:r>
              <a:rPr lang="en-US" dirty="0"/>
              <a:t>. Avoid being a make up box. Nude make up does wonders. Nails should be trimmed and prefer natural shades for nail paint.</a:t>
            </a:r>
          </a:p>
          <a:p>
            <a:r>
              <a:rPr lang="en-US" dirty="0"/>
              <a:t>Avoid wearing sharp pointed heels to work.</a:t>
            </a:r>
          </a:p>
          <a:p>
            <a:r>
              <a:rPr lang="en-US" dirty="0"/>
              <a:t>The </a:t>
            </a:r>
            <a:r>
              <a:rPr lang="en-US" dirty="0" err="1"/>
              <a:t>colour</a:t>
            </a:r>
            <a:r>
              <a:rPr lang="en-US" dirty="0"/>
              <a:t> of the handbag must coordinate with the outfit.</a:t>
            </a:r>
          </a:p>
          <a:p>
            <a:r>
              <a:rPr lang="en-US" dirty="0"/>
              <a:t>Eyebrow, naval, lip piercing must be avoided at the workplace.</a:t>
            </a:r>
          </a:p>
          <a:p>
            <a:r>
              <a:rPr lang="en-US" dirty="0"/>
              <a:t/>
            </a:r>
            <a:br>
              <a:rPr lang="en-US" dirty="0"/>
            </a:br>
            <a:endParaRPr lang="en-US" dirty="0"/>
          </a:p>
        </p:txBody>
      </p:sp>
    </p:spTree>
    <p:extLst>
      <p:ext uri="{BB962C8B-B14F-4D97-AF65-F5344CB8AC3E}">
        <p14:creationId xmlns:p14="http://schemas.microsoft.com/office/powerpoint/2010/main" val="103521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1.4 Determinants of Personality Development</a:t>
            </a:r>
            <a:endParaRPr lang="en-US" dirty="0">
              <a:solidFill>
                <a:srgbClr val="FF0000"/>
              </a:solidFill>
            </a:endParaRPr>
          </a:p>
        </p:txBody>
      </p:sp>
      <p:sp>
        <p:nvSpPr>
          <p:cNvPr id="3" name="Content Placeholder 2"/>
          <p:cNvSpPr>
            <a:spLocks noGrp="1"/>
          </p:cNvSpPr>
          <p:nvPr>
            <p:ph idx="1"/>
          </p:nvPr>
        </p:nvSpPr>
        <p:spPr>
          <a:xfrm>
            <a:off x="1254034" y="2229395"/>
            <a:ext cx="10248989" cy="3561806"/>
          </a:xfrm>
        </p:spPr>
        <p:txBody>
          <a:bodyPr>
            <a:normAutofit/>
          </a:bodyPr>
          <a:lstStyle/>
          <a:p>
            <a:pPr marL="0" indent="0">
              <a:buNone/>
            </a:pPr>
            <a:r>
              <a:rPr lang="en-US" dirty="0"/>
              <a:t>The personality of an individual may be influenced by various factors such as the </a:t>
            </a:r>
            <a:r>
              <a:rPr lang="en-US" b="1" dirty="0" smtClean="0"/>
              <a:t>biological, </a:t>
            </a:r>
            <a:r>
              <a:rPr lang="en-US" b="1" dirty="0"/>
              <a:t>Sociological </a:t>
            </a:r>
            <a:r>
              <a:rPr lang="en-US" dirty="0"/>
              <a:t>and</a:t>
            </a:r>
            <a:r>
              <a:rPr lang="en-US" b="1" dirty="0"/>
              <a:t> Psychological </a:t>
            </a:r>
            <a:r>
              <a:rPr lang="en-US" dirty="0"/>
              <a:t>factors</a:t>
            </a:r>
            <a:r>
              <a:rPr lang="en-US" dirty="0" smtClean="0"/>
              <a:t>. </a:t>
            </a:r>
            <a:r>
              <a:rPr lang="en-US" dirty="0"/>
              <a:t>The major factors and their sub components that determine and influence personality </a:t>
            </a:r>
            <a:r>
              <a:rPr lang="en-US" dirty="0" smtClean="0"/>
              <a:t>are:</a:t>
            </a:r>
          </a:p>
          <a:p>
            <a:pPr marL="0" indent="0">
              <a:buNone/>
            </a:pPr>
            <a:endParaRPr lang="en-US" dirty="0" smtClean="0"/>
          </a:p>
        </p:txBody>
      </p:sp>
    </p:spTree>
    <p:extLst>
      <p:ext uri="{BB962C8B-B14F-4D97-AF65-F5344CB8AC3E}">
        <p14:creationId xmlns:p14="http://schemas.microsoft.com/office/powerpoint/2010/main" val="22555399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Skills</a:t>
            </a:r>
            <a:endParaRPr lang="en-US" dirty="0"/>
          </a:p>
        </p:txBody>
      </p:sp>
      <p:sp>
        <p:nvSpPr>
          <p:cNvPr id="3" name="Content Placeholder 2"/>
          <p:cNvSpPr>
            <a:spLocks noGrp="1"/>
          </p:cNvSpPr>
          <p:nvPr>
            <p:ph idx="1"/>
          </p:nvPr>
        </p:nvSpPr>
        <p:spPr/>
        <p:txBody>
          <a:bodyPr/>
          <a:lstStyle/>
          <a:p>
            <a:pPr marL="0" indent="0">
              <a:buNone/>
            </a:pPr>
            <a:r>
              <a:rPr lang="en-US" dirty="0"/>
              <a:t>What is Communication?</a:t>
            </a:r>
          </a:p>
          <a:p>
            <a:pPr marL="0" indent="0">
              <a:buNone/>
            </a:pPr>
            <a:r>
              <a:rPr lang="en-US" b="1" dirty="0"/>
              <a:t>Communication is simply the act of transferring information from one place, person or group to another.</a:t>
            </a:r>
            <a:endParaRPr lang="en-US" dirty="0"/>
          </a:p>
        </p:txBody>
      </p:sp>
    </p:spTree>
    <p:extLst>
      <p:ext uri="{BB962C8B-B14F-4D97-AF65-F5344CB8AC3E}">
        <p14:creationId xmlns:p14="http://schemas.microsoft.com/office/powerpoint/2010/main" val="18264595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3715" y="1595844"/>
            <a:ext cx="10018713" cy="3124201"/>
          </a:xfrm>
        </p:spPr>
        <p:txBody>
          <a:bodyPr>
            <a:normAutofit fontScale="92500"/>
          </a:bodyPr>
          <a:lstStyle/>
          <a:p>
            <a:r>
              <a:rPr lang="en-US" dirty="0"/>
              <a:t>Every communication involves (at least) one sender, a message and a recipient. This may sound simple, but communication is actually a very complex subject.</a:t>
            </a:r>
          </a:p>
          <a:p>
            <a:r>
              <a:rPr lang="en-US" dirty="0"/>
              <a:t>The transmission of the message from sender to recipient can be affected by a huge range of things. These include our emotions, the cultural situation, the medium used to communicate, and even our location. The complexity is why good communication skills are considered so desirable by employers around the world: accurate, effective and unambiguous communication is actually extremely hard.</a:t>
            </a:r>
          </a:p>
          <a:p>
            <a:pPr marL="0" indent="0">
              <a:buNone/>
            </a:pPr>
            <a:endParaRPr lang="en-US" dirty="0"/>
          </a:p>
        </p:txBody>
      </p:sp>
    </p:spTree>
    <p:extLst>
      <p:ext uri="{BB962C8B-B14F-4D97-AF65-F5344CB8AC3E}">
        <p14:creationId xmlns:p14="http://schemas.microsoft.com/office/powerpoint/2010/main" val="20474818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341121"/>
            <a:ext cx="10018713" cy="4450080"/>
          </a:xfrm>
        </p:spPr>
        <p:txBody>
          <a:bodyPr>
            <a:normAutofit fontScale="70000" lnSpcReduction="20000"/>
          </a:bodyPr>
          <a:lstStyle/>
          <a:p>
            <a:pPr marL="0" indent="0">
              <a:buNone/>
            </a:pPr>
            <a:r>
              <a:rPr lang="en-US" dirty="0"/>
              <a:t>Categories of Communication</a:t>
            </a:r>
          </a:p>
          <a:p>
            <a:pPr marL="0" indent="0">
              <a:buNone/>
            </a:pPr>
            <a:r>
              <a:rPr lang="en-US" b="1" dirty="0"/>
              <a:t>There are a wide range of ways in which we communicate and more than one may be occurring at any given time.</a:t>
            </a:r>
          </a:p>
          <a:p>
            <a:pPr marL="0" indent="0">
              <a:buNone/>
            </a:pPr>
            <a:r>
              <a:rPr lang="en-US" dirty="0"/>
              <a:t>The different categories of communication include:</a:t>
            </a:r>
          </a:p>
          <a:p>
            <a:r>
              <a:rPr lang="en-US" b="1" dirty="0"/>
              <a:t>Spoken or </a:t>
            </a:r>
            <a:r>
              <a:rPr lang="en-US" b="1" u="sng" dirty="0">
                <a:hlinkClick r:id="rId2"/>
              </a:rPr>
              <a:t>Verbal Communication</a:t>
            </a:r>
            <a:r>
              <a:rPr lang="en-US" dirty="0"/>
              <a:t>, which includes face-to-face, telephone, radio or television and other media.</a:t>
            </a:r>
          </a:p>
          <a:p>
            <a:r>
              <a:rPr lang="en-US" b="1" u="sng" dirty="0">
                <a:hlinkClick r:id="rId3"/>
              </a:rPr>
              <a:t>Non-Verbal Communication</a:t>
            </a:r>
            <a:r>
              <a:rPr lang="en-US" dirty="0"/>
              <a:t>, covering body language, gestures, how we dress or act, where we stand, and even our scent. There are many subtle ways that we communicate (perhaps even unintentionally) with others. For example, the tone of voice can give clues to mood or emotional state</a:t>
            </a:r>
            <a:r>
              <a:rPr lang="en-US"/>
              <a:t>, </a:t>
            </a:r>
            <a:r>
              <a:rPr lang="en-US" smtClean="0"/>
              <a:t>while </a:t>
            </a:r>
            <a:r>
              <a:rPr lang="en-US" dirty="0"/>
              <a:t>hand signals or gestures can add to a spoken message.</a:t>
            </a:r>
          </a:p>
          <a:p>
            <a:r>
              <a:rPr lang="en-US" b="1" u="sng" dirty="0">
                <a:hlinkClick r:id="rId4"/>
              </a:rPr>
              <a:t>Written Communication</a:t>
            </a:r>
            <a:r>
              <a:rPr lang="en-US" dirty="0"/>
              <a:t>: which includes letters, e-mails, social media, books, magazines, the Internet and other media. Until recent times, a relatively small number of writers and publishers were very powerful when it came to communicating the written word. Today, we can all write and publish our ideas online, which has led to an explosion of information and communication possibilities.</a:t>
            </a:r>
          </a:p>
          <a:p>
            <a:r>
              <a:rPr lang="en-US" b="1" dirty="0"/>
              <a:t>Visualizations</a:t>
            </a:r>
            <a:r>
              <a:rPr lang="en-US" dirty="0"/>
              <a:t>: </a:t>
            </a:r>
            <a:r>
              <a:rPr lang="en-US" b="1" u="sng" dirty="0">
                <a:hlinkClick r:id="rId5"/>
              </a:rPr>
              <a:t>graphs and charts</a:t>
            </a:r>
            <a:r>
              <a:rPr lang="en-US" dirty="0"/>
              <a:t>, maps, logos and other visualizations can all communicate messages.</a:t>
            </a:r>
          </a:p>
          <a:p>
            <a:endParaRPr lang="en-US" dirty="0"/>
          </a:p>
        </p:txBody>
      </p:sp>
    </p:spTree>
    <p:extLst>
      <p:ext uri="{BB962C8B-B14F-4D97-AF65-F5344CB8AC3E}">
        <p14:creationId xmlns:p14="http://schemas.microsoft.com/office/powerpoint/2010/main" val="28094947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Communication Proces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4573" y="1437731"/>
            <a:ext cx="857250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3655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Barriers to Effective </a:t>
            </a:r>
            <a:r>
              <a:rPr lang="en-US" dirty="0" smtClean="0"/>
              <a:t>Communication</a:t>
            </a:r>
            <a:endParaRPr lang="en-US" dirty="0"/>
          </a:p>
        </p:txBody>
      </p:sp>
      <p:sp>
        <p:nvSpPr>
          <p:cNvPr id="3" name="Content Placeholder 2"/>
          <p:cNvSpPr>
            <a:spLocks noGrp="1"/>
          </p:cNvSpPr>
          <p:nvPr>
            <p:ph idx="1"/>
          </p:nvPr>
        </p:nvSpPr>
        <p:spPr/>
        <p:txBody>
          <a:bodyPr>
            <a:normAutofit/>
          </a:bodyPr>
          <a:lstStyle/>
          <a:p>
            <a:r>
              <a:rPr lang="en-US" b="1" dirty="0"/>
              <a:t>There are many barriers to communication and these may occur at any stage in the communication process. Barriers may lead to your message becoming distorted and you therefore risk wasting both time and/or money by causing confusion and misunderstanding. </a:t>
            </a:r>
          </a:p>
          <a:p>
            <a:r>
              <a:rPr lang="en-US" b="1" dirty="0"/>
              <a:t>Effective communication involves overcoming these barriers and conveying a clear and concise message. </a:t>
            </a:r>
          </a:p>
          <a:p>
            <a:pPr marL="0" indent="0">
              <a:buNone/>
            </a:pPr>
            <a:endParaRPr lang="en-US" dirty="0"/>
          </a:p>
        </p:txBody>
      </p:sp>
    </p:spTree>
    <p:extLst>
      <p:ext uri="{BB962C8B-B14F-4D97-AF65-F5344CB8AC3E}">
        <p14:creationId xmlns:p14="http://schemas.microsoft.com/office/powerpoint/2010/main" val="5541515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210491"/>
            <a:ext cx="10018713" cy="4580709"/>
          </a:xfrm>
        </p:spPr>
        <p:txBody>
          <a:bodyPr>
            <a:normAutofit/>
          </a:bodyPr>
          <a:lstStyle/>
          <a:p>
            <a:pPr marL="0" indent="0">
              <a:buNone/>
            </a:pPr>
            <a:r>
              <a:rPr lang="en-US" dirty="0"/>
              <a:t>Common Barriers to Effective Communication:</a:t>
            </a:r>
          </a:p>
          <a:p>
            <a:r>
              <a:rPr lang="en-US" b="1" dirty="0"/>
              <a:t>The use of jargon.</a:t>
            </a:r>
            <a:r>
              <a:rPr lang="en-US" dirty="0"/>
              <a:t> Over-complicated, unfamiliar and/or technical terms.</a:t>
            </a:r>
          </a:p>
          <a:p>
            <a:r>
              <a:rPr lang="en-US" b="1" dirty="0"/>
              <a:t>Emotional barriers and taboos.</a:t>
            </a:r>
            <a:r>
              <a:rPr lang="en-US" dirty="0"/>
              <a:t> Some people may find it difficult to express their emotions and some topics may be completely 'off-limits' or taboo. Taboo or difficult topics may include, but are not limited to, politics, religion, disabilities (mental and physical), sexuality and sex, racism and any opinion that may be seen as unpopular.</a:t>
            </a:r>
          </a:p>
          <a:p>
            <a:r>
              <a:rPr lang="en-US" b="1" dirty="0"/>
              <a:t>Lack of attention, interest, distractions, or irrelevance to the receiver.</a:t>
            </a:r>
            <a:r>
              <a:rPr lang="en-US" dirty="0"/>
              <a:t> </a:t>
            </a:r>
          </a:p>
          <a:p>
            <a:r>
              <a:rPr lang="en-US" b="1" dirty="0"/>
              <a:t>Differences in perception and viewpoint</a:t>
            </a:r>
            <a:r>
              <a:rPr lang="en-US" b="1" dirty="0" smtClean="0"/>
              <a:t>.</a:t>
            </a:r>
            <a:endParaRPr lang="en-US" dirty="0"/>
          </a:p>
        </p:txBody>
      </p:sp>
    </p:spTree>
    <p:extLst>
      <p:ext uri="{BB962C8B-B14F-4D97-AF65-F5344CB8AC3E}">
        <p14:creationId xmlns:p14="http://schemas.microsoft.com/office/powerpoint/2010/main" val="30144638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idx="1"/>
          </p:nvPr>
        </p:nvSpPr>
        <p:spPr bwMode="auto">
          <a:xfrm>
            <a:off x="1484309" y="1859819"/>
            <a:ext cx="9218525" cy="4431983"/>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rgbClr val="2A2A2A"/>
                </a:solidFill>
                <a:effectLst/>
                <a:latin typeface="Arial" panose="020B0604020202020204" pitchFamily="34" charset="0"/>
                <a:ea typeface="Open Sans"/>
              </a:rPr>
              <a:t>Physical barriers to non-verbal communication.</a:t>
            </a:r>
            <a:r>
              <a:rPr kumimoji="0" lang="en-US" altLang="en-US" sz="1800" b="0" i="0" u="none" strike="noStrike" cap="none" normalizeH="0" baseline="0" dirty="0" smtClean="0">
                <a:ln>
                  <a:noFill/>
                </a:ln>
                <a:solidFill>
                  <a:srgbClr val="2A2A2A"/>
                </a:solidFill>
                <a:effectLst/>
                <a:latin typeface="Arial" panose="020B0604020202020204" pitchFamily="34" charset="0"/>
                <a:ea typeface="Open Sans"/>
              </a:rPr>
              <a:t> Not being able to see the non-verbal cues, gestures, posture and general body language can make communication less effective. Phone calls, text messages and other communication methods that rely on technology are often less effective than face-to-face communication.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rgbClr val="2A2A2A"/>
                </a:solidFill>
                <a:effectLst/>
                <a:latin typeface="Arial" panose="020B0604020202020204" pitchFamily="34" charset="0"/>
                <a:ea typeface="Open Sans"/>
              </a:rPr>
              <a:t>Language differences and the difficulty in understanding unfamiliar accents.</a:t>
            </a:r>
            <a:endParaRPr kumimoji="0" lang="en-US" altLang="en-US" sz="1800" b="0" i="0" u="none" strike="noStrike" cap="none" normalizeH="0" baseline="0" dirty="0" smtClean="0">
              <a:ln>
                <a:noFill/>
              </a:ln>
              <a:solidFill>
                <a:srgbClr val="2A2A2A"/>
              </a:solidFill>
              <a:effectLst/>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rgbClr val="2A2A2A"/>
                </a:solidFill>
                <a:effectLst/>
                <a:latin typeface="Arial" panose="020B0604020202020204" pitchFamily="34" charset="0"/>
                <a:ea typeface="Open Sans"/>
              </a:rPr>
              <a:t>Expectations and prejudices which may lead to false assumptions or stereotyping.</a:t>
            </a:r>
            <a:r>
              <a:rPr kumimoji="0" lang="en-US" altLang="en-US" sz="1800" b="0" i="0" u="none" strike="noStrike" cap="none" normalizeH="0" baseline="0" dirty="0" smtClean="0">
                <a:ln>
                  <a:noFill/>
                </a:ln>
                <a:solidFill>
                  <a:srgbClr val="2A2A2A"/>
                </a:solidFill>
                <a:effectLst/>
                <a:latin typeface="Arial" panose="020B0604020202020204" pitchFamily="34" charset="0"/>
                <a:ea typeface="Open Sans"/>
              </a:rPr>
              <a:t>  People often hear what they expect to hear rather than what is actually said and jump to incorrect conclusions.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rgbClr val="2A2A2A"/>
                </a:solidFill>
                <a:effectLst/>
                <a:latin typeface="Arial" panose="020B0604020202020204" pitchFamily="34" charset="0"/>
                <a:ea typeface="Open Sans"/>
              </a:rPr>
              <a:t>Cultural differences.</a:t>
            </a:r>
            <a:r>
              <a:rPr kumimoji="0" lang="en-US" altLang="en-US" sz="1800" b="0" i="0" u="none" strike="noStrike" cap="none" normalizeH="0" baseline="0" dirty="0" smtClean="0">
                <a:ln>
                  <a:noFill/>
                </a:ln>
                <a:solidFill>
                  <a:srgbClr val="2A2A2A"/>
                </a:solidFill>
                <a:effectLst/>
                <a:latin typeface="Arial" panose="020B0604020202020204" pitchFamily="34" charset="0"/>
                <a:ea typeface="Open Sans"/>
              </a:rPr>
              <a:t>  The norms of social interaction vary greatly in different cultures, as do the way in which emotions are expressed. For example, the concept of personal space varies between cultures and between different social settings.</a:t>
            </a:r>
            <a:endParaRPr kumimoji="0" lang="en-US" altLang="en-US" sz="105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rPr>
              <a:t/>
            </a:r>
            <a:br>
              <a:rPr kumimoji="0" lang="en-US" altLang="en-US" sz="2800" b="0" i="0" u="none" strike="noStrike" cap="none" normalizeH="0" baseline="0" dirty="0" smtClean="0">
                <a:ln>
                  <a:noFill/>
                </a:ln>
                <a:solidFill>
                  <a:schemeClr val="tx1"/>
                </a:solidFill>
                <a:effectLst/>
                <a:latin typeface="Arial" panose="020B0604020202020204" pitchFamily="34" charset="0"/>
              </a:rPr>
            </a:br>
            <a:r>
              <a:rPr kumimoji="0" lang="en-US" altLang="en-US" sz="2800" b="0" i="0" u="none" strike="noStrike" cap="none" normalizeH="0" baseline="0" dirty="0" smtClean="0">
                <a:ln>
                  <a:noFill/>
                </a:ln>
                <a:solidFill>
                  <a:schemeClr val="tx1"/>
                </a:solidFill>
                <a:effectLst/>
                <a:latin typeface="Arial" panose="020B0604020202020204" pitchFamily="34" charset="0"/>
              </a:rPr>
              <a:t/>
            </a:r>
            <a:br>
              <a:rPr kumimoji="0" lang="en-US" altLang="en-US" sz="2800" b="0" i="0" u="none" strike="noStrike" cap="none" normalizeH="0" baseline="0" dirty="0" smtClean="0">
                <a:ln>
                  <a:noFill/>
                </a:ln>
                <a:solidFill>
                  <a:schemeClr val="tx1"/>
                </a:solidFill>
                <a:effectLst/>
                <a:latin typeface="Arial" panose="020B0604020202020204" pitchFamily="34" charset="0"/>
              </a:rPr>
            </a:b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466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818607"/>
            <a:ext cx="10394181" cy="5625736"/>
          </a:xfrm>
        </p:spPr>
        <p:txBody>
          <a:bodyPr>
            <a:normAutofit lnSpcReduction="10000"/>
          </a:bodyPr>
          <a:lstStyle/>
          <a:p>
            <a:pPr marL="0" indent="0">
              <a:buNone/>
            </a:pPr>
            <a:r>
              <a:rPr lang="en-US" b="1" dirty="0" smtClean="0">
                <a:solidFill>
                  <a:srgbClr val="FF0000"/>
                </a:solidFill>
              </a:rPr>
              <a:t>I. Biological Factors: </a:t>
            </a:r>
            <a:r>
              <a:rPr lang="en-US" dirty="0"/>
              <a:t>There are three biological factors playing a great role in personality development. They </a:t>
            </a:r>
            <a:r>
              <a:rPr lang="en-US" dirty="0" smtClean="0"/>
              <a:t>are:</a:t>
            </a:r>
          </a:p>
          <a:p>
            <a:pPr marL="0" indent="0">
              <a:buNone/>
            </a:pPr>
            <a:r>
              <a:rPr lang="en-US" b="1" dirty="0" err="1" smtClean="0"/>
              <a:t>i</a:t>
            </a:r>
            <a:r>
              <a:rPr lang="en-US" b="1" dirty="0" smtClean="0"/>
              <a:t>. Physique</a:t>
            </a:r>
            <a:r>
              <a:rPr lang="en-US" b="1" dirty="0"/>
              <a:t>: </a:t>
            </a:r>
            <a:r>
              <a:rPr lang="en-US" dirty="0"/>
              <a:t>Height, weight,</a:t>
            </a:r>
            <a:r>
              <a:rPr lang="en-US" b="1" dirty="0"/>
              <a:t> </a:t>
            </a:r>
            <a:r>
              <a:rPr lang="en-US" dirty="0"/>
              <a:t>physical</a:t>
            </a:r>
            <a:r>
              <a:rPr lang="en-US" b="1" dirty="0"/>
              <a:t> </a:t>
            </a:r>
            <a:r>
              <a:rPr lang="en-US" dirty="0"/>
              <a:t>appearance, physical strength, </a:t>
            </a:r>
            <a:r>
              <a:rPr lang="en-US" dirty="0" smtClean="0"/>
              <a:t>general </a:t>
            </a:r>
            <a:r>
              <a:rPr lang="en-US" dirty="0"/>
              <a:t>health, physical deformities and abnormalities are the factors that can influence the personality of an individual not directly but </a:t>
            </a:r>
            <a:r>
              <a:rPr lang="en-US" dirty="0" smtClean="0"/>
              <a:t>indirectly</a:t>
            </a:r>
            <a:r>
              <a:rPr lang="en-US" dirty="0"/>
              <a:t>. For example: The child who is short of stature and who is physically handicapped may develop a feeling of inferiority</a:t>
            </a:r>
            <a:r>
              <a:rPr lang="en-US" dirty="0" smtClean="0"/>
              <a:t>.</a:t>
            </a:r>
          </a:p>
          <a:p>
            <a:pPr marL="0" indent="0">
              <a:buNone/>
            </a:pPr>
            <a:r>
              <a:rPr lang="en-US" b="1" dirty="0" smtClean="0"/>
              <a:t>ii. Chemique</a:t>
            </a:r>
            <a:r>
              <a:rPr lang="en-US" b="1" dirty="0"/>
              <a:t>: </a:t>
            </a:r>
            <a:r>
              <a:rPr lang="en-US" dirty="0"/>
              <a:t>Chemique means the </a:t>
            </a:r>
            <a:r>
              <a:rPr lang="en-US" dirty="0" smtClean="0"/>
              <a:t>effects </a:t>
            </a:r>
            <a:r>
              <a:rPr lang="en-US" dirty="0"/>
              <a:t>of the endocrine glands on the personality development. For </a:t>
            </a:r>
            <a:r>
              <a:rPr lang="en-US" dirty="0" smtClean="0"/>
              <a:t>example</a:t>
            </a:r>
            <a:r>
              <a:rPr lang="en-US" dirty="0"/>
              <a:t>: Thyroid gland secretes thyroxin which controls rate of growth which in turn is relates to the personality of an individual</a:t>
            </a:r>
            <a:r>
              <a:rPr lang="en-US" dirty="0" smtClean="0"/>
              <a:t>.</a:t>
            </a:r>
          </a:p>
          <a:p>
            <a:pPr marL="0" indent="0">
              <a:buNone/>
            </a:pPr>
            <a:r>
              <a:rPr lang="en-US" b="1" dirty="0" smtClean="0"/>
              <a:t>iii. Nervous </a:t>
            </a:r>
            <a:r>
              <a:rPr lang="en-US" b="1" dirty="0"/>
              <a:t>System: </a:t>
            </a:r>
            <a:r>
              <a:rPr lang="en-US" dirty="0"/>
              <a:t>Sensory organs </a:t>
            </a:r>
            <a:r>
              <a:rPr lang="en-US" dirty="0" smtClean="0"/>
              <a:t>depends </a:t>
            </a:r>
            <a:r>
              <a:rPr lang="en-US" dirty="0"/>
              <a:t>upon the </a:t>
            </a:r>
            <a:r>
              <a:rPr lang="en-US" dirty="0" smtClean="0"/>
              <a:t>well </a:t>
            </a:r>
            <a:r>
              <a:rPr lang="en-US" dirty="0"/>
              <a:t>developed quality of the nervous system. These sensory organs are the gateways of knowledge. For example: Quickness of adjustment, the readiness of acquiring new modes of responses, our reasoning and </a:t>
            </a:r>
            <a:r>
              <a:rPr lang="en-US" dirty="0" smtClean="0"/>
              <a:t>thinking </a:t>
            </a:r>
            <a:r>
              <a:rPr lang="en-US" dirty="0"/>
              <a:t>all depend on the efficiency of the nervous system.</a:t>
            </a:r>
          </a:p>
        </p:txBody>
      </p:sp>
    </p:spTree>
    <p:extLst>
      <p:ext uri="{BB962C8B-B14F-4D97-AF65-F5344CB8AC3E}">
        <p14:creationId xmlns:p14="http://schemas.microsoft.com/office/powerpoint/2010/main" val="430233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5932" y="1125582"/>
            <a:ext cx="10018713" cy="4683035"/>
          </a:xfrm>
        </p:spPr>
        <p:txBody>
          <a:bodyPr>
            <a:normAutofit fontScale="92500" lnSpcReduction="10000"/>
          </a:bodyPr>
          <a:lstStyle/>
          <a:p>
            <a:pPr marL="0" indent="0">
              <a:buNone/>
            </a:pPr>
            <a:r>
              <a:rPr lang="en-US" b="1" dirty="0" smtClean="0">
                <a:solidFill>
                  <a:srgbClr val="FF0000"/>
                </a:solidFill>
              </a:rPr>
              <a:t>II. Sociological Factors: </a:t>
            </a:r>
            <a:r>
              <a:rPr lang="en-US" dirty="0"/>
              <a:t>Home, school, society and culture are the most important sociological factors involved in personality development</a:t>
            </a:r>
            <a:r>
              <a:rPr lang="en-US" dirty="0" smtClean="0"/>
              <a:t>.</a:t>
            </a:r>
          </a:p>
          <a:p>
            <a:pPr marL="0" indent="0">
              <a:buNone/>
            </a:pPr>
            <a:r>
              <a:rPr lang="en-US" b="1" dirty="0" err="1" smtClean="0"/>
              <a:t>i</a:t>
            </a:r>
            <a:r>
              <a:rPr lang="en-US" b="1" dirty="0" smtClean="0"/>
              <a:t>. Home: </a:t>
            </a:r>
            <a:r>
              <a:rPr lang="en-US" dirty="0"/>
              <a:t>The following factors from the home can affect the personality of an </a:t>
            </a:r>
            <a:r>
              <a:rPr lang="en-US" dirty="0" smtClean="0"/>
              <a:t>individual:</a:t>
            </a:r>
          </a:p>
          <a:p>
            <a:pPr marL="457200" indent="-457200">
              <a:buAutoNum type="alphaLcPeriod"/>
            </a:pPr>
            <a:r>
              <a:rPr lang="en-US" dirty="0" smtClean="0"/>
              <a:t>Broken </a:t>
            </a:r>
            <a:r>
              <a:rPr lang="en-US" dirty="0"/>
              <a:t>home, separated (or) divorced parents, alcoholic parents, quarrel-some parents</a:t>
            </a:r>
            <a:r>
              <a:rPr lang="en-US" dirty="0" smtClean="0"/>
              <a:t>.</a:t>
            </a:r>
          </a:p>
          <a:p>
            <a:pPr marL="457200" indent="-457200">
              <a:buAutoNum type="alphaLcPeriod"/>
            </a:pPr>
            <a:r>
              <a:rPr lang="en-US" dirty="0"/>
              <a:t>Over ambitious </a:t>
            </a:r>
            <a:r>
              <a:rPr lang="en-US" dirty="0" smtClean="0"/>
              <a:t>parents</a:t>
            </a:r>
          </a:p>
          <a:p>
            <a:pPr marL="457200" indent="-457200">
              <a:buAutoNum type="alphaLcPeriod"/>
            </a:pPr>
            <a:r>
              <a:rPr lang="en-US" dirty="0"/>
              <a:t>Parental preferences on the sex (male or female) of the </a:t>
            </a:r>
            <a:r>
              <a:rPr lang="en-US" dirty="0" smtClean="0"/>
              <a:t>child</a:t>
            </a:r>
          </a:p>
          <a:p>
            <a:pPr marL="457200" indent="-457200">
              <a:buAutoNum type="alphaLcPeriod"/>
            </a:pPr>
            <a:r>
              <a:rPr lang="en-US" dirty="0"/>
              <a:t>Step </a:t>
            </a:r>
            <a:r>
              <a:rPr lang="en-US" dirty="0" smtClean="0"/>
              <a:t>parents</a:t>
            </a:r>
          </a:p>
          <a:p>
            <a:pPr marL="457200" indent="-457200">
              <a:buAutoNum type="alphaLcPeriod"/>
            </a:pPr>
            <a:r>
              <a:rPr lang="en-US" dirty="0"/>
              <a:t>Number of children in the family</a:t>
            </a:r>
            <a:r>
              <a:rPr lang="en-US" dirty="0" smtClean="0"/>
              <a:t>.</a:t>
            </a:r>
          </a:p>
          <a:p>
            <a:pPr marL="457200" indent="-457200">
              <a:buAutoNum type="alphaLcPeriod"/>
            </a:pPr>
            <a:r>
              <a:rPr lang="en-US" dirty="0"/>
              <a:t>Educational and socio- economic </a:t>
            </a:r>
            <a:r>
              <a:rPr lang="en-US" dirty="0" smtClean="0"/>
              <a:t>status </a:t>
            </a:r>
            <a:r>
              <a:rPr lang="en-US" dirty="0"/>
              <a:t>of parents</a:t>
            </a:r>
          </a:p>
        </p:txBody>
      </p:sp>
    </p:spTree>
    <p:extLst>
      <p:ext uri="{BB962C8B-B14F-4D97-AF65-F5344CB8AC3E}">
        <p14:creationId xmlns:p14="http://schemas.microsoft.com/office/powerpoint/2010/main" val="30682279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1249</TotalTime>
  <Words>4126</Words>
  <Application>Microsoft Office PowerPoint</Application>
  <PresentationFormat>Widescreen</PresentationFormat>
  <Paragraphs>245</Paragraphs>
  <Slides>76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76</vt:i4>
      </vt:variant>
    </vt:vector>
  </HeadingPairs>
  <TitlesOfParts>
    <vt:vector size="80" baseType="lpstr">
      <vt:lpstr>Arial</vt:lpstr>
      <vt:lpstr>Corbel</vt:lpstr>
      <vt:lpstr>Open Sans</vt:lpstr>
      <vt:lpstr>Parallax</vt:lpstr>
      <vt:lpstr>PERSONALITY DEVELOPMENT</vt:lpstr>
      <vt:lpstr>Chapter-1 Introduction</vt:lpstr>
      <vt:lpstr>PowerPoint Presentation</vt:lpstr>
      <vt:lpstr>PowerPoint Presentation</vt:lpstr>
      <vt:lpstr>PowerPoint Presentation</vt:lpstr>
      <vt:lpstr>PowerPoint Presentation</vt:lpstr>
      <vt:lpstr>1.4 Determinants of Personality Development</vt:lpstr>
      <vt:lpstr>PowerPoint Presentation</vt:lpstr>
      <vt:lpstr>PowerPoint Presentation</vt:lpstr>
      <vt:lpstr>PowerPoint Presentation</vt:lpstr>
      <vt:lpstr>PowerPoint Presentation</vt:lpstr>
      <vt:lpstr>PowerPoint Presentation</vt:lpstr>
      <vt:lpstr>1.5 Dimensions of Personality</vt:lpstr>
      <vt:lpstr>PowerPoint Presentation</vt:lpstr>
      <vt:lpstr>PowerPoint Presentation</vt:lpstr>
      <vt:lpstr>PowerPoint Presentation</vt:lpstr>
      <vt:lpstr>PowerPoint Presentation</vt:lpstr>
      <vt:lpstr>Chapter-2 SOFT SKILLS</vt:lpstr>
      <vt:lpstr>PowerPoint Presentation</vt:lpstr>
      <vt:lpstr>PowerPoint Presentation</vt:lpstr>
      <vt:lpstr>2.2 Importance of Soft Skills</vt:lpstr>
      <vt:lpstr>PowerPoint Presentation</vt:lpstr>
      <vt:lpstr>PowerPoint Presentation</vt:lpstr>
      <vt:lpstr>PowerPoint Presentation</vt:lpstr>
      <vt:lpstr>2.3 Emotional Intelligence</vt:lpstr>
      <vt:lpstr>2.4  Decision Making</vt:lpstr>
      <vt:lpstr>Decision making process</vt:lpstr>
      <vt:lpstr>PowerPoint Presentation</vt:lpstr>
      <vt:lpstr>PowerPoint Presentation</vt:lpstr>
      <vt:lpstr>Decisions Making Conditions</vt:lpstr>
      <vt:lpstr>PowerPoint Presentation</vt:lpstr>
      <vt:lpstr>PowerPoint Presentation</vt:lpstr>
      <vt:lpstr>PowerPoint Presentation</vt:lpstr>
      <vt:lpstr>Group Decision Making</vt:lpstr>
      <vt:lpstr>PowerPoint Presentation</vt:lpstr>
      <vt:lpstr>PowerPoint Presentation</vt:lpstr>
      <vt:lpstr>Group Decision Making Process</vt:lpstr>
      <vt:lpstr>PowerPoint Presentation</vt:lpstr>
      <vt:lpstr>Problem Solving Skills</vt:lpstr>
      <vt:lpstr>PowerPoint Presentation</vt:lpstr>
      <vt:lpstr>PowerPoint Presentation</vt:lpstr>
      <vt:lpstr>Conflict and its Management</vt:lpstr>
      <vt:lpstr>PowerPoint Presentation</vt:lpstr>
      <vt:lpstr>PowerPoint Presentation</vt:lpstr>
      <vt:lpstr>PowerPoint Presentation</vt:lpstr>
      <vt:lpstr>PowerPoint Presentation</vt:lpstr>
      <vt:lpstr>PowerPoint Presentation</vt:lpstr>
      <vt:lpstr>Chapter-3 Attitude</vt:lpstr>
      <vt:lpstr>PowerPoint Presentation</vt:lpstr>
      <vt:lpstr>PowerPoint Presentation</vt:lpstr>
      <vt:lpstr>PowerPoint Presentation</vt:lpstr>
      <vt:lpstr>PowerPoint Presentation</vt:lpstr>
      <vt:lpstr>Analyzing One’s Strengths and Weakness</vt:lpstr>
      <vt:lpstr>PowerPoint Presentation</vt:lpstr>
      <vt:lpstr>PowerPoint Presentation</vt:lpstr>
      <vt:lpstr>PowerPoint Presentation</vt:lpstr>
      <vt:lpstr>PowerPoint Presentation</vt:lpstr>
      <vt:lpstr>Building Self Confidence, Self Discipline, Self Awareness</vt:lpstr>
      <vt:lpstr>PowerPoint Presentation</vt:lpstr>
      <vt:lpstr>PowerPoint Presentation</vt:lpstr>
      <vt:lpstr>PowerPoint Presentation</vt:lpstr>
      <vt:lpstr>PowerPoint Presentation</vt:lpstr>
      <vt:lpstr>PowerPoint Presentation</vt:lpstr>
      <vt:lpstr>Working on aggression i.e assertive and submissive</vt:lpstr>
      <vt:lpstr>PowerPoint Presentation</vt:lpstr>
      <vt:lpstr>PowerPoint Presentation</vt:lpstr>
      <vt:lpstr>Dress Ethics</vt:lpstr>
      <vt:lpstr>PowerPoint Presentation</vt:lpstr>
      <vt:lpstr>PowerPoint Presentation</vt:lpstr>
      <vt:lpstr>Communication Skills</vt:lpstr>
      <vt:lpstr>PowerPoint Presentation</vt:lpstr>
      <vt:lpstr>PowerPoint Presentation</vt:lpstr>
      <vt:lpstr>PowerPoint Presentation</vt:lpstr>
      <vt:lpstr>Barriers to Effective Communication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PERSONALITY DEVELOPMENT</dc:title>
  <dc:creator>asus</dc:creator>
  <cp:lastModifiedBy>Windows User</cp:lastModifiedBy>
  <cp:revision>139</cp:revision>
  <dcterms:created xsi:type="dcterms:W3CDTF">2022-02-15T12:51:34Z</dcterms:created>
  <dcterms:modified xsi:type="dcterms:W3CDTF">2022-07-31T05:10:03Z</dcterms:modified>
</cp:coreProperties>
</file>