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1" r:id="rId3"/>
    <p:sldId id="257" r:id="rId4"/>
    <p:sldId id="291" r:id="rId5"/>
    <p:sldId id="294" r:id="rId6"/>
    <p:sldId id="295" r:id="rId7"/>
    <p:sldId id="296" r:id="rId8"/>
    <p:sldId id="297" r:id="rId9"/>
    <p:sldId id="298" r:id="rId10"/>
    <p:sldId id="299" r:id="rId11"/>
    <p:sldId id="300" r:id="rId12"/>
    <p:sldId id="301" r:id="rId13"/>
    <p:sldId id="302" r:id="rId14"/>
    <p:sldId id="265" r:id="rId15"/>
    <p:sldId id="266" r:id="rId16"/>
    <p:sldId id="267" r:id="rId17"/>
    <p:sldId id="268" r:id="rId18"/>
    <p:sldId id="293" r:id="rId19"/>
    <p:sldId id="269" r:id="rId20"/>
    <p:sldId id="270" r:id="rId21"/>
    <p:sldId id="271" r:id="rId22"/>
    <p:sldId id="272" r:id="rId23"/>
    <p:sldId id="273"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C3716-3B7C-47CD-BE9D-56FBA50B84E6}" type="datetimeFigureOut">
              <a:rPr lang="en-US" smtClean="0"/>
              <a:pPr/>
              <a:t>4/28/2023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EB922-BCCF-4CFC-BD10-251959CE67C3}" type="slidenum">
              <a:rPr lang="en-US" smtClean="0"/>
              <a:pPr/>
              <a:t>‹#›</a:t>
            </a:fld>
            <a:endParaRPr lang="en-US"/>
          </a:p>
        </p:txBody>
      </p:sp>
    </p:spTree>
    <p:extLst>
      <p:ext uri="{BB962C8B-B14F-4D97-AF65-F5344CB8AC3E}">
        <p14:creationId xmlns:p14="http://schemas.microsoft.com/office/powerpoint/2010/main" xmlns="" val="155273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EB922-BCCF-4CFC-BD10-251959CE67C3}" type="slidenum">
              <a:rPr lang="en-US" smtClean="0"/>
              <a:pPr/>
              <a:t>1</a:t>
            </a:fld>
            <a:endParaRPr lang="en-US"/>
          </a:p>
        </p:txBody>
      </p:sp>
    </p:spTree>
    <p:extLst>
      <p:ext uri="{BB962C8B-B14F-4D97-AF65-F5344CB8AC3E}">
        <p14:creationId xmlns:p14="http://schemas.microsoft.com/office/powerpoint/2010/main" xmlns="" val="274099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49D283-722D-4100-978F-BD6EC208034F}"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BA8E3-EF1F-4494-8AC4-5E26BE689C00}"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C47461-82B4-4AC1-A8EF-8C6B68D66637}"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C9BE64-E3BF-4DBE-854B-D69F8484D420}"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92A571-1CEC-4431-AEB4-F76A3FFF5C32}" type="datetime1">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CC31D2-AD37-419C-87A3-7B3588C197D6}" type="datetime1">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BA8075-21A0-404F-B455-67D04D9FD37B}" type="datetime1">
              <a:rPr lang="en-US" smtClean="0"/>
              <a:pPr/>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34FF43-F3EB-4428-98CE-BE91282EFC93}" type="datetime1">
              <a:rPr lang="en-US" smtClean="0"/>
              <a:pPr/>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47DB7-8A85-4907-8FE5-CB597F340AF2}" type="datetime1">
              <a:rPr lang="en-US" smtClean="0"/>
              <a:pPr/>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C0AD5-19B7-45DF-9D79-57BF88F2A6BD}" type="datetime1">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00DB0-9D66-4712-9373-94243DE62B00}" type="datetime1">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86C31-5065-42B5-9B90-C2AB7FFDEE59}" type="datetime1">
              <a:rPr lang="en-US" smtClean="0"/>
              <a:pPr/>
              <a:t>4/28/2023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3900" y="1318022"/>
            <a:ext cx="7696200" cy="5539978"/>
          </a:xfrm>
          <a:prstGeom prst="rect">
            <a:avLst/>
          </a:prstGeom>
        </p:spPr>
        <p:txBody>
          <a:bodyPr wrap="square">
            <a:spAutoFit/>
          </a:bodyPr>
          <a:lstStyle/>
          <a:p>
            <a:r>
              <a:rPr lang="en-US" sz="2800" dirty="0" smtClean="0"/>
              <a:t>In the last class we discussed </a:t>
            </a:r>
          </a:p>
          <a:p>
            <a:pPr marL="457200" indent="-457200">
              <a:buFont typeface="Arial" panose="020B0604020202020204" pitchFamily="34" charset="0"/>
              <a:buChar char="•"/>
            </a:pPr>
            <a:r>
              <a:rPr lang="en-US" sz="2800" dirty="0" smtClean="0"/>
              <a:t>Simplified view of an AVR microcontroller</a:t>
            </a:r>
          </a:p>
          <a:p>
            <a:pPr marL="457200" indent="-457200">
              <a:buFont typeface="Arial" panose="020B0604020202020204" pitchFamily="34" charset="0"/>
              <a:buChar char="•"/>
            </a:pPr>
            <a:r>
              <a:rPr lang="en-US" sz="2800" dirty="0" smtClean="0"/>
              <a:t>Internal architecture of AVR</a:t>
            </a:r>
          </a:p>
          <a:p>
            <a:pPr marL="457200" indent="-457200">
              <a:buFont typeface="Arial" panose="020B0604020202020204" pitchFamily="34" charset="0"/>
              <a:buChar char="•"/>
            </a:pPr>
            <a:r>
              <a:rPr lang="en-US" sz="2800" dirty="0" smtClean="0"/>
              <a:t>Registers and data memory in AVR</a:t>
            </a:r>
          </a:p>
          <a:p>
            <a:pPr marL="457200" indent="-457200">
              <a:buFont typeface="Arial" panose="020B0604020202020204" pitchFamily="34" charset="0"/>
              <a:buChar char="•"/>
            </a:pPr>
            <a:r>
              <a:rPr lang="en-US" sz="2800" dirty="0" smtClean="0"/>
              <a:t>Using instructions with </a:t>
            </a:r>
            <a:r>
              <a:rPr lang="en-US" sz="2800" dirty="0"/>
              <a:t>Registers and data </a:t>
            </a:r>
            <a:r>
              <a:rPr lang="en-US" sz="2800" dirty="0" smtClean="0"/>
              <a:t>memory</a:t>
            </a:r>
          </a:p>
          <a:p>
            <a:pPr marL="457200" indent="-457200">
              <a:buFont typeface="Arial" panose="020B0604020202020204" pitchFamily="34" charset="0"/>
              <a:buChar char="•"/>
            </a:pPr>
            <a:r>
              <a:rPr lang="en-US" sz="2800" dirty="0" smtClean="0"/>
              <a:t>Flags register SREG</a:t>
            </a:r>
          </a:p>
          <a:p>
            <a:pPr marL="457200" indent="-457200">
              <a:buFont typeface="Arial" panose="020B0604020202020204" pitchFamily="34" charset="0"/>
              <a:buChar char="•"/>
            </a:pPr>
            <a:r>
              <a:rPr lang="en-US" sz="2800" dirty="0" smtClean="0"/>
              <a:t>some  </a:t>
            </a:r>
            <a:r>
              <a:rPr lang="en-US" sz="2800" dirty="0"/>
              <a:t>AVR Instructions with Data Memory and Registers such as LDS and STS</a:t>
            </a:r>
            <a:br>
              <a:rPr lang="en-US" sz="2800" dirty="0"/>
            </a:br>
            <a:r>
              <a:rPr lang="en-US" sz="2800" dirty="0"/>
              <a:t>Instructions with SFR </a:t>
            </a:r>
            <a:r>
              <a:rPr lang="en-US" sz="2800" dirty="0" smtClean="0"/>
              <a:t>or  I/O Location like </a:t>
            </a:r>
            <a:r>
              <a:rPr lang="en-US" sz="2800" dirty="0"/>
              <a:t>IN and OUT</a:t>
            </a:r>
            <a:br>
              <a:rPr lang="en-US" sz="2800" dirty="0"/>
            </a:br>
            <a:endParaRPr lang="en-US" sz="2800" dirty="0"/>
          </a:p>
          <a:p>
            <a:endParaRPr lang="en-US" dirty="0"/>
          </a:p>
        </p:txBody>
      </p:sp>
      <p:sp>
        <p:nvSpPr>
          <p:cNvPr id="2" name="Title 1"/>
          <p:cNvSpPr>
            <a:spLocks noGrp="1"/>
          </p:cNvSpPr>
          <p:nvPr>
            <p:ph type="title"/>
          </p:nvPr>
        </p:nvSpPr>
        <p:spPr/>
        <p:txBody>
          <a:bodyPr/>
          <a:lstStyle/>
          <a:p>
            <a:r>
              <a:rPr lang="en-US" dirty="0" smtClean="0"/>
              <a:t>Summary of last class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xmlns="" val="3681109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Assembler Directives </a:t>
            </a:r>
            <a:r>
              <a:rPr lang="en-IN" b="1" dirty="0" smtClean="0"/>
              <a:t>(.ORG)</a:t>
            </a:r>
            <a:endParaRPr lang="en-US" dirty="0"/>
          </a:p>
        </p:txBody>
      </p:sp>
      <p:sp>
        <p:nvSpPr>
          <p:cNvPr id="3" name="Content Placeholder 2"/>
          <p:cNvSpPr>
            <a:spLocks noGrp="1"/>
          </p:cNvSpPr>
          <p:nvPr>
            <p:ph idx="1"/>
          </p:nvPr>
        </p:nvSpPr>
        <p:spPr/>
        <p:txBody>
          <a:bodyPr>
            <a:normAutofit/>
          </a:bodyPr>
          <a:lstStyle/>
          <a:p>
            <a:pPr>
              <a:lnSpc>
                <a:spcPct val="150000"/>
              </a:lnSpc>
            </a:pPr>
            <a:r>
              <a:rPr lang="en-IN" b="1" dirty="0"/>
              <a:t>.ORG (origin)</a:t>
            </a:r>
          </a:p>
          <a:p>
            <a:pPr>
              <a:lnSpc>
                <a:spcPct val="150000"/>
              </a:lnSpc>
            </a:pPr>
            <a:r>
              <a:rPr lang="en-IN" dirty="0" smtClean="0"/>
              <a:t>Used </a:t>
            </a:r>
            <a:r>
              <a:rPr lang="en-IN" dirty="0"/>
              <a:t>to indicate the beginning of the </a:t>
            </a:r>
            <a:r>
              <a:rPr lang="en-IN" dirty="0" smtClean="0"/>
              <a:t>address.</a:t>
            </a:r>
          </a:p>
          <a:p>
            <a:pPr>
              <a:lnSpc>
                <a:spcPct val="150000"/>
              </a:lnSpc>
            </a:pPr>
            <a:r>
              <a:rPr lang="en-IN" dirty="0" smtClean="0"/>
              <a:t>Used </a:t>
            </a:r>
            <a:r>
              <a:rPr lang="en-IN" dirty="0"/>
              <a:t>for both code and data</a:t>
            </a:r>
            <a:r>
              <a:rPr lang="en-IN" dirty="0" smtClean="0"/>
              <a:t>.</a:t>
            </a:r>
          </a:p>
          <a:p>
            <a:pPr>
              <a:lnSpc>
                <a:spcPct val="150000"/>
              </a:lnSpc>
            </a:pPr>
            <a:r>
              <a:rPr lang="en-IN" dirty="0" smtClean="0"/>
              <a:t>Example</a:t>
            </a:r>
          </a:p>
          <a:p>
            <a:pPr marL="800100" lvl="2" indent="0">
              <a:buNone/>
            </a:pPr>
            <a:r>
              <a:rPr lang="en-IN" dirty="0"/>
              <a:t>.ORG 0X0100</a:t>
            </a:r>
          </a:p>
          <a:p>
            <a:pPr marL="800100" lvl="2" indent="0">
              <a:buNone/>
            </a:pPr>
            <a:r>
              <a:rPr lang="en-IN" dirty="0"/>
              <a:t>LDI R31,$43</a:t>
            </a:r>
            <a:r>
              <a:rPr lang="en-IN" dirty="0" smtClean="0"/>
              <a:t> </a:t>
            </a:r>
            <a:endParaRPr lang="en-IN"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1028" name="Picture 4"/>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632" r="-3030"/>
          <a:stretch/>
        </p:blipFill>
        <p:spPr bwMode="auto">
          <a:xfrm>
            <a:off x="3352800" y="4038600"/>
            <a:ext cx="5387975" cy="2446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08094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Assembler Directives </a:t>
            </a:r>
            <a:r>
              <a:rPr lang="en-IN" b="1" dirty="0" smtClean="0"/>
              <a:t>(.SET)</a:t>
            </a:r>
            <a:endParaRPr lang="en-US" dirty="0"/>
          </a:p>
        </p:txBody>
      </p:sp>
      <p:sp>
        <p:nvSpPr>
          <p:cNvPr id="3" name="Content Placeholder 2"/>
          <p:cNvSpPr>
            <a:spLocks noGrp="1"/>
          </p:cNvSpPr>
          <p:nvPr>
            <p:ph idx="1"/>
          </p:nvPr>
        </p:nvSpPr>
        <p:spPr/>
        <p:txBody>
          <a:bodyPr>
            <a:normAutofit/>
          </a:bodyPr>
          <a:lstStyle/>
          <a:p>
            <a:r>
              <a:rPr lang="en-IN" b="1" dirty="0" smtClean="0"/>
              <a:t>.SET</a:t>
            </a:r>
          </a:p>
          <a:p>
            <a:r>
              <a:rPr lang="en-IN" dirty="0" smtClean="0"/>
              <a:t>Used </a:t>
            </a:r>
            <a:r>
              <a:rPr lang="en-IN" dirty="0"/>
              <a:t>to </a:t>
            </a:r>
            <a:r>
              <a:rPr lang="en-IN" dirty="0" smtClean="0"/>
              <a:t>define a constant or fixed address</a:t>
            </a:r>
          </a:p>
          <a:p>
            <a:r>
              <a:rPr lang="en-IN" dirty="0" smtClean="0"/>
              <a:t>Similar to .EQU ?</a:t>
            </a:r>
          </a:p>
          <a:p>
            <a:r>
              <a:rPr lang="en-IN" b="1" dirty="0" smtClean="0"/>
              <a:t>But</a:t>
            </a:r>
            <a:r>
              <a:rPr lang="en-IN" dirty="0" smtClean="0"/>
              <a:t> value assigned .SET can be reassigned later in the code</a:t>
            </a:r>
            <a:endParaRPr lang="en-IN"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2050" name="Picture 2" descr="C:\Users\vishw\Desktop\TEMP.pn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1761" b="12739"/>
          <a:stretch/>
        </p:blipFill>
        <p:spPr bwMode="auto">
          <a:xfrm>
            <a:off x="3962400" y="4153800"/>
            <a:ext cx="4953000" cy="262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5915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Assembler Directives </a:t>
            </a:r>
            <a:r>
              <a:rPr lang="en-IN" b="1" dirty="0" smtClean="0"/>
              <a:t>(.DEF)</a:t>
            </a:r>
            <a:endParaRPr lang="en-US" dirty="0"/>
          </a:p>
        </p:txBody>
      </p:sp>
      <p:sp>
        <p:nvSpPr>
          <p:cNvPr id="3" name="Content Placeholder 2"/>
          <p:cNvSpPr>
            <a:spLocks noGrp="1"/>
          </p:cNvSpPr>
          <p:nvPr>
            <p:ph idx="1"/>
          </p:nvPr>
        </p:nvSpPr>
        <p:spPr/>
        <p:txBody>
          <a:bodyPr>
            <a:normAutofit fontScale="92500"/>
          </a:bodyPr>
          <a:lstStyle/>
          <a:p>
            <a:pPr>
              <a:lnSpc>
                <a:spcPct val="250000"/>
              </a:lnSpc>
            </a:pPr>
            <a:r>
              <a:rPr lang="en-IN" b="1" dirty="0" smtClean="0"/>
              <a:t>.DEF</a:t>
            </a:r>
          </a:p>
          <a:p>
            <a:pPr>
              <a:lnSpc>
                <a:spcPct val="250000"/>
              </a:lnSpc>
            </a:pPr>
            <a:r>
              <a:rPr lang="en-IN" dirty="0" smtClean="0"/>
              <a:t>Example</a:t>
            </a:r>
          </a:p>
          <a:p>
            <a:pPr marL="1714500" lvl="4" indent="0">
              <a:buNone/>
            </a:pPr>
            <a:r>
              <a:rPr lang="en-IN" sz="2400" dirty="0"/>
              <a:t>.DEF num1=R31</a:t>
            </a:r>
          </a:p>
          <a:p>
            <a:pPr marL="1714500" lvl="4" indent="0">
              <a:buNone/>
            </a:pPr>
            <a:r>
              <a:rPr lang="en-IN" sz="2400" dirty="0"/>
              <a:t>.DEF num2=R30</a:t>
            </a:r>
          </a:p>
          <a:p>
            <a:pPr marL="1714500" lvl="4" indent="0">
              <a:buNone/>
            </a:pPr>
            <a:r>
              <a:rPr lang="en-IN" sz="2400" dirty="0"/>
              <a:t>LDI num1,$45</a:t>
            </a:r>
          </a:p>
          <a:p>
            <a:pPr marL="1714500" lvl="4" indent="0">
              <a:buNone/>
            </a:pPr>
            <a:r>
              <a:rPr lang="en-IN" sz="2400" dirty="0"/>
              <a:t>LDI num2,$54</a:t>
            </a:r>
          </a:p>
          <a:p>
            <a:pPr marL="1714500" lvl="4" indent="0">
              <a:buNone/>
            </a:pPr>
            <a:r>
              <a:rPr lang="en-IN" sz="2400" dirty="0"/>
              <a:t>ADD num1,num2</a:t>
            </a:r>
          </a:p>
          <a:p>
            <a:pPr lvl="1">
              <a:lnSpc>
                <a:spcPct val="250000"/>
              </a:lnSpc>
            </a:pPr>
            <a:endParaRPr lang="en-IN"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 xmlns:p14="http://schemas.microsoft.com/office/powerpoint/2010/main" val="1036896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Assembler Directives </a:t>
            </a:r>
            <a:r>
              <a:rPr lang="en-IN" b="1" dirty="0" smtClean="0"/>
              <a:t>(.INCLUDE)</a:t>
            </a:r>
            <a:endParaRPr lang="en-US" dirty="0"/>
          </a:p>
        </p:txBody>
      </p:sp>
      <p:sp>
        <p:nvSpPr>
          <p:cNvPr id="3" name="Content Placeholder 2"/>
          <p:cNvSpPr>
            <a:spLocks noGrp="1"/>
          </p:cNvSpPr>
          <p:nvPr>
            <p:ph idx="1"/>
          </p:nvPr>
        </p:nvSpPr>
        <p:spPr/>
        <p:txBody>
          <a:bodyPr>
            <a:normAutofit/>
          </a:bodyPr>
          <a:lstStyle/>
          <a:p>
            <a:pPr>
              <a:lnSpc>
                <a:spcPct val="200000"/>
              </a:lnSpc>
            </a:pPr>
            <a:r>
              <a:rPr lang="en-IN" b="1" dirty="0" smtClean="0"/>
              <a:t>.INCLUDE </a:t>
            </a:r>
          </a:p>
          <a:p>
            <a:pPr>
              <a:lnSpc>
                <a:spcPct val="200000"/>
              </a:lnSpc>
            </a:pPr>
            <a:r>
              <a:rPr lang="en-IN" dirty="0" smtClean="0"/>
              <a:t>Includes a file during translation phase </a:t>
            </a:r>
          </a:p>
          <a:p>
            <a:pPr>
              <a:lnSpc>
                <a:spcPct val="200000"/>
              </a:lnSpc>
            </a:pPr>
            <a:r>
              <a:rPr lang="en-IN" dirty="0" smtClean="0"/>
              <a:t>Similar to #</a:t>
            </a:r>
            <a:r>
              <a:rPr lang="en-IN" dirty="0"/>
              <a:t>include directive in C </a:t>
            </a:r>
            <a:r>
              <a:rPr lang="en-IN" dirty="0" smtClean="0"/>
              <a:t>language</a:t>
            </a:r>
          </a:p>
          <a:p>
            <a:pPr marL="0" indent="0">
              <a:buNone/>
            </a:pPr>
            <a:r>
              <a:rPr lang="en-IN" dirty="0" smtClean="0"/>
              <a:t>	Example (For using Atmega32)</a:t>
            </a:r>
            <a:endParaRPr lang="en-IN" dirty="0"/>
          </a:p>
          <a:p>
            <a:pPr marL="0" indent="0">
              <a:buNone/>
            </a:pPr>
            <a:r>
              <a:rPr lang="en-IN" b="1" dirty="0" smtClean="0"/>
              <a:t>		</a:t>
            </a:r>
            <a:r>
              <a:rPr lang="en-IN" sz="2400" b="1" dirty="0" smtClean="0"/>
              <a:t>.</a:t>
            </a:r>
            <a:r>
              <a:rPr lang="en-IN" sz="2400" b="1" dirty="0"/>
              <a:t>INCLUDE “M32DEF.INC”</a:t>
            </a:r>
            <a:endParaRPr lang="en-IN"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 xmlns:p14="http://schemas.microsoft.com/office/powerpoint/2010/main" val="2725376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28600"/>
            <a:ext cx="8229600" cy="523220"/>
          </a:xfrm>
          <a:prstGeom prst="rect">
            <a:avLst/>
          </a:prstGeom>
          <a:noFill/>
        </p:spPr>
        <p:txBody>
          <a:bodyPr wrap="square" rtlCol="0">
            <a:spAutoFit/>
          </a:bodyPr>
          <a:lstStyle/>
          <a:p>
            <a:r>
              <a:rPr lang="en-US" sz="2800" b="1" dirty="0" smtClean="0"/>
              <a:t>Rules for labels in Assembly language</a:t>
            </a:r>
            <a:endParaRPr lang="en-US" sz="2800" b="1" dirty="0"/>
          </a:p>
        </p:txBody>
      </p:sp>
      <p:sp>
        <p:nvSpPr>
          <p:cNvPr id="6" name="TextBox 5"/>
          <p:cNvSpPr txBox="1"/>
          <p:nvPr/>
        </p:nvSpPr>
        <p:spPr>
          <a:xfrm>
            <a:off x="228600" y="838200"/>
            <a:ext cx="8458200" cy="5693866"/>
          </a:xfrm>
          <a:prstGeom prst="rect">
            <a:avLst/>
          </a:prstGeom>
          <a:noFill/>
        </p:spPr>
        <p:txBody>
          <a:bodyPr wrap="square" rtlCol="0">
            <a:spAutoFit/>
          </a:bodyPr>
          <a:lstStyle/>
          <a:p>
            <a:r>
              <a:rPr lang="en-US" sz="2800" dirty="0" smtClean="0"/>
              <a:t>By choosing label names that are meaningful, a programmer can make a program easier to read and maintain. There are several rules that label names must follow:</a:t>
            </a:r>
          </a:p>
          <a:p>
            <a:pPr marL="341313" indent="-341313">
              <a:buFont typeface="Arial" pitchFamily="34" charset="0"/>
              <a:buChar char="•"/>
            </a:pPr>
            <a:r>
              <a:rPr lang="en-US" sz="2800" dirty="0" smtClean="0"/>
              <a:t> Each label name must be unique</a:t>
            </a:r>
          </a:p>
          <a:p>
            <a:pPr marL="341313" indent="-341313">
              <a:buFont typeface="Arial" pitchFamily="34" charset="0"/>
              <a:buChar char="•"/>
            </a:pPr>
            <a:r>
              <a:rPr lang="en-US" sz="2800" dirty="0" smtClean="0"/>
              <a:t>The label names in ALP can consist of alphabetic letters both uppercase and lowercase, digits 0 through 9, special characters like ?    .   @  _   and $.</a:t>
            </a:r>
          </a:p>
          <a:p>
            <a:pPr marL="341313" indent="-341313">
              <a:buFont typeface="Arial" pitchFamily="34" charset="0"/>
              <a:buChar char="•"/>
            </a:pPr>
            <a:r>
              <a:rPr lang="en-US" sz="2800" dirty="0" smtClean="0"/>
              <a:t>The first character must be an alphabetic character</a:t>
            </a:r>
          </a:p>
          <a:p>
            <a:pPr marL="341313" indent="-341313">
              <a:buFont typeface="Arial" pitchFamily="34" charset="0"/>
              <a:buChar char="•"/>
            </a:pPr>
            <a:r>
              <a:rPr lang="en-US" sz="2800" dirty="0" smtClean="0"/>
              <a:t>Instruction mnemonics like LDI, ADD etc. must not be used as label names as they are reserved words.</a:t>
            </a:r>
          </a:p>
          <a:p>
            <a:pPr marL="341313" indent="-341313">
              <a:buFont typeface="Arial" pitchFamily="34" charset="0"/>
              <a:buChar char="•"/>
            </a:pPr>
            <a:r>
              <a:rPr lang="en-US" sz="2800" dirty="0" smtClean="0"/>
              <a:t>You may check your assembler specifications for a list of reserved words.</a:t>
            </a: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xmlns="" val="3687158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Structure of Assembly language</a:t>
            </a:r>
            <a:endParaRPr lang="en-US" sz="3200" b="1" dirty="0"/>
          </a:p>
        </p:txBody>
      </p:sp>
      <p:sp>
        <p:nvSpPr>
          <p:cNvPr id="3" name="Content Placeholder 2"/>
          <p:cNvSpPr>
            <a:spLocks noGrp="1"/>
          </p:cNvSpPr>
          <p:nvPr>
            <p:ph idx="1"/>
          </p:nvPr>
        </p:nvSpPr>
        <p:spPr>
          <a:xfrm>
            <a:off x="381000" y="838200"/>
            <a:ext cx="8534400" cy="5486400"/>
          </a:xfrm>
        </p:spPr>
        <p:txBody>
          <a:bodyPr>
            <a:noAutofit/>
          </a:bodyPr>
          <a:lstStyle/>
          <a:p>
            <a:r>
              <a:rPr lang="en-US" sz="3000" dirty="0" smtClean="0"/>
              <a:t>An assembly language program or ALP consists of a series of lines of Assembly language instructions</a:t>
            </a:r>
          </a:p>
          <a:p>
            <a:r>
              <a:rPr lang="en-US" sz="3000" dirty="0" smtClean="0"/>
              <a:t>An assembly language instruction consists of a mnemonic, optionally followed by one or two operands.</a:t>
            </a:r>
          </a:p>
          <a:p>
            <a:r>
              <a:rPr lang="en-US" sz="3000" dirty="0" smtClean="0"/>
              <a:t>The operands are the data items being manipulated and the mnemonics are the commands to the CPU, telling it what to do with those items.</a:t>
            </a:r>
          </a:p>
          <a:p>
            <a:r>
              <a:rPr lang="en-US" sz="3000" dirty="0" smtClean="0"/>
              <a:t>An Assembly language instruction consists of 4 fields:</a:t>
            </a:r>
          </a:p>
          <a:p>
            <a:pPr>
              <a:buNone/>
            </a:pPr>
            <a:r>
              <a:rPr lang="en-US" sz="3000" dirty="0" smtClean="0"/>
              <a:t>      [label:] mnemonic [operands]  [;comments]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xmlns="" val="2129787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900" b="1" dirty="0"/>
              <a:t>Sample ALP</a:t>
            </a:r>
          </a:p>
        </p:txBody>
      </p:sp>
      <p:pic>
        <p:nvPicPr>
          <p:cNvPr id="3074" name="Picture 2"/>
          <p:cNvPicPr>
            <a:picLocks noChangeAspect="1" noChangeArrowheads="1"/>
          </p:cNvPicPr>
          <p:nvPr/>
        </p:nvPicPr>
        <p:blipFill>
          <a:blip r:embed="rId2" cstate="print"/>
          <a:srcRect/>
          <a:stretch>
            <a:fillRect/>
          </a:stretch>
        </p:blipFill>
        <p:spPr bwMode="auto">
          <a:xfrm>
            <a:off x="381000" y="914400"/>
            <a:ext cx="8229600" cy="5105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1537970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Assembling an AVR Program</a:t>
            </a:r>
            <a:br>
              <a:rPr lang="en-US" b="1" dirty="0" smtClean="0"/>
            </a:b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533400" y="990600"/>
            <a:ext cx="7800975" cy="494347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xmlns="" val="673882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304800"/>
          <a:ext cx="8229600" cy="5588000"/>
        </p:xfrm>
        <a:graphic>
          <a:graphicData uri="http://schemas.openxmlformats.org/drawingml/2006/table">
            <a:tbl>
              <a:tblPr firstRow="1" bandRow="1">
                <a:tableStyleId>{2D5ABB26-0587-4C30-8999-92F81FD0307C}</a:tableStyleId>
              </a:tblPr>
              <a:tblGrid>
                <a:gridCol w="1828800"/>
                <a:gridCol w="6400800"/>
              </a:tblGrid>
              <a:tr h="370840">
                <a:tc>
                  <a:txBody>
                    <a:bodyPr/>
                    <a:lstStyle/>
                    <a:p>
                      <a:r>
                        <a:rPr lang="en-US" b="1" dirty="0" smtClean="0"/>
                        <a:t>File extension</a:t>
                      </a:r>
                      <a:endParaRPr lang="en-US" b="1" dirty="0"/>
                    </a:p>
                  </a:txBody>
                  <a:tcPr/>
                </a:tc>
                <a:tc>
                  <a:txBody>
                    <a:bodyPr/>
                    <a:lstStyle/>
                    <a:p>
                      <a:r>
                        <a:rPr lang="en-US" b="1" dirty="0" smtClean="0"/>
                        <a:t>Description</a:t>
                      </a:r>
                      <a:endParaRPr lang="en-US" b="1" dirty="0"/>
                    </a:p>
                  </a:txBody>
                  <a:tcPr/>
                </a:tc>
              </a:tr>
              <a:tr h="370840">
                <a:tc>
                  <a:txBody>
                    <a:bodyPr/>
                    <a:lstStyle/>
                    <a:p>
                      <a:r>
                        <a:rPr lang="en-US" b="1" dirty="0" smtClean="0"/>
                        <a:t>.</a:t>
                      </a:r>
                      <a:r>
                        <a:rPr lang="en-US" b="1" dirty="0" err="1" smtClean="0"/>
                        <a:t>eep</a:t>
                      </a:r>
                      <a:endParaRPr lang="en-US" b="1" dirty="0"/>
                    </a:p>
                  </a:txBody>
                  <a:tcPr/>
                </a:tc>
                <a:tc>
                  <a:txBody>
                    <a:bodyPr/>
                    <a:lstStyle/>
                    <a:p>
                      <a:r>
                        <a:rPr lang="en-US" sz="1800" kern="1200" dirty="0" smtClean="0"/>
                        <a:t>An EEP file is a data file that stores information on EEPROM (Electrically Erasable Programmable Read-Only Memory) media, such as flash memory. It contains data in a hexadecimal ("hex") format, which defines the contents of the memory device.</a:t>
                      </a:r>
                    </a:p>
                    <a:p>
                      <a:endParaRPr lang="en-US" dirty="0"/>
                    </a:p>
                  </a:txBody>
                  <a:tcPr/>
                </a:tc>
              </a:tr>
              <a:tr h="370840">
                <a:tc>
                  <a:txBody>
                    <a:bodyPr/>
                    <a:lstStyle/>
                    <a:p>
                      <a:r>
                        <a:rPr lang="en-US" b="1" dirty="0" smtClean="0"/>
                        <a:t>.hex</a:t>
                      </a:r>
                      <a:endParaRPr lang="en-US" b="1" dirty="0"/>
                    </a:p>
                  </a:txBody>
                  <a:tcPr/>
                </a:tc>
                <a:tc>
                  <a:txBody>
                    <a:bodyPr/>
                    <a:lstStyle/>
                    <a:p>
                      <a:r>
                        <a:rPr lang="en-US" sz="1800" kern="1200" dirty="0" smtClean="0"/>
                        <a:t>hex file, is a format used to store machine language code in hexadecimal form.</a:t>
                      </a:r>
                    </a:p>
                    <a:p>
                      <a:endParaRPr lang="en-US" dirty="0"/>
                    </a:p>
                  </a:txBody>
                  <a:tcPr/>
                </a:tc>
              </a:tr>
              <a:tr h="370840">
                <a:tc>
                  <a:txBody>
                    <a:bodyPr/>
                    <a:lstStyle/>
                    <a:p>
                      <a:r>
                        <a:rPr lang="en-US" b="1" dirty="0" smtClean="0"/>
                        <a:t>.map</a:t>
                      </a:r>
                      <a:endParaRPr lang="en-US" b="1" dirty="0"/>
                    </a:p>
                  </a:txBody>
                  <a:tcPr/>
                </a:tc>
                <a:tc>
                  <a:txBody>
                    <a:bodyPr/>
                    <a:lstStyle/>
                    <a:p>
                      <a:r>
                        <a:rPr lang="en-US" sz="1800" kern="1200" dirty="0" smtClean="0"/>
                        <a:t>hex file, is a format used to store machine language code in hexadecimal form.</a:t>
                      </a:r>
                    </a:p>
                    <a:p>
                      <a:endParaRPr lang="en-US" dirty="0"/>
                    </a:p>
                  </a:txBody>
                  <a:tcPr/>
                </a:tc>
              </a:tr>
              <a:tr h="370840">
                <a:tc>
                  <a:txBody>
                    <a:bodyPr/>
                    <a:lstStyle/>
                    <a:p>
                      <a:r>
                        <a:rPr lang="en-US" b="1" dirty="0" smtClean="0"/>
                        <a:t>.</a:t>
                      </a:r>
                      <a:r>
                        <a:rPr lang="en-US" b="1" dirty="0" err="1" smtClean="0"/>
                        <a:t>lst</a:t>
                      </a:r>
                      <a:endParaRPr lang="en-US" b="1" dirty="0"/>
                    </a:p>
                  </a:txBody>
                  <a:tcPr/>
                </a:tc>
                <a:tc>
                  <a:txBody>
                    <a:bodyPr/>
                    <a:lstStyle/>
                    <a:p>
                      <a:r>
                        <a:rPr lang="en-US" sz="1800" kern="1200" dirty="0" smtClean="0"/>
                        <a:t>A listing file shows precisely how the assembler translates your source file into machine code.</a:t>
                      </a:r>
                    </a:p>
                    <a:p>
                      <a:endParaRPr lang="en-US" dirty="0"/>
                    </a:p>
                  </a:txBody>
                  <a:tcPr/>
                </a:tc>
              </a:tr>
              <a:tr h="370840">
                <a:tc>
                  <a:txBody>
                    <a:bodyPr/>
                    <a:lstStyle/>
                    <a:p>
                      <a:r>
                        <a:rPr lang="en-US" b="1" dirty="0" smtClean="0"/>
                        <a:t>.</a:t>
                      </a:r>
                      <a:r>
                        <a:rPr lang="en-US" b="1" dirty="0" err="1" smtClean="0"/>
                        <a:t>obj</a:t>
                      </a:r>
                      <a:endParaRPr lang="en-US" b="1" dirty="0"/>
                    </a:p>
                  </a:txBody>
                  <a:tcPr/>
                </a:tc>
                <a:tc>
                  <a:txBody>
                    <a:bodyPr/>
                    <a:lstStyle/>
                    <a:p>
                      <a:r>
                        <a:rPr lang="en-US" sz="1800" kern="1200" dirty="0" smtClean="0"/>
                        <a:t>An object file is a computer file containing object code, that is, machine code output of an assembler or compiler.</a:t>
                      </a:r>
                      <a:endParaRPr lang="en-US" dirty="0"/>
                    </a:p>
                  </a:txBody>
                  <a:tcPr/>
                </a:tc>
              </a:tr>
              <a:tr h="370840">
                <a:tc>
                  <a:txBody>
                    <a:bodyPr/>
                    <a:lstStyle/>
                    <a:p>
                      <a:endParaRPr lang="en-US"/>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
            </a:r>
            <a:br>
              <a:rPr lang="en-US" dirty="0" smtClean="0"/>
            </a:br>
            <a:r>
              <a:rPr lang="en-US" sz="4000" b="1" dirty="0" smtClean="0"/>
              <a:t>Assembling an AVR Program</a:t>
            </a:r>
            <a:br>
              <a:rPr lang="en-US" sz="4000" b="1" dirty="0" smtClean="0"/>
            </a:br>
            <a:endParaRPr lang="en-US" b="1" dirty="0"/>
          </a:p>
        </p:txBody>
      </p:sp>
      <p:sp>
        <p:nvSpPr>
          <p:cNvPr id="3" name="Content Placeholder 2"/>
          <p:cNvSpPr>
            <a:spLocks noGrp="1"/>
          </p:cNvSpPr>
          <p:nvPr>
            <p:ph idx="1"/>
          </p:nvPr>
        </p:nvSpPr>
        <p:spPr>
          <a:xfrm>
            <a:off x="304800" y="990600"/>
            <a:ext cx="8458200" cy="5867400"/>
          </a:xfrm>
        </p:spPr>
        <p:txBody>
          <a:bodyPr>
            <a:normAutofit/>
          </a:bodyPr>
          <a:lstStyle/>
          <a:p>
            <a:r>
              <a:rPr lang="en-US" sz="4000" dirty="0" smtClean="0"/>
              <a:t>Now that the basic form of an ALP has been given, the next question is: How it is created, assembled and made to run? The steps to create an executable ALP are outlined as follows:</a:t>
            </a:r>
          </a:p>
          <a:p>
            <a:pPr marL="514350" indent="-514350">
              <a:buFont typeface="+mj-lt"/>
              <a:buAutoNum type="arabicPeriod"/>
            </a:pPr>
            <a:endParaRPr lang="en-US" sz="2400" dirty="0" smtClean="0"/>
          </a:p>
          <a:p>
            <a:pPr marL="514350" indent="-514350">
              <a:buFont typeface="+mj-lt"/>
              <a:buAutoNum type="arabicPeriod"/>
            </a:pPr>
            <a:endParaRPr lang="en-US" sz="2400"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xmlns="" val="3196492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smtClean="0"/>
              <a:t>AVR </a:t>
            </a:r>
            <a:r>
              <a:rPr lang="en-IN" b="1" dirty="0"/>
              <a:t>Data </a:t>
            </a:r>
            <a:r>
              <a:rPr lang="en-IN" b="1" dirty="0" smtClean="0"/>
              <a:t>Formats</a:t>
            </a:r>
            <a:endParaRPr lang="en-US" dirty="0"/>
          </a:p>
        </p:txBody>
      </p:sp>
      <p:sp>
        <p:nvSpPr>
          <p:cNvPr id="3" name="Content Placeholder 2"/>
          <p:cNvSpPr>
            <a:spLocks noGrp="1"/>
          </p:cNvSpPr>
          <p:nvPr>
            <p:ph idx="1"/>
          </p:nvPr>
        </p:nvSpPr>
        <p:spPr>
          <a:xfrm>
            <a:off x="457200" y="1143000"/>
            <a:ext cx="8229600" cy="5105400"/>
          </a:xfrm>
        </p:spPr>
        <p:txBody>
          <a:bodyPr/>
          <a:lstStyle/>
          <a:p>
            <a:pPr marL="0" indent="0">
              <a:buNone/>
            </a:pPr>
            <a:r>
              <a:rPr lang="en-IN" sz="3600" b="1" dirty="0"/>
              <a:t>AVR Data type</a:t>
            </a:r>
            <a:endParaRPr lang="en-IN" dirty="0"/>
          </a:p>
          <a:p>
            <a:pPr marL="449263" indent="-392113"/>
            <a:r>
              <a:rPr lang="en-IN" dirty="0" smtClean="0"/>
              <a:t>The </a:t>
            </a:r>
            <a:r>
              <a:rPr lang="en-IN" dirty="0"/>
              <a:t>AVR microcontroller has only one data type</a:t>
            </a:r>
          </a:p>
          <a:p>
            <a:pPr marL="449263" indent="-392113"/>
            <a:r>
              <a:rPr lang="en-IN" dirty="0"/>
              <a:t>It is 8 bits and hence the size of each register is also 8 bits</a:t>
            </a:r>
          </a:p>
          <a:p>
            <a:pPr marL="449263" indent="-392113"/>
            <a:r>
              <a:rPr lang="en-IN" dirty="0"/>
              <a:t>The data types used by the AVR can be positive or negative</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xmlns="" val="382692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6019800"/>
          </a:xfrm>
        </p:spPr>
        <p:txBody>
          <a:bodyPr>
            <a:normAutofit lnSpcReduction="10000"/>
          </a:bodyPr>
          <a:lstStyle/>
          <a:p>
            <a:pPr marL="514350" indent="-514350">
              <a:buFont typeface="+mj-lt"/>
              <a:buAutoNum type="arabicPeriod"/>
            </a:pPr>
            <a:r>
              <a:rPr lang="en-US" sz="3600" dirty="0" smtClean="0"/>
              <a:t>First we use a text editor to type in a program similar to the one we have just written</a:t>
            </a:r>
          </a:p>
          <a:p>
            <a:pPr marL="514350" indent="-514350">
              <a:buFont typeface="+mj-lt"/>
              <a:buAutoNum type="arabicPeriod"/>
            </a:pPr>
            <a:r>
              <a:rPr lang="en-US" sz="3600" dirty="0" smtClean="0"/>
              <a:t>In the case of AVR microcontrollers we use the AVR studio IDE, which has a text editor, assembler, simulator and much more all in one software package.</a:t>
            </a:r>
          </a:p>
          <a:p>
            <a:pPr marL="514350" indent="-514350">
              <a:buFont typeface="+mj-lt"/>
              <a:buAutoNum type="arabicPeriod"/>
            </a:pPr>
            <a:r>
              <a:rPr lang="en-US" sz="3600" dirty="0" smtClean="0"/>
              <a:t>The editor must be able to produce an ASCII file</a:t>
            </a:r>
          </a:p>
          <a:p>
            <a:pPr marL="514350" indent="-514350">
              <a:buFont typeface="+mj-lt"/>
              <a:buAutoNum type="arabicPeriod"/>
            </a:pPr>
            <a:r>
              <a:rPr lang="en-US" sz="3600" dirty="0" smtClean="0"/>
              <a:t>The source file must have an extension .</a:t>
            </a:r>
            <a:r>
              <a:rPr lang="en-US" sz="3600" dirty="0" err="1" smtClean="0"/>
              <a:t>asm</a:t>
            </a:r>
            <a:endParaRPr lang="en-US" sz="3600" dirty="0" smtClean="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xmlns="" val="592243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533400"/>
            <a:ext cx="8382000" cy="5509200"/>
          </a:xfrm>
          <a:prstGeom prst="rect">
            <a:avLst/>
          </a:prstGeom>
          <a:noFill/>
        </p:spPr>
        <p:txBody>
          <a:bodyPr wrap="square" rtlCol="0">
            <a:spAutoFit/>
          </a:bodyPr>
          <a:lstStyle/>
          <a:p>
            <a:pPr marL="342900" indent="-342900">
              <a:buFont typeface="+mj-lt"/>
              <a:buAutoNum type="arabicPeriod"/>
            </a:pPr>
            <a:r>
              <a:rPr lang="en-US" sz="3200" dirty="0" smtClean="0"/>
              <a:t> The .</a:t>
            </a:r>
            <a:r>
              <a:rPr lang="en-US" sz="3200" dirty="0" err="1" smtClean="0"/>
              <a:t>asm</a:t>
            </a:r>
            <a:r>
              <a:rPr lang="en-US" sz="3200" dirty="0" smtClean="0"/>
              <a:t> source file containing the program code created in step 1 is fed to the AVR assembler</a:t>
            </a:r>
          </a:p>
          <a:p>
            <a:pPr marL="342900" indent="-342900">
              <a:buFont typeface="+mj-lt"/>
              <a:buAutoNum type="arabicPeriod"/>
            </a:pPr>
            <a:r>
              <a:rPr lang="en-US" sz="3200" dirty="0" smtClean="0"/>
              <a:t> The assembler produces an object file (.</a:t>
            </a:r>
            <a:r>
              <a:rPr lang="en-US" sz="3200" dirty="0" err="1" smtClean="0"/>
              <a:t>obj</a:t>
            </a:r>
            <a:r>
              <a:rPr lang="en-US" sz="3200" dirty="0" smtClean="0"/>
              <a:t>), a hex file (.hex), an </a:t>
            </a:r>
            <a:r>
              <a:rPr lang="en-US" sz="3200" dirty="0" err="1" smtClean="0"/>
              <a:t>eeprom</a:t>
            </a:r>
            <a:r>
              <a:rPr lang="en-US" sz="3200" dirty="0" smtClean="0"/>
              <a:t> file (.</a:t>
            </a:r>
            <a:r>
              <a:rPr lang="en-US" sz="3200" dirty="0" err="1" smtClean="0"/>
              <a:t>eep</a:t>
            </a:r>
            <a:r>
              <a:rPr lang="en-US" sz="3200" dirty="0" smtClean="0"/>
              <a:t>), a list file(.</a:t>
            </a:r>
            <a:r>
              <a:rPr lang="en-US" sz="3200" dirty="0" err="1" smtClean="0"/>
              <a:t>lst</a:t>
            </a:r>
            <a:r>
              <a:rPr lang="en-US" sz="3200" dirty="0" smtClean="0"/>
              <a:t>), and a map file(.map)</a:t>
            </a:r>
          </a:p>
          <a:p>
            <a:pPr marL="342900" indent="-342900">
              <a:buFont typeface="+mj-lt"/>
              <a:buAutoNum type="arabicPeriod"/>
            </a:pPr>
            <a:r>
              <a:rPr lang="en-US" sz="3200" dirty="0" smtClean="0"/>
              <a:t>After a successful link, the hex file is ready to be burned into the AVR’s program ROM and is downloaded into the AVR Trainer</a:t>
            </a:r>
          </a:p>
          <a:p>
            <a:pPr marL="342900" indent="-342900">
              <a:buFont typeface="+mj-lt"/>
              <a:buAutoNum type="arabicPeriod"/>
            </a:pPr>
            <a:r>
              <a:rPr lang="en-US" sz="3200" dirty="0" smtClean="0"/>
              <a:t>We can write the </a:t>
            </a:r>
            <a:r>
              <a:rPr lang="en-US" sz="3200" dirty="0" err="1" smtClean="0"/>
              <a:t>eeprom</a:t>
            </a:r>
            <a:r>
              <a:rPr lang="en-US" sz="3200" dirty="0" smtClean="0"/>
              <a:t> file into the AVR’s EEPROM to initialize the EEPROM.</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xmlns="" val="3329704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pPr algn="l"/>
            <a:r>
              <a:rPr lang="en-US" sz="1800" dirty="0" smtClean="0"/>
              <a:t/>
            </a:r>
            <a:br>
              <a:rPr lang="en-US" sz="1800" dirty="0" smtClean="0"/>
            </a:br>
            <a:r>
              <a:rPr lang="en-US" sz="1800" dirty="0" smtClean="0"/>
              <a:t/>
            </a:r>
            <a:br>
              <a:rPr lang="en-US" sz="1800" dirty="0" smtClean="0"/>
            </a:br>
            <a:endParaRPr lang="en-US" sz="1800" dirty="0"/>
          </a:p>
        </p:txBody>
      </p:sp>
      <p:sp>
        <p:nvSpPr>
          <p:cNvPr id="6" name="Rectangle 5"/>
          <p:cNvSpPr/>
          <p:nvPr/>
        </p:nvSpPr>
        <p:spPr>
          <a:xfrm>
            <a:off x="457200" y="228600"/>
            <a:ext cx="8001000" cy="6186309"/>
          </a:xfrm>
          <a:prstGeom prst="rect">
            <a:avLst/>
          </a:prstGeom>
        </p:spPr>
        <p:txBody>
          <a:bodyPr wrap="square">
            <a:spAutoFit/>
          </a:bodyPr>
          <a:lstStyle/>
          <a:p>
            <a:pPr marL="630238" indent="-630238" algn="just">
              <a:buFont typeface="+mj-lt"/>
              <a:buAutoNum type="arabicPeriod"/>
            </a:pPr>
            <a:r>
              <a:rPr lang="en-US" sz="3600" dirty="0" smtClean="0"/>
              <a:t>The .</a:t>
            </a:r>
            <a:r>
              <a:rPr lang="en-US" sz="3600" dirty="0" err="1" smtClean="0"/>
              <a:t>obj</a:t>
            </a:r>
            <a:r>
              <a:rPr lang="en-US" sz="3600" dirty="0" smtClean="0"/>
              <a:t> file is used as input to a simulator or an emulator</a:t>
            </a:r>
          </a:p>
          <a:p>
            <a:pPr marL="630238" indent="-630238" algn="just">
              <a:buFont typeface="+mj-lt"/>
              <a:buAutoNum type="arabicPeriod"/>
            </a:pPr>
            <a:r>
              <a:rPr lang="en-US" sz="3600" dirty="0" smtClean="0"/>
              <a:t>Before we can assemble a program to create a ready-to-run program, we must make sure it is error free</a:t>
            </a:r>
          </a:p>
          <a:p>
            <a:pPr marL="630238" indent="-630238" algn="just">
              <a:buFont typeface="+mj-lt"/>
              <a:buAutoNum type="arabicPeriod"/>
            </a:pPr>
            <a:r>
              <a:rPr lang="en-US" sz="3600" dirty="0" smtClean="0"/>
              <a:t>The AVR studio IDE provides us error messages and we examine them to see the nature of syntax errors</a:t>
            </a:r>
          </a:p>
          <a:p>
            <a:pPr marL="630238" indent="-630238" algn="just">
              <a:buFont typeface="+mj-lt"/>
              <a:buAutoNum type="arabicPeriod"/>
            </a:pPr>
            <a:r>
              <a:rPr lang="en-US" sz="3600" dirty="0" smtClean="0"/>
              <a:t>The assembler will not assemble the program until all the syntax errors are fixed.</a:t>
            </a:r>
            <a:endParaRPr lang="en-US" sz="3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xmlns="" val="1171780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791200"/>
          </a:xfrm>
        </p:spPr>
        <p:txBody>
          <a:bodyPr>
            <a:noAutofit/>
          </a:bodyPr>
          <a:lstStyle/>
          <a:p>
            <a:r>
              <a:rPr lang="en-US" sz="4000" dirty="0" smtClean="0"/>
              <a:t>The map file shows the labels defined in the program together with their values</a:t>
            </a:r>
            <a:br>
              <a:rPr lang="en-US" sz="4000" dirty="0" smtClean="0"/>
            </a:br>
            <a:r>
              <a:rPr lang="en-US" sz="4000" dirty="0" smtClean="0"/>
              <a:t/>
            </a:r>
            <a:br>
              <a:rPr lang="en-US" sz="4000" dirty="0" smtClean="0"/>
            </a:br>
            <a:r>
              <a:rPr lang="en-US" sz="4000" dirty="0" smtClean="0"/>
              <a:t>The list file shows the binary and source code. It also shows which instructions are used in the source code and the amount of memory the program uses.</a:t>
            </a:r>
            <a:endParaRPr lang="en-US" sz="4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xmlns="" val="450221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3600" b="1" dirty="0" smtClean="0"/>
              <a:t/>
            </a:r>
            <a:br>
              <a:rPr lang="en-IN" sz="3600" b="1" dirty="0" smtClean="0"/>
            </a:br>
            <a:r>
              <a:rPr lang="en-IN" sz="3600" b="1" dirty="0" smtClean="0"/>
              <a:t>Program </a:t>
            </a:r>
            <a:r>
              <a:rPr lang="en-IN" sz="3600" b="1" dirty="0"/>
              <a:t>Counter in the AVR</a:t>
            </a:r>
            <a:br>
              <a:rPr lang="en-IN" sz="3600" b="1" dirty="0"/>
            </a:br>
            <a:endParaRPr lang="en-IN" dirty="0"/>
          </a:p>
        </p:txBody>
      </p:sp>
      <p:sp>
        <p:nvSpPr>
          <p:cNvPr id="3" name="Content Placeholder 2"/>
          <p:cNvSpPr>
            <a:spLocks noGrp="1"/>
          </p:cNvSpPr>
          <p:nvPr>
            <p:ph idx="1"/>
          </p:nvPr>
        </p:nvSpPr>
        <p:spPr>
          <a:xfrm>
            <a:off x="457200" y="762000"/>
            <a:ext cx="8229600" cy="5638800"/>
          </a:xfrm>
        </p:spPr>
        <p:txBody>
          <a:bodyPr>
            <a:normAutofit fontScale="92500" lnSpcReduction="10000"/>
          </a:bodyPr>
          <a:lstStyle/>
          <a:p>
            <a:pPr marL="285750" indent="-285750"/>
            <a:r>
              <a:rPr lang="en-IN" dirty="0" smtClean="0"/>
              <a:t>The </a:t>
            </a:r>
            <a:r>
              <a:rPr lang="en-IN" dirty="0"/>
              <a:t>PC is the most important register in the AVR microcontroller</a:t>
            </a:r>
          </a:p>
          <a:p>
            <a:pPr marL="285750" indent="-285750"/>
            <a:r>
              <a:rPr lang="en-IN" dirty="0"/>
              <a:t>The PC contains the address of the next instruction to be executed by the CPU</a:t>
            </a:r>
          </a:p>
          <a:p>
            <a:pPr marL="285750" indent="-285750"/>
            <a:r>
              <a:rPr lang="en-IN" dirty="0"/>
              <a:t>As the CPU fetches the </a:t>
            </a:r>
            <a:r>
              <a:rPr lang="en-IN" dirty="0" err="1"/>
              <a:t>opcode</a:t>
            </a:r>
            <a:r>
              <a:rPr lang="en-IN" dirty="0"/>
              <a:t> from the program ROM, the PC is incremented automatically to point to the next instruction</a:t>
            </a:r>
          </a:p>
          <a:p>
            <a:pPr marL="285750" indent="-285750"/>
            <a:r>
              <a:rPr lang="en-IN" dirty="0"/>
              <a:t>The number of bits in the PC give us an idea of the program ROM space available</a:t>
            </a:r>
          </a:p>
          <a:p>
            <a:pPr marL="285750" indent="-285750"/>
            <a:r>
              <a:rPr lang="en-IN" dirty="0"/>
              <a:t>That means that a 14-bit program counter can access a maximum of 16K(2</a:t>
            </a:r>
            <a:r>
              <a:rPr lang="en-IN" baseline="30000" dirty="0"/>
              <a:t>14</a:t>
            </a:r>
            <a:r>
              <a:rPr lang="en-IN" dirty="0"/>
              <a:t> = 16K) program memory locations</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xmlns="" val="4274149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04800"/>
            <a:ext cx="7848600" cy="5632311"/>
          </a:xfrm>
          <a:prstGeom prst="rect">
            <a:avLst/>
          </a:prstGeom>
          <a:noFill/>
        </p:spPr>
        <p:txBody>
          <a:bodyPr wrap="square" rtlCol="0">
            <a:spAutoFit/>
          </a:bodyPr>
          <a:lstStyle/>
          <a:p>
            <a:pPr marL="285750" indent="-285750" algn="just">
              <a:buFont typeface="Arial" pitchFamily="34" charset="0"/>
              <a:buChar char="•"/>
            </a:pPr>
            <a:r>
              <a:rPr lang="en-IN" sz="3600" dirty="0" smtClean="0"/>
              <a:t>In AVR microcontroller each Flash memory location is 2 bytes wide. </a:t>
            </a:r>
          </a:p>
          <a:p>
            <a:pPr marL="285750" indent="-285750" algn="just">
              <a:buFont typeface="Arial" pitchFamily="34" charset="0"/>
              <a:buChar char="•"/>
            </a:pPr>
            <a:r>
              <a:rPr lang="en-IN" sz="3600" dirty="0" smtClean="0"/>
              <a:t>For example, in Atmega32, whose Flash is 32K bytes, the Flash is organized as 16Kx16 and it’s PC is 14 bits wide</a:t>
            </a:r>
          </a:p>
          <a:p>
            <a:pPr marL="285750" indent="-285750" algn="just">
              <a:buFont typeface="Arial" pitchFamily="34" charset="0"/>
              <a:buChar char="•"/>
            </a:pPr>
            <a:r>
              <a:rPr lang="en-IN" sz="3600" dirty="0" smtClean="0"/>
              <a:t>With 32K bytes of on-chip ROM memory, we have 32x1024 </a:t>
            </a:r>
            <a:r>
              <a:rPr lang="en-IN" sz="3600" dirty="0"/>
              <a:t>= 32,768</a:t>
            </a:r>
            <a:r>
              <a:rPr lang="en-IN" sz="3600" dirty="0" smtClean="0"/>
              <a:t> bytes and 32,768/2=16,384 locations, which gives addresses ranging from $0000 to $3FFF</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xmlns="" val="2716181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Autofit/>
          </a:bodyPr>
          <a:lstStyle/>
          <a:p>
            <a:r>
              <a:rPr lang="en-IN" sz="2400" dirty="0" smtClean="0"/>
              <a:t>We know that the program which is a set of instructions is stored in ROM also called </a:t>
            </a:r>
            <a:r>
              <a:rPr lang="en-IN" sz="2400" b="1" dirty="0" smtClean="0"/>
              <a:t>code memory </a:t>
            </a:r>
            <a:r>
              <a:rPr lang="en-IN" sz="2400" dirty="0" smtClean="0"/>
              <a:t>or </a:t>
            </a:r>
            <a:r>
              <a:rPr lang="en-IN" sz="2400" b="1" dirty="0" smtClean="0"/>
              <a:t>program memory</a:t>
            </a:r>
          </a:p>
          <a:p>
            <a:r>
              <a:rPr lang="en-IN" sz="2400" dirty="0" smtClean="0"/>
              <a:t>You may wonder what is the starting address of  the first instruction of the program?</a:t>
            </a:r>
          </a:p>
          <a:p>
            <a:r>
              <a:rPr lang="en-IN" sz="2400" dirty="0" smtClean="0"/>
              <a:t>In other words what is the </a:t>
            </a:r>
            <a:r>
              <a:rPr lang="en-IN" sz="2400" b="1" dirty="0"/>
              <a:t>Power up status of AVR </a:t>
            </a:r>
            <a:r>
              <a:rPr lang="en-IN" sz="2400" b="1" dirty="0" smtClean="0"/>
              <a:t>microcontroller?</a:t>
            </a:r>
            <a:endParaRPr lang="en-IN" sz="2400" b="1" dirty="0"/>
          </a:p>
          <a:p>
            <a:r>
              <a:rPr lang="en-IN" sz="2400" dirty="0" smtClean="0"/>
              <a:t>In </a:t>
            </a:r>
            <a:r>
              <a:rPr lang="en-IN" sz="2400" dirty="0"/>
              <a:t>the case of AVR microcontroller (all members, regardless of family and variation) on power </a:t>
            </a:r>
            <a:r>
              <a:rPr lang="en-IN" sz="2400" dirty="0" smtClean="0"/>
              <a:t>up </a:t>
            </a:r>
            <a:r>
              <a:rPr lang="en-IN" sz="2400" dirty="0"/>
              <a:t>it expects the first </a:t>
            </a:r>
            <a:r>
              <a:rPr lang="en-IN" sz="2400" dirty="0" err="1"/>
              <a:t>opcode</a:t>
            </a:r>
            <a:r>
              <a:rPr lang="en-IN" sz="2400" dirty="0"/>
              <a:t> to be stored  at ROM address $0000. </a:t>
            </a:r>
            <a:endParaRPr lang="en-IN" sz="2400" dirty="0" smtClean="0"/>
          </a:p>
          <a:p>
            <a:r>
              <a:rPr lang="en-IN" sz="2400" dirty="0" smtClean="0"/>
              <a:t>That is the PC </a:t>
            </a:r>
            <a:r>
              <a:rPr lang="en-IN" sz="2400" dirty="0"/>
              <a:t>content is $</a:t>
            </a:r>
            <a:r>
              <a:rPr lang="en-IN" sz="2400" dirty="0" smtClean="0"/>
              <a:t>0000</a:t>
            </a:r>
            <a:endParaRPr lang="en-IN" sz="2400" dirty="0"/>
          </a:p>
          <a:p>
            <a:r>
              <a:rPr lang="en-IN" sz="2400" dirty="0" smtClean="0"/>
              <a:t>After </a:t>
            </a:r>
            <a:r>
              <a:rPr lang="en-IN" sz="2400" dirty="0"/>
              <a:t>the program is burned into ROM of an AVR family member the </a:t>
            </a:r>
            <a:r>
              <a:rPr lang="en-IN" sz="2400" dirty="0" err="1"/>
              <a:t>opcode</a:t>
            </a:r>
            <a:r>
              <a:rPr lang="en-IN" sz="2400" dirty="0"/>
              <a:t> and operand are placed in ROM memory locations starting from  $0000 and is listed in the .</a:t>
            </a:r>
            <a:r>
              <a:rPr lang="en-IN" sz="2400" dirty="0" err="1"/>
              <a:t>lst</a:t>
            </a:r>
            <a:r>
              <a:rPr lang="en-IN" sz="2400" dirty="0"/>
              <a:t> file in binary (machine code)</a:t>
            </a:r>
          </a:p>
          <a:p>
            <a:pPr marL="0" indent="0">
              <a:buNone/>
            </a:pPr>
            <a:endParaRPr lang="en-IN"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xmlns="" val="1782319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1600200"/>
          <a:ext cx="8229600" cy="370840"/>
        </p:xfrm>
        <a:graphic>
          <a:graphicData uri="http://schemas.openxmlformats.org/drawingml/2006/table">
            <a:tbl>
              <a:tblPr firstRow="1" bandRow="1">
                <a:tableStyleId>{2D5ABB26-0587-4C30-8999-92F81FD0307C}</a:tableStyleId>
              </a:tblPr>
              <a:tblGrid>
                <a:gridCol w="2057400"/>
                <a:gridCol w="2057400"/>
                <a:gridCol w="2057400"/>
                <a:gridCol w="20574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graphicFrame>
        <p:nvGraphicFramePr>
          <p:cNvPr id="5" name="Table 4"/>
          <p:cNvGraphicFramePr>
            <a:graphicFrameLocks noGrp="1"/>
          </p:cNvGraphicFramePr>
          <p:nvPr>
            <p:extLst/>
          </p:nvPr>
        </p:nvGraphicFramePr>
        <p:xfrm>
          <a:off x="1524000" y="1397000"/>
          <a:ext cx="6096000" cy="37084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bl>
          </a:graphicData>
        </a:graphic>
      </p:graphicFrame>
      <p:sp>
        <p:nvSpPr>
          <p:cNvPr id="6" name="Rectangle 5"/>
          <p:cNvSpPr/>
          <p:nvPr/>
        </p:nvSpPr>
        <p:spPr>
          <a:xfrm>
            <a:off x="190040" y="228600"/>
            <a:ext cx="8420560" cy="2308324"/>
          </a:xfrm>
          <a:prstGeom prst="rect">
            <a:avLst/>
          </a:prstGeom>
        </p:spPr>
        <p:txBody>
          <a:bodyPr wrap="square">
            <a:spAutoFit/>
          </a:bodyPr>
          <a:lstStyle/>
          <a:p>
            <a:r>
              <a:rPr lang="en-IN" sz="2400" dirty="0" smtClean="0"/>
              <a:t>For example when you debug and run your program using the AVR studio IDE, you see the .</a:t>
            </a:r>
            <a:r>
              <a:rPr lang="en-IN" sz="2400" dirty="0" err="1" smtClean="0"/>
              <a:t>lst</a:t>
            </a:r>
            <a:r>
              <a:rPr lang="en-IN" sz="2400" dirty="0" smtClean="0"/>
              <a:t> or the list file containing the machine code of your program . Let us understand how </a:t>
            </a:r>
            <a:r>
              <a:rPr lang="en-IN" sz="2400" dirty="0"/>
              <a:t>to write machine code for </a:t>
            </a:r>
            <a:r>
              <a:rPr lang="en-IN" sz="2400" dirty="0" smtClean="0"/>
              <a:t>an instruction say LDI </a:t>
            </a:r>
            <a:r>
              <a:rPr lang="en-IN" sz="2400" dirty="0"/>
              <a:t>Rd</a:t>
            </a:r>
            <a:r>
              <a:rPr lang="en-IN" sz="2400" dirty="0" smtClean="0"/>
              <a:t>, k  </a:t>
            </a:r>
            <a:r>
              <a:rPr lang="en-IN" sz="2400" dirty="0"/>
              <a:t>where d ranges from 16 to 31 and k is from 0 to 255 (FF H</a:t>
            </a:r>
            <a:r>
              <a:rPr lang="en-IN" sz="2400" dirty="0" smtClean="0"/>
              <a:t>). This instruction occupies 2 bytes of memory and it’s format is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pic>
        <p:nvPicPr>
          <p:cNvPr id="3" name="Picture 2"/>
          <p:cNvPicPr>
            <a:picLocks noChangeAspect="1"/>
          </p:cNvPicPr>
          <p:nvPr/>
        </p:nvPicPr>
        <p:blipFill>
          <a:blip r:embed="rId2" cstate="print"/>
          <a:stretch>
            <a:fillRect/>
          </a:stretch>
        </p:blipFill>
        <p:spPr>
          <a:xfrm>
            <a:off x="514350" y="2602110"/>
            <a:ext cx="7105650" cy="3804600"/>
          </a:xfrm>
          <a:prstGeom prst="rect">
            <a:avLst/>
          </a:prstGeom>
        </p:spPr>
      </p:pic>
    </p:spTree>
    <p:extLst>
      <p:ext uri="{BB962C8B-B14F-4D97-AF65-F5344CB8AC3E}">
        <p14:creationId xmlns:p14="http://schemas.microsoft.com/office/powerpoint/2010/main" xmlns="" val="2340890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3429000"/>
            <a:ext cx="7391400" cy="2554545"/>
          </a:xfrm>
          <a:prstGeom prst="rect">
            <a:avLst/>
          </a:prstGeom>
          <a:noFill/>
        </p:spPr>
        <p:txBody>
          <a:bodyPr wrap="square" rtlCol="0">
            <a:spAutoFit/>
          </a:bodyPr>
          <a:lstStyle/>
          <a:p>
            <a:r>
              <a:rPr lang="en-IN" sz="3200" dirty="0" smtClean="0"/>
              <a:t>In this way we can write the machine code for all instructions in the program. But this translation is not done by the programmer. It is done by the assembler and it is seen in the .</a:t>
            </a:r>
            <a:r>
              <a:rPr lang="en-IN" sz="3200" dirty="0" err="1" smtClean="0"/>
              <a:t>lst</a:t>
            </a:r>
            <a:r>
              <a:rPr lang="en-IN" sz="3200" dirty="0" smtClean="0"/>
              <a:t> or  list  file.</a:t>
            </a:r>
            <a:endParaRPr lang="en-IN" sz="3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pic>
        <p:nvPicPr>
          <p:cNvPr id="3" name="Picture 2"/>
          <p:cNvPicPr>
            <a:picLocks noChangeAspect="1"/>
          </p:cNvPicPr>
          <p:nvPr/>
        </p:nvPicPr>
        <p:blipFill>
          <a:blip r:embed="rId2" cstate="print"/>
          <a:stretch>
            <a:fillRect/>
          </a:stretch>
        </p:blipFill>
        <p:spPr>
          <a:xfrm>
            <a:off x="609600" y="265370"/>
            <a:ext cx="7374605" cy="3163630"/>
          </a:xfrm>
          <a:prstGeom prst="rect">
            <a:avLst/>
          </a:prstGeom>
        </p:spPr>
      </p:pic>
    </p:spTree>
    <p:extLst>
      <p:ext uri="{BB962C8B-B14F-4D97-AF65-F5344CB8AC3E}">
        <p14:creationId xmlns:p14="http://schemas.microsoft.com/office/powerpoint/2010/main" xmlns="" val="3504249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smtClean="0"/>
              <a:t/>
            </a:r>
            <a:br>
              <a:rPr lang="en-US" dirty="0" smtClean="0"/>
            </a:br>
            <a:r>
              <a:rPr lang="en-US" dirty="0" smtClean="0"/>
              <a:t>I</a:t>
            </a:r>
            <a:r>
              <a:rPr lang="en-US" b="1" dirty="0" smtClean="0"/>
              <a:t>ncreasing the </a:t>
            </a:r>
            <a:r>
              <a:rPr lang="en-US" b="1" dirty="0"/>
              <a:t>processing power of the </a:t>
            </a:r>
            <a:r>
              <a:rPr lang="en-US" b="1" dirty="0" smtClean="0"/>
              <a:t>CPU</a:t>
            </a:r>
            <a:r>
              <a:rPr lang="en-US" b="1" dirty="0"/>
              <a:t/>
            </a:r>
            <a:br>
              <a:rPr lang="en-US" b="1" dirty="0"/>
            </a:br>
            <a:endParaRPr lang="en-US" b="1" dirty="0"/>
          </a:p>
        </p:txBody>
      </p:sp>
      <p:sp>
        <p:nvSpPr>
          <p:cNvPr id="3" name="Content Placeholder 2"/>
          <p:cNvSpPr>
            <a:spLocks noGrp="1"/>
          </p:cNvSpPr>
          <p:nvPr>
            <p:ph idx="1"/>
          </p:nvPr>
        </p:nvSpPr>
        <p:spPr/>
        <p:txBody>
          <a:bodyPr>
            <a:noAutofit/>
          </a:bodyPr>
          <a:lstStyle/>
          <a:p>
            <a:pPr>
              <a:buNone/>
            </a:pPr>
            <a:r>
              <a:rPr lang="en-US" sz="3600" b="1" dirty="0" smtClean="0"/>
              <a:t>1. Increase the clock frequency of the chip</a:t>
            </a:r>
            <a:r>
              <a:rPr lang="en-US" sz="3600" dirty="0" smtClean="0"/>
              <a:t>. One drawback of this method is that the higher the frequency, the more power and heat dissipation. Power and heat dissipation is especially a problem for hand-held devices. </a:t>
            </a:r>
          </a:p>
          <a:p>
            <a:endParaRPr lang="en-US" sz="36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xmlns="" val="2840455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143000"/>
            <a:ext cx="7467600" cy="4862870"/>
          </a:xfrm>
          <a:prstGeom prst="rect">
            <a:avLst/>
          </a:prstGeom>
          <a:noFill/>
        </p:spPr>
        <p:txBody>
          <a:bodyPr wrap="square" rtlCol="0">
            <a:spAutoFit/>
          </a:bodyPr>
          <a:lstStyle/>
          <a:p>
            <a:pPr marL="346075"/>
            <a:endParaRPr lang="en-IN" dirty="0"/>
          </a:p>
          <a:p>
            <a:r>
              <a:rPr lang="en-IN" sz="2800" b="1" dirty="0"/>
              <a:t>Data Format </a:t>
            </a:r>
            <a:r>
              <a:rPr lang="en-IN" sz="2800" b="1" dirty="0" smtClean="0"/>
              <a:t>Representation</a:t>
            </a:r>
          </a:p>
          <a:p>
            <a:pPr marL="449263" indent="-103188">
              <a:buFont typeface="Arial" pitchFamily="34" charset="0"/>
              <a:buChar char="•"/>
            </a:pPr>
            <a:r>
              <a:rPr lang="en-IN" sz="2400" dirty="0"/>
              <a:t>There are four ways to represent a byte of data in the AVR </a:t>
            </a:r>
            <a:r>
              <a:rPr lang="en-IN" sz="2400" dirty="0" smtClean="0"/>
              <a:t>assembler</a:t>
            </a:r>
          </a:p>
          <a:p>
            <a:pPr marL="449263" indent="-103188">
              <a:buFont typeface="Arial" pitchFamily="34" charset="0"/>
              <a:buChar char="•"/>
            </a:pPr>
            <a:r>
              <a:rPr lang="en-IN" sz="2400" dirty="0" smtClean="0"/>
              <a:t>The numbers can be in hex, binary, decimal or ASCII formats</a:t>
            </a:r>
          </a:p>
          <a:p>
            <a:pPr marL="449263" indent="-103188">
              <a:buFont typeface="Arial" pitchFamily="34" charset="0"/>
              <a:buChar char="•"/>
            </a:pPr>
            <a:endParaRPr lang="en-IN" sz="2400" dirty="0" smtClean="0"/>
          </a:p>
          <a:p>
            <a:pPr marL="346075"/>
            <a:r>
              <a:rPr lang="en-IN" sz="2400" b="1" dirty="0" smtClean="0"/>
              <a:t>Hex numbers:  </a:t>
            </a:r>
            <a:r>
              <a:rPr lang="en-IN" sz="2400" dirty="0" smtClean="0"/>
              <a:t>There are </a:t>
            </a:r>
            <a:r>
              <a:rPr lang="en-IN" sz="2400" b="1" dirty="0" smtClean="0"/>
              <a:t>two</a:t>
            </a:r>
            <a:r>
              <a:rPr lang="en-IN" sz="2400" dirty="0" smtClean="0"/>
              <a:t> ways to show hex numbers:</a:t>
            </a:r>
          </a:p>
          <a:p>
            <a:pPr marL="346075"/>
            <a:r>
              <a:rPr lang="en-IN" sz="2400" dirty="0"/>
              <a:t> </a:t>
            </a:r>
            <a:r>
              <a:rPr lang="en-IN" sz="2400" dirty="0" smtClean="0"/>
              <a:t>  (i)   Put 0x in front of the number ex. LDI R16, 0x99</a:t>
            </a:r>
          </a:p>
          <a:p>
            <a:pPr marL="346075"/>
            <a:r>
              <a:rPr lang="en-IN" sz="2400" dirty="0"/>
              <a:t> </a:t>
            </a:r>
            <a:r>
              <a:rPr lang="en-IN" sz="2400" dirty="0" smtClean="0"/>
              <a:t> (ii)   Put $  </a:t>
            </a:r>
            <a:r>
              <a:rPr lang="en-IN" sz="2400" dirty="0"/>
              <a:t>in front of the number ex. LDI R16, </a:t>
            </a:r>
            <a:r>
              <a:rPr lang="en-IN" sz="2400" dirty="0" smtClean="0"/>
              <a:t>$99</a:t>
            </a:r>
          </a:p>
          <a:p>
            <a:pPr marL="346075"/>
            <a:endParaRPr lang="en-IN" sz="2400" dirty="0" smtClean="0"/>
          </a:p>
          <a:p>
            <a:pPr marL="346075"/>
            <a:endParaRPr lang="en-IN" sz="2400" dirty="0"/>
          </a:p>
        </p:txBody>
      </p:sp>
      <p:sp>
        <p:nvSpPr>
          <p:cNvPr id="5" name="Title 4"/>
          <p:cNvSpPr>
            <a:spLocks noGrp="1"/>
          </p:cNvSpPr>
          <p:nvPr>
            <p:ph type="title"/>
          </p:nvPr>
        </p:nvSpPr>
        <p:spPr>
          <a:xfrm>
            <a:off x="457200" y="274638"/>
            <a:ext cx="8229600" cy="639762"/>
          </a:xfrm>
        </p:spPr>
        <p:txBody>
          <a:bodyPr>
            <a:normAutofit fontScale="90000"/>
          </a:bodyPr>
          <a:lstStyle/>
          <a:p>
            <a:r>
              <a:rPr lang="en-IN" b="1" dirty="0"/>
              <a:t>AVR Data </a:t>
            </a:r>
            <a:r>
              <a:rPr lang="en-IN" b="1" dirty="0" smtClean="0"/>
              <a:t>Formats(contd..)</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xmlns="" val="1971576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96000"/>
          </a:xfrm>
        </p:spPr>
        <p:txBody>
          <a:bodyPr>
            <a:normAutofit/>
          </a:bodyPr>
          <a:lstStyle/>
          <a:p>
            <a:pPr marL="514350" indent="-514350">
              <a:buNone/>
            </a:pPr>
            <a:r>
              <a:rPr lang="en-US" sz="3600" b="1" dirty="0" smtClean="0"/>
              <a:t>2. Use Harvard architecture </a:t>
            </a:r>
            <a:r>
              <a:rPr lang="en-US" sz="3600" dirty="0" smtClean="0"/>
              <a:t>by increasing the number of buses to bring more information (code and data) into the CPU to be processed.</a:t>
            </a:r>
          </a:p>
          <a:p>
            <a:pPr marL="457200" indent="-457200">
              <a:buNone/>
            </a:pPr>
            <a:r>
              <a:rPr lang="en-US" sz="3600" b="1" dirty="0" smtClean="0"/>
              <a:t>3. Change the internal architecture of the CPU </a:t>
            </a:r>
            <a:r>
              <a:rPr lang="en-US" sz="3600" dirty="0" smtClean="0"/>
              <a:t>and use what is called RISC architecture. </a:t>
            </a:r>
          </a:p>
          <a:p>
            <a:pPr>
              <a:buNone/>
            </a:pPr>
            <a:r>
              <a:rPr lang="en-US" sz="3600" dirty="0" smtClean="0"/>
              <a:t>Atmel used all three methods to increase the processing power of the AVR microcontrollers.</a:t>
            </a:r>
          </a:p>
          <a:p>
            <a:pPr>
              <a:buNone/>
            </a:pPr>
            <a:endParaRPr lang="en-US" dirty="0" smtClean="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xmlns="" val="1744877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b="1" dirty="0" smtClean="0"/>
              <a:t>Features of RISC </a:t>
            </a:r>
            <a:br>
              <a:rPr lang="en-US" b="1" dirty="0" smtClean="0"/>
            </a:br>
            <a:endParaRPr lang="en-US" b="1" dirty="0"/>
          </a:p>
        </p:txBody>
      </p:sp>
      <p:sp>
        <p:nvSpPr>
          <p:cNvPr id="5" name="Content Placeholder 4"/>
          <p:cNvSpPr>
            <a:spLocks noGrp="1"/>
          </p:cNvSpPr>
          <p:nvPr>
            <p:ph idx="1"/>
          </p:nvPr>
        </p:nvSpPr>
        <p:spPr>
          <a:xfrm>
            <a:off x="381000" y="990600"/>
            <a:ext cx="8229600" cy="5638800"/>
          </a:xfrm>
        </p:spPr>
        <p:txBody>
          <a:bodyPr>
            <a:normAutofit/>
          </a:bodyPr>
          <a:lstStyle/>
          <a:p>
            <a:pPr>
              <a:buNone/>
            </a:pPr>
            <a:r>
              <a:rPr lang="en-US" dirty="0" smtClean="0"/>
              <a:t>The following are some of the features of RISC as implemented by the AVR microcontroller. </a:t>
            </a:r>
          </a:p>
          <a:p>
            <a:pPr>
              <a:buNone/>
            </a:pPr>
            <a:r>
              <a:rPr lang="en-US" b="1" dirty="0" smtClean="0"/>
              <a:t>Feature I </a:t>
            </a:r>
          </a:p>
          <a:p>
            <a:r>
              <a:rPr lang="en-US" b="1" dirty="0" smtClean="0"/>
              <a:t>RISC processors have a fixed instruction size. </a:t>
            </a:r>
          </a:p>
          <a:p>
            <a:pPr>
              <a:buNone/>
            </a:pPr>
            <a:r>
              <a:rPr lang="en-US" dirty="0" smtClean="0"/>
              <a:t> If the instruction size is variable the task of the instruction decoder is very difficult because the size of the incoming instruction is never known. In a RISC architecture, the size of all instructions is fixed. Therefore, the CPU can decode the instructions quickly.</a:t>
            </a:r>
          </a:p>
          <a:p>
            <a:pPr>
              <a:buNone/>
            </a:pP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xmlns="" val="3538638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6096000"/>
          </a:xfrm>
        </p:spPr>
        <p:txBody>
          <a:bodyPr>
            <a:normAutofit/>
          </a:bodyPr>
          <a:lstStyle/>
          <a:p>
            <a:pPr>
              <a:buNone/>
            </a:pPr>
            <a:r>
              <a:rPr lang="en-US" b="1" dirty="0" smtClean="0"/>
              <a:t>Feature 2 </a:t>
            </a:r>
          </a:p>
          <a:p>
            <a:r>
              <a:rPr lang="en-US" sz="4000" b="1" dirty="0" smtClean="0"/>
              <a:t>RISC architecture have  a large number of registers</a:t>
            </a:r>
            <a:r>
              <a:rPr lang="en-US" sz="4000" dirty="0" smtClean="0"/>
              <a:t>. </a:t>
            </a:r>
          </a:p>
          <a:p>
            <a:r>
              <a:rPr lang="en-US" sz="4000" dirty="0" smtClean="0"/>
              <a:t>One advantage of a large number of registers is that it avoids the need for a large stack to store parameters. </a:t>
            </a:r>
          </a:p>
          <a:p>
            <a:r>
              <a:rPr lang="en-US" sz="4000" dirty="0" smtClean="0"/>
              <a:t>In the AVR microcontrollers the use of 32 general purpose registers satisfies this RISC feature.</a:t>
            </a:r>
          </a:p>
          <a:p>
            <a:pPr>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xmlns="" val="3982750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buNone/>
            </a:pPr>
            <a:r>
              <a:rPr lang="en-US" b="1" dirty="0" smtClean="0"/>
              <a:t>Feature 3 </a:t>
            </a:r>
          </a:p>
          <a:p>
            <a:r>
              <a:rPr lang="en-US" b="1" dirty="0" smtClean="0"/>
              <a:t>RISC processors have a small instruction set</a:t>
            </a:r>
            <a:r>
              <a:rPr lang="en-US" dirty="0" smtClean="0"/>
              <a:t>. RISC processors have only basic instructions such as ADD, SUB, MUL, LOAD, STORE, AND, OR, EOR, CALL, JUMP, and so on.</a:t>
            </a:r>
          </a:p>
          <a:p>
            <a:r>
              <a:rPr lang="en-US" dirty="0" smtClean="0"/>
              <a:t>The limited number of instructions in RISC leads to programs that are large. Although these programs can use more memory, this is not a problem because memory is cheap. </a:t>
            </a:r>
          </a:p>
          <a:p>
            <a:r>
              <a:rPr lang="en-US" dirty="0" smtClean="0"/>
              <a:t> In the </a:t>
            </a:r>
            <a:r>
              <a:rPr lang="en-US" dirty="0" err="1" smtClean="0"/>
              <a:t>ATmega</a:t>
            </a:r>
            <a:r>
              <a:rPr lang="en-US" dirty="0" smtClean="0"/>
              <a:t> we have around 130 instructions. </a:t>
            </a:r>
          </a:p>
          <a:p>
            <a:endParaRPr lang="en-US" dirty="0" smtClean="0"/>
          </a:p>
          <a:p>
            <a:pPr>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xmlns="" val="815081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91200"/>
          </a:xfrm>
        </p:spPr>
        <p:txBody>
          <a:bodyPr>
            <a:normAutofit/>
          </a:bodyPr>
          <a:lstStyle/>
          <a:p>
            <a:pPr>
              <a:buNone/>
            </a:pPr>
            <a:r>
              <a:rPr lang="en-US" b="1" dirty="0" smtClean="0"/>
              <a:t>Feature 4 </a:t>
            </a:r>
          </a:p>
          <a:p>
            <a:pPr>
              <a:buNone/>
            </a:pPr>
            <a:r>
              <a:rPr lang="en-US" sz="4400" dirty="0" smtClean="0"/>
              <a:t>  The most important characteristic of the RISC processor is that more than </a:t>
            </a:r>
            <a:r>
              <a:rPr lang="en-US" sz="4400" i="1" dirty="0" smtClean="0"/>
              <a:t>95% </a:t>
            </a:r>
            <a:r>
              <a:rPr lang="en-US" sz="4400" dirty="0" smtClean="0"/>
              <a:t>of </a:t>
            </a:r>
            <a:r>
              <a:rPr lang="en-US" sz="4400" b="1" dirty="0" smtClean="0"/>
              <a:t>instructions are executed with only one clock cycle,</a:t>
            </a:r>
            <a:r>
              <a:rPr lang="en-US" sz="4400" dirty="0" smtClean="0"/>
              <a:t> in contrast to CISC instructions.</a:t>
            </a:r>
          </a:p>
          <a:p>
            <a:pPr>
              <a:buNone/>
            </a:pPr>
            <a:endParaRPr lang="en-US" dirty="0" smtClean="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xmlns="" val="2581835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15000"/>
          </a:xfrm>
        </p:spPr>
        <p:txBody>
          <a:bodyPr>
            <a:normAutofit fontScale="92500" lnSpcReduction="10000"/>
          </a:bodyPr>
          <a:lstStyle/>
          <a:p>
            <a:pPr>
              <a:buNone/>
            </a:pPr>
            <a:r>
              <a:rPr lang="en-US" b="1" dirty="0" smtClean="0"/>
              <a:t>Feature 5 </a:t>
            </a:r>
          </a:p>
          <a:p>
            <a:r>
              <a:rPr lang="en-US" b="1" dirty="0" smtClean="0"/>
              <a:t>RISC processors have separate buses for data and code.</a:t>
            </a:r>
          </a:p>
          <a:p>
            <a:r>
              <a:rPr lang="en-US" dirty="0" smtClean="0"/>
              <a:t>In RISC processors, there are four sets of buses: </a:t>
            </a:r>
          </a:p>
          <a:p>
            <a:pPr marL="804863" indent="-458788">
              <a:buFont typeface="+mj-lt"/>
              <a:buAutoNum type="alphaLcParenR"/>
            </a:pPr>
            <a:r>
              <a:rPr lang="en-US" dirty="0" smtClean="0"/>
              <a:t>a set of data buses for carrying data (operands) in and out of the CPU, </a:t>
            </a:r>
          </a:p>
          <a:p>
            <a:pPr marL="804863" indent="-458788">
              <a:buFont typeface="+mj-lt"/>
              <a:buAutoNum type="alphaLcParenR"/>
            </a:pPr>
            <a:r>
              <a:rPr lang="en-US" dirty="0" smtClean="0"/>
              <a:t>a set of address buses for accessing the data, </a:t>
            </a:r>
          </a:p>
          <a:p>
            <a:pPr marL="804863" indent="-458788">
              <a:buFont typeface="+mj-lt"/>
              <a:buAutoNum type="alphaLcParenR"/>
            </a:pPr>
            <a:r>
              <a:rPr lang="en-US" dirty="0" smtClean="0"/>
              <a:t>a set of buses to carry the </a:t>
            </a:r>
            <a:r>
              <a:rPr lang="en-US" dirty="0" err="1" smtClean="0"/>
              <a:t>opcodes</a:t>
            </a:r>
            <a:r>
              <a:rPr lang="en-US" dirty="0" smtClean="0"/>
              <a:t>, and</a:t>
            </a:r>
          </a:p>
          <a:p>
            <a:pPr marL="346075" indent="0">
              <a:buFont typeface="+mj-lt"/>
              <a:buAutoNum type="alphaLcParenR"/>
            </a:pPr>
            <a:r>
              <a:rPr lang="en-US" dirty="0" smtClean="0"/>
              <a:t>  a set of address buses to access the </a:t>
            </a:r>
            <a:r>
              <a:rPr lang="en-US" dirty="0" err="1" smtClean="0"/>
              <a:t>opcodes</a:t>
            </a:r>
            <a:r>
              <a:rPr lang="en-US" dirty="0" smtClean="0"/>
              <a:t>. The use of separate buses for code and data operands is characteristic of Harvard architecture. </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xmlns="" val="172923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buNone/>
            </a:pPr>
            <a:r>
              <a:rPr lang="en-US" b="1" dirty="0" smtClean="0"/>
              <a:t>Feature 6</a:t>
            </a:r>
          </a:p>
          <a:p>
            <a:pPr>
              <a:buNone/>
            </a:pPr>
            <a:r>
              <a:rPr lang="en-US" sz="4400" dirty="0" smtClean="0"/>
              <a:t>RISC instructions, however, due to the small set of instructions, are implemented </a:t>
            </a:r>
            <a:r>
              <a:rPr lang="en-US" sz="4400" b="1" dirty="0" smtClean="0"/>
              <a:t>using the hardwire method</a:t>
            </a:r>
            <a:r>
              <a:rPr lang="en-US" sz="4400" dirty="0" smtClean="0"/>
              <a:t>. Hardwiring of RISC instructions takes only 10% of the transistors that are used in CISC </a:t>
            </a:r>
          </a:p>
          <a:p>
            <a:pPr>
              <a:buNone/>
            </a:pPr>
            <a:endParaRPr lang="en-US" sz="36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xmlns="" val="2485027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rmAutofit/>
          </a:bodyPr>
          <a:lstStyle/>
          <a:p>
            <a:pPr>
              <a:buNone/>
            </a:pPr>
            <a:r>
              <a:rPr lang="en-US" b="1" dirty="0" smtClean="0"/>
              <a:t>Feature 7 </a:t>
            </a:r>
          </a:p>
          <a:p>
            <a:r>
              <a:rPr lang="en-US" b="1" dirty="0" smtClean="0"/>
              <a:t>RISC uses load/store architecture. </a:t>
            </a:r>
          </a:p>
          <a:p>
            <a:pPr>
              <a:buNone/>
            </a:pPr>
            <a:r>
              <a:rPr lang="en-US" dirty="0" smtClean="0"/>
              <a:t>In RISC, instructions can only load from external memory into registers or store registers into external memory locations.</a:t>
            </a:r>
          </a:p>
          <a:p>
            <a:pPr>
              <a:buNone/>
            </a:pPr>
            <a:r>
              <a:rPr lang="en-US" dirty="0" smtClean="0"/>
              <a:t> There is no direct way of doing arithmetic and logic operations between a register and the contents of external memory locations.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xmlns="" val="1640602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5943600"/>
          </a:xfrm>
        </p:spPr>
        <p:txBody>
          <a:bodyPr>
            <a:normAutofit/>
          </a:bodyPr>
          <a:lstStyle/>
          <a:p>
            <a:r>
              <a:rPr lang="en-US" sz="3600" dirty="0" smtClean="0"/>
              <a:t>All these instructions must be performed by first bringing both operands into the registers inside the CPU, then performing the arithmetic or logic operation, and then sending the result back to memory. </a:t>
            </a:r>
          </a:p>
          <a:p>
            <a:r>
              <a:rPr lang="en-US" sz="3600" dirty="0" smtClean="0"/>
              <a:t>This idea was first implemented by the Cray 1 supercomputer in 1976 and is commonly referred to as load/store architecture.</a:t>
            </a:r>
          </a:p>
          <a:p>
            <a:pPr>
              <a:buNone/>
            </a:pPr>
            <a:endParaRPr lang="en-US" dirty="0" smtClean="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xmlns="" val="202987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AVR Data Formats(contd..)</a:t>
            </a:r>
            <a:endParaRPr lang="en-US" dirty="0"/>
          </a:p>
        </p:txBody>
      </p:sp>
      <p:sp>
        <p:nvSpPr>
          <p:cNvPr id="5" name="Content Placeholder 4"/>
          <p:cNvSpPr>
            <a:spLocks noGrp="1"/>
          </p:cNvSpPr>
          <p:nvPr>
            <p:ph idx="1"/>
          </p:nvPr>
        </p:nvSpPr>
        <p:spPr/>
        <p:txBody>
          <a:bodyPr>
            <a:normAutofit fontScale="92500" lnSpcReduction="20000"/>
          </a:bodyPr>
          <a:lstStyle/>
          <a:p>
            <a:pPr marL="346075"/>
            <a:r>
              <a:rPr lang="en-IN" b="1" dirty="0"/>
              <a:t>Binary numbers: </a:t>
            </a:r>
            <a:r>
              <a:rPr lang="en-IN" dirty="0"/>
              <a:t>There is only ONE way to represent a byte of data in the AVR assembler  ex.  LDI R16, 0B1001 1001  or LDI R16, 0b1001 1001 </a:t>
            </a:r>
          </a:p>
          <a:p>
            <a:pPr marL="346075"/>
            <a:endParaRPr lang="en-IN" dirty="0"/>
          </a:p>
          <a:p>
            <a:pPr marL="346075"/>
            <a:r>
              <a:rPr lang="en-IN" b="1" dirty="0"/>
              <a:t>Decimal numbers</a:t>
            </a:r>
            <a:r>
              <a:rPr lang="en-IN" dirty="0"/>
              <a:t>: To indicate decimal numbers in an AVR assembler we simply use the decimal. Ex.  LDI  R17, 12</a:t>
            </a:r>
          </a:p>
          <a:p>
            <a:pPr marL="346075"/>
            <a:endParaRPr lang="en-IN" dirty="0"/>
          </a:p>
          <a:p>
            <a:pPr marL="346075"/>
            <a:r>
              <a:rPr lang="en-IN" b="1" dirty="0"/>
              <a:t>ASCII characters: </a:t>
            </a:r>
            <a:r>
              <a:rPr lang="en-IN" dirty="0"/>
              <a:t>To represent ASCII data in an AVR assembler we use single quotes. Ex. LDI R23, ‘2’     ; R23 </a:t>
            </a:r>
            <a:r>
              <a:rPr lang="en-IN" dirty="0">
                <a:sym typeface="Wingdings" pitchFamily="2" charset="2"/>
              </a:rPr>
              <a:t> 00110010 or 32 in hex</a:t>
            </a:r>
            <a:r>
              <a:rPr lang="en-IN" dirty="0"/>
              <a:t> </a:t>
            </a:r>
          </a:p>
          <a:p>
            <a:pPr marL="346075"/>
            <a:endParaRPr lang="en-IN"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xmlns="" val="310548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436" y="304800"/>
            <a:ext cx="8229600" cy="685800"/>
          </a:xfrm>
        </p:spPr>
        <p:txBody>
          <a:bodyPr>
            <a:normAutofit fontScale="90000"/>
          </a:bodyPr>
          <a:lstStyle/>
          <a:p>
            <a:r>
              <a:rPr lang="en-IN" b="1" dirty="0" smtClean="0"/>
              <a:t/>
            </a:r>
            <a:br>
              <a:rPr lang="en-IN" b="1" dirty="0" smtClean="0"/>
            </a:br>
            <a:r>
              <a:rPr lang="en-IN" b="1" dirty="0" smtClean="0"/>
              <a:t>Assembler </a:t>
            </a:r>
            <a:r>
              <a:rPr lang="en-IN" b="1" dirty="0"/>
              <a:t>Directives</a:t>
            </a:r>
            <a:br>
              <a:rPr lang="en-IN" b="1" dirty="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marL="514350" indent="-400050"/>
            <a:r>
              <a:rPr lang="en-IN" dirty="0" smtClean="0"/>
              <a:t>Few Directives</a:t>
            </a:r>
            <a:endParaRPr lang="en-IN" dirty="0"/>
          </a:p>
          <a:p>
            <a:pPr marL="914400" lvl="1" indent="-400050"/>
            <a:r>
              <a:rPr lang="en-IN" b="1" dirty="0" smtClean="0"/>
              <a:t>.EQU</a:t>
            </a:r>
          </a:p>
          <a:p>
            <a:pPr marL="914400" lvl="1" indent="-400050"/>
            <a:r>
              <a:rPr lang="en-IN" b="1" dirty="0" smtClean="0"/>
              <a:t>.DEF</a:t>
            </a:r>
          </a:p>
          <a:p>
            <a:pPr marL="914400" lvl="1" indent="-400050"/>
            <a:r>
              <a:rPr lang="en-IN" b="1" dirty="0" smtClean="0"/>
              <a:t>.ORG </a:t>
            </a:r>
          </a:p>
          <a:p>
            <a:pPr marL="914400" lvl="1" indent="-400050"/>
            <a:r>
              <a:rPr lang="en-IN" b="1" dirty="0" smtClean="0"/>
              <a:t>.INCLUDE</a:t>
            </a:r>
          </a:p>
          <a:p>
            <a:pPr marL="914400" lvl="1" indent="-400050"/>
            <a:r>
              <a:rPr lang="en-IN" b="1" dirty="0" smtClean="0"/>
              <a:t>.SET</a:t>
            </a:r>
          </a:p>
          <a:p>
            <a:pPr marL="0" indent="0">
              <a:buNone/>
            </a:pPr>
            <a:endParaRPr lang="en-IN" sz="2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 xmlns:p14="http://schemas.microsoft.com/office/powerpoint/2010/main" val="3189194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Assembler Directives </a:t>
            </a:r>
            <a:r>
              <a:rPr lang="en-IN" b="1" dirty="0" smtClean="0"/>
              <a:t>(.EQU)</a:t>
            </a:r>
            <a:endParaRPr lang="en-US" dirty="0"/>
          </a:p>
        </p:txBody>
      </p:sp>
      <p:sp>
        <p:nvSpPr>
          <p:cNvPr id="3" name="Content Placeholder 2"/>
          <p:cNvSpPr>
            <a:spLocks noGrp="1"/>
          </p:cNvSpPr>
          <p:nvPr>
            <p:ph idx="1"/>
          </p:nvPr>
        </p:nvSpPr>
        <p:spPr/>
        <p:txBody>
          <a:bodyPr>
            <a:normAutofit fontScale="40000" lnSpcReduction="20000"/>
          </a:bodyPr>
          <a:lstStyle/>
          <a:p>
            <a:r>
              <a:rPr lang="en-IN" sz="6000" b="1" dirty="0"/>
              <a:t>.EQU (equate) </a:t>
            </a:r>
          </a:p>
          <a:p>
            <a:r>
              <a:rPr lang="en-IN" sz="6000" dirty="0"/>
              <a:t>Used to define a constant value or a fixed address. </a:t>
            </a:r>
          </a:p>
          <a:p>
            <a:r>
              <a:rPr lang="en-IN" sz="6000" dirty="0"/>
              <a:t>Does not set aside storage for a data item, but associates a constant number with a data or an address label.</a:t>
            </a:r>
          </a:p>
          <a:p>
            <a:r>
              <a:rPr lang="en-IN" sz="6000" dirty="0"/>
              <a:t>Label is substituted by value, when label appears in the program</a:t>
            </a:r>
          </a:p>
          <a:p>
            <a:pPr marL="0" indent="0">
              <a:buNone/>
            </a:pPr>
            <a:endParaRPr lang="en-IN" dirty="0" smtClean="0"/>
          </a:p>
          <a:p>
            <a:pPr marL="0" indent="0">
              <a:buNone/>
            </a:pPr>
            <a:r>
              <a:rPr lang="en-IN" dirty="0" smtClean="0"/>
              <a:t>Example </a:t>
            </a:r>
            <a:endParaRPr lang="en-IN" dirty="0"/>
          </a:p>
          <a:p>
            <a:pPr marL="0" indent="0">
              <a:buNone/>
            </a:pPr>
            <a:r>
              <a:rPr lang="en-IN" dirty="0"/>
              <a:t>   	.EQU  COUNT = 0x25</a:t>
            </a:r>
          </a:p>
          <a:p>
            <a:pPr marL="0" indent="0">
              <a:buNone/>
            </a:pPr>
            <a:r>
              <a:rPr lang="en-IN" dirty="0"/>
              <a:t>	-	</a:t>
            </a:r>
          </a:p>
          <a:p>
            <a:pPr marL="0" indent="0">
              <a:buNone/>
            </a:pPr>
            <a:r>
              <a:rPr lang="en-IN" dirty="0"/>
              <a:t>	-	</a:t>
            </a:r>
          </a:p>
          <a:p>
            <a:pPr marL="0" indent="0">
              <a:buNone/>
            </a:pPr>
            <a:r>
              <a:rPr lang="en-IN" dirty="0"/>
              <a:t>	LDI  R21, COUNT      ; R21 = </a:t>
            </a:r>
            <a:r>
              <a:rPr lang="en-IN" dirty="0" smtClean="0"/>
              <a:t>0x25</a:t>
            </a:r>
          </a:p>
          <a:p>
            <a:pPr marL="0" indent="0">
              <a:buNone/>
            </a:pPr>
            <a:endParaRPr lang="en-IN" dirty="0" smtClean="0"/>
          </a:p>
          <a:p>
            <a:r>
              <a:rPr lang="en-IN" sz="6000" b="1" dirty="0"/>
              <a:t>Value once assigned </a:t>
            </a:r>
          </a:p>
          <a:p>
            <a:pPr marL="0" indent="0">
              <a:buNone/>
            </a:pPr>
            <a:r>
              <a:rPr lang="en-IN" sz="6000" b="1" dirty="0"/>
              <a:t>	cannot be reassigned </a:t>
            </a:r>
          </a:p>
          <a:p>
            <a:pPr marL="0" indent="0">
              <a:buNone/>
            </a:pPr>
            <a:r>
              <a:rPr lang="en-IN" dirty="0" smtClean="0"/>
              <a:t>	</a:t>
            </a:r>
            <a:endParaRPr lang="en-IN"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307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29200" y="3405188"/>
            <a:ext cx="3719513" cy="3376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42621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Assembler </a:t>
            </a:r>
            <a:r>
              <a:rPr lang="en-IN" b="1" dirty="0" smtClean="0"/>
              <a:t>Directives (.EQU)</a:t>
            </a:r>
            <a:endParaRPr lang="en-US" dirty="0"/>
          </a:p>
        </p:txBody>
      </p:sp>
      <p:sp>
        <p:nvSpPr>
          <p:cNvPr id="3" name="Content Placeholder 2"/>
          <p:cNvSpPr>
            <a:spLocks noGrp="1"/>
          </p:cNvSpPr>
          <p:nvPr>
            <p:ph idx="1"/>
          </p:nvPr>
        </p:nvSpPr>
        <p:spPr/>
        <p:txBody>
          <a:bodyPr/>
          <a:lstStyle/>
          <a:p>
            <a:pPr marL="0" indent="0">
              <a:buNone/>
            </a:pPr>
            <a:r>
              <a:rPr lang="en-IN" b="1" dirty="0"/>
              <a:t>Using .EQU for fixed data assignment</a:t>
            </a:r>
          </a:p>
          <a:p>
            <a:pPr marL="0" indent="539750">
              <a:buNone/>
            </a:pPr>
            <a:endParaRPr lang="en-IN" dirty="0" smtClean="0"/>
          </a:p>
          <a:p>
            <a:pPr marL="0" indent="539750">
              <a:buNone/>
            </a:pPr>
            <a:r>
              <a:rPr lang="en-IN" dirty="0" smtClean="0"/>
              <a:t>.</a:t>
            </a:r>
            <a:r>
              <a:rPr lang="en-IN" sz="2800" dirty="0"/>
              <a:t>EQU  DATA1 = 0x39   ;hex</a:t>
            </a:r>
          </a:p>
          <a:p>
            <a:pPr marL="0" indent="539750">
              <a:buNone/>
            </a:pPr>
            <a:r>
              <a:rPr lang="en-IN" sz="2800" dirty="0"/>
              <a:t>.EQU  DATA2 = $39     ;hex</a:t>
            </a:r>
          </a:p>
          <a:p>
            <a:pPr marL="0" indent="539750">
              <a:buNone/>
            </a:pPr>
            <a:r>
              <a:rPr lang="en-IN" sz="2800" dirty="0"/>
              <a:t>.EQU   DATA3 = 0B0011 1001  ; binary</a:t>
            </a:r>
          </a:p>
          <a:p>
            <a:pPr marL="0" indent="539750">
              <a:buNone/>
            </a:pPr>
            <a:r>
              <a:rPr lang="en-IN" sz="2800" dirty="0"/>
              <a:t>.EQU   DATA4 =  39      ; decimal</a:t>
            </a:r>
          </a:p>
          <a:p>
            <a:pPr marL="0" indent="539750">
              <a:buNone/>
            </a:pPr>
            <a:r>
              <a:rPr lang="en-IN" sz="2800" dirty="0"/>
              <a:t>.EQU   DATA5 = ’2’     ;ASCII</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 xmlns:p14="http://schemas.microsoft.com/office/powerpoint/2010/main" val="3291625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Assembler Directives </a:t>
            </a:r>
            <a:r>
              <a:rPr lang="en-IN" b="1" dirty="0" smtClean="0"/>
              <a:t>(.EQU)</a:t>
            </a:r>
            <a:endParaRPr lang="en-US" dirty="0"/>
          </a:p>
        </p:txBody>
      </p:sp>
      <p:sp>
        <p:nvSpPr>
          <p:cNvPr id="3" name="Content Placeholder 2"/>
          <p:cNvSpPr>
            <a:spLocks noGrp="1"/>
          </p:cNvSpPr>
          <p:nvPr>
            <p:ph idx="4294967295"/>
          </p:nvPr>
        </p:nvSpPr>
        <p:spPr>
          <a:xfrm>
            <a:off x="483358" y="1392617"/>
            <a:ext cx="8229600" cy="4343400"/>
          </a:xfrm>
        </p:spPr>
        <p:txBody>
          <a:bodyPr>
            <a:normAutofit/>
          </a:bodyPr>
          <a:lstStyle/>
          <a:p>
            <a:pPr marL="0" indent="0">
              <a:buNone/>
            </a:pPr>
            <a:r>
              <a:rPr lang="en-IN" b="1" dirty="0"/>
              <a:t>Using .EQU for SFR address </a:t>
            </a:r>
            <a:r>
              <a:rPr lang="en-IN" b="1" dirty="0" smtClean="0"/>
              <a:t>assignment</a:t>
            </a:r>
          </a:p>
          <a:p>
            <a:pPr marL="0" indent="0">
              <a:buNone/>
            </a:pPr>
            <a:endParaRPr lang="en-IN" sz="2800" dirty="0" smtClean="0"/>
          </a:p>
          <a:p>
            <a:pPr marL="0" indent="0">
              <a:buNone/>
            </a:pPr>
            <a:r>
              <a:rPr lang="en-IN" sz="2800" dirty="0" smtClean="0"/>
              <a:t>Ex</a:t>
            </a:r>
            <a:r>
              <a:rPr lang="en-IN" sz="2800" dirty="0"/>
              <a:t>.    .EQU COUNTER = 0x00   ;counter value </a:t>
            </a:r>
            <a:r>
              <a:rPr lang="en-IN" sz="2800" dirty="0" smtClean="0"/>
              <a:t> is 00</a:t>
            </a:r>
            <a:endParaRPr lang="en-IN" sz="2800" dirty="0"/>
          </a:p>
          <a:p>
            <a:pPr marL="0" indent="539750">
              <a:buNone/>
            </a:pPr>
            <a:r>
              <a:rPr lang="en-IN" sz="2800" dirty="0" smtClean="0"/>
              <a:t>   .</a:t>
            </a:r>
            <a:r>
              <a:rPr lang="en-IN" sz="2800" dirty="0"/>
              <a:t>EQU PORTB = 0x18   </a:t>
            </a:r>
            <a:r>
              <a:rPr lang="en-IN" sz="2800" dirty="0" smtClean="0"/>
              <a:t> </a:t>
            </a:r>
            <a:r>
              <a:rPr lang="en-IN" sz="2800" dirty="0"/>
              <a:t>; SFR Port B </a:t>
            </a:r>
            <a:r>
              <a:rPr lang="en-IN" sz="2800" dirty="0" smtClean="0"/>
              <a:t>address</a:t>
            </a:r>
            <a:endParaRPr lang="en-IN" sz="2800" dirty="0"/>
          </a:p>
          <a:p>
            <a:pPr marL="0" indent="539750">
              <a:buNone/>
            </a:pPr>
            <a:r>
              <a:rPr lang="en-IN" sz="2800" dirty="0"/>
              <a:t>  </a:t>
            </a:r>
            <a:r>
              <a:rPr lang="en-IN" sz="2800" dirty="0" smtClean="0"/>
              <a:t> </a:t>
            </a:r>
            <a:r>
              <a:rPr lang="en-IN" sz="2800" dirty="0"/>
              <a:t>LDI R16, COUNTER        ;  R16 = 0x00</a:t>
            </a:r>
          </a:p>
          <a:p>
            <a:pPr marL="0" indent="539750">
              <a:buNone/>
            </a:pPr>
            <a:r>
              <a:rPr lang="en-IN" sz="2800" dirty="0"/>
              <a:t>   </a:t>
            </a:r>
            <a:r>
              <a:rPr lang="en-IN" sz="2800" dirty="0" smtClean="0"/>
              <a:t>OUT </a:t>
            </a:r>
            <a:r>
              <a:rPr lang="en-IN" sz="2800" dirty="0"/>
              <a:t>PORTB, R16            ; Port B is now 0x00</a:t>
            </a:r>
          </a:p>
          <a:p>
            <a:pPr marL="0" indent="53975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 xmlns:p14="http://schemas.microsoft.com/office/powerpoint/2010/main" val="1865184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Assembler Directives </a:t>
            </a:r>
            <a:r>
              <a:rPr lang="en-IN" b="1" dirty="0" smtClean="0"/>
              <a:t>(.EQU)</a:t>
            </a:r>
            <a:endParaRPr lang="en-US" dirty="0"/>
          </a:p>
        </p:txBody>
      </p:sp>
      <p:sp>
        <p:nvSpPr>
          <p:cNvPr id="3" name="Rectangle 2"/>
          <p:cNvSpPr/>
          <p:nvPr/>
        </p:nvSpPr>
        <p:spPr>
          <a:xfrm>
            <a:off x="609600" y="1524000"/>
            <a:ext cx="8077200" cy="4093428"/>
          </a:xfrm>
          <a:prstGeom prst="rect">
            <a:avLst/>
          </a:prstGeom>
        </p:spPr>
        <p:txBody>
          <a:bodyPr wrap="square">
            <a:spAutoFit/>
          </a:bodyPr>
          <a:lstStyle/>
          <a:p>
            <a:r>
              <a:rPr lang="en-IN" sz="3600" b="1" dirty="0"/>
              <a:t>Using .EQU for RAM address assignment</a:t>
            </a:r>
          </a:p>
          <a:p>
            <a:pPr indent="625475"/>
            <a:endParaRPr lang="en-IN" sz="3200" dirty="0" smtClean="0"/>
          </a:p>
          <a:p>
            <a:pPr indent="625475"/>
            <a:r>
              <a:rPr lang="en-IN" sz="3200" dirty="0" smtClean="0"/>
              <a:t>Ex</a:t>
            </a:r>
            <a:r>
              <a:rPr lang="en-IN" sz="3200" dirty="0"/>
              <a:t>.   .EQU  SUM = 0x120</a:t>
            </a:r>
          </a:p>
          <a:p>
            <a:pPr indent="625475"/>
            <a:r>
              <a:rPr lang="en-IN" sz="3200" dirty="0"/>
              <a:t>         LDI  R20, 5</a:t>
            </a:r>
          </a:p>
          <a:p>
            <a:pPr indent="625475"/>
            <a:r>
              <a:rPr lang="en-IN" sz="3200" dirty="0"/>
              <a:t>         LDI  R21, 2</a:t>
            </a:r>
          </a:p>
          <a:p>
            <a:pPr indent="625475"/>
            <a:r>
              <a:rPr lang="en-IN" sz="3200" dirty="0"/>
              <a:t>         ADD  R20, R21</a:t>
            </a:r>
          </a:p>
          <a:p>
            <a:pPr indent="625475"/>
            <a:r>
              <a:rPr lang="en-IN" sz="3200" dirty="0"/>
              <a:t>         ADD  R20, R21     </a:t>
            </a:r>
          </a:p>
          <a:p>
            <a:pPr indent="625475"/>
            <a:r>
              <a:rPr lang="en-IN" sz="3200" dirty="0"/>
              <a:t>         STS     SUM, R20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 xmlns:p14="http://schemas.microsoft.com/office/powerpoint/2010/main" val="1940423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2128</Words>
  <Application>Microsoft Office PowerPoint</Application>
  <PresentationFormat>On-screen Show (4:3)</PresentationFormat>
  <Paragraphs>235</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Summary of last class</vt:lpstr>
      <vt:lpstr>AVR Data Formats</vt:lpstr>
      <vt:lpstr>AVR Data Formats(contd..)</vt:lpstr>
      <vt:lpstr>AVR Data Formats(contd..)</vt:lpstr>
      <vt:lpstr> Assembler Directives </vt:lpstr>
      <vt:lpstr>Assembler Directives (.EQU)</vt:lpstr>
      <vt:lpstr>Assembler Directives (.EQU)</vt:lpstr>
      <vt:lpstr>Assembler Directives (.EQU)</vt:lpstr>
      <vt:lpstr>Assembler Directives (.EQU)</vt:lpstr>
      <vt:lpstr>Assembler Directives (.ORG)</vt:lpstr>
      <vt:lpstr>Assembler Directives (.SET)</vt:lpstr>
      <vt:lpstr>Assembler Directives (.DEF)</vt:lpstr>
      <vt:lpstr>Assembler Directives (.INCLUDE)</vt:lpstr>
      <vt:lpstr>Slide 14</vt:lpstr>
      <vt:lpstr>Structure of Assembly language</vt:lpstr>
      <vt:lpstr>Sample ALP</vt:lpstr>
      <vt:lpstr>Assembling an AVR Program </vt:lpstr>
      <vt:lpstr>Slide 18</vt:lpstr>
      <vt:lpstr> Assembling an AVR Program </vt:lpstr>
      <vt:lpstr>Slide 20</vt:lpstr>
      <vt:lpstr>Slide 21</vt:lpstr>
      <vt:lpstr>  </vt:lpstr>
      <vt:lpstr>Slide 23</vt:lpstr>
      <vt:lpstr> Program Counter in the AVR </vt:lpstr>
      <vt:lpstr>Slide 25</vt:lpstr>
      <vt:lpstr>Slide 26</vt:lpstr>
      <vt:lpstr>Slide 27</vt:lpstr>
      <vt:lpstr>Slide 28</vt:lpstr>
      <vt:lpstr> Increasing the processing power of the CPU </vt:lpstr>
      <vt:lpstr>Slide 30</vt:lpstr>
      <vt:lpstr> Features of RISC  </vt:lpstr>
      <vt:lpstr>Slide 32</vt:lpstr>
      <vt:lpstr>Slide 33</vt:lpstr>
      <vt:lpstr>Slide 34</vt:lpstr>
      <vt:lpstr>Slide 35</vt:lpstr>
      <vt:lpstr>Slide 36</vt:lpstr>
      <vt:lpstr>Slide 37</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Data Formats and Assembler Directives</dc:title>
  <dc:creator>ASN</dc:creator>
  <cp:lastModifiedBy>Hp</cp:lastModifiedBy>
  <cp:revision>52</cp:revision>
  <dcterms:created xsi:type="dcterms:W3CDTF">2006-08-16T00:00:00Z</dcterms:created>
  <dcterms:modified xsi:type="dcterms:W3CDTF">2023-04-28T04:56:02Z</dcterms:modified>
</cp:coreProperties>
</file>