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1"/>
  </p:notesMasterIdLst>
  <p:sldIdLst>
    <p:sldId id="256" r:id="rId2"/>
    <p:sldId id="257" r:id="rId3"/>
    <p:sldId id="258" r:id="rId4"/>
    <p:sldId id="281" r:id="rId5"/>
    <p:sldId id="359" r:id="rId6"/>
    <p:sldId id="360" r:id="rId7"/>
    <p:sldId id="267" r:id="rId8"/>
    <p:sldId id="268" r:id="rId9"/>
    <p:sldId id="269" r:id="rId10"/>
    <p:sldId id="271" r:id="rId11"/>
    <p:sldId id="306" r:id="rId12"/>
    <p:sldId id="272" r:id="rId13"/>
    <p:sldId id="307" r:id="rId14"/>
    <p:sldId id="274" r:id="rId15"/>
    <p:sldId id="275" r:id="rId16"/>
    <p:sldId id="276" r:id="rId17"/>
    <p:sldId id="277" r:id="rId18"/>
    <p:sldId id="282" r:id="rId19"/>
    <p:sldId id="283" r:id="rId20"/>
    <p:sldId id="279" r:id="rId21"/>
    <p:sldId id="284" r:id="rId22"/>
    <p:sldId id="361" r:id="rId23"/>
    <p:sldId id="286" r:id="rId24"/>
    <p:sldId id="287" r:id="rId25"/>
    <p:sldId id="288" r:id="rId26"/>
    <p:sldId id="308" r:id="rId27"/>
    <p:sldId id="289" r:id="rId28"/>
    <p:sldId id="290" r:id="rId29"/>
    <p:sldId id="291" r:id="rId30"/>
    <p:sldId id="292" r:id="rId31"/>
    <p:sldId id="293" r:id="rId32"/>
    <p:sldId id="296" r:id="rId33"/>
    <p:sldId id="297" r:id="rId34"/>
    <p:sldId id="309" r:id="rId35"/>
    <p:sldId id="311" r:id="rId36"/>
    <p:sldId id="312" r:id="rId37"/>
    <p:sldId id="310" r:id="rId38"/>
    <p:sldId id="313" r:id="rId39"/>
    <p:sldId id="314" r:id="rId40"/>
    <p:sldId id="315" r:id="rId41"/>
    <p:sldId id="320" r:id="rId42"/>
    <p:sldId id="316" r:id="rId43"/>
    <p:sldId id="317" r:id="rId44"/>
    <p:sldId id="318" r:id="rId45"/>
    <p:sldId id="319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63" r:id="rId60"/>
    <p:sldId id="334" r:id="rId61"/>
    <p:sldId id="335" r:id="rId62"/>
    <p:sldId id="336" r:id="rId63"/>
    <p:sldId id="337" r:id="rId64"/>
    <p:sldId id="362" r:id="rId65"/>
    <p:sldId id="338" r:id="rId66"/>
    <p:sldId id="339" r:id="rId67"/>
    <p:sldId id="340" r:id="rId68"/>
    <p:sldId id="341" r:id="rId69"/>
    <p:sldId id="343" r:id="rId70"/>
    <p:sldId id="346" r:id="rId71"/>
    <p:sldId id="342" r:id="rId72"/>
    <p:sldId id="344" r:id="rId73"/>
    <p:sldId id="347" r:id="rId74"/>
    <p:sldId id="348" r:id="rId75"/>
    <p:sldId id="349" r:id="rId76"/>
    <p:sldId id="358" r:id="rId77"/>
    <p:sldId id="350" r:id="rId78"/>
    <p:sldId id="351" r:id="rId79"/>
    <p:sldId id="298" r:id="rId80"/>
    <p:sldId id="299" r:id="rId81"/>
    <p:sldId id="300" r:id="rId82"/>
    <p:sldId id="302" r:id="rId83"/>
    <p:sldId id="304" r:id="rId84"/>
    <p:sldId id="352" r:id="rId85"/>
    <p:sldId id="353" r:id="rId86"/>
    <p:sldId id="357" r:id="rId87"/>
    <p:sldId id="354" r:id="rId88"/>
    <p:sldId id="355" r:id="rId89"/>
    <p:sldId id="356" r:id="rId9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A0953C-F724-408F-BBD5-A71170332218}" v="215" dt="2021-05-05T13:45:13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91" autoAdjust="0"/>
    <p:restoredTop sz="94660"/>
  </p:normalViewPr>
  <p:slideViewPr>
    <p:cSldViewPr>
      <p:cViewPr>
        <p:scale>
          <a:sx n="76" d="100"/>
          <a:sy n="76" d="100"/>
        </p:scale>
        <p:origin x="-8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9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2016B-3FAF-4A3A-827A-E8B205B9A93B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92C85-4A33-48EC-B27A-C4FD954A14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6929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912B-2803-4882-9101-7AA8EC0CD702}" type="datetime1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0E7-F30D-4B40-9975-951EF0895338}" type="datetime1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E139-D9A1-44E6-A91B-2BF691284181}" type="datetime1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BF77-0933-415F-9E04-8A5B3204B9E4}" type="datetime1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BC09-594A-4EBF-B931-D0F9EF495E7C}" type="datetime1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7B54-6DA2-4754-A0FC-B87205F47E9A}" type="datetime1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E006-F3EF-49F7-91CE-993E2A0F4673}" type="datetime1">
              <a:rPr lang="en-US" smtClean="0"/>
              <a:pPr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1B0C-4166-4A6A-BC8C-3DB74D4255CE}" type="datetime1">
              <a:rPr lang="en-US" smtClean="0"/>
              <a:pPr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4571-F3D3-4CB7-904F-3E02E5CBF2A0}" type="datetime1">
              <a:rPr lang="en-US" smtClean="0"/>
              <a:pPr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0C78-010B-4791-9083-B6D8DFC46F1F}" type="datetime1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2411-C333-4CBE-BA67-AADCE7B3DCFE}" type="datetime1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0B4C-8E55-404C-8105-B799DD258512}" type="datetime1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AVR Time Delay and Instruction Pipeline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Delay Calculation of AVR, Pipelining, AVR Multistage execution Pipeline</a:t>
            </a:r>
          </a:p>
        </p:txBody>
      </p:sp>
    </p:spTree>
    <p:extLst>
      <p:ext uri="{BB962C8B-B14F-4D97-AF65-F5344CB8AC3E}">
        <p14:creationId xmlns:p14="http://schemas.microsoft.com/office/powerpoint/2010/main" xmlns="" val="275795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IN" sz="4000" b="1" dirty="0"/>
              <a:t>Timers in Atmega32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14400"/>
            <a:ext cx="4953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1403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tr-TR" sz="4000" b="1" dirty="0"/>
              <a:t>Timer</a:t>
            </a:r>
            <a:r>
              <a:rPr lang="tr-TR" altLang="tr-TR" sz="4000" b="1" dirty="0"/>
              <a:t> </a:t>
            </a:r>
            <a:r>
              <a:rPr lang="tr-TR" altLang="tr-TR" sz="4000" b="1" dirty="0" err="1"/>
              <a:t>Registers</a:t>
            </a:r>
            <a:r>
              <a:rPr lang="tr-TR" altLang="tr-TR" sz="4000" b="1" dirty="0"/>
              <a:t> </a:t>
            </a:r>
            <a:r>
              <a:rPr lang="tr-TR" altLang="tr-TR" sz="4000" b="1" dirty="0" err="1"/>
              <a:t>and</a:t>
            </a:r>
            <a:r>
              <a:rPr lang="tr-TR" altLang="tr-TR" sz="4000" b="1" dirty="0"/>
              <a:t> </a:t>
            </a:r>
            <a:r>
              <a:rPr lang="tr-TR" altLang="tr-TR" sz="4000" b="1" dirty="0" err="1"/>
              <a:t>Flags</a:t>
            </a:r>
            <a:endParaRPr lang="en-US" altLang="tr-TR" sz="4000" b="1" dirty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818909" y="3733800"/>
            <a:ext cx="2971800" cy="457200"/>
          </a:xfrm>
          <a:prstGeom prst="rect">
            <a:avLst/>
          </a:prstGeom>
          <a:solidFill>
            <a:srgbClr val="FCFC4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b="1">
                <a:latin typeface="Arial" panose="020B0604020202020204" pitchFamily="34" charset="0"/>
              </a:rPr>
              <a:t>TCNTn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6428509" y="2971800"/>
            <a:ext cx="1676400" cy="457200"/>
          </a:xfrm>
          <a:prstGeom prst="rect">
            <a:avLst/>
          </a:prstGeom>
          <a:solidFill>
            <a:srgbClr val="2515F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b="1">
                <a:solidFill>
                  <a:schemeClr val="accent2"/>
                </a:solidFill>
                <a:latin typeface="Arial" panose="020B0604020202020204" pitchFamily="34" charset="0"/>
              </a:rPr>
              <a:t>TCCRn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5742709" y="4419600"/>
            <a:ext cx="533400" cy="457200"/>
          </a:xfrm>
          <a:prstGeom prst="rect">
            <a:avLst/>
          </a:prstGeom>
          <a:solidFill>
            <a:srgbClr val="2CF22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400" b="1">
                <a:latin typeface="Arial" panose="020B0604020202020204" pitchFamily="34" charset="0"/>
              </a:rPr>
              <a:t>TOVn</a:t>
            </a:r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6047509" y="4191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5818909" y="5486400"/>
            <a:ext cx="2971800" cy="457200"/>
          </a:xfrm>
          <a:prstGeom prst="rect">
            <a:avLst/>
          </a:prstGeom>
          <a:solidFill>
            <a:srgbClr val="EAC3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b="1">
                <a:latin typeface="Arial" panose="020B0604020202020204" pitchFamily="34" charset="0"/>
              </a:rPr>
              <a:t>OCRn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7038109" y="4572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b="1"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V="1">
            <a:off x="7342909" y="4191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V="1">
            <a:off x="7342909" y="4953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7647709" y="4800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8333509" y="4572000"/>
            <a:ext cx="533400" cy="457200"/>
          </a:xfrm>
          <a:prstGeom prst="rect">
            <a:avLst/>
          </a:prstGeom>
          <a:solidFill>
            <a:srgbClr val="1AFAE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400" b="1">
                <a:latin typeface="Arial" panose="020B0604020202020204" pitchFamily="34" charset="0"/>
              </a:rPr>
              <a:t>OCFn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0" y="1101725"/>
            <a:ext cx="8034337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 sz="2400" dirty="0" err="1"/>
              <a:t>TCNTn</a:t>
            </a:r>
            <a:r>
              <a:rPr lang="en-US" altLang="tr-TR" sz="2400" dirty="0"/>
              <a:t> </a:t>
            </a:r>
            <a:r>
              <a:rPr lang="en-US" altLang="tr-TR" sz="1600" dirty="0"/>
              <a:t>(</a:t>
            </a:r>
            <a:r>
              <a:rPr lang="en-US" altLang="tr-TR" sz="1600" b="1" dirty="0" smtClean="0">
                <a:solidFill>
                  <a:srgbClr val="FF0000"/>
                </a:solidFill>
              </a:rPr>
              <a:t>T</a:t>
            </a:r>
            <a:r>
              <a:rPr lang="en-US" altLang="tr-TR" sz="1600" dirty="0" smtClean="0"/>
              <a:t>imer/</a:t>
            </a:r>
            <a:r>
              <a:rPr lang="en-US" altLang="tr-TR" sz="1600" b="1" dirty="0" err="1" smtClean="0">
                <a:solidFill>
                  <a:srgbClr val="FF0000"/>
                </a:solidFill>
              </a:rPr>
              <a:t>C</a:t>
            </a:r>
            <a:r>
              <a:rPr lang="en-US" altLang="tr-TR" sz="1600" dirty="0" err="1" smtClean="0"/>
              <a:t>ou</a:t>
            </a:r>
            <a:r>
              <a:rPr lang="tr-TR" altLang="tr-TR" sz="1600" b="1" dirty="0" smtClean="0">
                <a:solidFill>
                  <a:srgbClr val="FF0000"/>
                </a:solidFill>
              </a:rPr>
              <a:t>NT</a:t>
            </a:r>
            <a:r>
              <a:rPr lang="en-US" altLang="tr-TR" sz="1600" dirty="0" err="1" smtClean="0"/>
              <a:t>er</a:t>
            </a:r>
            <a:r>
              <a:rPr lang="en-US" altLang="tr-TR" sz="1600" dirty="0" smtClean="0"/>
              <a:t> </a:t>
            </a:r>
            <a:r>
              <a:rPr lang="tr-TR" altLang="tr-TR" sz="1600" dirty="0" smtClean="0"/>
              <a:t>R</a:t>
            </a:r>
            <a:r>
              <a:rPr lang="en-US" altLang="tr-TR" sz="1600" dirty="0" err="1" smtClean="0"/>
              <a:t>egister</a:t>
            </a:r>
            <a:r>
              <a:rPr lang="en-US" altLang="tr-TR" sz="1600" dirty="0"/>
              <a:t>)</a:t>
            </a:r>
          </a:p>
          <a:p>
            <a:pPr eaLnBrk="1" hangingPunct="1"/>
            <a:r>
              <a:rPr lang="en-US" altLang="tr-TR" sz="2400" dirty="0" err="1"/>
              <a:t>TOVn</a:t>
            </a:r>
            <a:r>
              <a:rPr lang="en-US" altLang="tr-TR" sz="2800" dirty="0"/>
              <a:t> </a:t>
            </a:r>
            <a:r>
              <a:rPr lang="en-US" altLang="tr-TR" sz="1600" dirty="0"/>
              <a:t>(</a:t>
            </a:r>
            <a:r>
              <a:rPr lang="en-US" altLang="tr-TR" sz="1600" b="1" dirty="0">
                <a:solidFill>
                  <a:srgbClr val="FF0000"/>
                </a:solidFill>
              </a:rPr>
              <a:t>T</a:t>
            </a:r>
            <a:r>
              <a:rPr lang="en-US" altLang="tr-TR" sz="1600" dirty="0"/>
              <a:t>imer </a:t>
            </a:r>
            <a:r>
              <a:rPr lang="en-US" altLang="tr-TR" sz="1600" b="1" dirty="0" smtClean="0">
                <a:solidFill>
                  <a:srgbClr val="FF0000"/>
                </a:solidFill>
              </a:rPr>
              <a:t>O</a:t>
            </a:r>
            <a:r>
              <a:rPr lang="tr-TR" altLang="tr-TR" sz="1600" b="1" dirty="0">
                <a:solidFill>
                  <a:srgbClr val="FF0000"/>
                </a:solidFill>
              </a:rPr>
              <a:t>V</a:t>
            </a:r>
            <a:r>
              <a:rPr lang="en-US" altLang="tr-TR" sz="1600" dirty="0" err="1" smtClean="0"/>
              <a:t>erflow</a:t>
            </a:r>
            <a:r>
              <a:rPr lang="en-US" altLang="tr-TR" sz="1600" dirty="0" smtClean="0"/>
              <a:t> </a:t>
            </a:r>
            <a:r>
              <a:rPr lang="tr-TR" altLang="tr-TR" sz="1600" dirty="0" smtClean="0"/>
              <a:t>F</a:t>
            </a:r>
            <a:r>
              <a:rPr lang="en-US" altLang="tr-TR" sz="1600" dirty="0" smtClean="0"/>
              <a:t>lag</a:t>
            </a:r>
            <a:r>
              <a:rPr lang="en-US" altLang="tr-TR" sz="1600" dirty="0"/>
              <a:t>)</a:t>
            </a:r>
          </a:p>
          <a:p>
            <a:pPr eaLnBrk="1" hangingPunct="1"/>
            <a:r>
              <a:rPr lang="en-US" altLang="tr-TR" sz="2400" dirty="0" err="1"/>
              <a:t>TCCRn</a:t>
            </a:r>
            <a:r>
              <a:rPr lang="en-US" altLang="tr-TR" sz="2800" dirty="0"/>
              <a:t> </a:t>
            </a:r>
            <a:r>
              <a:rPr lang="en-US" altLang="tr-TR" sz="1600" dirty="0"/>
              <a:t>(</a:t>
            </a:r>
            <a:r>
              <a:rPr lang="en-US" altLang="tr-TR" sz="1600" b="1" dirty="0" smtClean="0">
                <a:solidFill>
                  <a:srgbClr val="FF0000"/>
                </a:solidFill>
              </a:rPr>
              <a:t>T</a:t>
            </a:r>
            <a:r>
              <a:rPr lang="en-US" altLang="tr-TR" sz="1600" dirty="0" smtClean="0"/>
              <a:t>imer</a:t>
            </a:r>
            <a:r>
              <a:rPr lang="tr-TR" altLang="tr-TR" sz="1600" dirty="0" smtClean="0"/>
              <a:t>/</a:t>
            </a:r>
            <a:r>
              <a:rPr lang="en-US" altLang="tr-TR" sz="1600" b="1" dirty="0" smtClean="0">
                <a:solidFill>
                  <a:srgbClr val="FF0000"/>
                </a:solidFill>
              </a:rPr>
              <a:t>C</a:t>
            </a:r>
            <a:r>
              <a:rPr lang="en-US" altLang="tr-TR" sz="1600" dirty="0" smtClean="0"/>
              <a:t>ounter </a:t>
            </a:r>
            <a:r>
              <a:rPr lang="tr-TR" altLang="tr-TR" sz="1600" b="1" dirty="0" smtClean="0">
                <a:solidFill>
                  <a:srgbClr val="FF0000"/>
                </a:solidFill>
              </a:rPr>
              <a:t>C</a:t>
            </a:r>
            <a:r>
              <a:rPr lang="en-US" altLang="tr-TR" sz="1600" dirty="0" err="1" smtClean="0"/>
              <a:t>ontrol</a:t>
            </a:r>
            <a:r>
              <a:rPr lang="en-US" altLang="tr-TR" sz="1600" dirty="0" smtClean="0"/>
              <a:t> </a:t>
            </a:r>
            <a:r>
              <a:rPr lang="tr-TR" altLang="tr-TR" sz="1600" b="1" dirty="0" smtClean="0">
                <a:solidFill>
                  <a:srgbClr val="FF0000"/>
                </a:solidFill>
              </a:rPr>
              <a:t>R</a:t>
            </a:r>
            <a:r>
              <a:rPr lang="en-US" altLang="tr-TR" sz="1600" dirty="0" err="1" smtClean="0"/>
              <a:t>egister</a:t>
            </a:r>
            <a:r>
              <a:rPr lang="en-US" altLang="tr-TR" sz="1600" dirty="0"/>
              <a:t>)</a:t>
            </a:r>
          </a:p>
          <a:p>
            <a:pPr eaLnBrk="1" hangingPunct="1"/>
            <a:r>
              <a:rPr lang="en-US" altLang="tr-TR" sz="2400" dirty="0" err="1"/>
              <a:t>OCRn</a:t>
            </a:r>
            <a:r>
              <a:rPr lang="en-US" altLang="tr-TR" sz="2800" dirty="0"/>
              <a:t> </a:t>
            </a:r>
            <a:r>
              <a:rPr lang="en-US" altLang="tr-TR" sz="1600" dirty="0" smtClean="0"/>
              <a:t>(</a:t>
            </a:r>
            <a:r>
              <a:rPr lang="tr-TR" altLang="tr-TR" sz="1600" b="1" dirty="0" smtClean="0">
                <a:solidFill>
                  <a:srgbClr val="FF0000"/>
                </a:solidFill>
              </a:rPr>
              <a:t>O</a:t>
            </a:r>
            <a:r>
              <a:rPr lang="en-US" altLang="tr-TR" sz="1600" dirty="0" err="1" smtClean="0"/>
              <a:t>utput</a:t>
            </a:r>
            <a:r>
              <a:rPr lang="en-US" altLang="tr-TR" sz="1600" dirty="0" smtClean="0"/>
              <a:t> </a:t>
            </a:r>
            <a:r>
              <a:rPr lang="tr-TR" altLang="tr-TR" sz="1600" b="1" dirty="0">
                <a:solidFill>
                  <a:srgbClr val="FF0000"/>
                </a:solidFill>
              </a:rPr>
              <a:t>C</a:t>
            </a:r>
            <a:r>
              <a:rPr lang="en-US" altLang="tr-TR" sz="1600" dirty="0" err="1" smtClean="0"/>
              <a:t>ompare</a:t>
            </a:r>
            <a:r>
              <a:rPr lang="en-US" altLang="tr-TR" sz="1600" dirty="0" smtClean="0"/>
              <a:t> </a:t>
            </a:r>
            <a:r>
              <a:rPr lang="tr-TR" altLang="tr-TR" sz="1600" b="1" dirty="0">
                <a:solidFill>
                  <a:srgbClr val="FF0000"/>
                </a:solidFill>
              </a:rPr>
              <a:t>R</a:t>
            </a:r>
            <a:r>
              <a:rPr lang="en-US" altLang="tr-TR" sz="1600" dirty="0" err="1" smtClean="0"/>
              <a:t>egister</a:t>
            </a:r>
            <a:r>
              <a:rPr lang="en-US" altLang="tr-TR" sz="1600" dirty="0"/>
              <a:t>)</a:t>
            </a:r>
            <a:endParaRPr lang="en-US" altLang="tr-TR" sz="2800" dirty="0"/>
          </a:p>
          <a:p>
            <a:pPr eaLnBrk="1" hangingPunct="1"/>
            <a:r>
              <a:rPr lang="en-US" altLang="tr-TR" sz="2400" dirty="0" err="1"/>
              <a:t>OCFn</a:t>
            </a:r>
            <a:r>
              <a:rPr lang="en-US" altLang="tr-TR" sz="2800" dirty="0"/>
              <a:t> </a:t>
            </a:r>
            <a:r>
              <a:rPr lang="en-US" altLang="tr-TR" sz="1600" dirty="0" smtClean="0"/>
              <a:t>(</a:t>
            </a:r>
            <a:r>
              <a:rPr lang="tr-TR" altLang="tr-TR" sz="1600" b="1" dirty="0" smtClean="0">
                <a:solidFill>
                  <a:srgbClr val="FF0000"/>
                </a:solidFill>
              </a:rPr>
              <a:t>O</a:t>
            </a:r>
            <a:r>
              <a:rPr lang="en-US" altLang="tr-TR" sz="1600" dirty="0" err="1" smtClean="0"/>
              <a:t>utput</a:t>
            </a:r>
            <a:r>
              <a:rPr lang="en-US" altLang="tr-TR" sz="1600" dirty="0" smtClean="0"/>
              <a:t> </a:t>
            </a:r>
            <a:r>
              <a:rPr lang="tr-TR" altLang="tr-TR" sz="1600" b="1" dirty="0">
                <a:solidFill>
                  <a:srgbClr val="FF0000"/>
                </a:solidFill>
              </a:rPr>
              <a:t>C</a:t>
            </a:r>
            <a:r>
              <a:rPr lang="en-US" altLang="tr-TR" sz="1600" dirty="0" err="1" smtClean="0"/>
              <a:t>ompare</a:t>
            </a:r>
            <a:r>
              <a:rPr lang="en-US" altLang="tr-TR" sz="1600" dirty="0" smtClean="0"/>
              <a:t> </a:t>
            </a:r>
            <a:r>
              <a:rPr lang="tr-TR" altLang="tr-TR" sz="1600" dirty="0"/>
              <a:t>M</a:t>
            </a:r>
            <a:r>
              <a:rPr lang="en-US" altLang="tr-TR" sz="1600" dirty="0" err="1" smtClean="0"/>
              <a:t>atch</a:t>
            </a:r>
            <a:r>
              <a:rPr lang="en-US" altLang="tr-TR" sz="1600" dirty="0" smtClean="0"/>
              <a:t> </a:t>
            </a:r>
            <a:r>
              <a:rPr lang="tr-TR" altLang="tr-TR" sz="1600" b="1" dirty="0">
                <a:solidFill>
                  <a:srgbClr val="FF0000"/>
                </a:solidFill>
              </a:rPr>
              <a:t>F</a:t>
            </a:r>
            <a:r>
              <a:rPr lang="en-US" altLang="tr-TR" sz="1600" dirty="0" smtClean="0"/>
              <a:t>lag)</a:t>
            </a:r>
            <a:endParaRPr lang="tr-TR" altLang="tr-TR" sz="1600" dirty="0" smtClean="0"/>
          </a:p>
          <a:p>
            <a:pPr eaLnBrk="1" hangingPunct="1"/>
            <a:r>
              <a:rPr lang="tr-TR" altLang="tr-TR" sz="2400" dirty="0" err="1" smtClean="0"/>
              <a:t>TIFRn</a:t>
            </a:r>
            <a:r>
              <a:rPr lang="en-US" altLang="tr-TR" sz="2400" dirty="0" smtClean="0"/>
              <a:t> </a:t>
            </a:r>
            <a:r>
              <a:rPr lang="en-US" altLang="tr-TR" sz="1600" dirty="0"/>
              <a:t>(</a:t>
            </a:r>
            <a:r>
              <a:rPr lang="en-US" altLang="tr-TR" sz="1600" b="1" dirty="0">
                <a:solidFill>
                  <a:srgbClr val="FF0000"/>
                </a:solidFill>
              </a:rPr>
              <a:t>T</a:t>
            </a:r>
            <a:r>
              <a:rPr lang="en-US" altLang="tr-TR" sz="1600" dirty="0"/>
              <a:t>imer</a:t>
            </a:r>
            <a:r>
              <a:rPr lang="tr-TR" altLang="tr-TR" sz="1600" dirty="0"/>
              <a:t> </a:t>
            </a:r>
            <a:r>
              <a:rPr lang="tr-TR" altLang="tr-TR" sz="1600" b="1" dirty="0" err="1">
                <a:solidFill>
                  <a:srgbClr val="FF0000"/>
                </a:solidFill>
              </a:rPr>
              <a:t>I</a:t>
            </a:r>
            <a:r>
              <a:rPr lang="tr-TR" altLang="tr-TR" sz="1600" dirty="0" err="1"/>
              <a:t>nterrupt</a:t>
            </a:r>
            <a:r>
              <a:rPr lang="tr-TR" altLang="tr-TR" sz="1600" dirty="0"/>
              <a:t> </a:t>
            </a:r>
            <a:r>
              <a:rPr lang="tr-TR" altLang="tr-TR" sz="1600" b="1" dirty="0" err="1">
                <a:solidFill>
                  <a:srgbClr val="FF0000"/>
                </a:solidFill>
              </a:rPr>
              <a:t>F</a:t>
            </a:r>
            <a:r>
              <a:rPr lang="tr-TR" altLang="tr-TR" sz="1600" dirty="0" err="1"/>
              <a:t>lag</a:t>
            </a:r>
            <a:r>
              <a:rPr lang="tr-TR" altLang="tr-TR" sz="1600" dirty="0"/>
              <a:t> </a:t>
            </a:r>
            <a:r>
              <a:rPr lang="tr-TR" altLang="tr-TR" sz="1600" b="1" dirty="0">
                <a:solidFill>
                  <a:srgbClr val="FF0000"/>
                </a:solidFill>
              </a:rPr>
              <a:t>R</a:t>
            </a:r>
            <a:r>
              <a:rPr lang="en-US" altLang="tr-TR" sz="1600" dirty="0" err="1" smtClean="0"/>
              <a:t>egister</a:t>
            </a:r>
            <a:r>
              <a:rPr lang="tr-TR" altLang="tr-TR" sz="1600" dirty="0" smtClean="0"/>
              <a:t>)</a:t>
            </a:r>
            <a:endParaRPr lang="en-US" altLang="tr-TR" sz="1600" dirty="0"/>
          </a:p>
          <a:p>
            <a:pPr eaLnBrk="1" hangingPunct="1"/>
            <a:endParaRPr lang="en-US" altLang="tr-TR" sz="2800" dirty="0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 rot="10800000" flipV="1">
            <a:off x="272752" y="5043055"/>
            <a:ext cx="4205438" cy="609600"/>
          </a:xfrm>
          <a:prstGeom prst="wedgeRoundRectCallout">
            <a:avLst>
              <a:gd name="adj1" fmla="val 28142"/>
              <a:gd name="adj2" fmla="val -213523"/>
              <a:gd name="adj3" fmla="val 16667"/>
            </a:avLst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IN" sz="2400" b="1" dirty="0">
                <a:cs typeface="Arial" charset="0"/>
              </a:rPr>
              <a:t>n takes the value 0, 1 or 2.</a:t>
            </a:r>
            <a:endParaRPr lang="tr-TR" sz="2400" b="1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301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5" grpId="0" animBg="1"/>
      <p:bldP spid="12297" grpId="0" animBg="1"/>
      <p:bldP spid="12299" grpId="0" animBg="1"/>
      <p:bldP spid="12300" grpId="0" animBg="1"/>
      <p:bldP spid="12301" grpId="0" animBg="1"/>
      <p:bldP spid="12302" grpId="0" animBg="1"/>
      <p:bldP spid="12303" grpId="0" animBg="1"/>
      <p:bldP spid="12304" grpId="0" animBg="1"/>
      <p:bldP spid="12305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IN" sz="4000" b="1" dirty="0"/>
              <a:t>Basic registers of timers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Autofit/>
          </a:bodyPr>
          <a:lstStyle/>
          <a:p>
            <a:r>
              <a:rPr lang="en-US" dirty="0"/>
              <a:t>In AVR, for each of the timers, there is a </a:t>
            </a:r>
            <a:r>
              <a:rPr lang="en-US" sz="3600" b="1" i="1" dirty="0" err="1"/>
              <a:t>TCNTn</a:t>
            </a:r>
            <a:r>
              <a:rPr lang="en-US" dirty="0"/>
              <a:t> (timer/counter) register. </a:t>
            </a:r>
          </a:p>
          <a:p>
            <a:r>
              <a:rPr lang="en-US" dirty="0"/>
              <a:t>That means in ATmega32 we have </a:t>
            </a:r>
            <a:r>
              <a:rPr lang="en-US" sz="3600" b="1" i="1" dirty="0"/>
              <a:t>TCNT0, TCNT 1, and TCNT2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sz="3600" b="1" i="1" dirty="0" err="1"/>
              <a:t>TCNTn</a:t>
            </a:r>
            <a:r>
              <a:rPr lang="en-US" dirty="0"/>
              <a:t> register is a counter. </a:t>
            </a:r>
          </a:p>
          <a:p>
            <a:r>
              <a:rPr lang="en-US" dirty="0"/>
              <a:t>Upon reset, the </a:t>
            </a:r>
            <a:r>
              <a:rPr lang="en-US" sz="3600" b="1" i="1" dirty="0" err="1"/>
              <a:t>TCNTn</a:t>
            </a:r>
            <a:r>
              <a:rPr lang="en-US" sz="3600" b="1" i="1" dirty="0"/>
              <a:t> </a:t>
            </a:r>
            <a:r>
              <a:rPr lang="en-US" dirty="0"/>
              <a:t>contains zero</a:t>
            </a:r>
            <a:r>
              <a:rPr lang="en-US" sz="2800" dirty="0" smtClean="0"/>
              <a:t>.</a:t>
            </a:r>
          </a:p>
          <a:p>
            <a:pPr marL="284163" indent="-284163"/>
            <a:r>
              <a:rPr lang="en-US" sz="2800" dirty="0" smtClean="0"/>
              <a:t>It counts up with each pulse. </a:t>
            </a:r>
          </a:p>
          <a:p>
            <a:pPr marL="284163" indent="-284163"/>
            <a:r>
              <a:rPr lang="en-US" sz="2800" dirty="0" smtClean="0"/>
              <a:t>The contents of the timers/counters can be accessed using the </a:t>
            </a:r>
            <a:r>
              <a:rPr lang="en-US" sz="2800" dirty="0" err="1" smtClean="0"/>
              <a:t>TCNTn</a:t>
            </a:r>
            <a:r>
              <a:rPr lang="en-US" sz="2800" dirty="0" smtClean="0"/>
              <a:t>. </a:t>
            </a:r>
          </a:p>
          <a:p>
            <a:pPr marL="284163" indent="-284163"/>
            <a:r>
              <a:rPr lang="en-US" sz="2800" dirty="0" smtClean="0"/>
              <a:t>You can load a value into the </a:t>
            </a:r>
            <a:r>
              <a:rPr lang="en-US" sz="2800" dirty="0" err="1" smtClean="0"/>
              <a:t>TCNTn</a:t>
            </a:r>
            <a:r>
              <a:rPr lang="en-US" sz="2800" dirty="0" smtClean="0"/>
              <a:t> register or read its value. </a:t>
            </a:r>
          </a:p>
          <a:p>
            <a:endParaRPr lang="en-US" sz="2800" dirty="0"/>
          </a:p>
          <a:p>
            <a:pPr>
              <a:buNone/>
            </a:pP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120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8E8BA">
              <a:alpha val="79999"/>
            </a:srgbClr>
          </a:solidFill>
        </p:spPr>
        <p:txBody>
          <a:bodyPr/>
          <a:lstStyle/>
          <a:p>
            <a:pPr eaLnBrk="1" hangingPunct="1"/>
            <a:r>
              <a:rPr lang="en-US" altLang="tr-TR" sz="3600" dirty="0" smtClean="0"/>
              <a:t>Normal </a:t>
            </a:r>
            <a:r>
              <a:rPr lang="tr-TR" altLang="tr-TR" sz="3600" dirty="0" smtClean="0"/>
              <a:t>M</a:t>
            </a:r>
            <a:r>
              <a:rPr lang="en-US" altLang="tr-TR" sz="3600" dirty="0" smtClean="0"/>
              <a:t>ode</a:t>
            </a:r>
            <a:r>
              <a:rPr lang="tr-TR" altLang="tr-TR" sz="3600" dirty="0" smtClean="0"/>
              <a:t> (</a:t>
            </a:r>
            <a:r>
              <a:rPr lang="tr-TR" altLang="tr-TR" sz="3600" dirty="0" err="1" smtClean="0"/>
              <a:t>Timer</a:t>
            </a:r>
            <a:r>
              <a:rPr lang="tr-TR" altLang="tr-TR" sz="3600" dirty="0" smtClean="0"/>
              <a:t> 0)</a:t>
            </a:r>
            <a:endParaRPr lang="en-US" altLang="tr-TR" sz="3600" dirty="0" smtClean="0"/>
          </a:p>
        </p:txBody>
      </p:sp>
      <p:sp>
        <p:nvSpPr>
          <p:cNvPr id="15364" name="Line 7"/>
          <p:cNvSpPr>
            <a:spLocks noChangeShapeType="1"/>
          </p:cNvSpPr>
          <p:nvPr/>
        </p:nvSpPr>
        <p:spPr bwMode="auto">
          <a:xfrm>
            <a:off x="5764213" y="2890838"/>
            <a:ext cx="2465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5365" name="Line 8"/>
          <p:cNvSpPr>
            <a:spLocks noChangeShapeType="1"/>
          </p:cNvSpPr>
          <p:nvPr/>
        </p:nvSpPr>
        <p:spPr bwMode="auto">
          <a:xfrm flipV="1">
            <a:off x="5764213" y="1747838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5366" name="Line 13"/>
          <p:cNvSpPr>
            <a:spLocks noChangeShapeType="1"/>
          </p:cNvSpPr>
          <p:nvPr/>
        </p:nvSpPr>
        <p:spPr bwMode="auto">
          <a:xfrm flipH="1">
            <a:off x="5764213" y="2281238"/>
            <a:ext cx="23241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5367" name="Text Box 14"/>
          <p:cNvSpPr txBox="1">
            <a:spLocks noChangeArrowheads="1"/>
          </p:cNvSpPr>
          <p:nvPr/>
        </p:nvSpPr>
        <p:spPr bwMode="auto">
          <a:xfrm>
            <a:off x="4876800" y="2093913"/>
            <a:ext cx="887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tr-TR" sz="1600"/>
              <a:t>0xFF</a:t>
            </a:r>
          </a:p>
        </p:txBody>
      </p:sp>
      <p:sp>
        <p:nvSpPr>
          <p:cNvPr id="15368" name="Text Box 15"/>
          <p:cNvSpPr txBox="1">
            <a:spLocks noChangeArrowheads="1"/>
          </p:cNvSpPr>
          <p:nvPr/>
        </p:nvSpPr>
        <p:spPr bwMode="auto">
          <a:xfrm>
            <a:off x="5268913" y="1443038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tr-TR" sz="1400"/>
              <a:t>TCNT0</a:t>
            </a:r>
          </a:p>
        </p:txBody>
      </p:sp>
      <p:sp>
        <p:nvSpPr>
          <p:cNvPr id="15369" name="Text Box 16"/>
          <p:cNvSpPr txBox="1">
            <a:spLocks noChangeArrowheads="1"/>
          </p:cNvSpPr>
          <p:nvPr/>
        </p:nvSpPr>
        <p:spPr bwMode="auto">
          <a:xfrm>
            <a:off x="5383213" y="2662238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tr-TR" sz="1600"/>
              <a:t>0</a:t>
            </a:r>
          </a:p>
        </p:txBody>
      </p:sp>
      <p:grpSp>
        <p:nvGrpSpPr>
          <p:cNvPr id="15370" name="Group 19"/>
          <p:cNvGrpSpPr>
            <a:grpSpLocks/>
          </p:cNvGrpSpPr>
          <p:nvPr/>
        </p:nvGrpSpPr>
        <p:grpSpPr bwMode="auto">
          <a:xfrm>
            <a:off x="6469063" y="2281238"/>
            <a:ext cx="1409700" cy="609600"/>
            <a:chOff x="4207" y="1437"/>
            <a:chExt cx="888" cy="384"/>
          </a:xfrm>
        </p:grpSpPr>
        <p:sp>
          <p:nvSpPr>
            <p:cNvPr id="15395" name="Line 11"/>
            <p:cNvSpPr>
              <a:spLocks noChangeShapeType="1"/>
            </p:cNvSpPr>
            <p:nvPr/>
          </p:nvSpPr>
          <p:spPr bwMode="auto">
            <a:xfrm flipV="1">
              <a:off x="4207" y="1437"/>
              <a:ext cx="432" cy="384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396" name="Line 12"/>
            <p:cNvSpPr>
              <a:spLocks noChangeShapeType="1"/>
            </p:cNvSpPr>
            <p:nvPr/>
          </p:nvSpPr>
          <p:spPr bwMode="auto">
            <a:xfrm flipV="1">
              <a:off x="4639" y="1437"/>
              <a:ext cx="0" cy="384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397" name="Text Box 18"/>
            <p:cNvSpPr txBox="1">
              <a:spLocks noChangeArrowheads="1"/>
            </p:cNvSpPr>
            <p:nvPr/>
          </p:nvSpPr>
          <p:spPr bwMode="auto">
            <a:xfrm>
              <a:off x="4423" y="155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tr-TR" sz="1400" b="1"/>
                <a:t>TOV</a:t>
              </a:r>
            </a:p>
          </p:txBody>
        </p:sp>
      </p:grpSp>
      <p:grpSp>
        <p:nvGrpSpPr>
          <p:cNvPr id="15371" name="Group 20"/>
          <p:cNvGrpSpPr>
            <a:grpSpLocks/>
          </p:cNvGrpSpPr>
          <p:nvPr/>
        </p:nvGrpSpPr>
        <p:grpSpPr bwMode="auto">
          <a:xfrm>
            <a:off x="5764213" y="2281238"/>
            <a:ext cx="1409700" cy="609600"/>
            <a:chOff x="4207" y="1437"/>
            <a:chExt cx="888" cy="384"/>
          </a:xfrm>
        </p:grpSpPr>
        <p:sp>
          <p:nvSpPr>
            <p:cNvPr id="15392" name="Line 21"/>
            <p:cNvSpPr>
              <a:spLocks noChangeShapeType="1"/>
            </p:cNvSpPr>
            <p:nvPr/>
          </p:nvSpPr>
          <p:spPr bwMode="auto">
            <a:xfrm flipV="1">
              <a:off x="4207" y="1437"/>
              <a:ext cx="432" cy="384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393" name="Line 22"/>
            <p:cNvSpPr>
              <a:spLocks noChangeShapeType="1"/>
            </p:cNvSpPr>
            <p:nvPr/>
          </p:nvSpPr>
          <p:spPr bwMode="auto">
            <a:xfrm flipV="1">
              <a:off x="4639" y="1437"/>
              <a:ext cx="0" cy="384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394" name="Text Box 23"/>
            <p:cNvSpPr txBox="1">
              <a:spLocks noChangeArrowheads="1"/>
            </p:cNvSpPr>
            <p:nvPr/>
          </p:nvSpPr>
          <p:spPr bwMode="auto">
            <a:xfrm>
              <a:off x="4423" y="155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tr-TR" sz="1400" b="1"/>
                <a:t>TOV</a:t>
              </a:r>
            </a:p>
          </p:txBody>
        </p:sp>
      </p:grpSp>
      <p:grpSp>
        <p:nvGrpSpPr>
          <p:cNvPr id="15372" name="Group 24"/>
          <p:cNvGrpSpPr>
            <a:grpSpLocks/>
          </p:cNvGrpSpPr>
          <p:nvPr/>
        </p:nvGrpSpPr>
        <p:grpSpPr bwMode="auto">
          <a:xfrm>
            <a:off x="7173913" y="2281238"/>
            <a:ext cx="1409700" cy="609600"/>
            <a:chOff x="4207" y="1437"/>
            <a:chExt cx="888" cy="384"/>
          </a:xfrm>
        </p:grpSpPr>
        <p:sp>
          <p:nvSpPr>
            <p:cNvPr id="15389" name="Line 25"/>
            <p:cNvSpPr>
              <a:spLocks noChangeShapeType="1"/>
            </p:cNvSpPr>
            <p:nvPr/>
          </p:nvSpPr>
          <p:spPr bwMode="auto">
            <a:xfrm flipV="1">
              <a:off x="4207" y="1437"/>
              <a:ext cx="432" cy="384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390" name="Line 26"/>
            <p:cNvSpPr>
              <a:spLocks noChangeShapeType="1"/>
            </p:cNvSpPr>
            <p:nvPr/>
          </p:nvSpPr>
          <p:spPr bwMode="auto">
            <a:xfrm flipV="1">
              <a:off x="4639" y="1437"/>
              <a:ext cx="0" cy="384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391" name="Text Box 27"/>
            <p:cNvSpPr txBox="1">
              <a:spLocks noChangeArrowheads="1"/>
            </p:cNvSpPr>
            <p:nvPr/>
          </p:nvSpPr>
          <p:spPr bwMode="auto">
            <a:xfrm>
              <a:off x="4423" y="155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tr-TR" sz="1400" b="1"/>
                <a:t>TOV</a:t>
              </a:r>
            </a:p>
          </p:txBody>
        </p:sp>
      </p:grpSp>
      <p:sp>
        <p:nvSpPr>
          <p:cNvPr id="15373" name="Text Box 28"/>
          <p:cNvSpPr txBox="1">
            <a:spLocks noChangeArrowheads="1"/>
          </p:cNvSpPr>
          <p:nvPr/>
        </p:nvSpPr>
        <p:spPr bwMode="auto">
          <a:xfrm>
            <a:off x="8164513" y="2613025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tr-TR" sz="1400"/>
              <a:t>time</a:t>
            </a:r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 flipV="1">
            <a:off x="5764213" y="2917825"/>
            <a:ext cx="0" cy="115411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5375" name="Rectangle 30"/>
          <p:cNvSpPr>
            <a:spLocks noChangeArrowheads="1"/>
          </p:cNvSpPr>
          <p:nvPr/>
        </p:nvSpPr>
        <p:spPr bwMode="auto">
          <a:xfrm>
            <a:off x="6278563" y="4495800"/>
            <a:ext cx="533400" cy="457200"/>
          </a:xfrm>
          <a:prstGeom prst="rect">
            <a:avLst/>
          </a:prstGeom>
          <a:solidFill>
            <a:srgbClr val="2CF22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376" name="Text Box 31"/>
          <p:cNvSpPr txBox="1">
            <a:spLocks noChangeArrowheads="1"/>
          </p:cNvSpPr>
          <p:nvPr/>
        </p:nvSpPr>
        <p:spPr bwMode="auto">
          <a:xfrm>
            <a:off x="5268913" y="4586288"/>
            <a:ext cx="1009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tr-TR" sz="1800" b="1">
                <a:latin typeface="Arial" panose="020B0604020202020204" pitchFamily="34" charset="0"/>
              </a:rPr>
              <a:t>TOV0:</a:t>
            </a:r>
          </a:p>
        </p:txBody>
      </p:sp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6278563" y="4495800"/>
            <a:ext cx="533400" cy="457200"/>
          </a:xfrm>
          <a:prstGeom prst="rect">
            <a:avLst/>
          </a:prstGeom>
          <a:solidFill>
            <a:srgbClr val="2CF22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378" name="Oval 37"/>
          <p:cNvSpPr>
            <a:spLocks noChangeArrowheads="1"/>
          </p:cNvSpPr>
          <p:nvPr/>
        </p:nvSpPr>
        <p:spPr bwMode="auto">
          <a:xfrm>
            <a:off x="2324101" y="2093913"/>
            <a:ext cx="695325" cy="439737"/>
          </a:xfrm>
          <a:prstGeom prst="ellipse">
            <a:avLst/>
          </a:prstGeom>
          <a:solidFill>
            <a:srgbClr val="91E8F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b="1">
                <a:latin typeface="Arial" panose="020B0604020202020204" pitchFamily="34" charset="0"/>
              </a:rPr>
              <a:t>FE</a:t>
            </a:r>
          </a:p>
        </p:txBody>
      </p:sp>
      <p:sp>
        <p:nvSpPr>
          <p:cNvPr id="15379" name="Oval 38"/>
          <p:cNvSpPr>
            <a:spLocks noChangeArrowheads="1"/>
          </p:cNvSpPr>
          <p:nvPr/>
        </p:nvSpPr>
        <p:spPr bwMode="auto">
          <a:xfrm>
            <a:off x="2868613" y="1654175"/>
            <a:ext cx="695325" cy="439738"/>
          </a:xfrm>
          <a:prstGeom prst="ellipse">
            <a:avLst/>
          </a:prstGeom>
          <a:solidFill>
            <a:srgbClr val="91E8F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b="1">
                <a:latin typeface="Arial" panose="020B0604020202020204" pitchFamily="34" charset="0"/>
              </a:rPr>
              <a:t>FF</a:t>
            </a:r>
          </a:p>
        </p:txBody>
      </p:sp>
      <p:sp>
        <p:nvSpPr>
          <p:cNvPr id="15380" name="Freeform 44"/>
          <p:cNvSpPr>
            <a:spLocks/>
          </p:cNvSpPr>
          <p:nvPr/>
        </p:nvSpPr>
        <p:spPr bwMode="auto">
          <a:xfrm>
            <a:off x="1376363" y="2093913"/>
            <a:ext cx="2143125" cy="1797050"/>
          </a:xfrm>
          <a:custGeom>
            <a:avLst/>
            <a:gdLst>
              <a:gd name="T0" fmla="*/ 2147483646 w 1776"/>
              <a:gd name="T1" fmla="*/ 0 h 960"/>
              <a:gd name="T2" fmla="*/ 1537705461 w 1776"/>
              <a:gd name="T3" fmla="*/ 2147483646 h 960"/>
              <a:gd name="T4" fmla="*/ 0 w 1776"/>
              <a:gd name="T5" fmla="*/ 2147483646 h 9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76" h="960">
                <a:moveTo>
                  <a:pt x="1776" y="0"/>
                </a:moveTo>
                <a:cubicBezTo>
                  <a:pt x="1564" y="280"/>
                  <a:pt x="1352" y="560"/>
                  <a:pt x="1056" y="720"/>
                </a:cubicBezTo>
                <a:cubicBezTo>
                  <a:pt x="760" y="880"/>
                  <a:pt x="208" y="928"/>
                  <a:pt x="0" y="96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5381" name="Text Box 47"/>
          <p:cNvSpPr txBox="1">
            <a:spLocks noChangeArrowheads="1"/>
          </p:cNvSpPr>
          <p:nvPr/>
        </p:nvSpPr>
        <p:spPr bwMode="auto">
          <a:xfrm>
            <a:off x="2324101" y="3597275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tr-TR" sz="1800" b="1">
                <a:latin typeface="Arial" panose="020B0604020202020204" pitchFamily="34" charset="0"/>
              </a:rPr>
              <a:t>TOV0 = 1</a:t>
            </a:r>
          </a:p>
        </p:txBody>
      </p:sp>
      <p:sp>
        <p:nvSpPr>
          <p:cNvPr id="15382" name="Oval 50"/>
          <p:cNvSpPr>
            <a:spLocks noChangeArrowheads="1"/>
          </p:cNvSpPr>
          <p:nvPr/>
        </p:nvSpPr>
        <p:spPr bwMode="auto">
          <a:xfrm>
            <a:off x="1709738" y="2659063"/>
            <a:ext cx="695325" cy="439737"/>
          </a:xfrm>
          <a:prstGeom prst="ellipse">
            <a:avLst/>
          </a:prstGeom>
          <a:solidFill>
            <a:srgbClr val="91E8F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5383" name="Oval 51"/>
          <p:cNvSpPr>
            <a:spLocks noChangeArrowheads="1"/>
          </p:cNvSpPr>
          <p:nvPr/>
        </p:nvSpPr>
        <p:spPr bwMode="auto">
          <a:xfrm>
            <a:off x="1195388" y="3073400"/>
            <a:ext cx="695325" cy="439738"/>
          </a:xfrm>
          <a:prstGeom prst="ellipse">
            <a:avLst/>
          </a:prstGeom>
          <a:solidFill>
            <a:srgbClr val="91E8F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384" name="Oval 52"/>
          <p:cNvSpPr>
            <a:spLocks noChangeArrowheads="1"/>
          </p:cNvSpPr>
          <p:nvPr/>
        </p:nvSpPr>
        <p:spPr bwMode="auto">
          <a:xfrm>
            <a:off x="681038" y="3513138"/>
            <a:ext cx="695325" cy="439737"/>
          </a:xfrm>
          <a:prstGeom prst="ellipse">
            <a:avLst/>
          </a:prstGeom>
          <a:solidFill>
            <a:srgbClr val="91E8F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385" name="Freeform 53"/>
          <p:cNvSpPr>
            <a:spLocks/>
          </p:cNvSpPr>
          <p:nvPr/>
        </p:nvSpPr>
        <p:spPr bwMode="auto">
          <a:xfrm rot="10800000">
            <a:off x="862013" y="3294063"/>
            <a:ext cx="333375" cy="261937"/>
          </a:xfrm>
          <a:custGeom>
            <a:avLst/>
            <a:gdLst>
              <a:gd name="T0" fmla="*/ 62578204 w 1776"/>
              <a:gd name="T1" fmla="*/ 0 h 960"/>
              <a:gd name="T2" fmla="*/ 37208667 w 1776"/>
              <a:gd name="T3" fmla="*/ 53602406 h 960"/>
              <a:gd name="T4" fmla="*/ 0 w 1776"/>
              <a:gd name="T5" fmla="*/ 71469783 h 9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76" h="960">
                <a:moveTo>
                  <a:pt x="1776" y="0"/>
                </a:moveTo>
                <a:cubicBezTo>
                  <a:pt x="1564" y="280"/>
                  <a:pt x="1352" y="560"/>
                  <a:pt x="1056" y="720"/>
                </a:cubicBezTo>
                <a:cubicBezTo>
                  <a:pt x="760" y="880"/>
                  <a:pt x="208" y="928"/>
                  <a:pt x="0" y="96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5386" name="Freeform 55"/>
          <p:cNvSpPr>
            <a:spLocks/>
          </p:cNvSpPr>
          <p:nvPr/>
        </p:nvSpPr>
        <p:spPr bwMode="auto">
          <a:xfrm rot="10800000">
            <a:off x="1376363" y="2836863"/>
            <a:ext cx="333375" cy="261937"/>
          </a:xfrm>
          <a:custGeom>
            <a:avLst/>
            <a:gdLst>
              <a:gd name="T0" fmla="*/ 62578204 w 1776"/>
              <a:gd name="T1" fmla="*/ 0 h 960"/>
              <a:gd name="T2" fmla="*/ 37208667 w 1776"/>
              <a:gd name="T3" fmla="*/ 53602406 h 960"/>
              <a:gd name="T4" fmla="*/ 0 w 1776"/>
              <a:gd name="T5" fmla="*/ 71469783 h 9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76" h="960">
                <a:moveTo>
                  <a:pt x="1776" y="0"/>
                </a:moveTo>
                <a:cubicBezTo>
                  <a:pt x="1564" y="280"/>
                  <a:pt x="1352" y="560"/>
                  <a:pt x="1056" y="720"/>
                </a:cubicBezTo>
                <a:cubicBezTo>
                  <a:pt x="760" y="880"/>
                  <a:pt x="208" y="928"/>
                  <a:pt x="0" y="96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5387" name="Freeform 56"/>
          <p:cNvSpPr>
            <a:spLocks/>
          </p:cNvSpPr>
          <p:nvPr/>
        </p:nvSpPr>
        <p:spPr bwMode="auto">
          <a:xfrm rot="10800000">
            <a:off x="2535238" y="1831975"/>
            <a:ext cx="333375" cy="261938"/>
          </a:xfrm>
          <a:custGeom>
            <a:avLst/>
            <a:gdLst>
              <a:gd name="T0" fmla="*/ 62578204 w 1776"/>
              <a:gd name="T1" fmla="*/ 0 h 960"/>
              <a:gd name="T2" fmla="*/ 37208667 w 1776"/>
              <a:gd name="T3" fmla="*/ 53602883 h 960"/>
              <a:gd name="T4" fmla="*/ 0 w 1776"/>
              <a:gd name="T5" fmla="*/ 71470329 h 9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76" h="960">
                <a:moveTo>
                  <a:pt x="1776" y="0"/>
                </a:moveTo>
                <a:cubicBezTo>
                  <a:pt x="1564" y="280"/>
                  <a:pt x="1352" y="560"/>
                  <a:pt x="1056" y="720"/>
                </a:cubicBezTo>
                <a:cubicBezTo>
                  <a:pt x="760" y="880"/>
                  <a:pt x="208" y="928"/>
                  <a:pt x="0" y="96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5388" name="Freeform 57"/>
          <p:cNvSpPr>
            <a:spLocks/>
          </p:cNvSpPr>
          <p:nvPr/>
        </p:nvSpPr>
        <p:spPr bwMode="auto">
          <a:xfrm rot="10800000">
            <a:off x="1890713" y="2328863"/>
            <a:ext cx="433388" cy="330200"/>
          </a:xfrm>
          <a:custGeom>
            <a:avLst/>
            <a:gdLst>
              <a:gd name="T0" fmla="*/ 105757409 w 1776"/>
              <a:gd name="T1" fmla="*/ 0 h 960"/>
              <a:gd name="T2" fmla="*/ 62882744 w 1776"/>
              <a:gd name="T3" fmla="*/ 85181281 h 960"/>
              <a:gd name="T4" fmla="*/ 0 w 1776"/>
              <a:gd name="T5" fmla="*/ 113575042 h 9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76" h="960">
                <a:moveTo>
                  <a:pt x="1776" y="0"/>
                </a:moveTo>
                <a:cubicBezTo>
                  <a:pt x="1564" y="280"/>
                  <a:pt x="1352" y="560"/>
                  <a:pt x="1056" y="720"/>
                </a:cubicBezTo>
                <a:cubicBezTo>
                  <a:pt x="760" y="880"/>
                  <a:pt x="208" y="928"/>
                  <a:pt x="0" y="96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07015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83237E-6 L 0.075 -0.08879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56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44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 -0.08879 L 0.075 -0.0111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256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 -0.0111 L 0.15295 -0.09826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256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9" y="-4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0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95 -0.09826 L 0.15295 -0.0111 " pathEditMode="relative" ptsTypes="AA">
                                      <p:cBhvr>
                                        <p:cTn id="21" dur="500" fill="hold"/>
                                        <p:tgtEl>
                                          <p:spTgt spid="256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9" grpId="0" animBg="1"/>
      <p:bldP spid="25629" grpId="1" animBg="1"/>
      <p:bldP spid="25629" grpId="2" animBg="1"/>
      <p:bldP spid="25629" grpId="3" animBg="1"/>
      <p:bldP spid="25629" grpId="4" animBg="1"/>
      <p:bldP spid="256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6172200"/>
          </a:xfrm>
        </p:spPr>
        <p:txBody>
          <a:bodyPr>
            <a:normAutofit fontScale="92500" lnSpcReduction="10000"/>
          </a:bodyPr>
          <a:lstStyle/>
          <a:p>
            <a:r>
              <a:rPr lang="en-US" sz="3900" dirty="0"/>
              <a:t>Each timer has a </a:t>
            </a:r>
            <a:r>
              <a:rPr lang="en-US" sz="5200" b="1" i="1" dirty="0" err="1"/>
              <a:t>TOVn</a:t>
            </a:r>
            <a:r>
              <a:rPr lang="en-US" sz="5200" b="1" i="1" dirty="0"/>
              <a:t> </a:t>
            </a:r>
            <a:r>
              <a:rPr lang="en-US" sz="3900" dirty="0"/>
              <a:t>(Timer Overflow) flag. </a:t>
            </a:r>
          </a:p>
          <a:p>
            <a:r>
              <a:rPr lang="en-US" sz="3900" dirty="0"/>
              <a:t>When a timer overflows, its </a:t>
            </a:r>
            <a:r>
              <a:rPr lang="en-US" sz="5200" b="1" i="1" dirty="0" err="1"/>
              <a:t>TOVn</a:t>
            </a:r>
            <a:r>
              <a:rPr lang="en-US" sz="3900" dirty="0"/>
              <a:t> flag will be set. </a:t>
            </a:r>
          </a:p>
          <a:p>
            <a:r>
              <a:rPr lang="en-US" sz="3900" dirty="0"/>
              <a:t>Each timer also has the </a:t>
            </a:r>
            <a:r>
              <a:rPr lang="en-US" sz="5200" b="1" i="1" dirty="0" err="1"/>
              <a:t>TCCRn</a:t>
            </a:r>
            <a:r>
              <a:rPr lang="en-US" sz="5200" b="1" i="1" dirty="0"/>
              <a:t> </a:t>
            </a:r>
            <a:r>
              <a:rPr lang="en-US" sz="3900" i="1" dirty="0"/>
              <a:t>(</a:t>
            </a:r>
            <a:r>
              <a:rPr lang="en-US" sz="3900" i="1" dirty="0" err="1"/>
              <a:t>timerIçounter</a:t>
            </a:r>
            <a:r>
              <a:rPr lang="en-US" sz="3900" i="1" dirty="0"/>
              <a:t> c</a:t>
            </a:r>
            <a:r>
              <a:rPr lang="en-US" sz="3900" dirty="0"/>
              <a:t>ontrol register) register for setting modes of operation. </a:t>
            </a:r>
          </a:p>
          <a:p>
            <a:r>
              <a:rPr lang="en-US" sz="3900" dirty="0"/>
              <a:t>For example, you can specify Timer0 to work as a timer or a counter by loading proper values into the </a:t>
            </a:r>
            <a:r>
              <a:rPr lang="en-US" sz="5200" b="1" i="1" dirty="0"/>
              <a:t>TCCR0.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40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/>
          </a:bodyPr>
          <a:lstStyle/>
          <a:p>
            <a:r>
              <a:rPr lang="en-US" sz="3600" dirty="0"/>
              <a:t>Each timer also has an </a:t>
            </a:r>
            <a:r>
              <a:rPr lang="en-US" sz="3600" dirty="0" err="1"/>
              <a:t>OCRn</a:t>
            </a:r>
            <a:r>
              <a:rPr lang="en-US" sz="3600" dirty="0"/>
              <a:t> (Output Compare Register) register. </a:t>
            </a:r>
          </a:p>
          <a:p>
            <a:r>
              <a:rPr lang="en-US" sz="3600" dirty="0"/>
              <a:t>The content of the </a:t>
            </a:r>
            <a:r>
              <a:rPr lang="en-US" sz="3600" dirty="0" err="1"/>
              <a:t>OCRn</a:t>
            </a:r>
            <a:r>
              <a:rPr lang="en-US" sz="3600" dirty="0"/>
              <a:t> is compared with the content of the </a:t>
            </a:r>
            <a:r>
              <a:rPr lang="en-US" sz="3600" dirty="0" err="1"/>
              <a:t>TCNTn</a:t>
            </a:r>
            <a:r>
              <a:rPr lang="en-US" sz="3600" dirty="0"/>
              <a:t>. </a:t>
            </a:r>
          </a:p>
          <a:p>
            <a:r>
              <a:rPr lang="en-US" sz="3600" dirty="0"/>
              <a:t>When they are equal the </a:t>
            </a:r>
            <a:r>
              <a:rPr lang="en-US" sz="3600" dirty="0" err="1"/>
              <a:t>OCFn</a:t>
            </a:r>
            <a:r>
              <a:rPr lang="en-US" sz="3600" dirty="0"/>
              <a:t> (Output Compare Flag) flag will be set.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220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/>
          </a:bodyPr>
          <a:lstStyle/>
          <a:p>
            <a:r>
              <a:rPr lang="en-US" sz="3600" dirty="0"/>
              <a:t>The timer registers are located in the I/O register memory. </a:t>
            </a:r>
          </a:p>
          <a:p>
            <a:r>
              <a:rPr lang="en-US" sz="3600" dirty="0"/>
              <a:t>Therefore, you can read or write from timer registers using IN and OUT instructions, like the other I/O registers. </a:t>
            </a:r>
          </a:p>
          <a:p>
            <a:pPr>
              <a:buNone/>
            </a:pPr>
            <a:r>
              <a:rPr lang="en-US" sz="3600" dirty="0"/>
              <a:t>      LDI R20, 25                ;R20 </a:t>
            </a:r>
            <a:r>
              <a:rPr lang="en-US" sz="3600" dirty="0">
                <a:sym typeface="Wingdings" pitchFamily="2" charset="2"/>
              </a:rPr>
              <a:t></a:t>
            </a:r>
            <a:r>
              <a:rPr lang="en-US" sz="3600" dirty="0"/>
              <a:t> 25 </a:t>
            </a:r>
          </a:p>
          <a:p>
            <a:pPr>
              <a:buNone/>
            </a:pPr>
            <a:r>
              <a:rPr lang="en-US" sz="3600" dirty="0"/>
              <a:t>      OUT TCNT0, R20      ;TCNT0 </a:t>
            </a:r>
            <a:r>
              <a:rPr lang="en-US" sz="3600" dirty="0">
                <a:sym typeface="Wingdings" pitchFamily="2" charset="2"/>
              </a:rPr>
              <a:t></a:t>
            </a:r>
            <a:r>
              <a:rPr lang="en-US" sz="3600" dirty="0"/>
              <a:t> R20</a:t>
            </a:r>
          </a:p>
          <a:p>
            <a:pPr>
              <a:buNone/>
            </a:pPr>
            <a:r>
              <a:rPr lang="en-US" sz="3600" dirty="0"/>
              <a:t>      IN R19, TCNT2          ; R19</a:t>
            </a:r>
            <a:r>
              <a:rPr lang="en-US" sz="3600" dirty="0">
                <a:sym typeface="Wingdings" pitchFamily="2" charset="2"/>
              </a:rPr>
              <a:t> TCNT2</a:t>
            </a:r>
            <a:endParaRPr lang="en-US" sz="36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41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900" b="1" dirty="0">
                <a:latin typeface="+mn-lt"/>
                <a:ea typeface="+mn-ea"/>
                <a:cs typeface="+mn-cs"/>
              </a:rPr>
              <a:t>Timer0 programming </a:t>
            </a:r>
            <a:r>
              <a:rPr lang="en-US" sz="4000" dirty="0">
                <a:latin typeface="+mn-lt"/>
                <a:ea typeface="+mn-ea"/>
                <a:cs typeface="+mn-cs"/>
              </a:rPr>
              <a:t/>
            </a:r>
            <a:br>
              <a:rPr lang="en-US" sz="4000" dirty="0">
                <a:latin typeface="+mn-lt"/>
                <a:ea typeface="+mn-ea"/>
                <a:cs typeface="+mn-cs"/>
              </a:rPr>
            </a:b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1"/>
            <a:ext cx="8229600" cy="160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dirty="0"/>
              <a:t>  </a:t>
            </a:r>
            <a:r>
              <a:rPr lang="en-US" sz="3600" dirty="0"/>
              <a:t>Timer0 is 8-bit in ATmega32; thus, TCNT0 is 8-bit as shown in Figure</a:t>
            </a:r>
          </a:p>
          <a:p>
            <a:pPr>
              <a:buNone/>
            </a:pP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57600"/>
            <a:ext cx="82200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047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TCCR0 (Timer/control Register)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" y="1554162"/>
            <a:ext cx="7543800" cy="46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667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TCCR0 (Timer/control Register)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600200"/>
            <a:ext cx="78486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872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Delay calculation for the AVR 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219200"/>
            <a:ext cx="8229600" cy="4724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In creating a time delay using Assembly language instructions, one must be mindful of two factors that can affect the accuracy of the delay: </a:t>
            </a:r>
          </a:p>
          <a:p>
            <a:pPr marL="1085850" indent="-571500">
              <a:buAutoNum type="arabicPeriod"/>
            </a:pPr>
            <a:r>
              <a:rPr lang="en-US" sz="2800" dirty="0"/>
              <a:t>The crystal frequency</a:t>
            </a:r>
          </a:p>
          <a:p>
            <a:pPr marL="1085850" indent="-571500">
              <a:buFont typeface="Arial" pitchFamily="34" charset="0"/>
              <a:buAutoNum type="arabicPeriod"/>
            </a:pPr>
            <a:r>
              <a:rPr lang="en-US" sz="2800" dirty="0"/>
              <a:t>The AVR design</a:t>
            </a:r>
          </a:p>
          <a:p>
            <a:pPr marL="0" indent="0">
              <a:buNone/>
            </a:pPr>
            <a:endParaRPr lang="en-US" sz="4800" b="1" dirty="0"/>
          </a:p>
          <a:p>
            <a:pPr marL="914400" indent="-914400">
              <a:buAutoNum type="arabicPeriod"/>
            </a:pPr>
            <a:endParaRPr lang="en-US" sz="4800" dirty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551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TIFR(Timer/counter Interrupt Flag Register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3412" y="1600200"/>
            <a:ext cx="78771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671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533400"/>
            <a:ext cx="8229600" cy="5822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900" dirty="0"/>
              <a:t>The timers can be operated in any of 4 modes: </a:t>
            </a:r>
          </a:p>
          <a:p>
            <a:pPr marL="1257300" indent="-514350">
              <a:buFont typeface="Wingdings" panose="05000000000000000000" pitchFamily="2" charset="2"/>
              <a:buChar char="Ø"/>
            </a:pPr>
            <a:r>
              <a:rPr lang="en-US" sz="3900" b="1" i="1" dirty="0"/>
              <a:t>Normal</a:t>
            </a:r>
          </a:p>
          <a:p>
            <a:pPr marL="1257300" indent="-514350">
              <a:buFont typeface="Wingdings" panose="05000000000000000000" pitchFamily="2" charset="2"/>
              <a:buChar char="Ø"/>
            </a:pPr>
            <a:r>
              <a:rPr lang="en-US" sz="3900" b="1" i="1" dirty="0"/>
              <a:t>CTC (Clear Timer on Compare Match), </a:t>
            </a:r>
          </a:p>
          <a:p>
            <a:pPr marL="1257300" indent="-514350">
              <a:buFont typeface="Wingdings" panose="05000000000000000000" pitchFamily="2" charset="2"/>
              <a:buChar char="Ø"/>
            </a:pPr>
            <a:r>
              <a:rPr lang="en-US" sz="3900" b="1" i="1" dirty="0"/>
              <a:t>PWM, phase correct, </a:t>
            </a:r>
          </a:p>
          <a:p>
            <a:pPr marL="1257300" indent="-514350">
              <a:buFont typeface="Wingdings" panose="05000000000000000000" pitchFamily="2" charset="2"/>
              <a:buChar char="Ø"/>
            </a:pPr>
            <a:r>
              <a:rPr lang="en-US" sz="3900" b="1" i="1" dirty="0"/>
              <a:t>Fast PWM. </a:t>
            </a:r>
          </a:p>
          <a:p>
            <a:pPr marL="0" indent="0">
              <a:buNone/>
            </a:pPr>
            <a:r>
              <a:rPr lang="en-US" sz="3900" i="1" dirty="0"/>
              <a:t>Now we discuss how to program Timer 0 in normal mode.</a:t>
            </a:r>
          </a:p>
          <a:p>
            <a:pPr marL="0" indent="0"/>
            <a:endParaRPr lang="en-US" sz="3900" i="1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468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Timer 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68203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5383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1"/>
            <a:ext cx="8229600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600" dirty="0"/>
              <a:t>Find the timer’s clock frequency and its period for various AVR-based systems, with the following crystal frequencies. Assume that a </a:t>
            </a:r>
            <a:r>
              <a:rPr lang="en-US" sz="3600" dirty="0" err="1"/>
              <a:t>prescaler</a:t>
            </a:r>
            <a:r>
              <a:rPr lang="en-US" sz="3600" dirty="0"/>
              <a:t> of 1:64 is used.   (</a:t>
            </a:r>
            <a:r>
              <a:rPr lang="en-US" sz="3600" b="1" dirty="0"/>
              <a:t>other values are no </a:t>
            </a:r>
            <a:r>
              <a:rPr lang="en-US" sz="3600" b="1" dirty="0" err="1"/>
              <a:t>prescalar</a:t>
            </a:r>
            <a:r>
              <a:rPr lang="en-US" sz="3600" b="1" dirty="0"/>
              <a:t>,  8, 256 and 1024)</a:t>
            </a:r>
          </a:p>
          <a:p>
            <a:pPr marL="0" indent="0">
              <a:buNone/>
            </a:pPr>
            <a:r>
              <a:rPr lang="en-US" sz="3600" dirty="0"/>
              <a:t>      (a) 8 MHz (b) 16 MHz (c) 10 MHz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343400"/>
            <a:ext cx="7924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b="1" smtClean="0"/>
              <a:pPr/>
              <a:t>23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xmlns="" val="10796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/>
              <a:t>a) </a:t>
            </a:r>
            <a:r>
              <a:rPr lang="en-US" sz="3600" dirty="0" smtClean="0"/>
              <a:t>8 </a:t>
            </a:r>
            <a:r>
              <a:rPr lang="en-US" sz="3600" dirty="0"/>
              <a:t>MHz /64= 125 kHz due to 1:64  </a:t>
            </a:r>
            <a:r>
              <a:rPr lang="en-US" sz="3600" dirty="0" err="1"/>
              <a:t>prescaler</a:t>
            </a:r>
            <a:r>
              <a:rPr lang="en-US" sz="3600" dirty="0"/>
              <a:t> and T = 1/125 kHz = 8 </a:t>
            </a:r>
            <a:r>
              <a:rPr lang="en-US" sz="3600" dirty="0" smtClean="0"/>
              <a:t>µs</a:t>
            </a:r>
          </a:p>
          <a:p>
            <a:pPr marL="342900" indent="-342900">
              <a:buFont typeface="+mj-lt"/>
              <a:buAutoNum type="alphaLcParenR"/>
            </a:pPr>
            <a:endParaRPr lang="en-US" sz="3600" dirty="0"/>
          </a:p>
          <a:p>
            <a:pPr marL="342900" indent="-342900">
              <a:buFont typeface="+mj-lt"/>
              <a:buAutoNum type="alphaLcParenR"/>
            </a:pPr>
            <a:r>
              <a:rPr lang="en-US" sz="3600" dirty="0"/>
              <a:t>16MHz/64=250kHz   due to 1:64  </a:t>
            </a:r>
            <a:r>
              <a:rPr lang="en-US" sz="3600" dirty="0" err="1"/>
              <a:t>prescaler</a:t>
            </a:r>
            <a:r>
              <a:rPr lang="en-US" sz="3600" dirty="0"/>
              <a:t> and T = 1/250 kHz = </a:t>
            </a:r>
            <a:r>
              <a:rPr lang="en-US" sz="3600" dirty="0" smtClean="0"/>
              <a:t>4µs</a:t>
            </a:r>
          </a:p>
          <a:p>
            <a:pPr marL="342900" indent="-342900">
              <a:buFont typeface="+mj-lt"/>
              <a:buAutoNum type="alphaLcParenR"/>
            </a:pPr>
            <a:endParaRPr lang="en-US" sz="3600" dirty="0"/>
          </a:p>
          <a:p>
            <a:pPr marL="342900" indent="-342900">
              <a:buFont typeface="+mj-lt"/>
              <a:buAutoNum type="alphaLcParenR"/>
            </a:pPr>
            <a:r>
              <a:rPr lang="en-US" sz="3600" dirty="0"/>
              <a:t>10 MHz /64 = 156.2 kHz due to 1:64  </a:t>
            </a:r>
            <a:r>
              <a:rPr lang="en-US" sz="3600" dirty="0" err="1"/>
              <a:t>prescaler</a:t>
            </a:r>
            <a:r>
              <a:rPr lang="en-US" sz="3600" dirty="0"/>
              <a:t> and T = 1/156.2 kHz = 6.4µs </a:t>
            </a:r>
          </a:p>
        </p:txBody>
      </p:sp>
    </p:spTree>
    <p:extLst>
      <p:ext uri="{BB962C8B-B14F-4D97-AF65-F5344CB8AC3E}">
        <p14:creationId xmlns:p14="http://schemas.microsoft.com/office/powerpoint/2010/main" xmlns="" val="11795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172200"/>
          </a:xfrm>
        </p:spPr>
        <p:txBody>
          <a:bodyPr>
            <a:noAutofit/>
          </a:bodyPr>
          <a:lstStyle/>
          <a:p>
            <a:pPr algn="just"/>
            <a:r>
              <a:rPr lang="en-US" sz="3600" dirty="0"/>
              <a:t>If the Timer has to create a required delay then the first step is to load a suitable Hex value into the 8bit </a:t>
            </a:r>
            <a:r>
              <a:rPr lang="en-US" sz="3600" b="1" i="1" dirty="0"/>
              <a:t>TCNT0 </a:t>
            </a:r>
            <a:r>
              <a:rPr lang="en-US" sz="3600" dirty="0"/>
              <a:t>register. </a:t>
            </a:r>
            <a:endParaRPr lang="en-US" sz="3600" dirty="0" smtClean="0"/>
          </a:p>
          <a:p>
            <a:pPr algn="just"/>
            <a:r>
              <a:rPr lang="en-US" sz="3600" dirty="0" smtClean="0"/>
              <a:t>Assuming </a:t>
            </a:r>
            <a:r>
              <a:rPr lang="en-US" sz="3600" dirty="0"/>
              <a:t>that we know the amount of timer delay we need, the question is how to find the values needed for the </a:t>
            </a:r>
            <a:r>
              <a:rPr lang="en-US" sz="3600" b="1" i="1" dirty="0"/>
              <a:t>TCNT0 </a:t>
            </a:r>
            <a:r>
              <a:rPr lang="en-US" sz="3600" dirty="0"/>
              <a:t>register</a:t>
            </a:r>
            <a:r>
              <a:rPr lang="en-US" sz="3600" dirty="0" smtClean="0"/>
              <a:t>.</a:t>
            </a:r>
          </a:p>
          <a:p>
            <a:pPr algn="just"/>
            <a:r>
              <a:rPr lang="en-US" sz="3600" dirty="0" smtClean="0"/>
              <a:t> </a:t>
            </a:r>
            <a:r>
              <a:rPr lang="en-US" sz="3600" dirty="0"/>
              <a:t>To calculate the values to be loaded into the </a:t>
            </a:r>
            <a:r>
              <a:rPr lang="en-US" sz="3600" b="1" i="1" dirty="0"/>
              <a:t>TCNT0</a:t>
            </a:r>
            <a:r>
              <a:rPr lang="en-US" sz="3600" dirty="0"/>
              <a:t> registers, we can use the following steps: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739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Calculation of XX to be loaded into TCNT0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989" y="1219200"/>
            <a:ext cx="7991475" cy="2800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3989" y="4611469"/>
            <a:ext cx="72508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 Delay= Count * T    ---------------(1)</a:t>
            </a:r>
          </a:p>
          <a:p>
            <a:endParaRPr lang="en-US" dirty="0" smtClean="0"/>
          </a:p>
          <a:p>
            <a:r>
              <a:rPr lang="en-US" dirty="0" smtClean="0"/>
              <a:t>Count= 256 – XX</a:t>
            </a:r>
          </a:p>
          <a:p>
            <a:endParaRPr lang="en-US" dirty="0" smtClean="0"/>
          </a:p>
          <a:p>
            <a:r>
              <a:rPr lang="en-US" dirty="0" smtClean="0"/>
              <a:t>Required Delay= (256-XX) * T</a:t>
            </a:r>
          </a:p>
          <a:p>
            <a:endParaRPr lang="en-US" dirty="0"/>
          </a:p>
          <a:p>
            <a:r>
              <a:rPr lang="en-US" dirty="0" smtClean="0"/>
              <a:t>XX= 256-Required Delay/T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0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229600" cy="56388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1.  Calculate </a:t>
            </a:r>
            <a:r>
              <a:rPr lang="en-US" dirty="0"/>
              <a:t>the period of the timer clock using the following formula: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   </a:t>
            </a:r>
            <a:r>
              <a:rPr lang="en-US" dirty="0" smtClean="0"/>
              <a:t>             </a:t>
            </a:r>
            <a:r>
              <a:rPr lang="en-US" dirty="0" err="1" smtClean="0"/>
              <a:t>T</a:t>
            </a:r>
            <a:r>
              <a:rPr lang="en-US" sz="2800" baseline="-25000" dirty="0" err="1" smtClean="0"/>
              <a:t>clock</a:t>
            </a:r>
            <a:r>
              <a:rPr lang="en-US" dirty="0" smtClean="0"/>
              <a:t> </a:t>
            </a:r>
            <a:r>
              <a:rPr lang="en-US" dirty="0"/>
              <a:t>= 1/</a:t>
            </a:r>
            <a:r>
              <a:rPr lang="en-US" dirty="0" err="1"/>
              <a:t>F</a:t>
            </a:r>
            <a:r>
              <a:rPr lang="en-US" baseline="-25000" dirty="0" err="1"/>
              <a:t>Timer</a:t>
            </a:r>
            <a:r>
              <a:rPr lang="en-US" dirty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sz="2600" dirty="0" smtClean="0"/>
              <a:t>where </a:t>
            </a:r>
            <a:r>
              <a:rPr lang="en-US" sz="2600" dirty="0" err="1"/>
              <a:t>F</a:t>
            </a:r>
            <a:r>
              <a:rPr lang="en-US" sz="2600" baseline="-25000" dirty="0" err="1"/>
              <a:t>Timer</a:t>
            </a:r>
            <a:r>
              <a:rPr lang="en-US" sz="2600" dirty="0"/>
              <a:t> </a:t>
            </a:r>
            <a:r>
              <a:rPr lang="en-US" sz="2600" dirty="0" smtClean="0">
                <a:sym typeface="Wingdings" panose="05000000000000000000" pitchFamily="2" charset="2"/>
              </a:rPr>
              <a:t></a:t>
            </a:r>
            <a:r>
              <a:rPr lang="en-US" sz="2600" dirty="0" smtClean="0"/>
              <a:t>frequency </a:t>
            </a:r>
            <a:r>
              <a:rPr lang="en-US" sz="2600" dirty="0"/>
              <a:t>of the clock used for the timer.</a:t>
            </a:r>
            <a:r>
              <a:rPr lang="en-US" sz="3500" dirty="0"/>
              <a:t>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   </a:t>
            </a:r>
            <a:r>
              <a:rPr lang="en-US" dirty="0" smtClean="0"/>
              <a:t>ex: </a:t>
            </a:r>
            <a:r>
              <a:rPr lang="en-US" dirty="0"/>
              <a:t>in no </a:t>
            </a:r>
            <a:r>
              <a:rPr lang="en-US" dirty="0" err="1"/>
              <a:t>prescaler</a:t>
            </a:r>
            <a:r>
              <a:rPr lang="en-US" dirty="0"/>
              <a:t> mode, </a:t>
            </a:r>
            <a:r>
              <a:rPr lang="en-US" dirty="0" err="1"/>
              <a:t>F</a:t>
            </a:r>
            <a:r>
              <a:rPr lang="en-US" baseline="-25000" dirty="0" err="1"/>
              <a:t>Timer</a:t>
            </a:r>
            <a:r>
              <a:rPr lang="en-US" dirty="0"/>
              <a:t> = </a:t>
            </a:r>
            <a:r>
              <a:rPr lang="en-US" dirty="0" err="1"/>
              <a:t>F</a:t>
            </a:r>
            <a:r>
              <a:rPr lang="en-US" baseline="-25000" dirty="0" err="1"/>
              <a:t>oscillator</a:t>
            </a:r>
            <a:r>
              <a:rPr lang="en-US" dirty="0"/>
              <a:t>.  </a:t>
            </a:r>
            <a:endParaRPr lang="en-US" sz="2400" dirty="0"/>
          </a:p>
          <a:p>
            <a:pPr>
              <a:buNone/>
            </a:pPr>
            <a:r>
              <a:rPr lang="en-US" dirty="0"/>
              <a:t>   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T</a:t>
            </a:r>
            <a:r>
              <a:rPr lang="en-US" baseline="-25000" dirty="0" err="1" smtClean="0"/>
              <a:t>clock</a:t>
            </a:r>
            <a:r>
              <a:rPr lang="en-US" dirty="0"/>
              <a:t> 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gives </a:t>
            </a:r>
            <a:r>
              <a:rPr lang="en-US" dirty="0"/>
              <a:t>the period at which the timer increments. </a:t>
            </a:r>
            <a:endParaRPr lang="en-US" sz="2400" dirty="0">
              <a:cs typeface="Calibri"/>
            </a:endParaRP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602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2. Divide </a:t>
            </a:r>
            <a:r>
              <a:rPr lang="en-US" dirty="0"/>
              <a:t>the desired time delay by </a:t>
            </a:r>
            <a:r>
              <a:rPr lang="en-US" dirty="0" err="1"/>
              <a:t>T</a:t>
            </a:r>
            <a:r>
              <a:rPr lang="en-US" baseline="-25000" dirty="0" err="1"/>
              <a:t>clock</a:t>
            </a:r>
            <a:r>
              <a:rPr lang="en-US" dirty="0"/>
              <a:t>. This says how many clocks we need.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Perform </a:t>
            </a:r>
            <a:r>
              <a:rPr lang="en-US" i="1" dirty="0"/>
              <a:t>256 </a:t>
            </a:r>
            <a:r>
              <a:rPr lang="en-US" dirty="0"/>
              <a:t>- </a:t>
            </a:r>
            <a:r>
              <a:rPr lang="en-US" i="1" dirty="0"/>
              <a:t>n, </a:t>
            </a:r>
            <a:r>
              <a:rPr lang="en-US" dirty="0"/>
              <a:t>where </a:t>
            </a:r>
            <a:r>
              <a:rPr lang="en-US" i="1" dirty="0"/>
              <a:t>n </a:t>
            </a:r>
            <a:r>
              <a:rPr lang="en-US" dirty="0"/>
              <a:t>is the decimal value we got in Step 2. 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Convert </a:t>
            </a:r>
            <a:r>
              <a:rPr lang="en-US" dirty="0"/>
              <a:t>the result of Step 3 to hex, where </a:t>
            </a:r>
            <a:r>
              <a:rPr lang="en-US" i="1" dirty="0"/>
              <a:t>xx </a:t>
            </a:r>
            <a:r>
              <a:rPr lang="en-US" dirty="0"/>
              <a:t>is the initial hex value to be loaded into the timer’s register.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 Set </a:t>
            </a:r>
            <a:r>
              <a:rPr lang="en-US" sz="2800" b="1" i="1" dirty="0"/>
              <a:t>TCNT0</a:t>
            </a:r>
            <a:r>
              <a:rPr lang="en-US" dirty="0"/>
              <a:t> = xx. </a:t>
            </a:r>
            <a:endParaRPr lang="en-US" dirty="0">
              <a:cs typeface="Calibri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06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/>
              <a:t>Assuming that XTAL = 16KHz, what is the hex value to be loaded into the TCNT0 register to generate a delay of 1ms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Solution: 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T = 1 / F = 1 / 16 kHz = 62.5 µS the period of the square wave. 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1ms/ 62.5 µS = 16</a:t>
            </a:r>
          </a:p>
          <a:p>
            <a:pPr marL="514350" indent="-514350">
              <a:buFont typeface="Arial" pitchFamily="34" charset="0"/>
              <a:buAutoNum type="alphaLcParenBoth"/>
            </a:pPr>
            <a:r>
              <a:rPr lang="en-US" dirty="0" smtClean="0"/>
              <a:t>256-16 = 240 = F0 H</a:t>
            </a:r>
          </a:p>
          <a:p>
            <a:pPr marL="514350" indent="-514350">
              <a:buFont typeface="Arial" pitchFamily="34" charset="0"/>
              <a:buAutoNum type="alphaLcParenBoth"/>
            </a:pPr>
            <a:r>
              <a:rPr lang="en-US" dirty="0" smtClean="0"/>
              <a:t>TCNT0 =  0xF0 </a:t>
            </a:r>
          </a:p>
          <a:p>
            <a:pPr marL="514350" indent="-514350">
              <a:buAutoNum type="alphaLcParenBoth"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246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5943600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AutoNum type="arabicPeriod"/>
            </a:pPr>
            <a:r>
              <a:rPr lang="en-US" sz="4000" b="1" dirty="0">
                <a:latin typeface="+mj-lt"/>
                <a:ea typeface="+mj-ea"/>
                <a:cs typeface="+mj-cs"/>
              </a:rPr>
              <a:t>The crystal frequency</a:t>
            </a:r>
          </a:p>
          <a:p>
            <a:pPr marL="685800"/>
            <a:r>
              <a:rPr lang="en-US" sz="2400" dirty="0"/>
              <a:t>The frequency of the crystal oscillator connected to the XTAL 1 and XTAL2 input pins is one factor in the time delay calculation. </a:t>
            </a:r>
          </a:p>
          <a:p>
            <a:pPr marL="685800"/>
            <a:r>
              <a:rPr lang="en-US" sz="2400" dirty="0"/>
              <a:t>The duration of the clock period for the instruction cycle is a function of this crystal frequency. </a:t>
            </a:r>
            <a:endParaRPr lang="en-US" sz="2400" dirty="0" smtClean="0"/>
          </a:p>
          <a:p>
            <a:pPr marL="685800"/>
            <a:endParaRPr lang="en-US" sz="2400" dirty="0" smtClean="0"/>
          </a:p>
          <a:p>
            <a:pPr marL="685800"/>
            <a:endParaRPr lang="en-US" sz="2400" dirty="0"/>
          </a:p>
          <a:p>
            <a:pPr indent="0">
              <a:buNone/>
            </a:pPr>
            <a:endParaRPr lang="en-US" sz="2400" dirty="0" smtClean="0"/>
          </a:p>
          <a:p>
            <a:pPr marL="685800" indent="-685800">
              <a:buNone/>
            </a:pPr>
            <a:r>
              <a:rPr lang="en-US" sz="4000" b="1" dirty="0" smtClean="0">
                <a:latin typeface="+mj-lt"/>
                <a:ea typeface="+mj-ea"/>
                <a:cs typeface="+mj-cs"/>
              </a:rPr>
              <a:t>2. The AVR design:</a:t>
            </a:r>
          </a:p>
          <a:p>
            <a:pPr algn="just"/>
            <a:r>
              <a:rPr lang="en-US" sz="2400" dirty="0" smtClean="0"/>
              <a:t>Advances in both IC technology and CPU design in the 1980s and 1990s have made the single instruction cycle a common feature of many microcontrollers.</a:t>
            </a:r>
          </a:p>
          <a:p>
            <a:pPr algn="just"/>
            <a:r>
              <a:rPr lang="en-US" sz="2400" dirty="0" smtClean="0"/>
              <a:t> One way to increase performance without losing code compatibility with the older generation of a given family is to reduce the number of instruction cycles it takes to execute an instruction. </a:t>
            </a:r>
          </a:p>
          <a:p>
            <a:pPr marL="685800"/>
            <a:endParaRPr lang="en-US" sz="24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12515"/>
            <a:ext cx="2133600" cy="186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Assuming that XTAL = 16KHz, what is the hex value to be loaded into the TCNT0 register create a square wave of frequency </a:t>
            </a:r>
            <a:r>
              <a:rPr lang="en-US" dirty="0" smtClean="0"/>
              <a:t>1KHz</a:t>
            </a:r>
          </a:p>
          <a:p>
            <a:pPr>
              <a:buNone/>
            </a:pPr>
            <a:r>
              <a:rPr lang="en-US" dirty="0" smtClean="0"/>
              <a:t>Solution: </a:t>
            </a:r>
            <a:endParaRPr lang="en-US" dirty="0"/>
          </a:p>
          <a:p>
            <a:pPr marL="514350" indent="-514350">
              <a:buAutoNum type="alphaLcParenBoth"/>
            </a:pPr>
            <a:r>
              <a:rPr lang="en-US" dirty="0"/>
              <a:t>T = 1 / F = 1 / 16 kHz = 62.5 µS the period of the square wave. </a:t>
            </a:r>
          </a:p>
          <a:p>
            <a:pPr marL="514350" indent="-514350">
              <a:buAutoNum type="alphaLcParenBoth"/>
            </a:pPr>
            <a:r>
              <a:rPr lang="en-US" dirty="0"/>
              <a:t>0.5ms/ 62.5 µS = 8</a:t>
            </a:r>
          </a:p>
          <a:p>
            <a:pPr marL="514350" indent="-514350">
              <a:buFont typeface="Arial" pitchFamily="34" charset="0"/>
              <a:buAutoNum type="alphaLcParenBoth"/>
            </a:pPr>
            <a:r>
              <a:rPr lang="en-US" dirty="0"/>
              <a:t>256-8 = 248 = F8 H</a:t>
            </a:r>
          </a:p>
          <a:p>
            <a:pPr marL="514350" indent="-514350">
              <a:buFont typeface="Arial" pitchFamily="34" charset="0"/>
              <a:buAutoNum type="alphaLcParenBoth"/>
            </a:pPr>
            <a:r>
              <a:rPr lang="en-US" dirty="0"/>
              <a:t>TCNTO =  0xF8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33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11479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Find the value for TCCRO if we want to program Timer0 in Normal mode with a </a:t>
            </a:r>
            <a:r>
              <a:rPr lang="en-US" dirty="0" err="1"/>
              <a:t>prescaler</a:t>
            </a:r>
            <a:r>
              <a:rPr lang="en-US" dirty="0"/>
              <a:t> of 64 using internal clock for the clock source.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712234"/>
            <a:ext cx="792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09600" y="35052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10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17" y="274638"/>
            <a:ext cx="8229600" cy="81660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4000" b="1" dirty="0"/>
              <a:t>Steps to program Timer0 in Normal mode </a:t>
            </a:r>
            <a:br>
              <a:rPr lang="en-US" sz="4000" b="1" dirty="0"/>
            </a:br>
            <a:endParaRPr lang="en-US" sz="4900" b="1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07543"/>
            <a:ext cx="8229600" cy="464820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3800" dirty="0"/>
              <a:t>To generate a time delay using Timer0 in Normal mode, the following steps are taken: 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800" dirty="0"/>
              <a:t> Load the </a:t>
            </a:r>
            <a:r>
              <a:rPr lang="en-US" sz="4200" b="1" i="1" dirty="0"/>
              <a:t>TCNT0 </a:t>
            </a:r>
            <a:r>
              <a:rPr lang="en-US" sz="3800" dirty="0"/>
              <a:t>register with the initial count value. 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800" dirty="0"/>
              <a:t>Load the value into the </a:t>
            </a:r>
            <a:r>
              <a:rPr lang="en-US" sz="4200" b="1" i="1" dirty="0"/>
              <a:t>TCCR0</a:t>
            </a:r>
            <a:r>
              <a:rPr lang="en-US" sz="3800" dirty="0"/>
              <a:t> register, indicating which mode (8-bit or  16-bit) is to be used and the </a:t>
            </a:r>
            <a:r>
              <a:rPr lang="en-US" sz="3800" dirty="0" err="1"/>
              <a:t>prescaler</a:t>
            </a:r>
            <a:r>
              <a:rPr lang="en-US" sz="3800" dirty="0"/>
              <a:t> option. When you select the clock source, the timer starts to count, and each tick causes the content of the timer to increment by 1. </a:t>
            </a:r>
            <a:endParaRPr lang="en-US" sz="3800" dirty="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615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Keep monitoring the timer overflow flag (</a:t>
            </a:r>
            <a:r>
              <a:rPr lang="en-US" sz="3600" b="1" i="1" dirty="0"/>
              <a:t>TOV0</a:t>
            </a:r>
            <a:r>
              <a:rPr lang="en-US" dirty="0"/>
              <a:t>) to see if it is raised. Get out of the loop when </a:t>
            </a:r>
            <a:r>
              <a:rPr lang="en-US" sz="3600" b="1" i="1" dirty="0"/>
              <a:t>TOV0 </a:t>
            </a:r>
            <a:r>
              <a:rPr lang="en-US" dirty="0"/>
              <a:t>becomes high.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Stop the timer by disconnecting the clock source, using the following instruct ions: </a:t>
            </a:r>
          </a:p>
          <a:p>
            <a:pPr marL="914400" lvl="1">
              <a:buFont typeface="Wingdings"/>
              <a:buChar char="Ø"/>
            </a:pPr>
            <a:r>
              <a:rPr lang="en-US" dirty="0"/>
              <a:t>LDI R20, 0x00</a:t>
            </a:r>
            <a:endParaRPr lang="en-US" dirty="0">
              <a:cs typeface="Calibri"/>
            </a:endParaRPr>
          </a:p>
          <a:p>
            <a:pPr marL="914400" lvl="1">
              <a:buFont typeface="Wingdings"/>
              <a:buChar char="Ø"/>
            </a:pPr>
            <a:r>
              <a:rPr lang="en-US" dirty="0"/>
              <a:t>OUT TCCRO,R20  </a:t>
            </a:r>
            <a:r>
              <a:rPr lang="en-US" dirty="0" smtClean="0"/>
              <a:t>;timer stopped</a:t>
            </a:r>
            <a:r>
              <a:rPr lang="en-US" dirty="0"/>
              <a:t>,  </a:t>
            </a:r>
            <a:r>
              <a:rPr lang="en-US" dirty="0" smtClean="0"/>
              <a:t>mode</a:t>
            </a:r>
            <a:r>
              <a:rPr lang="en-US" dirty="0"/>
              <a:t> =Normal </a:t>
            </a:r>
            <a:endParaRPr lang="en-US" dirty="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Clear the TOVO flag for the next round.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back to Step 1 to load </a:t>
            </a:r>
            <a:r>
              <a:rPr lang="en-US" sz="3600" b="1" i="1" dirty="0"/>
              <a:t>TCNT0 </a:t>
            </a:r>
            <a:r>
              <a:rPr lang="en-US" dirty="0"/>
              <a:t>again.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70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ALP Programs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68362"/>
          </a:xfrm>
        </p:spPr>
        <p:txBody>
          <a:bodyPr/>
          <a:lstStyle/>
          <a:p>
            <a:r>
              <a:rPr lang="en-US" dirty="0" smtClean="0"/>
              <a:t>Timer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00,  01, 02 ….0A, 0B,……..f2, f3, f4……..  ff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7" name="Curved Left Arrow 16"/>
          <p:cNvSpPr/>
          <p:nvPr/>
        </p:nvSpPr>
        <p:spPr>
          <a:xfrm rot="5400000">
            <a:off x="3315560" y="-724760"/>
            <a:ext cx="972330" cy="6689050"/>
          </a:xfrm>
          <a:prstGeom prst="curvedLeftArrow">
            <a:avLst>
              <a:gd name="adj1" fmla="val 19919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6600" y="26670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Roll over</a:t>
            </a:r>
            <a:endParaRPr lang="en-US" dirty="0"/>
          </a:p>
        </p:txBody>
      </p:sp>
      <p:sp>
        <p:nvSpPr>
          <p:cNvPr id="20" name="Left Brace 19"/>
          <p:cNvSpPr/>
          <p:nvPr/>
        </p:nvSpPr>
        <p:spPr>
          <a:xfrm rot="5400000">
            <a:off x="5695950" y="400050"/>
            <a:ext cx="304800" cy="2400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34000" y="1066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Count=13 =0x0d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00600" y="3124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count=13+1 (Roll over)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66800" y="3657600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  TCNT0=0xf2</a:t>
            </a:r>
          </a:p>
          <a:p>
            <a:r>
              <a:rPr lang="en-US" dirty="0" smtClean="0"/>
              <a:t>Then after every clock tick TCNT0 will increment and finally reach 0xff.</a:t>
            </a:r>
          </a:p>
          <a:p>
            <a:r>
              <a:rPr lang="en-US" dirty="0" smtClean="0"/>
              <a:t>Next clock tick it rolls over to 00 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Calculation of XX to be loaded into TCNT0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989" y="1219200"/>
            <a:ext cx="7991475" cy="2800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3989" y="4611469"/>
            <a:ext cx="72508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 Delay= Count * T    ---------------(1)</a:t>
            </a:r>
          </a:p>
          <a:p>
            <a:endParaRPr lang="en-US" dirty="0" smtClean="0"/>
          </a:p>
          <a:p>
            <a:r>
              <a:rPr lang="en-US" dirty="0" smtClean="0"/>
              <a:t>Count=  FF - (XX-1)</a:t>
            </a:r>
          </a:p>
          <a:p>
            <a:r>
              <a:rPr lang="en-US" dirty="0" smtClean="0"/>
              <a:t>            =255 - XX +1</a:t>
            </a:r>
          </a:p>
          <a:p>
            <a:r>
              <a:rPr lang="en-US" dirty="0" smtClean="0"/>
              <a:t>            =256 - XX </a:t>
            </a:r>
          </a:p>
          <a:p>
            <a:r>
              <a:rPr lang="en-US" dirty="0" smtClean="0"/>
              <a:t>Required Delay= (256-XX) * T</a:t>
            </a:r>
          </a:p>
          <a:p>
            <a:r>
              <a:rPr lang="en-US" dirty="0" smtClean="0"/>
              <a:t>XX= 256-Required Delay/T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012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"/>
            <a:ext cx="7543800" cy="83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95400"/>
            <a:ext cx="6477000" cy="545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887901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smtClean="0"/>
              <a:t>From the above example, calculate the delay generated by the timer. Assume XTAL= 8MHz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We have F=8MHz , T=1/8MHz= 0.125µsec</a:t>
            </a:r>
          </a:p>
          <a:p>
            <a:pPr>
              <a:buNone/>
            </a:pPr>
            <a:r>
              <a:rPr lang="en-US" sz="2000" dirty="0" smtClean="0"/>
              <a:t>From the given equation </a:t>
            </a:r>
          </a:p>
          <a:p>
            <a:pPr>
              <a:buNone/>
            </a:pPr>
            <a:r>
              <a:rPr lang="en-US" sz="2000" dirty="0" smtClean="0"/>
              <a:t>Required Delay= (256-XX) * T</a:t>
            </a:r>
          </a:p>
          <a:p>
            <a:pPr>
              <a:buNone/>
            </a:pPr>
            <a:r>
              <a:rPr lang="en-US" sz="2000" dirty="0" smtClean="0"/>
              <a:t>Given XX=0xf2= 242</a:t>
            </a:r>
          </a:p>
          <a:p>
            <a:pPr>
              <a:buNone/>
            </a:pPr>
            <a:r>
              <a:rPr lang="en-US" sz="2000" dirty="0" smtClean="0"/>
              <a:t>Required  Delay = (256-242) X 0.125µsec</a:t>
            </a:r>
          </a:p>
          <a:p>
            <a:pPr>
              <a:buNone/>
            </a:pPr>
            <a:r>
              <a:rPr lang="en-US" sz="2000" dirty="0" smtClean="0"/>
              <a:t>                             = 14 x 0.125µsec</a:t>
            </a:r>
          </a:p>
          <a:p>
            <a:pPr>
              <a:buNone/>
            </a:pPr>
            <a:r>
              <a:rPr lang="en-US" sz="2000" dirty="0" smtClean="0"/>
              <a:t>                              = 1.75 µsec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Timers/Counters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3600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Find the delay generated if TCNT0=0x3e and XTAL =8 MHz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We have F=8MHz , T=1/8MHz= 0.125µsec</a:t>
            </a:r>
          </a:p>
          <a:p>
            <a:pPr>
              <a:buNone/>
            </a:pPr>
            <a:r>
              <a:rPr lang="en-US" sz="2400" dirty="0" smtClean="0"/>
              <a:t>From the given equation </a:t>
            </a:r>
          </a:p>
          <a:p>
            <a:pPr>
              <a:buNone/>
            </a:pPr>
            <a:r>
              <a:rPr lang="en-US" sz="2400" dirty="0" smtClean="0"/>
              <a:t>Required Delay= (256-XX) * T</a:t>
            </a:r>
          </a:p>
          <a:p>
            <a:pPr>
              <a:buNone/>
            </a:pPr>
            <a:r>
              <a:rPr lang="en-US" sz="2400" dirty="0" smtClean="0"/>
              <a:t>Given XX=0x3e= 62</a:t>
            </a:r>
          </a:p>
          <a:p>
            <a:pPr>
              <a:buNone/>
            </a:pPr>
            <a:r>
              <a:rPr lang="en-US" sz="2400" dirty="0" smtClean="0"/>
              <a:t>Required  Delay = (256-62) X 0.125µsec</a:t>
            </a:r>
          </a:p>
          <a:p>
            <a:pPr>
              <a:buNone/>
            </a:pPr>
            <a:r>
              <a:rPr lang="en-US" sz="2400" dirty="0" smtClean="0"/>
              <a:t>                             = 194 x 0.125µsec</a:t>
            </a:r>
          </a:p>
          <a:p>
            <a:pPr>
              <a:buNone/>
            </a:pPr>
            <a:r>
              <a:rPr lang="en-US" sz="2400" dirty="0" smtClean="0"/>
              <a:t>                              = 24.25 µsec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342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Resetting TOV0 Flag to Zero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90800"/>
            <a:ext cx="61912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95400"/>
            <a:ext cx="7162800" cy="105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5257800"/>
            <a:ext cx="6781800" cy="832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3352800"/>
            <a:ext cx="69342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Stopping the timer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4038600"/>
            <a:ext cx="6805613" cy="9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934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ALP for the above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66800"/>
            <a:ext cx="8260243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 smtClean="0"/>
              <a:t>Finding values to be loaded into TCNT0 given delay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534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Assuming XTAL= 8MHz, and Time Period=12.5µsec for a square wave, find the value to be loaded into TCNT0.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524000"/>
            <a:ext cx="8077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/>
              <a:t>We have F=8MHz , T=1/8MHz= 0.125µsec</a:t>
            </a:r>
          </a:p>
          <a:p>
            <a:pPr>
              <a:buNone/>
            </a:pPr>
            <a:r>
              <a:rPr lang="en-US" sz="2400" dirty="0" smtClean="0"/>
              <a:t>From the given equation </a:t>
            </a:r>
          </a:p>
          <a:p>
            <a:pPr>
              <a:buNone/>
            </a:pPr>
            <a:r>
              <a:rPr lang="en-US" sz="2400" dirty="0" smtClean="0"/>
              <a:t>Required Delay= (256-XX) * T</a:t>
            </a:r>
          </a:p>
          <a:p>
            <a:pPr>
              <a:buNone/>
            </a:pPr>
            <a:r>
              <a:rPr lang="en-US" sz="2400" dirty="0" smtClean="0"/>
              <a:t>For a square wave with t = 12.5 µsec, </a:t>
            </a:r>
          </a:p>
          <a:p>
            <a:pPr>
              <a:buNone/>
            </a:pPr>
            <a:r>
              <a:rPr lang="en-US" sz="2400" dirty="0" smtClean="0"/>
              <a:t>Given, Required Delay= 12.5 µsec /2 = 6.25µsec</a:t>
            </a:r>
          </a:p>
          <a:p>
            <a:pPr>
              <a:buNone/>
            </a:pPr>
            <a:r>
              <a:rPr lang="en-US" sz="2400" dirty="0" smtClean="0"/>
              <a:t>  </a:t>
            </a:r>
          </a:p>
          <a:p>
            <a:pPr>
              <a:buNone/>
            </a:pPr>
            <a:r>
              <a:rPr lang="en-US" sz="2400" dirty="0" smtClean="0"/>
              <a:t>XX= 256- Required Delay/T</a:t>
            </a:r>
          </a:p>
          <a:p>
            <a:pPr>
              <a:buNone/>
            </a:pPr>
            <a:r>
              <a:rPr lang="en-US" sz="2400" dirty="0" smtClean="0"/>
              <a:t>     = 256 – 6.25 µsec/0.125 µsec</a:t>
            </a:r>
          </a:p>
          <a:p>
            <a:pPr>
              <a:buNone/>
            </a:pPr>
            <a:r>
              <a:rPr lang="en-US" sz="2400" dirty="0" smtClean="0"/>
              <a:t>     = 206</a:t>
            </a:r>
          </a:p>
          <a:p>
            <a:pPr>
              <a:buNone/>
            </a:pPr>
            <a:r>
              <a:rPr lang="en-US" sz="2400" dirty="0" smtClean="0"/>
              <a:t>     = 0xCE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Therefore TCNT0= 0xCE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ALP Program for above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7994126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Generate a square wave of 16KHz, Assuming XTAL=8MHz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We have F=8MHz , T=1/8MHz= 0.125µsec</a:t>
            </a:r>
          </a:p>
          <a:p>
            <a:pPr>
              <a:buNone/>
            </a:pPr>
            <a:r>
              <a:rPr lang="en-US" dirty="0" smtClean="0"/>
              <a:t>From the given equation </a:t>
            </a:r>
          </a:p>
          <a:p>
            <a:pPr>
              <a:buNone/>
            </a:pPr>
            <a:r>
              <a:rPr lang="en-US" dirty="0" smtClean="0"/>
              <a:t>Required Delay= (256-XX) * T</a:t>
            </a:r>
          </a:p>
          <a:p>
            <a:pPr>
              <a:buNone/>
            </a:pPr>
            <a:r>
              <a:rPr lang="en-US" dirty="0" smtClean="0"/>
              <a:t>For a square wave with f= 16KHz,  t = 1/16KHz= 62.5 µsec, </a:t>
            </a:r>
          </a:p>
          <a:p>
            <a:pPr>
              <a:buNone/>
            </a:pPr>
            <a:r>
              <a:rPr lang="en-US" dirty="0" smtClean="0"/>
              <a:t>Given, Required Delay= 62.5 µsec /2 = 31.25µsec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XX= 256- Required Delay/T</a:t>
            </a:r>
          </a:p>
          <a:p>
            <a:pPr>
              <a:buNone/>
            </a:pPr>
            <a:r>
              <a:rPr lang="en-US" dirty="0" smtClean="0"/>
              <a:t>     = 256 – 31.25 µsec/0.125 µsec</a:t>
            </a:r>
          </a:p>
          <a:p>
            <a:pPr>
              <a:buNone/>
            </a:pPr>
            <a:r>
              <a:rPr lang="en-US" dirty="0" smtClean="0"/>
              <a:t>     = 256-250</a:t>
            </a:r>
          </a:p>
          <a:p>
            <a:pPr>
              <a:buNone/>
            </a:pPr>
            <a:r>
              <a:rPr lang="en-US" dirty="0" smtClean="0"/>
              <a:t>     = 6</a:t>
            </a:r>
          </a:p>
          <a:p>
            <a:pPr>
              <a:buNone/>
            </a:pPr>
            <a:r>
              <a:rPr lang="en-US" dirty="0" smtClean="0"/>
              <a:t>     =0x06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Therefore TCNT0= 0x06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Prescalar</a:t>
            </a:r>
            <a:r>
              <a:rPr lang="en-US" dirty="0" smtClean="0"/>
              <a:t> and generating longer 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399"/>
          </a:xfrm>
        </p:spPr>
        <p:txBody>
          <a:bodyPr/>
          <a:lstStyle/>
          <a:p>
            <a:r>
              <a:rPr lang="en-US" sz="2800" dirty="0" smtClean="0"/>
              <a:t>The size of the time delay depends on 2 factors</a:t>
            </a:r>
          </a:p>
          <a:p>
            <a:pPr lvl="1"/>
            <a:r>
              <a:rPr lang="en-US" sz="2400" dirty="0" smtClean="0"/>
              <a:t>The XTAL frequency</a:t>
            </a:r>
          </a:p>
          <a:p>
            <a:pPr lvl="1"/>
            <a:r>
              <a:rPr lang="en-US" sz="2400" dirty="0" smtClean="0"/>
              <a:t>The Timer’s 8-bit register</a:t>
            </a:r>
          </a:p>
          <a:p>
            <a:r>
              <a:rPr lang="en-US" sz="2800" dirty="0" smtClean="0"/>
              <a:t>Longest delay is obtained by having TCNT0=0x00</a:t>
            </a:r>
          </a:p>
          <a:p>
            <a:endParaRPr lang="en-US" sz="2800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733800"/>
            <a:ext cx="7848600" cy="11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838200" y="5257800"/>
            <a:ext cx="4212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But this may not be enough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47800"/>
            <a:ext cx="7124837" cy="465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39624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277100" cy="47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7612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7543800" cy="4892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876800"/>
            <a:ext cx="3962399" cy="891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Prescalar</a:t>
            </a:r>
            <a:r>
              <a:rPr lang="en-US" sz="2400" dirty="0" smtClean="0"/>
              <a:t>=64</a:t>
            </a:r>
          </a:p>
          <a:p>
            <a:pPr>
              <a:buNone/>
            </a:pPr>
            <a:r>
              <a:rPr lang="en-US" sz="2400" dirty="0" smtClean="0"/>
              <a:t>Frequency </a:t>
            </a:r>
            <a:r>
              <a:rPr lang="en-US" sz="2400" baseline="-25000" dirty="0" smtClean="0"/>
              <a:t>Timer</a:t>
            </a:r>
            <a:r>
              <a:rPr lang="en-US" sz="2400" dirty="0" smtClean="0"/>
              <a:t> = Frequency </a:t>
            </a:r>
            <a:r>
              <a:rPr lang="en-US" sz="2400" baseline="-25000" dirty="0" smtClean="0"/>
              <a:t>clock </a:t>
            </a:r>
            <a:r>
              <a:rPr lang="en-US" sz="2400" dirty="0" smtClean="0"/>
              <a:t>/64</a:t>
            </a:r>
          </a:p>
          <a:p>
            <a:pPr>
              <a:buNone/>
            </a:pPr>
            <a:r>
              <a:rPr lang="en-US" sz="2400" dirty="0" smtClean="0"/>
              <a:t>                               =8Mhz/64 =125KHz</a:t>
            </a:r>
          </a:p>
          <a:p>
            <a:pPr>
              <a:buNone/>
            </a:pPr>
            <a:r>
              <a:rPr lang="en-US" sz="2400" dirty="0" smtClean="0"/>
              <a:t>  			T=  8µsec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From the given equation </a:t>
            </a:r>
          </a:p>
          <a:p>
            <a:pPr>
              <a:buNone/>
            </a:pPr>
            <a:r>
              <a:rPr lang="en-US" sz="2400" dirty="0" smtClean="0"/>
              <a:t>Required Delay= (256-XX) * T</a:t>
            </a:r>
          </a:p>
          <a:p>
            <a:pPr>
              <a:buNone/>
            </a:pPr>
            <a:r>
              <a:rPr lang="en-US" sz="2400" dirty="0" smtClean="0"/>
              <a:t>Given,   XX= 0x10 =16D</a:t>
            </a:r>
          </a:p>
          <a:p>
            <a:pPr>
              <a:buNone/>
            </a:pPr>
            <a:r>
              <a:rPr lang="en-US" sz="2400" dirty="0" smtClean="0"/>
              <a:t>  </a:t>
            </a:r>
          </a:p>
          <a:p>
            <a:pPr>
              <a:buNone/>
            </a:pPr>
            <a:r>
              <a:rPr lang="en-US" sz="2400" dirty="0" smtClean="0"/>
              <a:t>Required Delay= (256-16) * 8 µsec</a:t>
            </a:r>
          </a:p>
          <a:p>
            <a:pPr>
              <a:buNone/>
            </a:pPr>
            <a:r>
              <a:rPr lang="en-US" sz="2400" dirty="0" smtClean="0"/>
              <a:t>			=240 * 8µsec</a:t>
            </a:r>
          </a:p>
          <a:p>
            <a:pPr>
              <a:buNone/>
            </a:pPr>
            <a:r>
              <a:rPr lang="en-US" sz="2400" dirty="0" smtClean="0"/>
              <a:t>			=1920µsec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9600"/>
            <a:ext cx="880203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8534400" cy="293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8141061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6934200" cy="533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CTC mode Programming in Timer 0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762000"/>
            <a:ext cx="7391400" cy="5813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229600" cy="381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495800"/>
            <a:ext cx="6029325" cy="183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854458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2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Timer 2 is also an 8-bit timer like timer 1</a:t>
            </a:r>
          </a:p>
          <a:p>
            <a:r>
              <a:rPr lang="en-US" dirty="0" smtClean="0"/>
              <a:t>But there are few differences between both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Timer 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915400" cy="4115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6736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Timer/Counter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197483" cy="1816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3505200"/>
            <a:ext cx="53340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/>
              <a:t>Clock input source to counter register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/>
              <a:t>Timer: Internal oscillator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/>
              <a:t>Counter: External source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xmlns="" val="30548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"/>
            <a:ext cx="7239000" cy="5600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143000" y="59436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TCCR2 Register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7848600" cy="949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362200"/>
            <a:ext cx="829111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1371600"/>
            <a:ext cx="3733800" cy="28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849530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868362"/>
          </a:xfrm>
        </p:spPr>
        <p:txBody>
          <a:bodyPr/>
          <a:lstStyle/>
          <a:p>
            <a:r>
              <a:rPr lang="en-US" dirty="0" smtClean="0"/>
              <a:t>Timer 1 Programming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47800"/>
            <a:ext cx="3352800" cy="362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10000" y="1275933"/>
            <a:ext cx="502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Timer1 is a 16-bit timer split into two 8-bit registers : TCNT1H and TCNT1L</a:t>
            </a:r>
          </a:p>
          <a:p>
            <a:pPr marL="342900" indent="-342900"/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It also has 2 control registers TCCR1A and TCCR1B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There are 2 OCR registers: OCR1A and OCR1B (each of 16-bit split as two 8-bit  OCR1AH: OCR1AL  &amp; OCR1BH: OCR1BL)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Hence there are 2 flag registers: OCF1A and OCF1B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Timer 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07" y="2057400"/>
            <a:ext cx="878774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237695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42900"/>
            <a:ext cx="8382000" cy="1609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324653"/>
            <a:ext cx="8315325" cy="1113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05200" y="3048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TCNT1 Register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62362" y="48572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TIFR Register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5793" y="1844493"/>
            <a:ext cx="811053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TCNT1 counts </a:t>
            </a:r>
            <a:r>
              <a:rPr lang="en-US" sz="2400" dirty="0" err="1" smtClean="0"/>
              <a:t>upto</a:t>
            </a:r>
            <a:r>
              <a:rPr lang="en-US" sz="2400" dirty="0" smtClean="0"/>
              <a:t> FFFF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TOV1  flag goes HIGH when TCNT1 overflows from FFFF to 0000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Whenever TCNT1 equals OCR1A, OCF1A flag will be set ON for the next timer clock.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Whenever TCNT1 equals OCR1B, OCF1B flag will be set ON for the next timer clock.</a:t>
            </a:r>
            <a:endParaRPr lang="en-US" sz="2000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00375" y="381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TCCR1A Register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990600"/>
            <a:ext cx="8591550" cy="5210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6172200" cy="6706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629400" y="6858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TCCR1B Register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8382000" cy="157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867143" y="486847"/>
            <a:ext cx="4328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Input Capture Register (ICR)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796367"/>
            <a:ext cx="8382000" cy="2070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4800" y="303387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 2:</a:t>
            </a:r>
            <a:endParaRPr lang="en-US" sz="28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40832"/>
            <a:ext cx="8915400" cy="182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28600" y="379512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 1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229600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4400" b="1" dirty="0" smtClean="0"/>
              <a:t>Timers</a:t>
            </a:r>
          </a:p>
          <a:p>
            <a:r>
              <a:rPr lang="en-IN" sz="3600" dirty="0" smtClean="0"/>
              <a:t>The </a:t>
            </a:r>
            <a:r>
              <a:rPr lang="en-IN" sz="3600" dirty="0"/>
              <a:t>timer is an important application in Embedded systems.</a:t>
            </a:r>
          </a:p>
          <a:p>
            <a:r>
              <a:rPr lang="en-IN" sz="3600" dirty="0"/>
              <a:t>It maintains the timing of an operation in sync with a system clock or an external clock. </a:t>
            </a:r>
          </a:p>
          <a:p>
            <a:r>
              <a:rPr lang="en-IN" sz="3600" dirty="0"/>
              <a:t>The timer has so many applications such as measure time generating delays, generating baud rates to mention just a few.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192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Delay Calculation in Timer 1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838200"/>
            <a:ext cx="7991475" cy="2800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799" y="3709927"/>
            <a:ext cx="8458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Required Delay= Count * T    ---------------(1)</a:t>
            </a:r>
          </a:p>
          <a:p>
            <a:endParaRPr lang="en-US" sz="2000" dirty="0" smtClean="0"/>
          </a:p>
          <a:p>
            <a:r>
              <a:rPr lang="en-US" sz="2000" dirty="0" smtClean="0"/>
              <a:t>Count=  FFFF - (XXYY-1)</a:t>
            </a:r>
          </a:p>
          <a:p>
            <a:r>
              <a:rPr lang="en-US" sz="2000" dirty="0" smtClean="0"/>
              <a:t>            =65535 - XX YY+1</a:t>
            </a:r>
          </a:p>
          <a:p>
            <a:r>
              <a:rPr lang="en-US" sz="2000" dirty="0" smtClean="0"/>
              <a:t>            =65536 - XX YY</a:t>
            </a:r>
          </a:p>
          <a:p>
            <a:r>
              <a:rPr lang="en-US" sz="2000" dirty="0" smtClean="0"/>
              <a:t>Required Delay= (65536-XXYY) * T</a:t>
            </a:r>
          </a:p>
          <a:p>
            <a:r>
              <a:rPr lang="en-US" sz="2000" dirty="0" smtClean="0"/>
              <a:t>XXYY= 65536-Required Delay/T</a:t>
            </a:r>
          </a:p>
          <a:p>
            <a:r>
              <a:rPr lang="en-US" sz="2000" dirty="0" smtClean="0"/>
              <a:t>Where XXYY is the value to be loaded into TCNT1H (with XX) and TCNT1L (with YY)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0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7829550" cy="656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Solution:</a:t>
            </a:r>
          </a:p>
          <a:p>
            <a:pPr>
              <a:buNone/>
            </a:pPr>
            <a:r>
              <a:rPr lang="en-US" sz="2400" dirty="0" smtClean="0"/>
              <a:t>In the above program, XXYY= D8F0, XTAL= 8MHZ, 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T = 1/8 MHz = 0.125</a:t>
            </a:r>
            <a:r>
              <a:rPr lang="en-US" sz="2400" dirty="0" smtClean="0"/>
              <a:t>µs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Required Delay = (FFFF-XXYY+1) * T</a:t>
            </a:r>
          </a:p>
          <a:p>
            <a:pPr>
              <a:buNone/>
            </a:pPr>
            <a:r>
              <a:rPr lang="en-US" sz="2400" dirty="0" smtClean="0"/>
              <a:t>                            = (FFFF- D8F0 + 1) * 0.125µs</a:t>
            </a:r>
          </a:p>
          <a:p>
            <a:pPr>
              <a:buNone/>
            </a:pPr>
            <a:r>
              <a:rPr lang="en-US" sz="2400" dirty="0" smtClean="0"/>
              <a:t>                            = 10,000 * 0.125µs</a:t>
            </a:r>
          </a:p>
          <a:p>
            <a:pPr>
              <a:buNone/>
            </a:pPr>
            <a:r>
              <a:rPr lang="en-US" sz="2400" dirty="0" smtClean="0"/>
              <a:t>		              = 1.25 ms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		</a:t>
            </a:r>
            <a:r>
              <a:rPr lang="en-US" sz="2400" dirty="0" smtClean="0"/>
              <a:t>Time Period= 2 * Required Delay</a:t>
            </a:r>
          </a:p>
          <a:p>
            <a:pPr>
              <a:buNone/>
            </a:pPr>
            <a:r>
              <a:rPr lang="en-US" sz="2400" dirty="0" smtClean="0"/>
              <a:t>			                      = 2 * 1.25 ms = 2.5 ms</a:t>
            </a:r>
          </a:p>
          <a:p>
            <a:pPr>
              <a:buNone/>
            </a:pPr>
            <a:r>
              <a:rPr lang="en-US" sz="2400" dirty="0" smtClean="0"/>
              <a:t>                                    </a:t>
            </a:r>
            <a:r>
              <a:rPr lang="en-US" sz="2400" dirty="0" smtClean="0">
                <a:sym typeface="Symbol"/>
              </a:rPr>
              <a:t> Frequency= 400Hz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124200"/>
            <a:ext cx="13144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609600" y="3810000"/>
            <a:ext cx="685800" cy="28576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95400" y="3810000"/>
            <a:ext cx="609600" cy="1588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7391400" cy="66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8686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33387" y="5334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Solution: 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16- bit Registers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5925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AVR is an 8-bit register, hence it can manipulate data 8 bits at a time.</a:t>
            </a:r>
          </a:p>
          <a:p>
            <a:r>
              <a:rPr lang="en-US" sz="2800" dirty="0" smtClean="0"/>
              <a:t>But Timer1 registers such as TCNT1, OCR1A, ICR1 and so on are 16-bit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394695"/>
            <a:ext cx="3733800" cy="1040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47700" y="4597667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TCNT1 = 0x15FF, we want to save the content of TCNT1 in R20 and R21</a:t>
            </a:r>
          </a:p>
          <a:p>
            <a:r>
              <a:rPr lang="en-US" sz="2000" dirty="0" smtClean="0"/>
              <a:t>Read TCNT1L (0xFF) at t0, at the same cycle occurs TCNT=0x1600</a:t>
            </a:r>
          </a:p>
          <a:p>
            <a:r>
              <a:rPr lang="en-US" sz="2000" dirty="0" smtClean="0"/>
              <a:t>Read TCNT1H (0x16) </a:t>
            </a:r>
          </a:p>
          <a:p>
            <a:r>
              <a:rPr lang="en-US" sz="2000" dirty="0" smtClean="0"/>
              <a:t>The content is detected as 0x16FF instead of the correct value 0x15FF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" y="957262"/>
            <a:ext cx="87630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98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276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But the AVR designers have resolved this issue with an 8-bit register called TEMP, which is used as a buffer.</a:t>
            </a:r>
          </a:p>
          <a:p>
            <a:pPr algn="just"/>
            <a:r>
              <a:rPr lang="en-US" sz="2400" dirty="0" smtClean="0"/>
              <a:t>When we write or read the high byte of a 16-bit register, the value will be written into the TEMP register</a:t>
            </a:r>
          </a:p>
          <a:p>
            <a:pPr algn="just"/>
            <a:r>
              <a:rPr lang="en-US" sz="2400" dirty="0" smtClean="0"/>
              <a:t>AVR buffers the high byte when the lower byte is read – When the higher byte is read, the buffered value is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3688148"/>
            <a:ext cx="7715250" cy="1158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1"/>
            <a:ext cx="8229600" cy="365759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After the execution of “OUT TCNT1H, R16”, the content of R16, 0x15 will be stored in the TEMP register.</a:t>
            </a:r>
          </a:p>
          <a:p>
            <a:r>
              <a:rPr lang="en-US" sz="2400" dirty="0" smtClean="0"/>
              <a:t>When the instruction “OUT TCNT1L , R16” is executed, the content of R16, 0xFF is loaded into TCNT1L and the content of TEMP register, 0x15, is loaded into TCNT1H, So, 0x15FF will be loaded into TCNT1 register at once. </a:t>
            </a:r>
          </a:p>
          <a:p>
            <a:r>
              <a:rPr lang="en-US" sz="2400" dirty="0" smtClean="0"/>
              <a:t>We should first write into high byte of the 16-bit register and then into the lower byte</a:t>
            </a:r>
          </a:p>
          <a:p>
            <a:r>
              <a:rPr lang="en-US" sz="2400" dirty="0" smtClean="0"/>
              <a:t>When we read the low byte of 16-bit register, the content of the high byte will be copied to the TEMP register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962400"/>
            <a:ext cx="6019800" cy="63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44958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Notice that reading the OCR1A and OCR1B registers does not involve using the temporary register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5486400"/>
            <a:ext cx="4267200" cy="53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COUNTER PROGRAMMING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771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838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3225" indent="-403225">
              <a:buFont typeface="Arial" pitchFamily="34" charset="0"/>
              <a:buChar char="•"/>
            </a:pPr>
            <a:r>
              <a:rPr lang="en-IN" sz="3200" dirty="0"/>
              <a:t>A normal delay function can be created by a  loop iterating for a few 1000 cycles</a:t>
            </a:r>
            <a:r>
              <a:rPr lang="en-IN" sz="3200" dirty="0" smtClean="0"/>
              <a:t>.</a:t>
            </a:r>
          </a:p>
          <a:p>
            <a:pPr marL="403225" indent="-403225">
              <a:buFont typeface="Arial" pitchFamily="34" charset="0"/>
              <a:buChar char="•"/>
            </a:pPr>
            <a:r>
              <a:rPr lang="en-IN" sz="3200" dirty="0" smtClean="0"/>
              <a:t>But </a:t>
            </a:r>
            <a:r>
              <a:rPr lang="en-IN" sz="3200" dirty="0"/>
              <a:t>these types of delays need not be accurate and fundamentally it is not a good programming practice. </a:t>
            </a:r>
            <a:endParaRPr lang="en-IN" sz="3200" dirty="0" smtClean="0"/>
          </a:p>
          <a:p>
            <a:pPr marL="403225" indent="-403225">
              <a:buFont typeface="Arial" pitchFamily="34" charset="0"/>
              <a:buChar char="•"/>
            </a:pPr>
            <a:r>
              <a:rPr lang="en-IN" sz="3200" dirty="0" smtClean="0"/>
              <a:t>So</a:t>
            </a:r>
            <a:r>
              <a:rPr lang="en-IN" sz="3200" dirty="0"/>
              <a:t>, TIMER/COUNTER can be used to generate required delays or to count the time interval between events. </a:t>
            </a:r>
          </a:p>
          <a:p>
            <a:pPr marL="403225" indent="-403225">
              <a:buFont typeface="Arial" pitchFamily="34" charset="0"/>
              <a:buChar char="•"/>
            </a:pPr>
            <a:r>
              <a:rPr lang="en-IN" sz="3200" dirty="0"/>
              <a:t>It counts the cycle of the peripheral clock or an externally supplied clock.</a:t>
            </a:r>
          </a:p>
          <a:p>
            <a:pPr marL="403225" indent="-403225">
              <a:buFont typeface="Arial" pitchFamily="34" charset="0"/>
              <a:buChar char="•"/>
            </a:pPr>
            <a:r>
              <a:rPr lang="en-IN" sz="3200" dirty="0"/>
              <a:t>The AVR microcontroller  ATmega32 has 3 Timers: </a:t>
            </a:r>
            <a:r>
              <a:rPr lang="en-IN" sz="3200" b="1" i="1" dirty="0"/>
              <a:t>Timer 0, Timer 1 and Timer 2</a:t>
            </a:r>
          </a:p>
          <a:p>
            <a:endParaRPr lang="en-IN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638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8382000" cy="637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909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Autofit/>
          </a:bodyPr>
          <a:lstStyle/>
          <a:p>
            <a:pPr marL="346075" indent="-290513" algn="just"/>
            <a:r>
              <a:rPr lang="en-US" sz="2800" dirty="0" smtClean="0"/>
              <a:t>The AVR timer can also be used to count, detect, and measure the time of events happening outside the AVR. </a:t>
            </a:r>
          </a:p>
          <a:p>
            <a:pPr marL="346075" indent="-290513" algn="just"/>
            <a:r>
              <a:rPr lang="en-US" sz="2800" dirty="0" smtClean="0"/>
              <a:t>The use of the timer as an event counter is discussed. </a:t>
            </a:r>
          </a:p>
          <a:p>
            <a:pPr marL="346075" indent="-290513" algn="just"/>
            <a:r>
              <a:rPr lang="en-US" sz="2800" dirty="0" smtClean="0"/>
              <a:t>When the timer is used as a timer, the AVR’s crystal is used as the source of the frequency. </a:t>
            </a:r>
          </a:p>
          <a:p>
            <a:pPr marL="346075" indent="-290513" algn="just"/>
            <a:r>
              <a:rPr lang="en-US" sz="2800" dirty="0" smtClean="0"/>
              <a:t>When it is used as a counter, however, it is a pulse outside the AVR that increments the </a:t>
            </a:r>
            <a:r>
              <a:rPr lang="en-US" sz="2400" b="1" i="1" dirty="0" err="1" smtClean="0"/>
              <a:t>TCNTx</a:t>
            </a:r>
            <a:r>
              <a:rPr lang="en-US" sz="2400" b="1" i="1" dirty="0" smtClean="0"/>
              <a:t> </a:t>
            </a:r>
            <a:r>
              <a:rPr lang="en-US" sz="2800" dirty="0" smtClean="0"/>
              <a:t>register. </a:t>
            </a:r>
          </a:p>
          <a:p>
            <a:pPr marL="346075" indent="-290513" algn="just"/>
            <a:r>
              <a:rPr lang="en-US" sz="2800" dirty="0" smtClean="0"/>
              <a:t>Notice that, in counter mode, registers such as </a:t>
            </a:r>
            <a:r>
              <a:rPr lang="en-US" sz="2400" b="1" i="1" dirty="0" err="1" smtClean="0"/>
              <a:t>TCCRn</a:t>
            </a:r>
            <a:r>
              <a:rPr lang="en-US" sz="2400" b="1" i="1" dirty="0" smtClean="0"/>
              <a:t>, </a:t>
            </a:r>
            <a:r>
              <a:rPr lang="en-US" sz="2400" b="1" i="1" dirty="0" err="1" smtClean="0"/>
              <a:t>OCRn</a:t>
            </a:r>
            <a:r>
              <a:rPr lang="en-US" sz="2800" dirty="0" smtClean="0"/>
              <a:t>, and </a:t>
            </a:r>
            <a:r>
              <a:rPr lang="en-US" sz="2400" b="1" i="1" dirty="0" err="1" smtClean="0"/>
              <a:t>TCNTn</a:t>
            </a:r>
            <a:r>
              <a:rPr lang="en-US" sz="2800" dirty="0" smtClean="0"/>
              <a:t> are the same as for the timer discussed in the previous session</a:t>
            </a:r>
          </a:p>
          <a:p>
            <a:pPr marL="346075" indent="-290513" algn="just"/>
            <a:r>
              <a:rPr lang="en-US" sz="2800" dirty="0" smtClean="0"/>
              <a:t>They even have the same names</a:t>
            </a:r>
          </a:p>
          <a:p>
            <a:pPr marL="346075" indent="-290513"/>
            <a:endParaRPr lang="en-US" sz="3400" dirty="0" smtClean="0"/>
          </a:p>
          <a:p>
            <a:pPr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xmlns="" val="259163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rmAutofit fontScale="47500" lnSpcReduction="20000"/>
          </a:bodyPr>
          <a:lstStyle/>
          <a:p>
            <a:pPr marL="568325" indent="-457200" algn="just"/>
            <a:r>
              <a:rPr lang="en-US" sz="5900" dirty="0" smtClean="0"/>
              <a:t>We know that the </a:t>
            </a:r>
            <a:r>
              <a:rPr lang="en-US" sz="5900" dirty="0"/>
              <a:t>CS</a:t>
            </a:r>
            <a:r>
              <a:rPr lang="en-US" sz="5900" dirty="0" smtClean="0"/>
              <a:t> bits (clock selector) in the TCCR0 register decide the source of the clock for the timer. </a:t>
            </a:r>
          </a:p>
          <a:p>
            <a:pPr marL="568325" indent="-457200" algn="just"/>
            <a:r>
              <a:rPr lang="en-US" sz="5900" dirty="0" smtClean="0"/>
              <a:t>If </a:t>
            </a:r>
            <a:r>
              <a:rPr lang="en-US" sz="5900" dirty="0"/>
              <a:t>CS02:CS00</a:t>
            </a:r>
            <a:r>
              <a:rPr lang="en-US" sz="5900" dirty="0" smtClean="0"/>
              <a:t> is between 1 and 5, the timer gets pulses from the crystal oscillator. </a:t>
            </a:r>
          </a:p>
          <a:p>
            <a:pPr marL="568325" indent="-457200" algn="just"/>
            <a:r>
              <a:rPr lang="en-US" sz="5900" dirty="0" smtClean="0"/>
              <a:t>In contrast, when </a:t>
            </a:r>
            <a:r>
              <a:rPr lang="en-US" sz="5900" dirty="0"/>
              <a:t>CS02:CS00</a:t>
            </a:r>
            <a:r>
              <a:rPr lang="en-US" sz="5900" dirty="0" smtClean="0"/>
              <a:t> is 6 or 7, the timer is used as a counter and gets its pulses from a source outside the AVR chip. </a:t>
            </a:r>
          </a:p>
          <a:p>
            <a:pPr marL="509588"/>
            <a:r>
              <a:rPr lang="en-US" sz="5900" dirty="0" smtClean="0"/>
              <a:t>You can as well load a count value in </a:t>
            </a:r>
            <a:r>
              <a:rPr lang="en-US" sz="5100" b="1" i="1" dirty="0" smtClean="0"/>
              <a:t>TCNT0</a:t>
            </a:r>
            <a:r>
              <a:rPr lang="en-US" sz="5900" dirty="0" smtClean="0"/>
              <a:t> and start the timer from a specific count. </a:t>
            </a:r>
          </a:p>
          <a:p>
            <a:pPr marL="509588"/>
            <a:r>
              <a:rPr lang="en-US" sz="5900" dirty="0" smtClean="0"/>
              <a:t>Another interesting feature is that a value can be set in the Output Compare Register (</a:t>
            </a:r>
            <a:r>
              <a:rPr lang="en-US" sz="5100" b="1" i="1" dirty="0" smtClean="0"/>
              <a:t>OCR0</a:t>
            </a:r>
            <a:r>
              <a:rPr lang="en-US" sz="5900" dirty="0" smtClean="0"/>
              <a:t>), and whenever </a:t>
            </a:r>
            <a:r>
              <a:rPr lang="en-US" sz="5100" b="1" i="1" dirty="0" smtClean="0"/>
              <a:t>TCNT0 </a:t>
            </a:r>
            <a:r>
              <a:rPr lang="en-US" sz="5900" dirty="0" smtClean="0"/>
              <a:t>reaches that value, the Output Compare Flag (</a:t>
            </a:r>
            <a:r>
              <a:rPr lang="en-US" sz="5100" b="1" i="1" dirty="0" smtClean="0"/>
              <a:t>OCF0</a:t>
            </a:r>
            <a:r>
              <a:rPr lang="en-US" sz="5900" dirty="0" smtClean="0"/>
              <a:t>) flag is Set.</a:t>
            </a:r>
          </a:p>
          <a:p>
            <a:pPr marL="568325" indent="-457200" algn="just"/>
            <a:endParaRPr lang="en-US" sz="3800" dirty="0" smtClean="0"/>
          </a:p>
          <a:p>
            <a:pPr marL="509588">
              <a:buNone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44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 smtClean="0"/>
              <a:t>Therefore, when </a:t>
            </a:r>
            <a:r>
              <a:rPr lang="en-US" sz="2800" b="1" i="1" dirty="0"/>
              <a:t>CS02:CS00</a:t>
            </a:r>
            <a:r>
              <a:rPr lang="en-US" sz="3600" dirty="0" smtClean="0"/>
              <a:t> is 6 or 7, the </a:t>
            </a:r>
            <a:r>
              <a:rPr lang="en-US" sz="2800" b="1" i="1" dirty="0"/>
              <a:t>TCNT0 </a:t>
            </a:r>
            <a:r>
              <a:rPr lang="en-US" sz="3600" dirty="0" smtClean="0"/>
              <a:t>counter counts up as pulses are fed from pin TO (Timer/Counter 0 External Clock input). </a:t>
            </a:r>
          </a:p>
          <a:p>
            <a:pPr marL="457200" indent="-457200"/>
            <a:r>
              <a:rPr lang="en-US" sz="3600" dirty="0" smtClean="0"/>
              <a:t>In ATmega32, T0 is the alternative function of </a:t>
            </a:r>
            <a:r>
              <a:rPr lang="en-US" sz="2800" b="1" i="1" dirty="0"/>
              <a:t>P0RTB.0</a:t>
            </a:r>
            <a:r>
              <a:rPr lang="en-US" sz="2800" b="1" i="1" dirty="0" smtClean="0"/>
              <a:t>.</a:t>
            </a:r>
          </a:p>
          <a:p>
            <a:pPr marL="457200" indent="-457200"/>
            <a:r>
              <a:rPr lang="en-US" sz="3600" dirty="0" smtClean="0"/>
              <a:t>Similar steps are used to configure Timer 1 and Timer 2 in various modes as timers or counters.</a:t>
            </a:r>
          </a:p>
          <a:p>
            <a:pPr marL="457200" indent="-457200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11258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" cy="563562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/>
              <a:t>Ex 1: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8229600" cy="137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971800"/>
            <a:ext cx="788577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438400"/>
            <a:ext cx="762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 2: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267200"/>
            <a:ext cx="704463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09600"/>
            <a:ext cx="8462636" cy="419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Timer1  when CS12:10 is 6 or 7, the clock pulse coming in from pin T1 (Alternative function of PORTB.1) makes TCNT1 counter count up.</a:t>
            </a:r>
          </a:p>
          <a:p>
            <a:r>
              <a:rPr lang="en-US" sz="2400" dirty="0" smtClean="0"/>
              <a:t>When CS12:10 is 6, the counter counts up on negative (Falling) edge</a:t>
            </a:r>
          </a:p>
          <a:p>
            <a:r>
              <a:rPr lang="en-US" sz="2400" dirty="0" smtClean="0"/>
              <a:t>When CS12:10 is , the counter counts up on positive (Rising) edge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7924800" cy="83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6425" y="914400"/>
            <a:ext cx="3457575" cy="213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143000"/>
            <a:ext cx="561154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382000" cy="980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95400"/>
            <a:ext cx="8153400" cy="158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200400"/>
            <a:ext cx="7599148" cy="238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"/>
            <a:ext cx="7086600" cy="6181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5943600"/>
          </a:xfrm>
        </p:spPr>
        <p:txBody>
          <a:bodyPr>
            <a:normAutofit/>
          </a:bodyPr>
          <a:lstStyle/>
          <a:p>
            <a:pPr marL="393700" indent="-393700"/>
            <a:r>
              <a:rPr lang="en-US" dirty="0"/>
              <a:t>Every timer needs a clock pulse to tick. </a:t>
            </a:r>
          </a:p>
          <a:p>
            <a:pPr marL="393700" indent="-393700"/>
            <a:r>
              <a:rPr lang="en-US" dirty="0"/>
              <a:t>The clock source can be internal or external.</a:t>
            </a:r>
          </a:p>
          <a:p>
            <a:pPr marL="393700" indent="-393700"/>
            <a:r>
              <a:rPr lang="en-US" dirty="0"/>
              <a:t> If we use the internal clock source, then the frequency of the crystal oscillator is fed into the timer. </a:t>
            </a:r>
          </a:p>
          <a:p>
            <a:pPr marL="393700" indent="-393700"/>
            <a:r>
              <a:rPr lang="en-US" dirty="0"/>
              <a:t>Therefore, it is used for time delay generation and consequently is called a </a:t>
            </a:r>
            <a:r>
              <a:rPr lang="en-US" b="1" dirty="0"/>
              <a:t>timer</a:t>
            </a:r>
            <a:r>
              <a:rPr lang="en-US" dirty="0"/>
              <a:t>. </a:t>
            </a:r>
            <a:endParaRPr lang="en-US" dirty="0" smtClean="0"/>
          </a:p>
          <a:p>
            <a:pPr marL="393700" indent="-282575"/>
            <a:r>
              <a:rPr lang="en-US" dirty="0" smtClean="0"/>
              <a:t>By choosing the external clock option, we feed pulses through one of the AVR’s pins. </a:t>
            </a:r>
          </a:p>
          <a:p>
            <a:pPr marL="393700" indent="-282575"/>
            <a:r>
              <a:rPr lang="en-US" dirty="0" smtClean="0"/>
              <a:t>This is called a </a:t>
            </a:r>
            <a:r>
              <a:rPr lang="en-US" b="1" dirty="0" smtClean="0"/>
              <a:t>counter.</a:t>
            </a:r>
            <a:r>
              <a:rPr lang="en-US" dirty="0" smtClean="0"/>
              <a:t> </a:t>
            </a:r>
          </a:p>
          <a:p>
            <a:pPr marL="393700" indent="-393700">
              <a:buNone/>
            </a:pPr>
            <a:endParaRPr lang="en-US" dirty="0"/>
          </a:p>
          <a:p>
            <a:pPr marL="63500" indent="-635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56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2702</Words>
  <Application>Microsoft Office PowerPoint</Application>
  <PresentationFormat>On-screen Show (4:3)</PresentationFormat>
  <Paragraphs>409</Paragraphs>
  <Slides>89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0" baseType="lpstr">
      <vt:lpstr>Office Theme</vt:lpstr>
      <vt:lpstr>AVR Time Delay and Instruction Pipeline</vt:lpstr>
      <vt:lpstr> Delay calculation for the AVR  </vt:lpstr>
      <vt:lpstr>Slide 3</vt:lpstr>
      <vt:lpstr>Timers/Counters</vt:lpstr>
      <vt:lpstr>Slide 5</vt:lpstr>
      <vt:lpstr>Timer/Counter</vt:lpstr>
      <vt:lpstr>Slide 7</vt:lpstr>
      <vt:lpstr>Slide 8</vt:lpstr>
      <vt:lpstr>Slide 9</vt:lpstr>
      <vt:lpstr>Timers in Atmega32</vt:lpstr>
      <vt:lpstr>Timer Registers and Flags</vt:lpstr>
      <vt:lpstr>Basic registers of timers</vt:lpstr>
      <vt:lpstr>Normal Mode (Timer 0)</vt:lpstr>
      <vt:lpstr>Slide 14</vt:lpstr>
      <vt:lpstr>Slide 15</vt:lpstr>
      <vt:lpstr>Slide 16</vt:lpstr>
      <vt:lpstr> Timer0 programming  </vt:lpstr>
      <vt:lpstr>TCCR0 (Timer/control Register)</vt:lpstr>
      <vt:lpstr>TCCR0 (Timer/control Register)</vt:lpstr>
      <vt:lpstr>TIFR(Timer/counter Interrupt Flag Register</vt:lpstr>
      <vt:lpstr>Slide 21</vt:lpstr>
      <vt:lpstr>Timer 0</vt:lpstr>
      <vt:lpstr>Slide 23</vt:lpstr>
      <vt:lpstr>Slide 24</vt:lpstr>
      <vt:lpstr>Slide 25</vt:lpstr>
      <vt:lpstr>Calculation of XX to be loaded into TCNT0</vt:lpstr>
      <vt:lpstr>Slide 27</vt:lpstr>
      <vt:lpstr>Slide 28</vt:lpstr>
      <vt:lpstr>Slide 29</vt:lpstr>
      <vt:lpstr>Slide 30</vt:lpstr>
      <vt:lpstr>Slide 31</vt:lpstr>
      <vt:lpstr>  Steps to program Timer0 in Normal mode  </vt:lpstr>
      <vt:lpstr>Slide 33</vt:lpstr>
      <vt:lpstr>ALP Programs</vt:lpstr>
      <vt:lpstr>Timer Concept</vt:lpstr>
      <vt:lpstr>Calculation of XX to be loaded into TCNT0</vt:lpstr>
      <vt:lpstr>Slide 37</vt:lpstr>
      <vt:lpstr>Slide 38</vt:lpstr>
      <vt:lpstr>From the above example, calculate the delay generated by the timer. Assume XTAL= 8MHz</vt:lpstr>
      <vt:lpstr>Find the delay generated if TCNT0=0x3e and XTAL =8 MHz</vt:lpstr>
      <vt:lpstr>Resetting TOV0 Flag to Zero</vt:lpstr>
      <vt:lpstr>ALP for the above program</vt:lpstr>
      <vt:lpstr>Finding values to be loaded into TCNT0 given delay required</vt:lpstr>
      <vt:lpstr>Assuming XTAL= 8MHz, and Time Period=12.5µsec for a square wave, find the value to be loaded into TCNT0.</vt:lpstr>
      <vt:lpstr>ALP Program for above program</vt:lpstr>
      <vt:lpstr>Generate a square wave of 16KHz, Assuming XTAL=8MHz</vt:lpstr>
      <vt:lpstr>Prescalar and generating longer delays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CTC mode Programming in Timer 0</vt:lpstr>
      <vt:lpstr>Slide 56</vt:lpstr>
      <vt:lpstr>Slide 57</vt:lpstr>
      <vt:lpstr>Timer 2 Programming</vt:lpstr>
      <vt:lpstr>Timer 2</vt:lpstr>
      <vt:lpstr>Slide 60</vt:lpstr>
      <vt:lpstr>Slide 61</vt:lpstr>
      <vt:lpstr>Slide 62</vt:lpstr>
      <vt:lpstr>Timer 1 Programming </vt:lpstr>
      <vt:lpstr>Timer 1</vt:lpstr>
      <vt:lpstr>Slide 65</vt:lpstr>
      <vt:lpstr>Slide 66</vt:lpstr>
      <vt:lpstr>Slide 67</vt:lpstr>
      <vt:lpstr>Slide 68</vt:lpstr>
      <vt:lpstr>Slide 69</vt:lpstr>
      <vt:lpstr>Delay Calculation in Timer 1</vt:lpstr>
      <vt:lpstr>Slide 71</vt:lpstr>
      <vt:lpstr>Slide 72</vt:lpstr>
      <vt:lpstr>Slide 73</vt:lpstr>
      <vt:lpstr>Slide 74</vt:lpstr>
      <vt:lpstr>Accessing 16- bit Registers</vt:lpstr>
      <vt:lpstr>Slide 76</vt:lpstr>
      <vt:lpstr>Solution: </vt:lpstr>
      <vt:lpstr>Slide 78</vt:lpstr>
      <vt:lpstr>COUNTER PROGRAMMING </vt:lpstr>
      <vt:lpstr>Slide 80</vt:lpstr>
      <vt:lpstr>Slide 81</vt:lpstr>
      <vt:lpstr>Slide 82</vt:lpstr>
      <vt:lpstr>Slide 83</vt:lpstr>
      <vt:lpstr>Ex 1:</vt:lpstr>
      <vt:lpstr>Slide 85</vt:lpstr>
      <vt:lpstr>Slide 86</vt:lpstr>
      <vt:lpstr>Slide 87</vt:lpstr>
      <vt:lpstr>Slide 88</vt:lpstr>
      <vt:lpstr>Slide 89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 Time Delay and Instruction Pipeline</dc:title>
  <dc:creator>ASN</dc:creator>
  <cp:lastModifiedBy>Hp</cp:lastModifiedBy>
  <cp:revision>281</cp:revision>
  <dcterms:created xsi:type="dcterms:W3CDTF">2006-08-16T00:00:00Z</dcterms:created>
  <dcterms:modified xsi:type="dcterms:W3CDTF">2023-05-04T04:05:24Z</dcterms:modified>
</cp:coreProperties>
</file>