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65" r:id="rId3"/>
    <p:sldId id="469" r:id="rId4"/>
    <p:sldId id="368" r:id="rId5"/>
    <p:sldId id="459" r:id="rId6"/>
    <p:sldId id="442" r:id="rId7"/>
    <p:sldId id="415" r:id="rId8"/>
    <p:sldId id="470" r:id="rId9"/>
    <p:sldId id="443" r:id="rId10"/>
    <p:sldId id="475" r:id="rId11"/>
    <p:sldId id="471" r:id="rId12"/>
    <p:sldId id="430" r:id="rId13"/>
    <p:sldId id="457" r:id="rId14"/>
    <p:sldId id="472" r:id="rId15"/>
    <p:sldId id="474" r:id="rId16"/>
    <p:sldId id="473" r:id="rId17"/>
    <p:sldId id="454" r:id="rId18"/>
    <p:sldId id="371" r:id="rId19"/>
    <p:sldId id="476" r:id="rId20"/>
    <p:sldId id="478" r:id="rId21"/>
    <p:sldId id="477" r:id="rId22"/>
    <p:sldId id="400" r:id="rId23"/>
    <p:sldId id="458" r:id="rId24"/>
    <p:sldId id="338" r:id="rId2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9EDF4"/>
    <a:srgbClr val="D2DEEF"/>
    <a:srgbClr val="FBF6EB"/>
    <a:srgbClr val="E3D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 autoAdjust="0"/>
    <p:restoredTop sz="94976"/>
  </p:normalViewPr>
  <p:slideViewPr>
    <p:cSldViewPr snapToGrid="0">
      <p:cViewPr varScale="1">
        <p:scale>
          <a:sx n="59" d="100"/>
          <a:sy n="59" d="100"/>
        </p:scale>
        <p:origin x="95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31EAD-9670-0A4C-B7F0-EFB928D33DF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E467-1029-9346-843B-F8F9DB947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E467-1029-9346-843B-F8F9DB947A4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E467-1029-9346-843B-F8F9DB947A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E467-1029-9346-843B-F8F9DB947A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2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3883CF2-E463-32CE-FA05-E3E7008803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62637BA-ED07-393D-02DB-9FCB574A8A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249A605-5B2A-6968-18ED-5BFCB7EDC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D49ABE-24E9-4B45-A861-A426B523E1AC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C649-58E5-41BF-858B-0405BB1E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C9E7B-8E8F-4132-9A16-53E925818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7A448-298B-4BA7-9E89-3AB57D02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036-BAA5-472C-8E2B-63983983F0C3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9061-D174-4E1A-8F2D-9AD0B078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3023-58AD-406F-ADEE-0EFFAC1F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3F79-9009-460C-ABFE-A5F6C432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A3A1C-C181-455B-99C7-508A387F5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758C-11B7-4269-86E1-38293BDA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3D3A-D60D-430A-BF76-6CE2FF4F8059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FF83-E1A4-4E65-9709-B341D16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A04E6-4C56-464B-B0BE-1BFC3E34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EFDFE-4A79-4329-BBF6-AC91F87D8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0F5F7-AEC8-4BC9-93A9-277F2177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FF79-0625-4DFD-9D64-B23FD4C8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490E-69A4-4DE4-9183-AAE38C6EE9EE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889F-0F47-46B1-87F1-939BD33E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B4D4-705E-4DA1-BCC6-D5B10D98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557C-ECAF-4F37-8A3B-76D022A3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6BBC-C9BE-4004-9B1E-9F8D7A5F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6455-D284-46C9-8DFF-CD9F0911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7735-CE58-4E88-A584-69E9F6BC673C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D805C-055F-4CD2-8237-6A9EA228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B6D0-F8A9-4FD4-A246-68929577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DC44-5D1D-42F0-9694-F26A516C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CE67A-9BA0-4CEB-ACD5-6FA3600B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72FE-3AC6-4B43-89F9-800C0EBA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813-022E-42B1-8179-4AEF9AB8A5AD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F7A5-23A2-4330-AD84-247FBFDD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4EAA-BD10-4B60-8669-FE8A82F8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C685-2689-46AF-AC76-AF50C968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C9D9-D3CB-45DC-BA24-0221EE2D8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65305-EB05-47D1-8CAE-5D68CA8C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E84C8-971F-40D9-8865-E57A83F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89B1-C624-4863-8095-E181E843196A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B1A1-D4EE-49FA-9C4F-2F944630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D515E-E1A3-4AE5-B94F-6D1F6298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B6C-24F9-4D90-888F-83BAE39F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25C2-A382-4257-9A87-8DEC46EB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341D-DB6A-4D26-94AD-1105B4FE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EC4ED-C9D3-45D7-9211-5822B0C70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D4295-6F91-4650-B288-E5E4A7E0F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36034-56FE-41C6-8B12-1A57B1E0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E1-0B16-43BC-ABA4-022FA3216D32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7F8A8-96F9-4609-9646-016E911C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F8C2C-CF55-47E7-B444-AC3940A0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686-6D35-4E3C-AF6E-C5D9F16F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1A2A5-6651-43D9-AA07-BF160E99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024B-B266-45EB-8EA8-DD9D65789F75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069C6-B0D3-454C-A294-E011234C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72991-41F8-498F-88F6-1ECC8377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BDA27-0804-4CD4-B2C9-BEA22BC2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542-8A7C-4ED9-92BD-C62E6449AE1C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B75CE-E9BA-49DC-BAC0-9E0BC892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FC48E-3D5D-4EC2-8F0E-B42DAE9D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64CA-4A30-40CC-8633-C5F85973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9F2F-B395-41FF-A41E-91E0C9F6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7A9C9-0075-454E-A0E0-4CFD4ACC1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AE106-6AF8-4D60-9546-BF24ED88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866D-74AA-4EF0-8893-D1ACE5D45EF5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1F0D-4025-446E-B066-93599AE4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43FD7-F6C7-483D-8676-FFB76951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20D8-0C84-405F-BF1F-8D5D6564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92E05-B86B-40CE-A58E-D38853E3B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9868A-BE18-4980-B650-F4F66D7F3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7B0E6-8407-444C-9B6D-94584919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0F60-4353-4E94-B41B-AEDF44336DE1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B10B-3C43-4EF6-A332-DE9D1B4C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4D127-F712-4B15-827B-75E3DF07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0D0FB-4109-4643-BAE8-F20CC88E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7DC7-4AB6-4954-9A69-6511F2B5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89C5-7DBE-452D-A775-6C9452BB0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1D64-2175-42A4-9626-CFB8D43A2A3B}" type="datetime1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C412-CF5F-4D8B-B6E8-95FCA5710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1A74-B71E-46C9-83E8-39400BE3D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1958-3435-4814-A600-54707536B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5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upportingDocs/OSPP%20Syllabus%202022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upportingDocs/Blockchain%20Syllabus%202022.doc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SupportingDocs/Scheme_Syllabus/FMCD2005-_I_II_2022-26%20_Ver1.0.doc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courses.nptel.ac.in/noc22_cs98" TargetMode="External"/><Relationship Id="rId13" Type="http://schemas.openxmlformats.org/officeDocument/2006/relationships/hyperlink" Target="https://onlinecourses.nptel.ac.in/noc22_cs80" TargetMode="External"/><Relationship Id="rId3" Type="http://schemas.openxmlformats.org/officeDocument/2006/relationships/hyperlink" Target="https://onlinecourses.nptel.ac.in/noc22_ee116" TargetMode="External"/><Relationship Id="rId7" Type="http://schemas.openxmlformats.org/officeDocument/2006/relationships/hyperlink" Target="https://onlinecourses.nptel.ac.in/noc22_cs96" TargetMode="External"/><Relationship Id="rId12" Type="http://schemas.openxmlformats.org/officeDocument/2006/relationships/hyperlink" Target="https://onlinecourses.nptel.ac.in/noc22_cs116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onlinecourses.swayam2.ac.in/cec22_cs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courses.nptel.ac.in/noc22_cs117" TargetMode="External"/><Relationship Id="rId11" Type="http://schemas.openxmlformats.org/officeDocument/2006/relationships/hyperlink" Target="https://onlinecourses.nptel.ac.in/noc22_cs89" TargetMode="External"/><Relationship Id="rId5" Type="http://schemas.openxmlformats.org/officeDocument/2006/relationships/hyperlink" Target="https://onlinecourses.nptel.ac.in/noc22_cs83" TargetMode="External"/><Relationship Id="rId15" Type="http://schemas.openxmlformats.org/officeDocument/2006/relationships/hyperlink" Target="https://onlinecourses.nptel.ac.in/noc22_cs61" TargetMode="External"/><Relationship Id="rId10" Type="http://schemas.openxmlformats.org/officeDocument/2006/relationships/hyperlink" Target="https://onlinecourses.nptel.ac.in/noc22_cs66" TargetMode="External"/><Relationship Id="rId4" Type="http://schemas.openxmlformats.org/officeDocument/2006/relationships/hyperlink" Target="https://onlinecourses.nptel.ac.in/noc22_ee85" TargetMode="External"/><Relationship Id="rId9" Type="http://schemas.openxmlformats.org/officeDocument/2006/relationships/hyperlink" Target="https://onlinecourses.swayam2.ac.in/cec22_cs21" TargetMode="External"/><Relationship Id="rId14" Type="http://schemas.openxmlformats.org/officeDocument/2006/relationships/hyperlink" Target="https://onlinecourses.nptel.ac.in/noc22_cs12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upportingDocs/Scheme_Syllabus/2019-%2023%20FMCD2004-1.0%20Scheme%20(VII%20-%20VIII)_2022_Ver1.0.doc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SupportingDocs/Scheme_Syllabus/FMCD2005-VII_VIII-2019_23_Ver1.0.do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upportingDocs/OSPP%20Syllabus%202022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le tech logo">
            <a:extLst>
              <a:ext uri="{FF2B5EF4-FFF2-40B4-BE49-F238E27FC236}">
                <a16:creationId xmlns:a16="http://schemas.microsoft.com/office/drawing/2014/main" id="{74346E74-4105-409A-9BF2-EAB4F51D3EE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3173" y="336286"/>
            <a:ext cx="4336463" cy="124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40854D-2A90-7243-972D-0F891CDAF278}"/>
              </a:ext>
            </a:extLst>
          </p:cNvPr>
          <p:cNvSpPr/>
          <p:nvPr/>
        </p:nvSpPr>
        <p:spPr>
          <a:xfrm>
            <a:off x="914400" y="2001196"/>
            <a:ext cx="10231395" cy="35394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sz="4400" b="1" dirty="0">
                <a:latin typeface="Garamond" pitchFamily="18" charset="0"/>
              </a:rPr>
              <a:t>Welcome </a:t>
            </a:r>
          </a:p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sz="4400" b="1" dirty="0">
                <a:latin typeface="Garamond" pitchFamily="18" charset="0"/>
              </a:rPr>
              <a:t>to</a:t>
            </a:r>
          </a:p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sz="4400" b="1" dirty="0">
                <a:latin typeface="Garamond" pitchFamily="18" charset="0"/>
              </a:rPr>
              <a:t>9th Board of Studies Meeting</a:t>
            </a:r>
            <a:endParaRPr lang="en-US" sz="4400" b="1" dirty="0">
              <a:solidFill>
                <a:srgbClr val="003366"/>
              </a:solidFill>
              <a:latin typeface="Garamond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sz="3200" b="1" dirty="0">
                <a:solidFill>
                  <a:srgbClr val="C00000"/>
                </a:solidFill>
                <a:latin typeface="Garamond" pitchFamily="18" charset="0"/>
              </a:rPr>
              <a:t>School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074A2-8683-A8D3-C2DE-051AFB77090C}"/>
              </a:ext>
            </a:extLst>
          </p:cNvPr>
          <p:cNvSpPr txBox="1"/>
          <p:nvPr/>
        </p:nvSpPr>
        <p:spPr>
          <a:xfrm>
            <a:off x="4572000" y="5835485"/>
            <a:ext cx="289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66"/>
                </a:solidFill>
                <a:latin typeface="Garamond" pitchFamily="18" charset="0"/>
              </a:rPr>
              <a:t>      AY 2023-24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CAD46-FB3D-D692-E5FB-9798739C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43" y="1820821"/>
            <a:ext cx="12016257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itchFamily="18" charset="0"/>
              </a:rPr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300" y="854715"/>
            <a:ext cx="10515600" cy="5189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Academic Initiatives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</a:t>
            </a:r>
            <a:r>
              <a:rPr lang="en-IN" sz="2400" b="1" dirty="0">
                <a:solidFill>
                  <a:srgbClr val="0070C0"/>
                </a:solidFill>
                <a:latin typeface="Garamond" pitchFamily="18" charset="0"/>
              </a:rPr>
              <a:t>CSE</a:t>
            </a:r>
            <a:r>
              <a:rPr lang="en-IN" sz="2400" b="1" dirty="0">
                <a:latin typeface="Garamond" pitchFamily="18" charset="0"/>
              </a:rPr>
              <a:t> </a:t>
            </a:r>
            <a:endParaRPr lang="en-IN" b="1" dirty="0">
              <a:latin typeface="Garamond" pitchFamily="18" charset="0"/>
            </a:endParaRP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latin typeface="Garamond" pitchFamily="18" charset="0"/>
              </a:rPr>
              <a:t>Ratification of scheme and approval of syllabi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VII &amp; VIII Semester for 2020 – 24 batch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latin typeface="Garamond" pitchFamily="18" charset="0"/>
              </a:rPr>
              <a:t>V &amp; VI Semester for 2021– 25 batch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sz="2000" b="1" dirty="0">
                <a:latin typeface="Garamond" pitchFamily="18" charset="0"/>
              </a:rPr>
              <a:t>Approval of programming syllabus I and II Semester of 2023 – 27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Approval of scheme III to VIII Semester of 2022 – 26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solidFill>
                  <a:srgbClr val="FF0000"/>
                </a:solidFill>
                <a:latin typeface="Garamond" pitchFamily="18" charset="0"/>
              </a:rPr>
              <a:t>Approval of scheme and syllabus minor programme in CSE for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CSE (AI)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2021 – 25 and 2022 – 26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syllabi V and VI Semester for 2021 – 25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 syllabi of  III and IV semester for 2022-26 batch</a:t>
            </a:r>
            <a:endParaRPr lang="en-IN" b="1" dirty="0">
              <a:latin typeface="Garamond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Post Graduate Programme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and syllabi of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Any other matter for discussion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Vote of thanks</a:t>
            </a:r>
          </a:p>
        </p:txBody>
      </p:sp>
    </p:spTree>
    <p:extLst>
      <p:ext uri="{BB962C8B-B14F-4D97-AF65-F5344CB8AC3E}">
        <p14:creationId xmlns:p14="http://schemas.microsoft.com/office/powerpoint/2010/main" val="30624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38611"/>
              </p:ext>
            </p:extLst>
          </p:nvPr>
        </p:nvGraphicFramePr>
        <p:xfrm>
          <a:off x="214231" y="0"/>
          <a:ext cx="11763537" cy="6894785"/>
        </p:xfrm>
        <a:graphic>
          <a:graphicData uri="http://schemas.openxmlformats.org/drawingml/2006/table">
            <a:tbl>
              <a:tblPr/>
              <a:tblGrid>
                <a:gridCol w="148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2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171">
                <a:tc rowSpan="2" gridSpan="7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Curriculum Structure-CSE 	                      Program:  B.E	         Total Program Credit: 179 (44 + 135)  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b="1" kern="160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Page  1 of 1</a:t>
                      </a:r>
                      <a:endParaRPr lang="en-IN" sz="1400" kern="160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30"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Year: 2021 - 25  </a:t>
                      </a:r>
                      <a:endParaRPr lang="en-IN" sz="140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7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</a:t>
                      </a: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II</a:t>
                      </a: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IV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VII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VIII</a:t>
                      </a:r>
                      <a:endParaRPr lang="en-IN" sz="1400" b="0" kern="160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34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Single Variable Calculus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Multivariable Calculus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Graph Theory and Linear Algebra 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Applied Statistics with R 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Software </a:t>
                      </a:r>
                      <a:r>
                        <a:rPr lang="en-US" sz="1400" b="1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Engg</a:t>
                      </a: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.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Computer Networks – 2 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Big Data &amp;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Analytics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PE-6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Industry Training</a:t>
                      </a:r>
                    </a:p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(0-0-6)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685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Physics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Chemistry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algn="ctr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Discrete Mathematical Structures 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Microcontroller: Programming &amp; Interfacing  (1-0-3)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Computer Networks – 1  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(3-1-0)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PALR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Information Security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8915" algn="l"/>
                        </a:tabLst>
                      </a:pPr>
                      <a:r>
                        <a:rPr lang="en-US" sz="1400" b="0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OE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537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Mechanics 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Problem Solving with Data Structures 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(0-0-3)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COA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(3-0-1)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OOP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System Software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Distributed &amp; Cloud Computing</a:t>
                      </a:r>
                      <a:endParaRPr lang="en-IN" sz="1400" b="1" kern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 </a:t>
                      </a:r>
                      <a:endParaRPr lang="en-IN" sz="1400" b="1" kern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PE-4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Capstone Project/Industry Project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 Programming for Problem solving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Exploration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 Structures and Algorithms</a:t>
                      </a:r>
                      <a:endParaRPr lang="en-IN" sz="1400" b="1" kern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( 4-0-0)</a:t>
                      </a:r>
                      <a:endParaRPr lang="en-IN" sz="1400" b="1" kern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Operating System Principles and Programming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Web Technologies Lab  (0-0-2)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PE-2 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PE-5 (3-0-0</a:t>
                      </a: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 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en-IN" sz="1400" b="0" kern="1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514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Electrical Engineering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Electronics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DBMS (4-0-0)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Principles of Compiler Design  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Machine Learning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(3-0-1)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PE-3 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Senior Design Project (0-0-6)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en-IN" sz="1400" b="0" kern="1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166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Social Innovation (0-1-1)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Mechanical </a:t>
                      </a:r>
                      <a:r>
                        <a:rPr lang="en-US" sz="1400" b="0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Engg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(2-1-0)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 Structures and Algorithms Lab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(0-0-2)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Explorative Data and Analysis(2-0-2)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System Software Lab   (0-0-1.5)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Blockchain</a:t>
                      </a:r>
                      <a:r>
                        <a:rPr lang="en-IN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and Distributed</a:t>
                      </a:r>
                      <a:r>
                        <a:rPr lang="en-IN" sz="1400" b="1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Ledgers (2-0-1)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CIPE (Audit-2)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2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Physics</a:t>
                      </a:r>
                      <a:r>
                        <a:rPr lang="en-US" sz="1400" b="0" kern="1600" baseline="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Lab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Professional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Communication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(1-1-0)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DBA Lab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Object Oriented Programming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Lab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Mini Project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CN Lab (0-0-1.5)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400" b="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PE-1 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Minor Project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(0-0-6)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400" b="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Corporate Communication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(0.5-0-0)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Problem Solving &amp; Analysis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(0.5-0-0)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Arithmetical Thinking &amp; Analytical Reasoning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(0.5-0-0)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Industry Readiness &amp; Leadership Skills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(0.5-0-0)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400" b="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9834"/>
                  </a:ext>
                </a:extLst>
              </a:tr>
              <a:tr h="1901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21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23.5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25.5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23.5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25.5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17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29601" y="11423"/>
            <a:ext cx="2278062" cy="409918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</a:rPr>
              <a:t> 2</a:t>
            </a:r>
            <a:r>
              <a:rPr lang="en-US" sz="2400" b="1" baseline="30000" dirty="0">
                <a:solidFill>
                  <a:srgbClr val="002060"/>
                </a:solidFill>
              </a:rPr>
              <a:t>nd</a:t>
            </a:r>
            <a:r>
              <a:rPr lang="en-US" sz="2400" b="1" dirty="0">
                <a:solidFill>
                  <a:srgbClr val="002060"/>
                </a:solidFill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230560943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5873" y="1066800"/>
          <a:ext cx="11309246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1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Sem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234"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  <a:r>
                        <a:rPr lang="en-US" sz="2000" b="1" baseline="30000" dirty="0"/>
                        <a:t>rd</a:t>
                      </a:r>
                      <a:r>
                        <a:rPr lang="en-US" sz="2000" b="1" baseline="0" dirty="0"/>
                        <a:t> Year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Signals &amp; Systems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Fundamentals of Image &amp; Video Processing</a:t>
                      </a:r>
                      <a:endParaRPr lang="en-US" sz="18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Computer Vision (2-0-1)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Neural Networks &amp; Deep Learning</a:t>
                      </a:r>
                      <a:endParaRPr lang="en-US" sz="18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/>
                        <a:t>Algorithmic Problem Solving (0-0-6)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Semantic Web (3-0-0)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Neural Networks &amp; Deep Learning (2-0-1)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Internet of Things (2-0-1)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Directory Domain Services (2-0-1)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(0-0-3) 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Multimedia Networks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Integration and Cloud  Services (0-0-3)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Parallel Computing (3-0-0)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Quantum Computing (3-0-0)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Embedded Intelligent Systems (0-0-3)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ARM Architecture (2-1-0)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Robotic Process Automation Design and Dev. (3-0-0)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  <a:r>
                        <a:rPr lang="en-US" sz="2000" b="1" baseline="30000" dirty="0"/>
                        <a:t>th</a:t>
                      </a:r>
                      <a:r>
                        <a:rPr lang="en-US" sz="2000" b="1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Social Network Analysis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Fuzzy Set Theory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Natural Language Processing</a:t>
                      </a:r>
                    </a:p>
                    <a:p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Unix Network Programming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Defined Networks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Cyber Security (2-0-1)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Mobile and Wireless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 algn="l" defTabSz="914377" rtl="0" eaLnBrk="1" latinLnBrk="0" hangingPunct="1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Testing</a:t>
                      </a:r>
                    </a:p>
                    <a:p>
                      <a:pPr marL="457200" lvl="0" indent="-457200" algn="l" defTabSz="914377" rtl="0" eaLnBrk="1" latinLnBrk="0" hangingPunct="1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C# Programming &amp;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914377" rtl="0" eaLnBrk="1" latinLnBrk="0" hangingPunct="1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Architecture and Design Thinking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Parallel Computing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Thinking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8</a:t>
                      </a:r>
                      <a:r>
                        <a:rPr lang="en-US" sz="2000" b="1" baseline="30000" dirty="0"/>
                        <a:t>th</a:t>
                      </a:r>
                      <a:r>
                        <a:rPr lang="en-US" sz="2000" b="1" dirty="0"/>
                        <a:t> 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indent="-457200"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Elective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DCC (2-0-1); 2. DBMS; 3. High Performance Computing for Engineering Applications; 4. Essential of IT; 5. SE; 6. Big Data Analytics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indent="-457200">
                        <a:buFont typeface="+mj-lt"/>
                        <a:buNone/>
                      </a:pP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47" name="Title 4"/>
          <p:cNvSpPr>
            <a:spLocks noGrp="1"/>
          </p:cNvSpPr>
          <p:nvPr>
            <p:ph type="title"/>
          </p:nvPr>
        </p:nvSpPr>
        <p:spPr>
          <a:xfrm>
            <a:off x="433388" y="74613"/>
            <a:ext cx="10515600" cy="944562"/>
          </a:xfrm>
        </p:spPr>
        <p:txBody>
          <a:bodyPr/>
          <a:lstStyle/>
          <a:p>
            <a:pPr eaLnBrk="1" hangingPunct="1"/>
            <a:r>
              <a:rPr lang="en-US" b="1" dirty="0">
                <a:latin typeface="Garamond" pitchFamily="18" charset="0"/>
              </a:rPr>
              <a:t>Vertical Electives</a:t>
            </a:r>
            <a:endParaRPr lang="en-US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pic>
        <p:nvPicPr>
          <p:cNvPr id="5148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3700" y="122238"/>
            <a:ext cx="271145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053970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/>
          <a:lstStyle/>
          <a:p>
            <a:r>
              <a:rPr lang="en-US" b="1" dirty="0">
                <a:latin typeface="Garamond" pitchFamily="18" charset="0"/>
              </a:rPr>
              <a:t>Change Summary: Courses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860F9D-2FCA-5BCD-07EF-2DD280BE239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1939894"/>
              </p:ext>
            </p:extLst>
          </p:nvPr>
        </p:nvGraphicFramePr>
        <p:xfrm>
          <a:off x="543696" y="924777"/>
          <a:ext cx="11158151" cy="502895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3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Course</a:t>
                      </a:r>
                      <a:endParaRPr 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Change Summary</a:t>
                      </a:r>
                      <a:endParaRPr 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1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</a:rPr>
                        <a:t>Object oriented Programming</a:t>
                      </a:r>
                      <a:r>
                        <a:rPr kumimoji="0" lang="en-US" sz="2000" b="1" kern="1600" dirty="0">
                          <a:solidFill>
                            <a:schemeClr val="tx1"/>
                          </a:solidFill>
                        </a:rPr>
                        <a:t>(20ECSC204)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kumimoji="0" lang="en-US" sz="20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426">
                <a:tc>
                  <a:txBody>
                    <a:bodyPr/>
                    <a:lstStyle/>
                    <a:p>
                      <a:r>
                        <a:rPr kumimoji="0" lang="en-US" sz="2000" b="1" kern="1600" dirty="0">
                          <a:solidFill>
                            <a:schemeClr val="tx1"/>
                          </a:solidFill>
                        </a:rPr>
                        <a:t>Distributed cloud computing(20ECSC305)</a:t>
                      </a:r>
                      <a:endParaRPr kumimoji="0" lang="en-US" sz="2000" b="1" kern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Calibri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2000" i="1" dirty="0">
                        <a:solidFill>
                          <a:schemeClr val="tx1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805">
                <a:tc>
                  <a:txBody>
                    <a:bodyPr/>
                    <a:lstStyle/>
                    <a:p>
                      <a:endParaRPr kumimoji="0" lang="en-US" sz="2000" b="1" kern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Calibri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 u="none" dirty="0">
                        <a:solidFill>
                          <a:schemeClr val="tx1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>
                          <a:solidFill>
                            <a:srgbClr val="FF0000"/>
                          </a:solidFill>
                          <a:hlinkClick r:id="rId3"/>
                        </a:rPr>
                        <a:t>Blockchain and Distributed Ledgers </a:t>
                      </a:r>
                      <a:endParaRPr kumimoji="0" lang="en-US" sz="2000" b="1" kern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>
                          <a:solidFill>
                            <a:srgbClr val="FF0000"/>
                          </a:solidFill>
                        </a:rPr>
                        <a:t>(2-0-1)</a:t>
                      </a:r>
                      <a:endParaRPr kumimoji="0" 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rtl="0" fontAlgn="base">
                        <a:buFont typeface="Arial" pitchFamily="34" charset="0"/>
                        <a:buNone/>
                      </a:pPr>
                      <a:r>
                        <a:rPr kumimoji="0" lang="en-US" sz="2000" b="0" u="none" strike="noStrike" kern="1200" dirty="0">
                          <a:solidFill>
                            <a:srgbClr val="FF0000"/>
                          </a:solidFill>
                        </a:rPr>
                        <a:t>Chapter on Enterprise Blockchain Systems is introduced. It is a latest trend in industry and there was </a:t>
                      </a:r>
                      <a:r>
                        <a:rPr kumimoji="0" lang="en-US" sz="2000" b="0" u="none" strike="noStrike" kern="1200" baseline="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eedback from Alumni.</a:t>
                      </a:r>
                    </a:p>
                    <a:p>
                      <a:pPr rtl="0" fontAlgn="base">
                        <a:buFont typeface="Arial" pitchFamily="34" charset="0"/>
                        <a:buNone/>
                      </a:pP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% of change: 20</a:t>
                      </a:r>
                      <a:endParaRPr lang="en-US" sz="2000" i="1" baseline="0" dirty="0">
                        <a:solidFill>
                          <a:srgbClr val="FF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itchFamily="18" charset="0"/>
              </a:rPr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300" y="854715"/>
            <a:ext cx="10515600" cy="5189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Academic Initiatives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</a:t>
            </a:r>
            <a:r>
              <a:rPr lang="en-IN" sz="2400" b="1" dirty="0">
                <a:solidFill>
                  <a:srgbClr val="0070C0"/>
                </a:solidFill>
                <a:latin typeface="Garamond" pitchFamily="18" charset="0"/>
              </a:rPr>
              <a:t>CSE</a:t>
            </a:r>
            <a:r>
              <a:rPr lang="en-IN" sz="2400" b="1" dirty="0">
                <a:latin typeface="Garamond" pitchFamily="18" charset="0"/>
              </a:rPr>
              <a:t> </a:t>
            </a:r>
            <a:endParaRPr lang="en-IN" b="1" dirty="0">
              <a:latin typeface="Garamond" pitchFamily="18" charset="0"/>
            </a:endParaRP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latin typeface="Garamond" pitchFamily="18" charset="0"/>
              </a:rPr>
              <a:t>Ratification of scheme and approval of syllabi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VII &amp; VIII Semester for 2020 – 24 batch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latin typeface="Garamond" pitchFamily="18" charset="0"/>
              </a:rPr>
              <a:t>V &amp; VI Semester for 2021– 25 batch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Approval of programming syllabus I and II Semester of 2023 – 27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2022 – 26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solidFill>
                  <a:srgbClr val="FF0000"/>
                </a:solidFill>
                <a:latin typeface="Garamond" pitchFamily="18" charset="0"/>
              </a:rPr>
              <a:t>Approval of scheme and syllabus minor programme in CSE for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CSE (AI)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2021 – 25 and 2022 – 26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syllabi V and VI Semester for 2021 – 25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 syllabi of  III and IV semester for 2022-26 batch</a:t>
            </a:r>
            <a:endParaRPr lang="en-IN" b="1" dirty="0">
              <a:latin typeface="Garamond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Post Graduate Programme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and syllabi of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Any other matter for discussion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Vote of thanks</a:t>
            </a:r>
          </a:p>
        </p:txBody>
      </p:sp>
    </p:spTree>
    <p:extLst>
      <p:ext uri="{BB962C8B-B14F-4D97-AF65-F5344CB8AC3E}">
        <p14:creationId xmlns:p14="http://schemas.microsoft.com/office/powerpoint/2010/main" val="11553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36EC-BB4A-9C26-16C2-20F8DE29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88A7-094C-526E-E893-696B66DA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itchFamily="18" charset="0"/>
              </a:rPr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300" y="854715"/>
            <a:ext cx="10515600" cy="5189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Academic Initiatives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</a:t>
            </a:r>
            <a:r>
              <a:rPr lang="en-IN" sz="2400" b="1" dirty="0">
                <a:solidFill>
                  <a:srgbClr val="0070C0"/>
                </a:solidFill>
                <a:latin typeface="Garamond" pitchFamily="18" charset="0"/>
              </a:rPr>
              <a:t>CSE</a:t>
            </a:r>
            <a:r>
              <a:rPr lang="en-IN" sz="2400" b="1" dirty="0">
                <a:latin typeface="Garamond" pitchFamily="18" charset="0"/>
              </a:rPr>
              <a:t> </a:t>
            </a:r>
            <a:endParaRPr lang="en-IN" b="1" dirty="0">
              <a:latin typeface="Garamond" pitchFamily="18" charset="0"/>
            </a:endParaRP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latin typeface="Garamond" pitchFamily="18" charset="0"/>
              </a:rPr>
              <a:t>Ratification of scheme and approval of syllabi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VII &amp; VIII Semester for 2020 – 24 batch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V &amp; VI Semester for 2021– 25 batch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programming syllabus I and II Semester of 2023 – 27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2022 – 26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solidFill>
                  <a:srgbClr val="FF0000"/>
                </a:solidFill>
                <a:latin typeface="Garamond" pitchFamily="18" charset="0"/>
              </a:rPr>
              <a:t>Approval of scheme and syllabus minor programme in CSE for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CSE (AI)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2021 – 25 and 2022 – 26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syllabi V and VI Semester for 2021 – 25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 syllabi of  III and IV semester for 2022-26 batch</a:t>
            </a:r>
            <a:endParaRPr lang="en-IN" b="1" dirty="0">
              <a:latin typeface="Garamond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Post Graduate Programme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and syllabi of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Any other matter for discussion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Vote of thanks</a:t>
            </a:r>
          </a:p>
        </p:txBody>
      </p:sp>
    </p:spTree>
    <p:extLst>
      <p:ext uri="{BB962C8B-B14F-4D97-AF65-F5344CB8AC3E}">
        <p14:creationId xmlns:p14="http://schemas.microsoft.com/office/powerpoint/2010/main" val="22024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69720"/>
              </p:ext>
            </p:extLst>
          </p:nvPr>
        </p:nvGraphicFramePr>
        <p:xfrm>
          <a:off x="228600" y="207780"/>
          <a:ext cx="11763537" cy="6346145"/>
        </p:xfrm>
        <a:graphic>
          <a:graphicData uri="http://schemas.openxmlformats.org/drawingml/2006/table">
            <a:tbl>
              <a:tblPr/>
              <a:tblGrid>
                <a:gridCol w="148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2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5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171">
                <a:tc rowSpan="2" gridSpan="7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Curriculum Structure-CSE 	                      Program:  B.E	         Total Program Credit: 177 (44 + 133)  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b="1" kern="160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Page  1 of 1</a:t>
                      </a:r>
                      <a:endParaRPr lang="en-IN" sz="1400" kern="160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30"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Year: 2023 - 27  </a:t>
                      </a:r>
                      <a:endParaRPr lang="en-IN" sz="140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7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</a:t>
                      </a: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II</a:t>
                      </a: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IV</a:t>
                      </a:r>
                      <a:endParaRPr lang="en-IN" sz="1400" b="1" kern="160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</a:t>
                      </a:r>
                      <a:endParaRPr lang="en-IN" sz="1400" b="0" kern="160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VII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VIII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34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Single Variable Calculus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Multivariable Calculus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Graph Theory and Linear Algebra 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Applied Statistics with R 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Software </a:t>
                      </a:r>
                      <a:r>
                        <a:rPr lang="en-US" sz="1400" b="0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Engg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Computer Networks – 2 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Big Data &amp;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Analytics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PE-6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Industry Training</a:t>
                      </a:r>
                    </a:p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(0-0-6)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685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Physics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Chemistry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algn="ctr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Discrete Mathematical Structures 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Microcontroller: Programming &amp; Interfacing  (1-0-3)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Computer Networks – 1  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PALR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Information Security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8915" algn="l"/>
                        </a:tabLst>
                      </a:pPr>
                      <a:r>
                        <a:rPr lang="en-US" sz="1400" b="0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OE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537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Mechanics 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  <a:hlinkClick r:id="rId2"/>
                        </a:rPr>
                        <a:t>Problem Solving with Data Structures </a:t>
                      </a:r>
                      <a:endParaRPr lang="en-US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(0-0-3)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COA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(3-0-1)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OOP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System Software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Distributed &amp; Cloud Computing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PE-4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Capstone Project/Industry Project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  <a:hlinkClick r:id="rId2"/>
                        </a:rPr>
                        <a:t>C Programming for Problem solving</a:t>
                      </a:r>
                      <a:r>
                        <a:rPr lang="en-US" sz="1400" b="1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Exploration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 Structures and Algorithms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( 4-0-0)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Operating System Principles and Programming 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Web Technologies Lab  (0-0-2)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PE-2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PE-5 (3-0-0</a:t>
                      </a: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 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en-IN" sz="1400" b="0" kern="1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514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Electrical Engineering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Electronics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DBMS (4-0-0)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Principles of Compiler Design  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Machine Learning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PE-3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Senior Design Project (0-0-6)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en-IN" sz="1400" b="0" kern="1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166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Social Innovation (0-1-1)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Mechanical </a:t>
                      </a:r>
                      <a:r>
                        <a:rPr lang="en-US" sz="1400" b="0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Engg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(2-1-0)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 Structures and Algorithms Lab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(0-0-2)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Explorative Data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and Analysis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(2-0-2)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System Software Lab   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Blockchain</a:t>
                      </a: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and Distributed</a:t>
                      </a:r>
                      <a:r>
                        <a:rPr lang="en-IN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Ledgers (2-0-1)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CIPE (Audit-2)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2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Physics</a:t>
                      </a:r>
                      <a:r>
                        <a:rPr lang="en-US" sz="1400" b="0" kern="1600" baseline="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Lab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Professional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Communication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(1-1-0)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DBA Lab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Object Oriented Programming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Lab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Mini Project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CN Lab (0-0-1.5)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400" b="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PE-1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Minor Project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(0-0-6)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400" b="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1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21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23.5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25.5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23.5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25.5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17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099029" y="207780"/>
            <a:ext cx="1408633" cy="457200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</a:rPr>
              <a:t>1</a:t>
            </a:r>
            <a:r>
              <a:rPr lang="en-US" sz="2400" b="1" baseline="30000" dirty="0">
                <a:solidFill>
                  <a:srgbClr val="002060"/>
                </a:solidFill>
              </a:rPr>
              <a:t>st</a:t>
            </a:r>
            <a:r>
              <a:rPr lang="en-US" sz="2400" b="1" dirty="0">
                <a:solidFill>
                  <a:srgbClr val="002060"/>
                </a:solidFill>
              </a:rPr>
              <a:t>  Year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>
            <a:noAutofit/>
          </a:bodyPr>
          <a:lstStyle/>
          <a:p>
            <a:r>
              <a:rPr lang="en-US" b="1" dirty="0">
                <a:latin typeface="Garamond" pitchFamily="18" charset="0"/>
              </a:rPr>
              <a:t>Minor in CSE (2023-25)  </a:t>
            </a:r>
            <a:br>
              <a:rPr lang="en-US" b="1" dirty="0">
                <a:latin typeface="Garamond" pitchFamily="18" charset="0"/>
              </a:rPr>
            </a:br>
            <a:r>
              <a:rPr lang="en-US" sz="2400" b="1" dirty="0">
                <a:latin typeface="Garamond" pitchFamily="18" charset="0"/>
              </a:rPr>
              <a:t>(All branches except CSE)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55993"/>
              </p:ext>
            </p:extLst>
          </p:nvPr>
        </p:nvGraphicFramePr>
        <p:xfrm>
          <a:off x="1019331" y="1425352"/>
          <a:ext cx="9758599" cy="4423497"/>
        </p:xfrm>
        <a:graphic>
          <a:graphicData uri="http://schemas.openxmlformats.org/drawingml/2006/table">
            <a:tbl>
              <a:tblPr/>
              <a:tblGrid>
                <a:gridCol w="111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8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048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 b="1" kern="1600" dirty="0">
                          <a:latin typeface="Garamond" pitchFamily="18" charset="0"/>
                          <a:ea typeface="Times New Roman"/>
                          <a:cs typeface="Arial"/>
                        </a:rPr>
                        <a:t>Sl. No.</a:t>
                      </a:r>
                      <a:endParaRPr lang="en-IN" sz="2000" kern="1600" dirty="0"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 b="1" kern="1600" dirty="0">
                          <a:latin typeface="Garamond" pitchFamily="18" charset="0"/>
                          <a:ea typeface="Times New Roman"/>
                          <a:cs typeface="Arial"/>
                        </a:rPr>
                        <a:t>Course</a:t>
                      </a:r>
                      <a:endParaRPr lang="en-IN" sz="2000" kern="1600" dirty="0"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 b="1" kern="1600" dirty="0">
                          <a:latin typeface="Garamond" pitchFamily="18" charset="0"/>
                          <a:ea typeface="Times New Roman"/>
                          <a:cs typeface="Arial"/>
                        </a:rPr>
                        <a:t>L-T-P</a:t>
                      </a:r>
                      <a:endParaRPr lang="en-IN" sz="2000" kern="1600" dirty="0"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 b="1" kern="1600" dirty="0">
                          <a:latin typeface="Garamond" pitchFamily="18" charset="0"/>
                          <a:ea typeface="Times New Roman"/>
                          <a:cs typeface="Arial"/>
                        </a:rPr>
                        <a:t>Credits</a:t>
                      </a:r>
                      <a:endParaRPr lang="en-IN" sz="2000" kern="1600" dirty="0"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 b="1" kern="1600">
                          <a:latin typeface="Garamond" pitchFamily="18" charset="0"/>
                          <a:ea typeface="Times New Roman"/>
                          <a:cs typeface="Arial"/>
                        </a:rPr>
                        <a:t>Contact Hours</a:t>
                      </a:r>
                      <a:endParaRPr lang="en-IN" sz="2000" kern="1600"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97">
                <a:tc>
                  <a:txBody>
                    <a:bodyPr/>
                    <a:lstStyle/>
                    <a:p>
                      <a:pPr algn="l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DBMS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3-0-1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711">
                <a:tc>
                  <a:txBody>
                    <a:bodyPr/>
                    <a:lstStyle/>
                    <a:p>
                      <a:pPr algn="l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IN" sz="2000" kern="160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OOP with Python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2-0-1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102">
                <a:tc>
                  <a:txBody>
                    <a:bodyPr/>
                    <a:lstStyle/>
                    <a:p>
                      <a:pPr algn="l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IN" sz="2000" kern="160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Elective 1: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Data Mining, Computer Networks,  Computer Organization &amp; OS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2-0-1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16">
                <a:tc>
                  <a:txBody>
                    <a:bodyPr/>
                    <a:lstStyle/>
                    <a:p>
                      <a:pPr algn="l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IN" sz="2000" kern="160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Elective 2: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600" baseline="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Big Data Analytics,  Cloud Computing,  Internet of Things</a:t>
                      </a:r>
                      <a:endParaRPr lang="en-US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2-0-1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16">
                <a:tc>
                  <a:txBody>
                    <a:bodyPr/>
                    <a:lstStyle/>
                    <a:p>
                      <a:pPr algn="l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6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Project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0-0-2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kern="1600" dirty="0">
                          <a:solidFill>
                            <a:schemeClr val="tx1"/>
                          </a:solidFill>
                          <a:latin typeface="Garamond" pitchFamily="18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IN" sz="2000" kern="1600" dirty="0">
                        <a:solidFill>
                          <a:schemeClr val="tx1"/>
                        </a:solidFill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7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2000" kern="1600" dirty="0">
                        <a:latin typeface="Garamond" pitchFamily="18" charset="0"/>
                        <a:ea typeface="Times New Roman"/>
                        <a:cs typeface="Arial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 b="1" kern="1600" dirty="0">
                          <a:latin typeface="Garamond" pitchFamily="18" charset="0"/>
                          <a:ea typeface="Times New Roman"/>
                          <a:cs typeface="Arial"/>
                        </a:rPr>
                        <a:t>TOTAL</a:t>
                      </a:r>
                      <a:endParaRPr lang="en-IN" sz="2000" kern="1600" dirty="0"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kern="1600" dirty="0">
                          <a:latin typeface="Garamond" pitchFamily="18" charset="0"/>
                          <a:ea typeface="Times New Roman"/>
                          <a:cs typeface="Times New Roman"/>
                        </a:rPr>
                        <a:t>9-0-6</a:t>
                      </a:r>
                      <a:endParaRPr lang="en-IN" sz="2000" kern="1600" dirty="0"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kern="1600" dirty="0">
                          <a:latin typeface="Garamond" pitchFamily="18" charset="0"/>
                          <a:ea typeface="Times New Roman"/>
                          <a:cs typeface="Times New Roman"/>
                        </a:rPr>
                        <a:t>15</a:t>
                      </a:r>
                      <a:endParaRPr lang="en-IN" sz="2000" kern="1600" dirty="0"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kern="1600" dirty="0">
                          <a:latin typeface="Garamond" pitchFamily="18" charset="0"/>
                          <a:ea typeface="Times New Roman"/>
                          <a:cs typeface="Times New Roman"/>
                        </a:rPr>
                        <a:t>20</a:t>
                      </a:r>
                      <a:endParaRPr lang="en-IN" sz="2000" kern="1600" dirty="0">
                        <a:latin typeface="Garamond" pitchFamily="18" charset="0"/>
                        <a:ea typeface="Times New Roman"/>
                        <a:cs typeface="Times New Roman"/>
                      </a:endParaRPr>
                    </a:p>
                  </a:txBody>
                  <a:tcPr marL="41189" marR="4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itchFamily="18" charset="0"/>
              </a:rPr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300" y="854715"/>
            <a:ext cx="10515600" cy="5189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Academic Initiatives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</a:t>
            </a:r>
            <a:r>
              <a:rPr lang="en-IN" sz="2400" b="1" dirty="0">
                <a:solidFill>
                  <a:srgbClr val="0070C0"/>
                </a:solidFill>
                <a:latin typeface="Garamond" pitchFamily="18" charset="0"/>
              </a:rPr>
              <a:t>CSE</a:t>
            </a:r>
            <a:r>
              <a:rPr lang="en-IN" sz="2400" b="1" dirty="0">
                <a:latin typeface="Garamond" pitchFamily="18" charset="0"/>
              </a:rPr>
              <a:t> </a:t>
            </a:r>
            <a:endParaRPr lang="en-IN" b="1" dirty="0">
              <a:latin typeface="Garamond" pitchFamily="18" charset="0"/>
            </a:endParaRP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latin typeface="Garamond" pitchFamily="18" charset="0"/>
              </a:rPr>
              <a:t>Ratification of scheme and approval of syllabi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VII &amp; VIII Semester for 2020 – 24 batch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V &amp; VI Semester for 2021– 25 batch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programming syllabus I and II Semester of 2023 – 27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2022 – 26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solidFill>
                  <a:srgbClr val="FF0000"/>
                </a:solidFill>
                <a:latin typeface="Garamond" pitchFamily="18" charset="0"/>
              </a:rPr>
              <a:t>Approval of scheme and syllabus minor programme in CSE for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CSE (AI)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Approval of scheme III to VIII Semester of 2021 – 25 and 2022 – 26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syllabi V and VI Semester for 2021 – 25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 syllabi of  III and IV semester for 2022-26 batch</a:t>
            </a:r>
            <a:endParaRPr lang="en-IN" b="1" dirty="0">
              <a:latin typeface="Garamond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Post Graduate Programme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and syllabi of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Any other matter for discussion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Vote of thanks</a:t>
            </a:r>
          </a:p>
        </p:txBody>
      </p:sp>
    </p:spTree>
    <p:extLst>
      <p:ext uri="{BB962C8B-B14F-4D97-AF65-F5344CB8AC3E}">
        <p14:creationId xmlns:p14="http://schemas.microsoft.com/office/powerpoint/2010/main" val="378609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itchFamily="18" charset="0"/>
              </a:rPr>
              <a:t>Welcome to </a:t>
            </a:r>
            <a:r>
              <a:rPr lang="en-US" b="1" dirty="0" err="1">
                <a:latin typeface="Garamond" pitchFamily="18" charset="0"/>
              </a:rPr>
              <a:t>BoS</a:t>
            </a:r>
            <a:r>
              <a:rPr lang="en-US" b="1" dirty="0">
                <a:latin typeface="Garamond" pitchFamily="18" charset="0"/>
              </a:rPr>
              <a:t> Members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92575"/>
              </p:ext>
            </p:extLst>
          </p:nvPr>
        </p:nvGraphicFramePr>
        <p:xfrm>
          <a:off x="728663" y="1019331"/>
          <a:ext cx="10679566" cy="5366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Dr. </a:t>
                      </a:r>
                      <a:r>
                        <a:rPr kumimoji="0" lang="en-US" sz="2000" b="0" kern="1200" dirty="0" err="1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Neminath</a:t>
                      </a:r>
                      <a:r>
                        <a:rPr kumimoji="0" lang="en-US" sz="2000" b="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0" kern="1200" dirty="0" err="1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Hubballi</a:t>
                      </a:r>
                      <a:r>
                        <a:rPr kumimoji="0" lang="en-US" sz="2000" b="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 (IIT, Indore)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latin typeface="Garamond" pitchFamily="18" charset="0"/>
                        </a:rPr>
                        <a:t>Dr. </a:t>
                      </a:r>
                      <a:r>
                        <a:rPr kumimoji="0" lang="en-US" sz="2000" kern="1200" dirty="0" err="1">
                          <a:latin typeface="Garamond" pitchFamily="18" charset="0"/>
                        </a:rPr>
                        <a:t>Meena</a:t>
                      </a:r>
                      <a:r>
                        <a:rPr kumimoji="0" lang="en-US" sz="2000" kern="1200" dirty="0">
                          <a:latin typeface="Garamond" pitchFamily="18" charset="0"/>
                        </a:rPr>
                        <a:t> S. M. (Chairperson)</a:t>
                      </a:r>
                      <a:endParaRPr kumimoji="0" lang="en-US" sz="2000" b="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latin typeface="Garamond" pitchFamily="18" charset="0"/>
                        </a:rPr>
                        <a:t>Dr.</a:t>
                      </a:r>
                      <a:r>
                        <a:rPr kumimoji="0" lang="en-US" sz="2000" kern="1200" baseline="0" dirty="0">
                          <a:latin typeface="Garamond" pitchFamily="18" charset="0"/>
                        </a:rPr>
                        <a:t> Pradeep Desai  (</a:t>
                      </a:r>
                      <a:r>
                        <a:rPr kumimoji="0" lang="en-US" sz="2000" kern="1200" baseline="0" dirty="0" err="1">
                          <a:latin typeface="Garamond" pitchFamily="18" charset="0"/>
                        </a:rPr>
                        <a:t>Thalesat</a:t>
                      </a:r>
                      <a:r>
                        <a:rPr kumimoji="0" lang="en-US" sz="2000" kern="1200" baseline="0" dirty="0">
                          <a:latin typeface="Garamond" pitchFamily="18" charset="0"/>
                        </a:rPr>
                        <a:t> Innovations)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latin typeface="Garamond" pitchFamily="18" charset="0"/>
                        </a:rPr>
                        <a:t>Dr. G. H. Joshi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latin typeface="Garamond" pitchFamily="18" charset="0"/>
                        </a:rPr>
                        <a:t>Mr. </a:t>
                      </a:r>
                      <a:r>
                        <a:rPr kumimoji="0" lang="en-US" sz="2000" kern="1200" dirty="0" err="1">
                          <a:latin typeface="Garamond" pitchFamily="18" charset="0"/>
                        </a:rPr>
                        <a:t>Raju</a:t>
                      </a:r>
                      <a:r>
                        <a:rPr kumimoji="0" lang="en-US" sz="2000" kern="1200" dirty="0">
                          <a:latin typeface="Garamond" pitchFamily="18" charset="0"/>
                        </a:rPr>
                        <a:t> Dixit (SRIB Samsung)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latin typeface="Garamond" pitchFamily="18" charset="0"/>
                        </a:rPr>
                        <a:t>Dr. V. P. </a:t>
                      </a:r>
                      <a:r>
                        <a:rPr kumimoji="0" lang="en-US" sz="2000" kern="1200" dirty="0" err="1">
                          <a:latin typeface="Garamond" pitchFamily="18" charset="0"/>
                        </a:rPr>
                        <a:t>Baligar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Mr. Ram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Jakati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 (Info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Blox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latin typeface="Garamond" pitchFamily="18" charset="0"/>
                        </a:rPr>
                        <a:t>Dr. S. R. </a:t>
                      </a:r>
                      <a:r>
                        <a:rPr kumimoji="0" lang="en-US" sz="2000" kern="1200" dirty="0" err="1">
                          <a:latin typeface="Garamond" pitchFamily="18" charset="0"/>
                        </a:rPr>
                        <a:t>Chickerur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Phalachandra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 HL(AMD)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latin typeface="Garamond" pitchFamily="18" charset="0"/>
                        </a:rPr>
                        <a:t>Dr.  </a:t>
                      </a:r>
                      <a:r>
                        <a:rPr kumimoji="0" lang="en-US" sz="2000" kern="1200" dirty="0" err="1">
                          <a:latin typeface="Garamond" pitchFamily="18" charset="0"/>
                        </a:rPr>
                        <a:t>Narayan</a:t>
                      </a:r>
                      <a:r>
                        <a:rPr kumimoji="0" lang="en-US" sz="2000" kern="1200" dirty="0">
                          <a:latin typeface="Garamond" pitchFamily="18" charset="0"/>
                        </a:rPr>
                        <a:t> D.  G.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latin typeface="Garamond" pitchFamily="18" charset="0"/>
                        </a:rPr>
                        <a:t>Ms. Kavitha H.S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latin typeface="Garamond" pitchFamily="18" charset="0"/>
                        </a:rPr>
                        <a:t>Mr.</a:t>
                      </a:r>
                      <a:r>
                        <a:rPr kumimoji="0" lang="en-US" sz="2000" kern="1200" baseline="0" dirty="0">
                          <a:latin typeface="Garamond" pitchFamily="18" charset="0"/>
                        </a:rPr>
                        <a:t> </a:t>
                      </a:r>
                      <a:r>
                        <a:rPr kumimoji="0" lang="en-US" sz="2000" kern="1200" baseline="0" dirty="0" err="1">
                          <a:latin typeface="Garamond" pitchFamily="18" charset="0"/>
                        </a:rPr>
                        <a:t>Prakash</a:t>
                      </a:r>
                      <a:r>
                        <a:rPr kumimoji="0" lang="en-US" sz="2000" kern="1200" baseline="0" dirty="0">
                          <a:latin typeface="Garamond" pitchFamily="18" charset="0"/>
                        </a:rPr>
                        <a:t> </a:t>
                      </a:r>
                      <a:r>
                        <a:rPr kumimoji="0" lang="en-US" sz="2000" kern="1200" baseline="0" dirty="0" err="1">
                          <a:latin typeface="Garamond" pitchFamily="18" charset="0"/>
                        </a:rPr>
                        <a:t>Hegade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latin typeface="Garamond" pitchFamily="18" charset="0"/>
                        </a:rPr>
                        <a:t>Dr. Padmashree Desai(Secretary)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Student Representatives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72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Mr. </a:t>
                      </a:r>
                      <a:r>
                        <a:rPr kumimoji="0" lang="en-IN" sz="2000" kern="1200" dirty="0" err="1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Akshay</a:t>
                      </a: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 R </a:t>
                      </a:r>
                      <a:r>
                        <a:rPr kumimoji="0" lang="en-IN" sz="2000" kern="1200" dirty="0" err="1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Shanbhag</a:t>
                      </a: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, Ms. K </a:t>
                      </a:r>
                      <a:r>
                        <a:rPr kumimoji="0" lang="en-IN" sz="2000" kern="1200" dirty="0" err="1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Siri</a:t>
                      </a: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kern="1200" dirty="0" err="1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Chandana</a:t>
                      </a: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 and Ms. Madhura Joshi 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8030DA-B99A-6B6C-254B-1755E183D445}"/>
              </a:ext>
            </a:extLst>
          </p:cNvPr>
          <p:cNvCxnSpPr/>
          <p:nvPr/>
        </p:nvCxnSpPr>
        <p:spPr>
          <a:xfrm>
            <a:off x="71907" y="999013"/>
            <a:ext cx="11993077" cy="20318"/>
          </a:xfrm>
          <a:prstGeom prst="line">
            <a:avLst/>
          </a:prstGeom>
          <a:ln w="31750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4043420-60CD-3AE1-AFA4-92022735D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2452"/>
              </p:ext>
            </p:extLst>
          </p:nvPr>
        </p:nvGraphicFramePr>
        <p:xfrm>
          <a:off x="693737" y="0"/>
          <a:ext cx="10804525" cy="613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520149" imgH="5401458" progId="Word.Document.12">
                  <p:embed/>
                </p:oleObj>
              </mc:Choice>
              <mc:Fallback>
                <p:oleObj name="Document" r:id="rId2" imgW="9520149" imgH="5401458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4043420-60CD-3AE1-AFA4-92022735D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737" y="0"/>
                        <a:ext cx="10804525" cy="613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6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4043420-60CD-3AE1-AFA4-92022735D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1150"/>
              </p:ext>
            </p:extLst>
          </p:nvPr>
        </p:nvGraphicFramePr>
        <p:xfrm>
          <a:off x="866775" y="722313"/>
          <a:ext cx="10623550" cy="603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520149" imgH="5401458" progId="Word.Document.12">
                  <p:embed/>
                </p:oleObj>
              </mc:Choice>
              <mc:Fallback>
                <p:oleObj name="Document" r:id="rId2" imgW="9520149" imgH="5401458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4043420-60CD-3AE1-AFA4-92022735D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775" y="722313"/>
                        <a:ext cx="10623550" cy="603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00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Title 4">
            <a:extLst>
              <a:ext uri="{FF2B5EF4-FFF2-40B4-BE49-F238E27FC236}">
                <a16:creationId xmlns:a16="http://schemas.microsoft.com/office/drawing/2014/main" id="{083D67C5-B6F7-88DC-73C1-9FB35312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8" y="74613"/>
            <a:ext cx="10515600" cy="94456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Garamond" panose="02020404030301010803" pitchFamily="18" charset="0"/>
              </a:rPr>
              <a:t>Electives Basket: </a:t>
            </a:r>
            <a:r>
              <a:rPr lang="en-US" altLang="en-US" b="1" dirty="0">
                <a:solidFill>
                  <a:srgbClr val="7030A0"/>
                </a:solidFill>
                <a:latin typeface="Garamond" panose="02020404030301010803" pitchFamily="18" charset="0"/>
              </a:rPr>
              <a:t>BE-CSE (AI)</a:t>
            </a:r>
          </a:p>
        </p:txBody>
      </p:sp>
      <p:pic>
        <p:nvPicPr>
          <p:cNvPr id="7193" name="Picture 6">
            <a:extLst>
              <a:ext uri="{FF2B5EF4-FFF2-40B4-BE49-F238E27FC236}">
                <a16:creationId xmlns:a16="http://schemas.microsoft.com/office/drawing/2014/main" id="{5B741C46-7669-AB72-A4D2-D3C4C6F648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700" y="122238"/>
            <a:ext cx="2711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BD8888-1051-5425-A796-233961E26A3B}"/>
              </a:ext>
            </a:extLst>
          </p:cNvPr>
          <p:cNvCxnSpPr/>
          <p:nvPr/>
        </p:nvCxnSpPr>
        <p:spPr>
          <a:xfrm>
            <a:off x="71907" y="999013"/>
            <a:ext cx="11993077" cy="20318"/>
          </a:xfrm>
          <a:prstGeom prst="line">
            <a:avLst/>
          </a:prstGeom>
          <a:ln w="31750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/>
          <a:lstStyle/>
          <a:p>
            <a:r>
              <a:rPr lang="en-US" b="1" dirty="0">
                <a:latin typeface="Garamond" pitchFamily="18" charset="0"/>
              </a:rPr>
              <a:t>Elective: Swayam Courses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3620D97-1D53-30C1-38CE-45DFF9D6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81717"/>
              </p:ext>
            </p:extLst>
          </p:nvPr>
        </p:nvGraphicFramePr>
        <p:xfrm>
          <a:off x="197708" y="1266467"/>
          <a:ext cx="11797838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460">
                  <a:extLst>
                    <a:ext uri="{9D8B030D-6E8A-4147-A177-3AD203B41FA5}">
                      <a16:colId xmlns:a16="http://schemas.microsoft.com/office/drawing/2014/main" val="400935834"/>
                    </a:ext>
                  </a:extLst>
                </a:gridCol>
                <a:gridCol w="3730752">
                  <a:extLst>
                    <a:ext uri="{9D8B030D-6E8A-4147-A177-3AD203B41FA5}">
                      <a16:colId xmlns:a16="http://schemas.microsoft.com/office/drawing/2014/main" val="2350352297"/>
                    </a:ext>
                  </a:extLst>
                </a:gridCol>
                <a:gridCol w="4253626">
                  <a:extLst>
                    <a:ext uri="{9D8B030D-6E8A-4147-A177-3AD203B41FA5}">
                      <a16:colId xmlns:a16="http://schemas.microsoft.com/office/drawing/2014/main" val="748743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  <a:r>
                        <a:rPr lang="en-US" dirty="0" err="1"/>
                        <a:t>Engg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Systems </a:t>
                      </a:r>
                      <a:r>
                        <a:rPr lang="en-US" dirty="0" err="1"/>
                        <a:t>Engg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6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b="1" dirty="0"/>
                        <a:t>Digital Image Processing 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Prabir Kumar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Biswas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IIT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b="1" dirty="0"/>
                        <a:t>Introduction to Wireless and Cellular Communications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R. David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Koilpillai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| IIT Madras</a:t>
                      </a:r>
                      <a:endParaRPr 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b="1" dirty="0"/>
                        <a:t>Applied Accelerated Artificial</a:t>
                      </a:r>
                    </a:p>
                    <a:p>
                      <a:r>
                        <a:rPr lang="en-US" b="1" dirty="0"/>
                        <a:t>Intelligence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Satyajit Das, Prof.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Satyadhyan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Chickerur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Prof.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Bharatkumar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Sharma, Prof.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Adesuyi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Tosin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IIT Palakkad, KLE Technological University, NVIDIA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5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b="1" dirty="0"/>
                        <a:t>Social Network Analysis</a:t>
                      </a: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Tanmoy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Chakraborty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IIIT Delhi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b="1" dirty="0"/>
                        <a:t>Introduction to IoT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Sudip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Misra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IIT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Kgp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11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US" b="1" dirty="0"/>
                        <a:t>Natural Language Processing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Pawan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Goyal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IIT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IN" sz="1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Cyber Security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IN" sz="1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G. </a:t>
                      </a:r>
                      <a:r>
                        <a:rPr lang="en-IN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PADMAVATHI</a:t>
                      </a:r>
                      <a:r>
                        <a:rPr lang="en-IN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AIHSHEW, 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b="1" dirty="0"/>
                        <a:t>Distributed Systems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Rajiv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Misra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IIT Patna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5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b="1" dirty="0"/>
                        <a:t>Computer Vision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Jayanta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Mukhopadhyay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IIT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 </a:t>
                      </a:r>
                      <a:r>
                        <a:rPr lang="en-US" sz="2000" b="1" dirty="0"/>
                        <a:t>Algorithmic Game Theory</a:t>
                      </a:r>
                    </a:p>
                    <a:p>
                      <a:r>
                        <a:rPr lang="en-I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Palash </a:t>
                      </a:r>
                      <a:r>
                        <a:rPr lang="en-I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Dey</a:t>
                      </a:r>
                      <a:r>
                        <a:rPr lang="en-I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IIT </a:t>
                      </a:r>
                      <a:r>
                        <a:rPr lang="en-IN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IN" sz="1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Distributed Systems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Smruti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Ranjan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Sarangi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IIT Delhi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b="1" dirty="0"/>
                        <a:t>Computational Complexity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Subrahmanyam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Kalyanasundaram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IIT Hyderabad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b="1" dirty="0"/>
                        <a:t>Software Testing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Meenakshi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D'souza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IIIT Bangalore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 </a:t>
                      </a:r>
                      <a:r>
                        <a:rPr lang="en-US" sz="2000" b="1" dirty="0"/>
                        <a:t>ANIMATIONs</a:t>
                      </a:r>
                    </a:p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Abhishek &amp;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Achintya 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Singhal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BHU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47095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1D0A565-248D-C2B5-6D8F-3E81C9A4F89B}"/>
              </a:ext>
            </a:extLst>
          </p:cNvPr>
          <p:cNvCxnSpPr/>
          <p:nvPr/>
        </p:nvCxnSpPr>
        <p:spPr>
          <a:xfrm>
            <a:off x="2468" y="989116"/>
            <a:ext cx="11993077" cy="20318"/>
          </a:xfrm>
          <a:prstGeom prst="line">
            <a:avLst/>
          </a:prstGeom>
          <a:ln w="31750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2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le tech logo">
            <a:extLst>
              <a:ext uri="{FF2B5EF4-FFF2-40B4-BE49-F238E27FC236}">
                <a16:creationId xmlns:a16="http://schemas.microsoft.com/office/drawing/2014/main" id="{74346E74-4105-409A-9BF2-EAB4F51D3EE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8489" y="290346"/>
            <a:ext cx="3934047" cy="10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FDD7F-61C4-45BA-8107-91DC4518EED6}"/>
              </a:ext>
            </a:extLst>
          </p:cNvPr>
          <p:cNvSpPr txBox="1"/>
          <p:nvPr/>
        </p:nvSpPr>
        <p:spPr>
          <a:xfrm>
            <a:off x="1956391" y="2998381"/>
            <a:ext cx="8006316" cy="120032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IN" sz="3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Thank You</a:t>
            </a:r>
            <a:endParaRPr lang="en-I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endParaRPr lang="en-I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4AD879-721F-E712-A25C-9C89ED219836}"/>
              </a:ext>
            </a:extLst>
          </p:cNvPr>
          <p:cNvCxnSpPr/>
          <p:nvPr/>
        </p:nvCxnSpPr>
        <p:spPr>
          <a:xfrm>
            <a:off x="99461" y="1474673"/>
            <a:ext cx="11993077" cy="20318"/>
          </a:xfrm>
          <a:prstGeom prst="line">
            <a:avLst/>
          </a:prstGeom>
          <a:ln w="31750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6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itchFamily="18" charset="0"/>
              </a:rPr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300" y="854715"/>
            <a:ext cx="10515600" cy="5189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Academic Initiatives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</a:t>
            </a:r>
            <a:r>
              <a:rPr lang="en-IN" sz="2400" b="1" dirty="0">
                <a:solidFill>
                  <a:srgbClr val="0070C0"/>
                </a:solidFill>
                <a:latin typeface="Garamond" pitchFamily="18" charset="0"/>
              </a:rPr>
              <a:t>CSE</a:t>
            </a:r>
            <a:r>
              <a:rPr lang="en-IN" sz="2400" b="1" dirty="0">
                <a:latin typeface="Garamond" pitchFamily="18" charset="0"/>
              </a:rPr>
              <a:t> </a:t>
            </a:r>
            <a:endParaRPr lang="en-IN" b="1" dirty="0">
              <a:latin typeface="Garamond" pitchFamily="18" charset="0"/>
            </a:endParaRP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latin typeface="Garamond" pitchFamily="18" charset="0"/>
              </a:rPr>
              <a:t>Ratification of scheme and approval of syllabi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latin typeface="Garamond" pitchFamily="18" charset="0"/>
              </a:rPr>
              <a:t>VII &amp; VIII Semester for 2020 – 24 batch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V &amp; VI Semester for 2021– 25 batch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programming syllabus I and II Semester of 2023 – 27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2022 – 26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solidFill>
                  <a:srgbClr val="FF0000"/>
                </a:solidFill>
                <a:latin typeface="Garamond" pitchFamily="18" charset="0"/>
              </a:rPr>
              <a:t>Approval of scheme and syllabus minor programme in CSE for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CSE (AI)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2021 – 25 and 2022 – 26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syllabi V and VI Semester for 2021 – 25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 syllabi of  III and IV semester for 2022-26 batch</a:t>
            </a:r>
            <a:endParaRPr lang="en-IN" b="1" dirty="0">
              <a:latin typeface="Garamond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Post Graduate Programme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and syllabi of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Any other matter for discussion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Vote of thanks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D7A2F3-518B-DC4C-9DBD-EFC604B03EED}"/>
              </a:ext>
            </a:extLst>
          </p:cNvPr>
          <p:cNvCxnSpPr/>
          <p:nvPr/>
        </p:nvCxnSpPr>
        <p:spPr>
          <a:xfrm>
            <a:off x="99461" y="854715"/>
            <a:ext cx="11993077" cy="20318"/>
          </a:xfrm>
          <a:prstGeom prst="line">
            <a:avLst/>
          </a:prstGeom>
          <a:ln w="31750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3693" y="-59959"/>
            <a:ext cx="10515600" cy="94438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Garamond" pitchFamily="18" charset="0"/>
              </a:rPr>
              <a:t>SoCSE</a:t>
            </a:r>
            <a:r>
              <a:rPr lang="en-US" b="1" dirty="0">
                <a:latin typeface="Garamond" pitchFamily="18" charset="0"/>
              </a:rPr>
              <a:t> Curriculum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3883" y="47720"/>
            <a:ext cx="2711602" cy="65004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54263"/>
              </p:ext>
            </p:extLst>
          </p:nvPr>
        </p:nvGraphicFramePr>
        <p:xfrm>
          <a:off x="659567" y="813210"/>
          <a:ext cx="10777927" cy="2139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300">
                <a:tc gridSpan="3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Core Courses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57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400" dirty="0"/>
                        <a:t>Graph Theory and Linear Algebra 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400" dirty="0"/>
                        <a:t> Data Structures and Algorithms + Lab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IN" sz="1400" dirty="0">
                          <a:solidFill>
                            <a:srgbClr val="C00000"/>
                          </a:solidFill>
                        </a:rPr>
                        <a:t>Principles of Compiler Design </a:t>
                      </a:r>
                      <a:endParaRPr lang="en-IN" sz="1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B050"/>
                          </a:solidFill>
                        </a:rPr>
                        <a:t>Database Management System  + Lab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400" dirty="0"/>
                        <a:t> Software Engineering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400" baseline="0" dirty="0">
                          <a:solidFill>
                            <a:srgbClr val="C00000"/>
                          </a:solidFill>
                        </a:rPr>
                        <a:t> O</a:t>
                      </a:r>
                      <a:r>
                        <a:rPr lang="en-IN" sz="1400" dirty="0">
                          <a:solidFill>
                            <a:srgbClr val="C00000"/>
                          </a:solidFill>
                        </a:rPr>
                        <a:t>perating System Principles and Programming</a:t>
                      </a:r>
                      <a:endParaRPr lang="en-IN" sz="1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70C0"/>
                          </a:solidFill>
                        </a:rPr>
                        <a:t> Computer Networks - 1,</a:t>
                      </a:r>
                      <a:r>
                        <a:rPr lang="en-IN" sz="1400" baseline="0" dirty="0">
                          <a:solidFill>
                            <a:srgbClr val="0070C0"/>
                          </a:solidFill>
                        </a:rPr>
                        <a:t> 2 </a:t>
                      </a:r>
                      <a:r>
                        <a:rPr lang="en-IN" sz="1400" dirty="0">
                          <a:solidFill>
                            <a:srgbClr val="0070C0"/>
                          </a:solidFill>
                        </a:rPr>
                        <a:t>+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Wingdings" pitchFamily="2" charset="2"/>
                        <a:buChar char="q"/>
                      </a:pPr>
                      <a:r>
                        <a:rPr lang="en-IN" sz="1400" dirty="0">
                          <a:solidFill>
                            <a:srgbClr val="00B050"/>
                          </a:solidFill>
                        </a:rPr>
                        <a:t> Discrete Mathematical Structures</a:t>
                      </a:r>
                    </a:p>
                    <a:p>
                      <a:pPr marL="85725" indent="-85725">
                        <a:buFont typeface="Wingdings" pitchFamily="2" charset="2"/>
                        <a:buChar char="q"/>
                      </a:pPr>
                      <a:r>
                        <a:rPr lang="en-IN" sz="1400" dirty="0"/>
                        <a:t> Object Oriented Programming</a:t>
                      </a:r>
                      <a:r>
                        <a:rPr lang="en-IN" sz="1400" baseline="0" dirty="0"/>
                        <a:t> with C++</a:t>
                      </a:r>
                      <a:r>
                        <a:rPr lang="en-IN" sz="1400" dirty="0"/>
                        <a:t> </a:t>
                      </a:r>
                      <a:r>
                        <a:rPr lang="en-IN" sz="1400" baseline="0" dirty="0"/>
                        <a:t> &amp;</a:t>
                      </a:r>
                      <a:r>
                        <a:rPr lang="en-IN" sz="1400" dirty="0"/>
                        <a:t> Lab</a:t>
                      </a:r>
                    </a:p>
                    <a:p>
                      <a:pPr marL="85725" indent="-85725">
                        <a:buFont typeface="Wingdings" pitchFamily="2" charset="2"/>
                        <a:buChar char="q"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IN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and Distributed Ledgers</a:t>
                      </a:r>
                    </a:p>
                    <a:p>
                      <a:pPr marL="85725" indent="-85725">
                        <a:buFont typeface="Wingdings" pitchFamily="2" charset="2"/>
                        <a:buChar char="q"/>
                      </a:pPr>
                      <a:r>
                        <a:rPr lang="en-IN" sz="1400" dirty="0">
                          <a:solidFill>
                            <a:srgbClr val="C00000"/>
                          </a:solidFill>
                        </a:rPr>
                        <a:t> Computer Organization  and Architecture + Lab</a:t>
                      </a:r>
                      <a:endParaRPr lang="en-IN" sz="140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B050"/>
                          </a:solidFill>
                        </a:rPr>
                        <a:t> Exploratory Data Analysis</a:t>
                      </a:r>
                      <a:endParaRPr lang="en-IN" sz="14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400" dirty="0">
                          <a:solidFill>
                            <a:srgbClr val="C00000"/>
                          </a:solidFill>
                        </a:rPr>
                        <a:t> Micro</a:t>
                      </a:r>
                      <a:r>
                        <a:rPr lang="en-IN" sz="1400" baseline="0" dirty="0">
                          <a:solidFill>
                            <a:srgbClr val="C00000"/>
                          </a:solidFill>
                        </a:rPr>
                        <a:t>controller: Programming and Interfacing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400" dirty="0">
                          <a:solidFill>
                            <a:srgbClr val="0070C0"/>
                          </a:solidFill>
                        </a:rPr>
                        <a:t>Distributed &amp; Cloud Computing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Wingdings" pitchFamily="2" charset="2"/>
                        <a:buChar char="q"/>
                      </a:pPr>
                      <a:r>
                        <a:rPr lang="en-IN" sz="1400" dirty="0"/>
                        <a:t>Applied Statistics 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400" dirty="0">
                          <a:solidFill>
                            <a:srgbClr val="00B050"/>
                          </a:solidFill>
                        </a:rPr>
                        <a:t>Big Data and Analytics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Machine Learning</a:t>
                      </a:r>
                    </a:p>
                    <a:p>
                      <a:pPr marL="85725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C00000"/>
                          </a:solidFill>
                        </a:rPr>
                        <a:t>System Software + Lab</a:t>
                      </a:r>
                    </a:p>
                    <a:p>
                      <a:pPr marL="85725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400" dirty="0"/>
                        <a:t>Web Technologies Lab </a:t>
                      </a:r>
                    </a:p>
                    <a:p>
                      <a:pPr marL="85725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70C0"/>
                          </a:solidFill>
                        </a:rPr>
                        <a:t> Information Security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13066" y="3247380"/>
            <a:ext cx="3327816" cy="25391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Networking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 Internet of Things</a:t>
            </a:r>
            <a:endParaRPr lang="en-IN" sz="1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 Unix Network Programming</a:t>
            </a:r>
            <a:endParaRPr lang="en-IN" sz="1400" dirty="0">
              <a:solidFill>
                <a:srgbClr val="0070C0"/>
              </a:solidFill>
            </a:endParaRP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 Active Directory Domain Services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 Software Defined Networks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 Mobile and Wireless Networks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 Cyber Security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 DevOps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 Multimedia Networks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 Data Integration and Cloud Services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 Wireless Communication Networks</a:t>
            </a:r>
            <a:endParaRPr lang="en-IN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1830" y="5981624"/>
            <a:ext cx="2438400" cy="98488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Projects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Mini Project; </a:t>
            </a:r>
            <a:r>
              <a:rPr lang="en-GB" sz="1400" dirty="0">
                <a:solidFill>
                  <a:schemeClr val="tx1"/>
                </a:solidFill>
              </a:rPr>
              <a:t>Minor Project 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Senior Design Project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Capstone Project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98271" y="2967194"/>
            <a:ext cx="0" cy="27432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673345" y="4562607"/>
            <a:ext cx="5169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8245968" y="4650214"/>
            <a:ext cx="495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502490" y="2967194"/>
            <a:ext cx="0" cy="27432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79680" y="2967194"/>
            <a:ext cx="0" cy="27432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98610" y="3227024"/>
            <a:ext cx="3533953" cy="25391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Systems Engineering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C00000"/>
                </a:solidFill>
              </a:rPr>
              <a:t> Parallel Computing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C00000"/>
                </a:solidFill>
              </a:rPr>
              <a:t> Quantum Computing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C00000"/>
                </a:solidFill>
              </a:rPr>
              <a:t> Embedded Intelligent Systems</a:t>
            </a:r>
            <a:endParaRPr lang="en-IN" sz="1400" dirty="0">
              <a:solidFill>
                <a:srgbClr val="C00000"/>
              </a:solidFill>
            </a:endParaRP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C00000"/>
                </a:solidFill>
              </a:rPr>
              <a:t> Advanced Parallel Computing 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C00000"/>
                </a:solidFill>
              </a:rPr>
              <a:t> The ARM Architecture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C00000"/>
                </a:solidFill>
              </a:rPr>
              <a:t> S/w Arch. and Design Thinking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C00000"/>
                </a:solidFill>
              </a:rPr>
              <a:t> C# Programming &amp; .NET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C00000"/>
                </a:solidFill>
              </a:rPr>
              <a:t> Model Thinking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C00000"/>
                </a:solidFill>
              </a:rPr>
              <a:t> Compiler Optimization for HPC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C00000"/>
                </a:solidFill>
              </a:rPr>
              <a:t> Robotic Process Automation Design &amp; Dev.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9432" y="3227024"/>
            <a:ext cx="3252866" cy="27546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Data Engineering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 Computer Vision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IN" sz="1400" dirty="0">
                <a:solidFill>
                  <a:srgbClr val="00B050"/>
                </a:solidFill>
              </a:rPr>
              <a:t>Algorithmic Problem Solving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IN" sz="1400" dirty="0">
                <a:solidFill>
                  <a:srgbClr val="00B050"/>
                </a:solidFill>
              </a:rPr>
              <a:t> Natural Language Processing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IN" sz="1400" dirty="0">
                <a:solidFill>
                  <a:srgbClr val="00B050"/>
                </a:solidFill>
              </a:rPr>
              <a:t> Semantic Web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IN" sz="1400" dirty="0">
                <a:solidFill>
                  <a:srgbClr val="00B050"/>
                </a:solidFill>
              </a:rPr>
              <a:t> Social Network Analysis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IN" sz="1400" dirty="0">
                <a:solidFill>
                  <a:srgbClr val="00B050"/>
                </a:solidFill>
              </a:rPr>
              <a:t> Fuzzy Set Theory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IN" sz="1400" dirty="0">
                <a:solidFill>
                  <a:srgbClr val="00B050"/>
                </a:solidFill>
              </a:rPr>
              <a:t> Signals &amp; Systems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IN" sz="1400" dirty="0">
                <a:solidFill>
                  <a:srgbClr val="00B050"/>
                </a:solidFill>
              </a:rPr>
              <a:t> Fundamentals of Image &amp; Video Proc.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IN" sz="1400" dirty="0">
                <a:solidFill>
                  <a:srgbClr val="00B050"/>
                </a:solidFill>
              </a:rPr>
              <a:t> Neural Networks and Deep Learning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IN" sz="1400" dirty="0">
                <a:solidFill>
                  <a:srgbClr val="00B050"/>
                </a:solidFill>
              </a:rPr>
              <a:t> Advanced Computer Graphics</a:t>
            </a:r>
          </a:p>
          <a:p>
            <a:pPr marL="85725" indent="-85725">
              <a:buFont typeface="Wingdings" pitchFamily="2" charset="2"/>
              <a:buChar char="q"/>
            </a:pPr>
            <a:r>
              <a:rPr lang="en-IN" sz="1400" dirty="0">
                <a:solidFill>
                  <a:srgbClr val="00B050"/>
                </a:solidFill>
              </a:rPr>
              <a:t> Advanced Computer Vision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5892575" y="5877977"/>
            <a:ext cx="18288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9" idx="2"/>
            <a:endCxn id="12" idx="1"/>
          </p:cNvCxnSpPr>
          <p:nvPr/>
        </p:nvCxnSpPr>
        <p:spPr>
          <a:xfrm rot="16200000" flipH="1">
            <a:off x="3402626" y="5074862"/>
            <a:ext cx="492443" cy="2305965"/>
          </a:xfrm>
          <a:prstGeom prst="bentConnector2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8" idx="2"/>
            <a:endCxn id="12" idx="3"/>
          </p:cNvCxnSpPr>
          <p:nvPr/>
        </p:nvCxnSpPr>
        <p:spPr>
          <a:xfrm rot="5400000">
            <a:off x="8048966" y="4957446"/>
            <a:ext cx="707886" cy="2325357"/>
          </a:xfrm>
          <a:prstGeom prst="bentConnector2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FE313F-7DF8-83B3-C4D1-B190FFB5C2BC}"/>
              </a:ext>
            </a:extLst>
          </p:cNvPr>
          <p:cNvCxnSpPr/>
          <p:nvPr/>
        </p:nvCxnSpPr>
        <p:spPr>
          <a:xfrm>
            <a:off x="24491" y="745330"/>
            <a:ext cx="11993077" cy="20318"/>
          </a:xfrm>
          <a:prstGeom prst="line">
            <a:avLst/>
          </a:prstGeom>
          <a:ln w="31750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itchFamily="18" charset="0"/>
              </a:rPr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300" y="854715"/>
            <a:ext cx="10515600" cy="5189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Academic Initiatives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</a:t>
            </a:r>
            <a:r>
              <a:rPr lang="en-IN" sz="2400" b="1" dirty="0">
                <a:solidFill>
                  <a:srgbClr val="0070C0"/>
                </a:solidFill>
                <a:latin typeface="Garamond" pitchFamily="18" charset="0"/>
              </a:rPr>
              <a:t>CSE</a:t>
            </a:r>
            <a:r>
              <a:rPr lang="en-IN" sz="2400" b="1" dirty="0">
                <a:latin typeface="Garamond" pitchFamily="18" charset="0"/>
              </a:rPr>
              <a:t> </a:t>
            </a:r>
            <a:endParaRPr lang="en-IN" b="1" dirty="0">
              <a:latin typeface="Garamond" pitchFamily="18" charset="0"/>
            </a:endParaRP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latin typeface="Garamond" pitchFamily="18" charset="0"/>
              </a:rPr>
              <a:t>Ratification of </a:t>
            </a:r>
            <a:r>
              <a:rPr lang="en-IN" b="1" dirty="0">
                <a:latin typeface="Garamond" pitchFamily="18" charset="0"/>
                <a:hlinkClick r:id="rId3"/>
              </a:rPr>
              <a:t>scheme</a:t>
            </a:r>
            <a:r>
              <a:rPr lang="en-IN" b="1" dirty="0">
                <a:latin typeface="Garamond" pitchFamily="18" charset="0"/>
              </a:rPr>
              <a:t> and approval of </a:t>
            </a:r>
            <a:r>
              <a:rPr lang="en-IN" b="1" dirty="0">
                <a:latin typeface="Garamond" pitchFamily="18" charset="0"/>
                <a:hlinkClick r:id="rId4"/>
              </a:rPr>
              <a:t>syllabi</a:t>
            </a:r>
            <a:r>
              <a:rPr lang="en-IN" b="1" dirty="0">
                <a:latin typeface="Garamond" pitchFamily="18" charset="0"/>
              </a:rPr>
              <a:t>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VII &amp; VIII Semester for 2020 – 24 batch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V &amp; VI Semester for 2021–25 batch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programming syllabus I and II Semester of 2023–27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2022–26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solidFill>
                  <a:srgbClr val="FF0000"/>
                </a:solidFill>
                <a:latin typeface="Garamond" pitchFamily="18" charset="0"/>
              </a:rPr>
              <a:t>Approval of scheme and syllabus minor programme in CSE for 2023–25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CSE (AI)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2021–25 and 2022–26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syllabi V and VI Semester for 2021–25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 syllabi of  III and IV semester for 2022-26 batch</a:t>
            </a:r>
            <a:endParaRPr lang="en-IN" b="1" dirty="0">
              <a:latin typeface="Garamond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Post Graduate Programme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and syllabi of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Any other matter for discussion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Vote of thanks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0941BB-284E-9A1E-266D-F027CC410A9B}"/>
              </a:ext>
            </a:extLst>
          </p:cNvPr>
          <p:cNvCxnSpPr/>
          <p:nvPr/>
        </p:nvCxnSpPr>
        <p:spPr>
          <a:xfrm>
            <a:off x="2468" y="854715"/>
            <a:ext cx="11993077" cy="20318"/>
          </a:xfrm>
          <a:prstGeom prst="line">
            <a:avLst/>
          </a:prstGeom>
          <a:ln w="31750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91317"/>
              </p:ext>
            </p:extLst>
          </p:nvPr>
        </p:nvGraphicFramePr>
        <p:xfrm>
          <a:off x="0" y="0"/>
          <a:ext cx="12192000" cy="6936108"/>
        </p:xfrm>
        <a:graphic>
          <a:graphicData uri="http://schemas.openxmlformats.org/drawingml/2006/table">
            <a:tbl>
              <a:tblPr/>
              <a:tblGrid>
                <a:gridCol w="144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8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5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171">
                <a:tc rowSpan="2" gridSpan="7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Curriculum Structure-CSE </a:t>
                      </a:r>
                      <a:r>
                        <a:rPr lang="en-US" sz="1400" b="1" kern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	 </a:t>
                      </a: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                    Program:  B.E	         Total Program Credit: </a:t>
                      </a: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178 (44 + 134)  </a:t>
                      </a: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b="1" kern="160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Page  1 of 1</a:t>
                      </a:r>
                      <a:endParaRPr lang="en-IN" sz="1400" kern="160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30"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Year: 2020 - 24  </a:t>
                      </a:r>
                      <a:endParaRPr lang="en-IN" sz="140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7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</a:t>
                      </a: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II</a:t>
                      </a: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IV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VII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VIII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597">
                <a:tc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Single Variable Calculus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Multivariable Calculus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Graph Theory and Linear Algebra 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Applied Statistics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Software </a:t>
                      </a:r>
                      <a:r>
                        <a:rPr lang="en-US" sz="1400" b="0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Engg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Computer Networks – 2 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Big Data &amp;</a:t>
                      </a:r>
                      <a:r>
                        <a:rPr lang="en-US" sz="1400" b="1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Analytics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PE-6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 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Industry Training</a:t>
                      </a:r>
                    </a:p>
                    <a:p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(0-0-6) 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685">
                <a:tc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Physics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Chemistry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algn="l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Discrete Mathematical Structures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Microcontroller Programming &amp; Interfacing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Computer Networks – 1 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PALR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Information Security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8915" algn="l"/>
                        </a:tabLst>
                      </a:pPr>
                      <a:r>
                        <a:rPr lang="en-US" sz="1400" b="1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OE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537">
                <a:tc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Mechanics 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Problem Solving with Data Structures (0-0-3)</a:t>
                      </a:r>
                      <a:endParaRPr lang="en-IN" sz="1400" b="0" kern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COA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OOP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System Software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Distributed &amp; Cloud Computing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PE-3 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Capstone Project/ Industry Project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(0-0-11)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348">
                <a:tc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 Programming for Problem solving</a:t>
                      </a:r>
                      <a:r>
                        <a:rPr lang="en-US" sz="1400" b="0" kern="16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0" kern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Exploration</a:t>
                      </a:r>
                    </a:p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 Structures and Algorithms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( 4-0-0)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Operating System Principles and Programming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 Mining &amp; Analysis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PE-4 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en-IN" sz="1400" b="1" kern="1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558">
                <a:tc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Electrical Engineering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Electronics</a:t>
                      </a:r>
                    </a:p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Principles of Compiler Design 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(3-1-0)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Database Management System 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Web Technologies Lab  (0-0-2)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PE-2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PE-5 (3-0-0) 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en-IN" sz="1400" b="1" kern="1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9306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Social Innovation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(0-1-1)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Mechanical </a:t>
                      </a:r>
                      <a:r>
                        <a:rPr lang="en-US" sz="1400" b="0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Engg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(2-1-0)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 Structures and Algorithms Lab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(0-0-2)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Object Oriented Programming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Lab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Machine Learning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(2-0-1)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Blockchain and Distributed</a:t>
                      </a:r>
                      <a:r>
                        <a:rPr lang="en-IN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Ledgers (2-0-1)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IN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Senior Design Project (0-0-6)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3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Physics</a:t>
                      </a:r>
                      <a:r>
                        <a:rPr lang="en-US" sz="1400" b="0" kern="1600" baseline="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Lab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Professional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Communication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(1-1-0)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COA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Lab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DBA Lab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System Software Lab   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CN Lab (0-0-1.5)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CIPE (Audit-2)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400" b="1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Mini Project</a:t>
                      </a: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Minor Project</a:t>
                      </a: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(0-0-6)</a:t>
                      </a: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000" b="1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Arithmetical Thinking &amp; Analytical Reasoning(0.5-0-0)</a:t>
                      </a: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Industry Readiness &amp; Leadership Skills(0.5-0-0) </a:t>
                      </a:r>
                      <a:endParaRPr lang="en-IN" sz="10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000" b="1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1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21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23.5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24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26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25.5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21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17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869136" y="0"/>
            <a:ext cx="1573213" cy="457200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2060"/>
                </a:solidFill>
              </a:rPr>
              <a:t>4</a:t>
            </a:r>
            <a:r>
              <a:rPr lang="en-US" sz="2400" b="1" baseline="30000" dirty="0">
                <a:solidFill>
                  <a:srgbClr val="002060"/>
                </a:solidFill>
              </a:rPr>
              <a:t>rth</a:t>
            </a:r>
            <a:r>
              <a:rPr lang="en-US" sz="2400" b="1" dirty="0">
                <a:solidFill>
                  <a:srgbClr val="002060"/>
                </a:solidFill>
              </a:rPr>
              <a:t> Year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09938"/>
              </p:ext>
            </p:extLst>
          </p:nvPr>
        </p:nvGraphicFramePr>
        <p:xfrm>
          <a:off x="449281" y="820438"/>
          <a:ext cx="11309246" cy="56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8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0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7</a:t>
                      </a:r>
                      <a:r>
                        <a:rPr lang="en-US" sz="2000" b="1" baseline="30000" dirty="0"/>
                        <a:t>th</a:t>
                      </a:r>
                      <a:r>
                        <a:rPr lang="en-US" sz="2000" b="1" dirty="0"/>
                        <a:t> and 8</a:t>
                      </a:r>
                      <a:r>
                        <a:rPr lang="en-US" sz="2000" b="1" baseline="30000" dirty="0"/>
                        <a:t>th</a:t>
                      </a:r>
                      <a:r>
                        <a:rPr lang="en-US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/>
                        <a:t>Social Network Analysis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Fuzzy Set Theory</a:t>
                      </a:r>
                      <a:endParaRPr lang="en-US" sz="1800" kern="12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Natural Language Processing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Natural Language Processing(NPTEL-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Swayam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computer graphics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computer vision</a:t>
                      </a:r>
                      <a:endParaRPr lang="en-US" sz="1800" kern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/>
                        <a:t>Unix Network Programming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/>
                        <a:t>Software Defined Networks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Cyber Security (2-0-1)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 and Wireless Networks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Wireless Communication Networks</a:t>
                      </a:r>
                      <a:endParaRPr lang="en-US" sz="18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0" indent="-457200">
                        <a:buFont typeface="+mj-lt"/>
                        <a:buNone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/>
                        <a:t>Software Testing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/>
                        <a:t>C# Programming &amp; </a:t>
                      </a:r>
                      <a:r>
                        <a:rPr lang="en-US" sz="1800" kern="1200" dirty="0" err="1"/>
                        <a:t>.Net</a:t>
                      </a:r>
                      <a:endParaRPr lang="en-US" sz="1800" kern="12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1800" kern="1200" dirty="0"/>
                        <a:t>Software Architecture and Design Thinking</a:t>
                      </a:r>
                    </a:p>
                    <a:p>
                      <a:pPr marL="45720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Advanced Parallel Computing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Model Thinking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 Optimization for HPC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Quantum Computing fundamentals </a:t>
                      </a:r>
                      <a:endParaRPr lang="en-US" sz="1800" kern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Semester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lvl="0" indent="-457200">
                        <a:buFont typeface="+mj-lt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Elective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lvl="0" indent="-457200">
                        <a:buFont typeface="+mj-lt"/>
                        <a:buNone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kern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8</a:t>
                      </a:r>
                      <a:r>
                        <a:rPr lang="en-US" sz="2000" b="1" baseline="30000" dirty="0"/>
                        <a:t>th</a:t>
                      </a:r>
                      <a:r>
                        <a:rPr lang="en-US" sz="2000" b="1" dirty="0"/>
                        <a:t> 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Distributed and Cloud Computing (2-0-1)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Database Management System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Performance Computing for Engineering Applications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Essential of IT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   Software Engineering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Data Analytics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lvl="0" indent="-457200">
                        <a:buFont typeface="+mj-lt"/>
                        <a:buNone/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kern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/>
          <a:lstStyle/>
          <a:p>
            <a:r>
              <a:rPr lang="en-US" b="1" dirty="0">
                <a:latin typeface="Garamond" pitchFamily="18" charset="0"/>
              </a:rPr>
              <a:t>Vertical Electives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73" y="74951"/>
            <a:ext cx="10515600" cy="94438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itchFamily="18" charset="0"/>
              </a:rPr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3943" y="122670"/>
            <a:ext cx="2711602" cy="6500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300" y="854715"/>
            <a:ext cx="10515600" cy="5189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Academic Initiatives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</a:t>
            </a:r>
            <a:r>
              <a:rPr lang="en-IN" sz="2400" b="1" dirty="0">
                <a:solidFill>
                  <a:srgbClr val="0070C0"/>
                </a:solidFill>
                <a:latin typeface="Garamond" pitchFamily="18" charset="0"/>
              </a:rPr>
              <a:t>CSE</a:t>
            </a:r>
            <a:r>
              <a:rPr lang="en-IN" sz="2400" b="1" dirty="0">
                <a:latin typeface="Garamond" pitchFamily="18" charset="0"/>
              </a:rPr>
              <a:t> </a:t>
            </a:r>
            <a:endParaRPr lang="en-IN" b="1" dirty="0">
              <a:latin typeface="Garamond" pitchFamily="18" charset="0"/>
            </a:endParaRP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latin typeface="Garamond" pitchFamily="18" charset="0"/>
              </a:rPr>
              <a:t>Ratification of scheme and approval of syllabi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VII &amp; VIII Semester for 2020 – 24 batch </a:t>
            </a:r>
          </a:p>
          <a:p>
            <a:pPr marL="1085838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V &amp; VI Semester for 2021– 25 batch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programming syllabus I and II Semester of 2023 – 27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Garamond" pitchFamily="18" charset="0"/>
              </a:rPr>
              <a:t>Approval of scheme III to VIII Semester of 2022 – 26 batch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solidFill>
                  <a:srgbClr val="FF0000"/>
                </a:solidFill>
                <a:latin typeface="Garamond" pitchFamily="18" charset="0"/>
              </a:rPr>
              <a:t>Approval of scheme and syllabus minor programme in CSE for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Under Graduate Programme – CSE (AI)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III to VIII Semester of 2021 – 25 and 2022 – 26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syllabi V and VI Semester for 2021 – 25 batch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 syllabi of  III and IV semester for 2022-26 batch</a:t>
            </a:r>
            <a:endParaRPr lang="en-IN" b="1" dirty="0">
              <a:latin typeface="Garamond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b="1" dirty="0">
                <a:latin typeface="Garamond" pitchFamily="18" charset="0"/>
              </a:rPr>
              <a:t>Post Graduate Programme </a:t>
            </a:r>
          </a:p>
          <a:p>
            <a:pPr marL="628650"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Garamond" pitchFamily="18" charset="0"/>
              </a:rPr>
              <a:t>Approval of scheme and syllabi of 2023 – 25 batch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Any other matter for discussion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latin typeface="Garamond" pitchFamily="18" charset="0"/>
              </a:rPr>
              <a:t>Vote of thanks</a:t>
            </a:r>
          </a:p>
        </p:txBody>
      </p:sp>
    </p:spTree>
    <p:extLst>
      <p:ext uri="{BB962C8B-B14F-4D97-AF65-F5344CB8AC3E}">
        <p14:creationId xmlns:p14="http://schemas.microsoft.com/office/powerpoint/2010/main" val="8015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49406"/>
              </p:ext>
            </p:extLst>
          </p:nvPr>
        </p:nvGraphicFramePr>
        <p:xfrm>
          <a:off x="214231" y="0"/>
          <a:ext cx="11763537" cy="6894785"/>
        </p:xfrm>
        <a:graphic>
          <a:graphicData uri="http://schemas.openxmlformats.org/drawingml/2006/table">
            <a:tbl>
              <a:tblPr/>
              <a:tblGrid>
                <a:gridCol w="148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2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171">
                <a:tc rowSpan="2" gridSpan="7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Curriculum Structure-CSE 	                      Program:  B.E	         Total Program Credit: 179 (44 + 135)  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40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b="1" kern="160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Page  1 of 1</a:t>
                      </a:r>
                      <a:endParaRPr lang="en-IN" sz="1400" kern="160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30"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Year: 2021 - 25  </a:t>
                      </a:r>
                      <a:endParaRPr lang="en-IN" sz="140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7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</a:t>
                      </a: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II</a:t>
                      </a: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IV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VII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VIII</a:t>
                      </a:r>
                      <a:endParaRPr lang="en-IN" sz="1400" b="0" kern="160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34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Single Variable Calculus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Multivariable Calculus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Graph Theory and Linear Algebra 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Applied Statistics with R 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Software </a:t>
                      </a:r>
                      <a:r>
                        <a:rPr lang="en-US" sz="1400" b="1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Engg</a:t>
                      </a: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.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Computer Networks – 2 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Big Data &amp;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Analytics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PE-6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Industry Training</a:t>
                      </a:r>
                    </a:p>
                    <a:p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(0-0-6)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685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Physics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Chemistry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algn="ctr" defTabSz="914377" rtl="0" eaLnBrk="1" latinLnBrk="0" hangingPunct="1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Discrete Mathematical Structures 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Microcontroller: Programming &amp; Interfacing  (1-0-3)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Computer Networks – 1  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(3-1-0)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PALR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Information Security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8915" algn="l"/>
                        </a:tabLst>
                      </a:pPr>
                      <a:r>
                        <a:rPr lang="en-US" sz="1400" b="0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OE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537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Mechanics 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Problem Solving with Data Structures 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(0-0-3)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COA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(3-0-1)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OOP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System Software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Distributed &amp; Cloud Computing</a:t>
                      </a:r>
                      <a:endParaRPr lang="en-IN" sz="1400" b="1" kern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(2-0-1) </a:t>
                      </a:r>
                      <a:endParaRPr lang="en-IN" sz="1400" b="1" kern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PE-4 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Capstone Project/Industry Project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 Programming for Problem solving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Exploration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 Structures and Algorithms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( 4-0-0)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Operating System Principles and Programming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Web Technologies Lab  (0-0-2)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PE-2 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PE-5 (3-0-0</a:t>
                      </a: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 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en-IN" sz="1400" b="0" kern="1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514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Electrical Engineering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Electronics</a:t>
                      </a:r>
                    </a:p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(4-0-0)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DBMS (4-0-0) 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Principles of Compiler Design  (3-1-0)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Machine Learning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(3-0-1)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PE-3 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Senior Design Project (0-0-6)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en-IN" sz="1400" b="0" kern="1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166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Social Innovation (0-1-1)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Basic Mechanical </a:t>
                      </a:r>
                      <a:r>
                        <a:rPr lang="en-US" sz="1400" b="0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Engg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 b="0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(2-1-0)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 Structures and Algorithms Lab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(0-0-2)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Explorative Data and Analysis(2-0-2)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System Software Lab   (0-0-1.5)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Blockchain</a:t>
                      </a:r>
                      <a:r>
                        <a:rPr lang="en-IN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and Distributed</a:t>
                      </a:r>
                      <a:r>
                        <a:rPr lang="en-IN" sz="1400" b="1" kern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Ledgers (2-0-1)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CIPE (Audit-2)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2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Engineering Physics</a:t>
                      </a:r>
                      <a:r>
                        <a:rPr lang="en-US" sz="1400" b="0" kern="1600" baseline="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Lab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(0-0-1)</a:t>
                      </a: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Professional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Communication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(1-1-0)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DBA Lab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Object Oriented Programming </a:t>
                      </a: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Lab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(0-0-1.5)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Mini Project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(0-0-3)</a:t>
                      </a: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CN Lab (0-0-1.5)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400" b="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PE-1 (3-0-0)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Minor Project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(0-0-6)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400" b="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Corporate Communication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(0.5-0-0)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Problem Solving &amp; Analysis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(0.5-0-0)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Arithmetical Thinking &amp; Analytical Reasoning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(0.5-0-0)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Industry Readiness &amp; Leadership Skills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(0.5-0-0)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kern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400" b="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9834"/>
                  </a:ext>
                </a:extLst>
              </a:tr>
              <a:tr h="1901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21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kern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</a:t>
                      </a: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23.5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25.5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23.5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25.5</a:t>
                      </a:r>
                      <a:endParaRPr lang="en-IN" sz="1400" b="1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17</a:t>
                      </a:r>
                      <a:endParaRPr lang="en-IN" sz="1400" b="0" kern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892" marR="46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29601" y="11423"/>
            <a:ext cx="2278062" cy="409918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</a:rPr>
              <a:t> 3</a:t>
            </a:r>
            <a:r>
              <a:rPr lang="en-US" sz="2400" b="1" baseline="30000" dirty="0">
                <a:solidFill>
                  <a:srgbClr val="002060"/>
                </a:solidFill>
              </a:rPr>
              <a:t>rd</a:t>
            </a:r>
            <a:r>
              <a:rPr lang="en-US" sz="2400" b="1" dirty="0">
                <a:solidFill>
                  <a:srgbClr val="002060"/>
                </a:solidFill>
              </a:rPr>
              <a:t> Year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25463</TotalTime>
  <Words>3527</Words>
  <Application>Microsoft Office PowerPoint</Application>
  <PresentationFormat>Widescreen</PresentationFormat>
  <Paragraphs>804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Office Theme</vt:lpstr>
      <vt:lpstr>Microsoft Word Document</vt:lpstr>
      <vt:lpstr>PowerPoint Presentation</vt:lpstr>
      <vt:lpstr>Welcome to BoS Members</vt:lpstr>
      <vt:lpstr>Agenda</vt:lpstr>
      <vt:lpstr>SoCSE Curriculum </vt:lpstr>
      <vt:lpstr>Agenda</vt:lpstr>
      <vt:lpstr>PowerPoint Presentation</vt:lpstr>
      <vt:lpstr>Vertical Electives</vt:lpstr>
      <vt:lpstr>Agenda</vt:lpstr>
      <vt:lpstr>PowerPoint Presentation</vt:lpstr>
      <vt:lpstr>Agenda</vt:lpstr>
      <vt:lpstr>PowerPoint Presentation</vt:lpstr>
      <vt:lpstr>Vertical Electives</vt:lpstr>
      <vt:lpstr>Change Summary: Courses</vt:lpstr>
      <vt:lpstr>Agenda</vt:lpstr>
      <vt:lpstr>PowerPoint Presentation</vt:lpstr>
      <vt:lpstr>Agenda</vt:lpstr>
      <vt:lpstr>PowerPoint Presentation</vt:lpstr>
      <vt:lpstr>Minor in CSE (2023-25)   (All branches except CSE)</vt:lpstr>
      <vt:lpstr>Agenda</vt:lpstr>
      <vt:lpstr>PowerPoint Presentation</vt:lpstr>
      <vt:lpstr>PowerPoint Presentation</vt:lpstr>
      <vt:lpstr>Electives Basket: BE-CSE (AI)</vt:lpstr>
      <vt:lpstr>Elective: Swayam Courses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Shettar</dc:creator>
  <cp:lastModifiedBy>padmashree.desai@gmail.com</cp:lastModifiedBy>
  <cp:revision>825</cp:revision>
  <cp:lastPrinted>2018-08-30T09:01:37Z</cp:lastPrinted>
  <dcterms:created xsi:type="dcterms:W3CDTF">2017-09-14T11:10:28Z</dcterms:created>
  <dcterms:modified xsi:type="dcterms:W3CDTF">2023-03-29T11:14:26Z</dcterms:modified>
</cp:coreProperties>
</file>