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72" r:id="rId3"/>
    <p:sldId id="273" r:id="rId4"/>
    <p:sldId id="287" r:id="rId5"/>
    <p:sldId id="277" r:id="rId6"/>
    <p:sldId id="280" r:id="rId7"/>
    <p:sldId id="293" r:id="rId8"/>
    <p:sldId id="282" r:id="rId9"/>
    <p:sldId id="294" r:id="rId10"/>
    <p:sldId id="295" r:id="rId11"/>
    <p:sldId id="288" r:id="rId12"/>
    <p:sldId id="296" r:id="rId13"/>
    <p:sldId id="297" r:id="rId14"/>
    <p:sldId id="289" r:id="rId15"/>
    <p:sldId id="298" r:id="rId16"/>
    <p:sldId id="299" r:id="rId17"/>
    <p:sldId id="290" r:id="rId18"/>
    <p:sldId id="300" r:id="rId19"/>
    <p:sldId id="301" r:id="rId20"/>
    <p:sldId id="291" r:id="rId21"/>
    <p:sldId id="302" r:id="rId22"/>
    <p:sldId id="303" r:id="rId23"/>
    <p:sldId id="304"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1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30T23:40:15.610"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59954C-B94B-422B-BD81-FFF2CE24617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860A8A9-DD37-40CA-A853-3F946C4C08C4}">
      <dgm:prSet phldrT="[Text]" custT="1"/>
      <dgm:spPr/>
      <dgm:t>
        <a:bodyPr/>
        <a:lstStyle/>
        <a:p>
          <a:r>
            <a:rPr lang="en-US" sz="1800" dirty="0">
              <a:latin typeface="Century Gothic" panose="020B0502020202020204" pitchFamily="34" charset="0"/>
            </a:rPr>
            <a:t>Background</a:t>
          </a:r>
        </a:p>
      </dgm:t>
    </dgm:pt>
    <dgm:pt modelId="{6192EBC8-2D09-4811-93D9-B9EA78E73C48}" type="parTrans" cxnId="{10999472-E188-4E7F-8BA0-B714CC2CB8E5}">
      <dgm:prSet/>
      <dgm:spPr/>
      <dgm:t>
        <a:bodyPr/>
        <a:lstStyle/>
        <a:p>
          <a:endParaRPr lang="en-US"/>
        </a:p>
      </dgm:t>
    </dgm:pt>
    <dgm:pt modelId="{1E073A57-759A-4F3F-BF0D-FE4DA968D330}" type="sibTrans" cxnId="{10999472-E188-4E7F-8BA0-B714CC2CB8E5}">
      <dgm:prSet/>
      <dgm:spPr/>
      <dgm:t>
        <a:bodyPr/>
        <a:lstStyle/>
        <a:p>
          <a:endParaRPr lang="en-US"/>
        </a:p>
      </dgm:t>
    </dgm:pt>
    <dgm:pt modelId="{367EB420-3ACC-494C-BE3C-59B3AAAD2352}">
      <dgm:prSet phldrT="[Text]" custT="1"/>
      <dgm:spPr>
        <a:solidFill>
          <a:schemeClr val="accent6"/>
        </a:solidFill>
      </dgm:spPr>
      <dgm:t>
        <a:bodyPr/>
        <a:lstStyle/>
        <a:p>
          <a:r>
            <a:rPr lang="en-US" sz="1800" dirty="0">
              <a:latin typeface="Century Gothic" panose="020B0502020202020204" pitchFamily="34" charset="0"/>
            </a:rPr>
            <a:t>Summary Statistics</a:t>
          </a:r>
        </a:p>
      </dgm:t>
    </dgm:pt>
    <dgm:pt modelId="{0300F8C2-0E1B-4850-AC2C-5047B14FBC52}" type="parTrans" cxnId="{12D5946E-5059-47FF-951C-3630DFCED311}">
      <dgm:prSet/>
      <dgm:spPr/>
      <dgm:t>
        <a:bodyPr/>
        <a:lstStyle/>
        <a:p>
          <a:endParaRPr lang="en-US"/>
        </a:p>
      </dgm:t>
    </dgm:pt>
    <dgm:pt modelId="{21ABEE9E-D978-437C-9385-83792D09B68F}" type="sibTrans" cxnId="{12D5946E-5059-47FF-951C-3630DFCED311}">
      <dgm:prSet/>
      <dgm:spPr/>
      <dgm:t>
        <a:bodyPr/>
        <a:lstStyle/>
        <a:p>
          <a:endParaRPr lang="en-US"/>
        </a:p>
      </dgm:t>
    </dgm:pt>
    <dgm:pt modelId="{19EBD36F-A1F1-4511-BD8D-C1BC13AE561C}">
      <dgm:prSet phldrT="[Text]" custT="1"/>
      <dgm:spPr>
        <a:solidFill>
          <a:schemeClr val="accent3"/>
        </a:solidFill>
      </dgm:spPr>
      <dgm:t>
        <a:bodyPr/>
        <a:lstStyle/>
        <a:p>
          <a:r>
            <a:rPr lang="en-US" sz="1800" dirty="0">
              <a:latin typeface="Century Gothic" panose="020B0502020202020204" pitchFamily="34" charset="0"/>
            </a:rPr>
            <a:t>Our Approach to Data Analysis</a:t>
          </a:r>
        </a:p>
      </dgm:t>
    </dgm:pt>
    <dgm:pt modelId="{EB5A345C-296F-4627-8A6A-BB0DACDE8104}" type="parTrans" cxnId="{5588B8E9-ADD4-4A46-8A25-4E6A75795CFF}">
      <dgm:prSet/>
      <dgm:spPr/>
      <dgm:t>
        <a:bodyPr/>
        <a:lstStyle/>
        <a:p>
          <a:endParaRPr lang="en-US"/>
        </a:p>
      </dgm:t>
    </dgm:pt>
    <dgm:pt modelId="{0978FCC3-970F-4A84-A3F5-AABF259E3012}" type="sibTrans" cxnId="{5588B8E9-ADD4-4A46-8A25-4E6A75795CFF}">
      <dgm:prSet/>
      <dgm:spPr/>
      <dgm:t>
        <a:bodyPr/>
        <a:lstStyle/>
        <a:p>
          <a:endParaRPr lang="en-US"/>
        </a:p>
      </dgm:t>
    </dgm:pt>
    <dgm:pt modelId="{D0C5D56E-91FC-447B-830A-F8DB1424C292}">
      <dgm:prSet phldrT="[Text]" custT="1"/>
      <dgm:spPr>
        <a:solidFill>
          <a:schemeClr val="accent2"/>
        </a:solidFill>
      </dgm:spPr>
      <dgm:t>
        <a:bodyPr/>
        <a:lstStyle/>
        <a:p>
          <a:r>
            <a:rPr lang="en-US" sz="1800" dirty="0">
              <a:latin typeface="Century Gothic" panose="020B0502020202020204" pitchFamily="34" charset="0"/>
            </a:rPr>
            <a:t>Model Diagnostics</a:t>
          </a:r>
        </a:p>
      </dgm:t>
    </dgm:pt>
    <dgm:pt modelId="{B3542803-ECDE-4735-BC87-9568B47E1A01}" type="parTrans" cxnId="{1DBA089E-0B5E-441D-B271-9628DD3253E5}">
      <dgm:prSet/>
      <dgm:spPr/>
      <dgm:t>
        <a:bodyPr/>
        <a:lstStyle/>
        <a:p>
          <a:endParaRPr lang="en-US"/>
        </a:p>
      </dgm:t>
    </dgm:pt>
    <dgm:pt modelId="{527CBB15-24BC-4064-9543-52A2BE08958A}" type="sibTrans" cxnId="{1DBA089E-0B5E-441D-B271-9628DD3253E5}">
      <dgm:prSet/>
      <dgm:spPr/>
      <dgm:t>
        <a:bodyPr/>
        <a:lstStyle/>
        <a:p>
          <a:endParaRPr lang="en-US"/>
        </a:p>
      </dgm:t>
    </dgm:pt>
    <dgm:pt modelId="{9E839050-A0AE-4F86-A363-2CF45F771D0C}">
      <dgm:prSet phldrT="[Text]" custT="1"/>
      <dgm:spPr>
        <a:solidFill>
          <a:schemeClr val="accent1"/>
        </a:solidFill>
      </dgm:spPr>
      <dgm:t>
        <a:bodyPr/>
        <a:lstStyle/>
        <a:p>
          <a:r>
            <a:rPr lang="en-US" sz="1800" dirty="0">
              <a:latin typeface="Century Gothic" panose="020B0502020202020204" pitchFamily="34" charset="0"/>
            </a:rPr>
            <a:t>Interpretation of Results</a:t>
          </a:r>
        </a:p>
      </dgm:t>
    </dgm:pt>
    <dgm:pt modelId="{ED39E23F-D676-4060-9818-8E0E778943BF}" type="parTrans" cxnId="{FB722662-0673-49E9-88BB-59C12779BD32}">
      <dgm:prSet/>
      <dgm:spPr/>
      <dgm:t>
        <a:bodyPr/>
        <a:lstStyle/>
        <a:p>
          <a:endParaRPr lang="en-US"/>
        </a:p>
      </dgm:t>
    </dgm:pt>
    <dgm:pt modelId="{49CADA8C-977F-4CB7-9EDC-E7F690306C1C}" type="sibTrans" cxnId="{FB722662-0673-49E9-88BB-59C12779BD32}">
      <dgm:prSet/>
      <dgm:spPr/>
      <dgm:t>
        <a:bodyPr/>
        <a:lstStyle/>
        <a:p>
          <a:endParaRPr lang="en-US"/>
        </a:p>
      </dgm:t>
    </dgm:pt>
    <dgm:pt modelId="{1502E4B0-F80D-4037-9FAC-1B039BC5A8C1}">
      <dgm:prSet phldrT="[Text]" custT="1"/>
      <dgm:spPr>
        <a:solidFill>
          <a:schemeClr val="accent6"/>
        </a:solidFill>
      </dgm:spPr>
      <dgm:t>
        <a:bodyPr/>
        <a:lstStyle/>
        <a:p>
          <a:r>
            <a:rPr lang="en-US" sz="1800" dirty="0">
              <a:latin typeface="Century Gothic" panose="020B0502020202020204" pitchFamily="34" charset="0"/>
            </a:rPr>
            <a:t>Managerial Insights</a:t>
          </a:r>
        </a:p>
      </dgm:t>
    </dgm:pt>
    <dgm:pt modelId="{3CBECCC2-28B7-43A6-BC3A-50BB04D3ACC0}" type="parTrans" cxnId="{7F70318F-F20D-4CB8-8795-3895EEAC0878}">
      <dgm:prSet/>
      <dgm:spPr/>
      <dgm:t>
        <a:bodyPr/>
        <a:lstStyle/>
        <a:p>
          <a:endParaRPr lang="en-US"/>
        </a:p>
      </dgm:t>
    </dgm:pt>
    <dgm:pt modelId="{4D8F1964-C928-41A4-9C3C-148BCA8AF841}" type="sibTrans" cxnId="{7F70318F-F20D-4CB8-8795-3895EEAC0878}">
      <dgm:prSet/>
      <dgm:spPr/>
      <dgm:t>
        <a:bodyPr/>
        <a:lstStyle/>
        <a:p>
          <a:endParaRPr lang="en-US"/>
        </a:p>
      </dgm:t>
    </dgm:pt>
    <dgm:pt modelId="{89BADD2E-8E23-428A-8764-FF6007FEA6EB}">
      <dgm:prSet phldrT="[Text]" custT="1"/>
      <dgm:spPr>
        <a:solidFill>
          <a:schemeClr val="accent3"/>
        </a:solidFill>
      </dgm:spPr>
      <dgm:t>
        <a:bodyPr/>
        <a:lstStyle/>
        <a:p>
          <a:r>
            <a:rPr lang="en-US" sz="1800" dirty="0">
              <a:latin typeface="Century Gothic" panose="020B0502020202020204" pitchFamily="34" charset="0"/>
            </a:rPr>
            <a:t>Conclusion</a:t>
          </a:r>
        </a:p>
      </dgm:t>
    </dgm:pt>
    <dgm:pt modelId="{1C0D9952-C95F-43D3-9099-6143112A0FED}" type="parTrans" cxnId="{1BCEBB86-F803-472A-A3D3-46FD9D0EF36A}">
      <dgm:prSet/>
      <dgm:spPr/>
      <dgm:t>
        <a:bodyPr/>
        <a:lstStyle/>
        <a:p>
          <a:endParaRPr lang="en-US"/>
        </a:p>
      </dgm:t>
    </dgm:pt>
    <dgm:pt modelId="{424ABA5C-A6EF-4730-9A7D-B899861AC47F}" type="sibTrans" cxnId="{1BCEBB86-F803-472A-A3D3-46FD9D0EF36A}">
      <dgm:prSet/>
      <dgm:spPr/>
      <dgm:t>
        <a:bodyPr/>
        <a:lstStyle/>
        <a:p>
          <a:endParaRPr lang="en-US"/>
        </a:p>
      </dgm:t>
    </dgm:pt>
    <dgm:pt modelId="{9BF7C4FF-C65F-42D1-A617-6E413A332D88}" type="pres">
      <dgm:prSet presAssocID="{3F59954C-B94B-422B-BD81-FFF2CE24617A}" presName="Name0" presStyleCnt="0">
        <dgm:presLayoutVars>
          <dgm:chMax val="7"/>
          <dgm:chPref val="7"/>
          <dgm:dir/>
        </dgm:presLayoutVars>
      </dgm:prSet>
      <dgm:spPr/>
    </dgm:pt>
    <dgm:pt modelId="{F8C653CC-B9C1-445A-A707-68596ADE5BB9}" type="pres">
      <dgm:prSet presAssocID="{3F59954C-B94B-422B-BD81-FFF2CE24617A}" presName="Name1" presStyleCnt="0"/>
      <dgm:spPr/>
    </dgm:pt>
    <dgm:pt modelId="{7A240AB0-D48D-4C6E-9EAF-4766CBB3EC82}" type="pres">
      <dgm:prSet presAssocID="{3F59954C-B94B-422B-BD81-FFF2CE24617A}" presName="cycle" presStyleCnt="0"/>
      <dgm:spPr/>
    </dgm:pt>
    <dgm:pt modelId="{CB6DAB92-8C8A-411F-AD7B-EB9C3CD2A1D7}" type="pres">
      <dgm:prSet presAssocID="{3F59954C-B94B-422B-BD81-FFF2CE24617A}" presName="srcNode" presStyleLbl="node1" presStyleIdx="0" presStyleCnt="7"/>
      <dgm:spPr/>
    </dgm:pt>
    <dgm:pt modelId="{7E7A7896-11D0-4531-9977-49063E54E354}" type="pres">
      <dgm:prSet presAssocID="{3F59954C-B94B-422B-BD81-FFF2CE24617A}" presName="conn" presStyleLbl="parChTrans1D2" presStyleIdx="0" presStyleCnt="1"/>
      <dgm:spPr/>
    </dgm:pt>
    <dgm:pt modelId="{7A500604-0168-4B8C-AF52-DE1EE6C9C365}" type="pres">
      <dgm:prSet presAssocID="{3F59954C-B94B-422B-BD81-FFF2CE24617A}" presName="extraNode" presStyleLbl="node1" presStyleIdx="0" presStyleCnt="7"/>
      <dgm:spPr/>
    </dgm:pt>
    <dgm:pt modelId="{F513EB96-F6E5-40D3-83ED-D0468B68236B}" type="pres">
      <dgm:prSet presAssocID="{3F59954C-B94B-422B-BD81-FFF2CE24617A}" presName="dstNode" presStyleLbl="node1" presStyleIdx="0" presStyleCnt="7"/>
      <dgm:spPr/>
    </dgm:pt>
    <dgm:pt modelId="{128CDE8C-4A22-4E55-B466-BBEEFDB95E34}" type="pres">
      <dgm:prSet presAssocID="{7860A8A9-DD37-40CA-A853-3F946C4C08C4}" presName="text_1" presStyleLbl="node1" presStyleIdx="0" presStyleCnt="7">
        <dgm:presLayoutVars>
          <dgm:bulletEnabled val="1"/>
        </dgm:presLayoutVars>
      </dgm:prSet>
      <dgm:spPr/>
    </dgm:pt>
    <dgm:pt modelId="{52D4FD0D-A4E6-4C17-AFFD-53B6DC61B145}" type="pres">
      <dgm:prSet presAssocID="{7860A8A9-DD37-40CA-A853-3F946C4C08C4}" presName="accent_1" presStyleCnt="0"/>
      <dgm:spPr/>
    </dgm:pt>
    <dgm:pt modelId="{E00F65FF-C59E-4587-A0BF-64C2BE8E3822}" type="pres">
      <dgm:prSet presAssocID="{7860A8A9-DD37-40CA-A853-3F946C4C08C4}" presName="accentRepeatNode" presStyleLbl="solidFgAcc1" presStyleIdx="0" presStyleCnt="7"/>
      <dgm:spPr/>
    </dgm:pt>
    <dgm:pt modelId="{D0E16B43-8054-495B-B96C-7D60B80530F8}" type="pres">
      <dgm:prSet presAssocID="{367EB420-3ACC-494C-BE3C-59B3AAAD2352}" presName="text_2" presStyleLbl="node1" presStyleIdx="1" presStyleCnt="7">
        <dgm:presLayoutVars>
          <dgm:bulletEnabled val="1"/>
        </dgm:presLayoutVars>
      </dgm:prSet>
      <dgm:spPr/>
    </dgm:pt>
    <dgm:pt modelId="{25009B67-524D-4A03-B66D-DEDB5067B40E}" type="pres">
      <dgm:prSet presAssocID="{367EB420-3ACC-494C-BE3C-59B3AAAD2352}" presName="accent_2" presStyleCnt="0"/>
      <dgm:spPr/>
    </dgm:pt>
    <dgm:pt modelId="{EFE71E68-246F-462B-B8F1-8975D3C180B6}" type="pres">
      <dgm:prSet presAssocID="{367EB420-3ACC-494C-BE3C-59B3AAAD2352}" presName="accentRepeatNode" presStyleLbl="solidFgAcc1" presStyleIdx="1" presStyleCnt="7"/>
      <dgm:spPr/>
    </dgm:pt>
    <dgm:pt modelId="{6708D41A-027C-4BB9-9272-A607157F1773}" type="pres">
      <dgm:prSet presAssocID="{19EBD36F-A1F1-4511-BD8D-C1BC13AE561C}" presName="text_3" presStyleLbl="node1" presStyleIdx="2" presStyleCnt="7">
        <dgm:presLayoutVars>
          <dgm:bulletEnabled val="1"/>
        </dgm:presLayoutVars>
      </dgm:prSet>
      <dgm:spPr/>
    </dgm:pt>
    <dgm:pt modelId="{F512E535-3562-41D6-B9BD-5A3EC2418BA3}" type="pres">
      <dgm:prSet presAssocID="{19EBD36F-A1F1-4511-BD8D-C1BC13AE561C}" presName="accent_3" presStyleCnt="0"/>
      <dgm:spPr/>
    </dgm:pt>
    <dgm:pt modelId="{2787C068-D144-4C6E-BCE5-242FC3C7DE3A}" type="pres">
      <dgm:prSet presAssocID="{19EBD36F-A1F1-4511-BD8D-C1BC13AE561C}" presName="accentRepeatNode" presStyleLbl="solidFgAcc1" presStyleIdx="2" presStyleCnt="7"/>
      <dgm:spPr/>
    </dgm:pt>
    <dgm:pt modelId="{CE699396-D206-4595-A508-CAB95164CDA1}" type="pres">
      <dgm:prSet presAssocID="{D0C5D56E-91FC-447B-830A-F8DB1424C292}" presName="text_4" presStyleLbl="node1" presStyleIdx="3" presStyleCnt="7">
        <dgm:presLayoutVars>
          <dgm:bulletEnabled val="1"/>
        </dgm:presLayoutVars>
      </dgm:prSet>
      <dgm:spPr/>
    </dgm:pt>
    <dgm:pt modelId="{7740225A-F366-45A5-8ADE-65BFEB85B36C}" type="pres">
      <dgm:prSet presAssocID="{D0C5D56E-91FC-447B-830A-F8DB1424C292}" presName="accent_4" presStyleCnt="0"/>
      <dgm:spPr/>
    </dgm:pt>
    <dgm:pt modelId="{01322334-4597-4390-A8BE-4B9C9B85DECD}" type="pres">
      <dgm:prSet presAssocID="{D0C5D56E-91FC-447B-830A-F8DB1424C292}" presName="accentRepeatNode" presStyleLbl="solidFgAcc1" presStyleIdx="3" presStyleCnt="7"/>
      <dgm:spPr/>
    </dgm:pt>
    <dgm:pt modelId="{AEF61CA0-449C-4C40-8D6E-51DA5A18F747}" type="pres">
      <dgm:prSet presAssocID="{9E839050-A0AE-4F86-A363-2CF45F771D0C}" presName="text_5" presStyleLbl="node1" presStyleIdx="4" presStyleCnt="7">
        <dgm:presLayoutVars>
          <dgm:bulletEnabled val="1"/>
        </dgm:presLayoutVars>
      </dgm:prSet>
      <dgm:spPr/>
    </dgm:pt>
    <dgm:pt modelId="{06C6FC0B-2963-438B-B00C-DD653D368517}" type="pres">
      <dgm:prSet presAssocID="{9E839050-A0AE-4F86-A363-2CF45F771D0C}" presName="accent_5" presStyleCnt="0"/>
      <dgm:spPr/>
    </dgm:pt>
    <dgm:pt modelId="{BDD41C0C-36F1-4BB2-821A-A7DA255BE8AD}" type="pres">
      <dgm:prSet presAssocID="{9E839050-A0AE-4F86-A363-2CF45F771D0C}" presName="accentRepeatNode" presStyleLbl="solidFgAcc1" presStyleIdx="4" presStyleCnt="7"/>
      <dgm:spPr/>
    </dgm:pt>
    <dgm:pt modelId="{ABA3552E-9893-4539-A41D-E5745FBDCA25}" type="pres">
      <dgm:prSet presAssocID="{1502E4B0-F80D-4037-9FAC-1B039BC5A8C1}" presName="text_6" presStyleLbl="node1" presStyleIdx="5" presStyleCnt="7">
        <dgm:presLayoutVars>
          <dgm:bulletEnabled val="1"/>
        </dgm:presLayoutVars>
      </dgm:prSet>
      <dgm:spPr/>
    </dgm:pt>
    <dgm:pt modelId="{3DA4E95E-2C50-4090-B524-2104A95097F5}" type="pres">
      <dgm:prSet presAssocID="{1502E4B0-F80D-4037-9FAC-1B039BC5A8C1}" presName="accent_6" presStyleCnt="0"/>
      <dgm:spPr/>
    </dgm:pt>
    <dgm:pt modelId="{140F8ABC-5D3A-467B-874B-72C0BCF2C994}" type="pres">
      <dgm:prSet presAssocID="{1502E4B0-F80D-4037-9FAC-1B039BC5A8C1}" presName="accentRepeatNode" presStyleLbl="solidFgAcc1" presStyleIdx="5" presStyleCnt="7"/>
      <dgm:spPr/>
    </dgm:pt>
    <dgm:pt modelId="{08E97EA1-139A-48EE-90FB-E3619C7BFC7D}" type="pres">
      <dgm:prSet presAssocID="{89BADD2E-8E23-428A-8764-FF6007FEA6EB}" presName="text_7" presStyleLbl="node1" presStyleIdx="6" presStyleCnt="7">
        <dgm:presLayoutVars>
          <dgm:bulletEnabled val="1"/>
        </dgm:presLayoutVars>
      </dgm:prSet>
      <dgm:spPr/>
    </dgm:pt>
    <dgm:pt modelId="{CC3928D7-E0D4-48D4-A669-540B9890081A}" type="pres">
      <dgm:prSet presAssocID="{89BADD2E-8E23-428A-8764-FF6007FEA6EB}" presName="accent_7" presStyleCnt="0"/>
      <dgm:spPr/>
    </dgm:pt>
    <dgm:pt modelId="{F01465FB-E418-4D65-A865-67A95D89859A}" type="pres">
      <dgm:prSet presAssocID="{89BADD2E-8E23-428A-8764-FF6007FEA6EB}" presName="accentRepeatNode" presStyleLbl="solidFgAcc1" presStyleIdx="6" presStyleCnt="7"/>
      <dgm:spPr/>
    </dgm:pt>
  </dgm:ptLst>
  <dgm:cxnLst>
    <dgm:cxn modelId="{5B337C26-3514-4C3F-8DCB-1800A1298FB6}" type="presOf" srcId="{D0C5D56E-91FC-447B-830A-F8DB1424C292}" destId="{CE699396-D206-4595-A508-CAB95164CDA1}" srcOrd="0" destOrd="0" presId="urn:microsoft.com/office/officeart/2008/layout/VerticalCurvedList"/>
    <dgm:cxn modelId="{2863A13A-260D-4F34-8643-441645CAACDA}" type="presOf" srcId="{19EBD36F-A1F1-4511-BD8D-C1BC13AE561C}" destId="{6708D41A-027C-4BB9-9272-A607157F1773}" srcOrd="0" destOrd="0" presId="urn:microsoft.com/office/officeart/2008/layout/VerticalCurvedList"/>
    <dgm:cxn modelId="{F555735C-A627-41E0-82A8-EB3DBAD4FAA4}" type="presOf" srcId="{1E073A57-759A-4F3F-BF0D-FE4DA968D330}" destId="{7E7A7896-11D0-4531-9977-49063E54E354}" srcOrd="0" destOrd="0" presId="urn:microsoft.com/office/officeart/2008/layout/VerticalCurvedList"/>
    <dgm:cxn modelId="{FB722662-0673-49E9-88BB-59C12779BD32}" srcId="{3F59954C-B94B-422B-BD81-FFF2CE24617A}" destId="{9E839050-A0AE-4F86-A363-2CF45F771D0C}" srcOrd="4" destOrd="0" parTransId="{ED39E23F-D676-4060-9818-8E0E778943BF}" sibTransId="{49CADA8C-977F-4CB7-9EDC-E7F690306C1C}"/>
    <dgm:cxn modelId="{12D5946E-5059-47FF-951C-3630DFCED311}" srcId="{3F59954C-B94B-422B-BD81-FFF2CE24617A}" destId="{367EB420-3ACC-494C-BE3C-59B3AAAD2352}" srcOrd="1" destOrd="0" parTransId="{0300F8C2-0E1B-4850-AC2C-5047B14FBC52}" sibTransId="{21ABEE9E-D978-437C-9385-83792D09B68F}"/>
    <dgm:cxn modelId="{10999472-E188-4E7F-8BA0-B714CC2CB8E5}" srcId="{3F59954C-B94B-422B-BD81-FFF2CE24617A}" destId="{7860A8A9-DD37-40CA-A853-3F946C4C08C4}" srcOrd="0" destOrd="0" parTransId="{6192EBC8-2D09-4811-93D9-B9EA78E73C48}" sibTransId="{1E073A57-759A-4F3F-BF0D-FE4DA968D330}"/>
    <dgm:cxn modelId="{D6D0A25A-F3EA-4A30-9DE5-E36035B12DE5}" type="presOf" srcId="{1502E4B0-F80D-4037-9FAC-1B039BC5A8C1}" destId="{ABA3552E-9893-4539-A41D-E5745FBDCA25}" srcOrd="0" destOrd="0" presId="urn:microsoft.com/office/officeart/2008/layout/VerticalCurvedList"/>
    <dgm:cxn modelId="{1B690786-616F-4402-AE12-BCA1371AAE6D}" type="presOf" srcId="{9E839050-A0AE-4F86-A363-2CF45F771D0C}" destId="{AEF61CA0-449C-4C40-8D6E-51DA5A18F747}" srcOrd="0" destOrd="0" presId="urn:microsoft.com/office/officeart/2008/layout/VerticalCurvedList"/>
    <dgm:cxn modelId="{1BCEBB86-F803-472A-A3D3-46FD9D0EF36A}" srcId="{3F59954C-B94B-422B-BD81-FFF2CE24617A}" destId="{89BADD2E-8E23-428A-8764-FF6007FEA6EB}" srcOrd="6" destOrd="0" parTransId="{1C0D9952-C95F-43D3-9099-6143112A0FED}" sibTransId="{424ABA5C-A6EF-4730-9A7D-B899861AC47F}"/>
    <dgm:cxn modelId="{7F70318F-F20D-4CB8-8795-3895EEAC0878}" srcId="{3F59954C-B94B-422B-BD81-FFF2CE24617A}" destId="{1502E4B0-F80D-4037-9FAC-1B039BC5A8C1}" srcOrd="5" destOrd="0" parTransId="{3CBECCC2-28B7-43A6-BC3A-50BB04D3ACC0}" sibTransId="{4D8F1964-C928-41A4-9C3C-148BCA8AF841}"/>
    <dgm:cxn modelId="{1DBA089E-0B5E-441D-B271-9628DD3253E5}" srcId="{3F59954C-B94B-422B-BD81-FFF2CE24617A}" destId="{D0C5D56E-91FC-447B-830A-F8DB1424C292}" srcOrd="3" destOrd="0" parTransId="{B3542803-ECDE-4735-BC87-9568B47E1A01}" sibTransId="{527CBB15-24BC-4064-9543-52A2BE08958A}"/>
    <dgm:cxn modelId="{4C5831DD-19FA-47CF-88F6-0BFEF724D448}" type="presOf" srcId="{3F59954C-B94B-422B-BD81-FFF2CE24617A}" destId="{9BF7C4FF-C65F-42D1-A617-6E413A332D88}" srcOrd="0" destOrd="0" presId="urn:microsoft.com/office/officeart/2008/layout/VerticalCurvedList"/>
    <dgm:cxn modelId="{5588B8E9-ADD4-4A46-8A25-4E6A75795CFF}" srcId="{3F59954C-B94B-422B-BD81-FFF2CE24617A}" destId="{19EBD36F-A1F1-4511-BD8D-C1BC13AE561C}" srcOrd="2" destOrd="0" parTransId="{EB5A345C-296F-4627-8A6A-BB0DACDE8104}" sibTransId="{0978FCC3-970F-4A84-A3F5-AABF259E3012}"/>
    <dgm:cxn modelId="{EAF3C0E9-C1C1-4047-9F9B-28DD818F6680}" type="presOf" srcId="{7860A8A9-DD37-40CA-A853-3F946C4C08C4}" destId="{128CDE8C-4A22-4E55-B466-BBEEFDB95E34}" srcOrd="0" destOrd="0" presId="urn:microsoft.com/office/officeart/2008/layout/VerticalCurvedList"/>
    <dgm:cxn modelId="{6C7A4AF9-2BB3-471D-B0E7-7C3F470F02C5}" type="presOf" srcId="{367EB420-3ACC-494C-BE3C-59B3AAAD2352}" destId="{D0E16B43-8054-495B-B96C-7D60B80530F8}" srcOrd="0" destOrd="0" presId="urn:microsoft.com/office/officeart/2008/layout/VerticalCurvedList"/>
    <dgm:cxn modelId="{C3FFC0FE-C13B-4CEC-988E-18200A42FEDE}" type="presOf" srcId="{89BADD2E-8E23-428A-8764-FF6007FEA6EB}" destId="{08E97EA1-139A-48EE-90FB-E3619C7BFC7D}" srcOrd="0" destOrd="0" presId="urn:microsoft.com/office/officeart/2008/layout/VerticalCurvedList"/>
    <dgm:cxn modelId="{3524FCDA-04D0-4980-BA48-0E6FB3BA29BD}" type="presParOf" srcId="{9BF7C4FF-C65F-42D1-A617-6E413A332D88}" destId="{F8C653CC-B9C1-445A-A707-68596ADE5BB9}" srcOrd="0" destOrd="0" presId="urn:microsoft.com/office/officeart/2008/layout/VerticalCurvedList"/>
    <dgm:cxn modelId="{DBBFC01F-8226-4FC8-8D66-EFAC32ADA3BD}" type="presParOf" srcId="{F8C653CC-B9C1-445A-A707-68596ADE5BB9}" destId="{7A240AB0-D48D-4C6E-9EAF-4766CBB3EC82}" srcOrd="0" destOrd="0" presId="urn:microsoft.com/office/officeart/2008/layout/VerticalCurvedList"/>
    <dgm:cxn modelId="{69A5C5C0-E04B-4BA7-BBDB-09ABD726D35B}" type="presParOf" srcId="{7A240AB0-D48D-4C6E-9EAF-4766CBB3EC82}" destId="{CB6DAB92-8C8A-411F-AD7B-EB9C3CD2A1D7}" srcOrd="0" destOrd="0" presId="urn:microsoft.com/office/officeart/2008/layout/VerticalCurvedList"/>
    <dgm:cxn modelId="{BF904952-E26A-4333-BC5B-7CB555DA9784}" type="presParOf" srcId="{7A240AB0-D48D-4C6E-9EAF-4766CBB3EC82}" destId="{7E7A7896-11D0-4531-9977-49063E54E354}" srcOrd="1" destOrd="0" presId="urn:microsoft.com/office/officeart/2008/layout/VerticalCurvedList"/>
    <dgm:cxn modelId="{1FD450A1-6C76-4234-AF70-B195A4604976}" type="presParOf" srcId="{7A240AB0-D48D-4C6E-9EAF-4766CBB3EC82}" destId="{7A500604-0168-4B8C-AF52-DE1EE6C9C365}" srcOrd="2" destOrd="0" presId="urn:microsoft.com/office/officeart/2008/layout/VerticalCurvedList"/>
    <dgm:cxn modelId="{E7A44745-68A5-4638-82CD-98AE39D68D83}" type="presParOf" srcId="{7A240AB0-D48D-4C6E-9EAF-4766CBB3EC82}" destId="{F513EB96-F6E5-40D3-83ED-D0468B68236B}" srcOrd="3" destOrd="0" presId="urn:microsoft.com/office/officeart/2008/layout/VerticalCurvedList"/>
    <dgm:cxn modelId="{D121155D-93D7-4422-8CBA-D9C5092A8EA0}" type="presParOf" srcId="{F8C653CC-B9C1-445A-A707-68596ADE5BB9}" destId="{128CDE8C-4A22-4E55-B466-BBEEFDB95E34}" srcOrd="1" destOrd="0" presId="urn:microsoft.com/office/officeart/2008/layout/VerticalCurvedList"/>
    <dgm:cxn modelId="{74CE6685-3A90-4BBD-9380-B60A0239E06B}" type="presParOf" srcId="{F8C653CC-B9C1-445A-A707-68596ADE5BB9}" destId="{52D4FD0D-A4E6-4C17-AFFD-53B6DC61B145}" srcOrd="2" destOrd="0" presId="urn:microsoft.com/office/officeart/2008/layout/VerticalCurvedList"/>
    <dgm:cxn modelId="{742850E4-45AF-4B07-88E2-1BB4814DB780}" type="presParOf" srcId="{52D4FD0D-A4E6-4C17-AFFD-53B6DC61B145}" destId="{E00F65FF-C59E-4587-A0BF-64C2BE8E3822}" srcOrd="0" destOrd="0" presId="urn:microsoft.com/office/officeart/2008/layout/VerticalCurvedList"/>
    <dgm:cxn modelId="{D6C324DA-1238-4A36-A3B1-1AC9BC4D31F8}" type="presParOf" srcId="{F8C653CC-B9C1-445A-A707-68596ADE5BB9}" destId="{D0E16B43-8054-495B-B96C-7D60B80530F8}" srcOrd="3" destOrd="0" presId="urn:microsoft.com/office/officeart/2008/layout/VerticalCurvedList"/>
    <dgm:cxn modelId="{BBBC17E1-D83A-4F99-B788-DF2B5EF4D886}" type="presParOf" srcId="{F8C653CC-B9C1-445A-A707-68596ADE5BB9}" destId="{25009B67-524D-4A03-B66D-DEDB5067B40E}" srcOrd="4" destOrd="0" presId="urn:microsoft.com/office/officeart/2008/layout/VerticalCurvedList"/>
    <dgm:cxn modelId="{A1B0D0B6-0897-45D0-8684-2F907E2FFD5B}" type="presParOf" srcId="{25009B67-524D-4A03-B66D-DEDB5067B40E}" destId="{EFE71E68-246F-462B-B8F1-8975D3C180B6}" srcOrd="0" destOrd="0" presId="urn:microsoft.com/office/officeart/2008/layout/VerticalCurvedList"/>
    <dgm:cxn modelId="{1286AFA2-AF5B-4825-BA64-AACAAE65BB3F}" type="presParOf" srcId="{F8C653CC-B9C1-445A-A707-68596ADE5BB9}" destId="{6708D41A-027C-4BB9-9272-A607157F1773}" srcOrd="5" destOrd="0" presId="urn:microsoft.com/office/officeart/2008/layout/VerticalCurvedList"/>
    <dgm:cxn modelId="{D62CC7D7-0D06-402C-AB10-5C62A3FDD7FE}" type="presParOf" srcId="{F8C653CC-B9C1-445A-A707-68596ADE5BB9}" destId="{F512E535-3562-41D6-B9BD-5A3EC2418BA3}" srcOrd="6" destOrd="0" presId="urn:microsoft.com/office/officeart/2008/layout/VerticalCurvedList"/>
    <dgm:cxn modelId="{18C527E8-CF29-4090-BD22-B95FC32C2DF1}" type="presParOf" srcId="{F512E535-3562-41D6-B9BD-5A3EC2418BA3}" destId="{2787C068-D144-4C6E-BCE5-242FC3C7DE3A}" srcOrd="0" destOrd="0" presId="urn:microsoft.com/office/officeart/2008/layout/VerticalCurvedList"/>
    <dgm:cxn modelId="{C60021B7-1379-4F6E-B045-773F449756A3}" type="presParOf" srcId="{F8C653CC-B9C1-445A-A707-68596ADE5BB9}" destId="{CE699396-D206-4595-A508-CAB95164CDA1}" srcOrd="7" destOrd="0" presId="urn:microsoft.com/office/officeart/2008/layout/VerticalCurvedList"/>
    <dgm:cxn modelId="{9492AD5F-F7C0-43C0-88EE-2E28C8DCEE73}" type="presParOf" srcId="{F8C653CC-B9C1-445A-A707-68596ADE5BB9}" destId="{7740225A-F366-45A5-8ADE-65BFEB85B36C}" srcOrd="8" destOrd="0" presId="urn:microsoft.com/office/officeart/2008/layout/VerticalCurvedList"/>
    <dgm:cxn modelId="{5B180A97-216B-4E6D-9AC5-3E31AA5C0231}" type="presParOf" srcId="{7740225A-F366-45A5-8ADE-65BFEB85B36C}" destId="{01322334-4597-4390-A8BE-4B9C9B85DECD}" srcOrd="0" destOrd="0" presId="urn:microsoft.com/office/officeart/2008/layout/VerticalCurvedList"/>
    <dgm:cxn modelId="{2470C294-E275-41F1-B867-6F371A91072D}" type="presParOf" srcId="{F8C653CC-B9C1-445A-A707-68596ADE5BB9}" destId="{AEF61CA0-449C-4C40-8D6E-51DA5A18F747}" srcOrd="9" destOrd="0" presId="urn:microsoft.com/office/officeart/2008/layout/VerticalCurvedList"/>
    <dgm:cxn modelId="{4F4F805F-E270-4523-A5CE-3B78E35FF7F1}" type="presParOf" srcId="{F8C653CC-B9C1-445A-A707-68596ADE5BB9}" destId="{06C6FC0B-2963-438B-B00C-DD653D368517}" srcOrd="10" destOrd="0" presId="urn:microsoft.com/office/officeart/2008/layout/VerticalCurvedList"/>
    <dgm:cxn modelId="{062AE094-DA70-4B6A-B725-C61AA0E6312B}" type="presParOf" srcId="{06C6FC0B-2963-438B-B00C-DD653D368517}" destId="{BDD41C0C-36F1-4BB2-821A-A7DA255BE8AD}" srcOrd="0" destOrd="0" presId="urn:microsoft.com/office/officeart/2008/layout/VerticalCurvedList"/>
    <dgm:cxn modelId="{2BF34C2E-FE9B-4D75-98C7-4181222D54D5}" type="presParOf" srcId="{F8C653CC-B9C1-445A-A707-68596ADE5BB9}" destId="{ABA3552E-9893-4539-A41D-E5745FBDCA25}" srcOrd="11" destOrd="0" presId="urn:microsoft.com/office/officeart/2008/layout/VerticalCurvedList"/>
    <dgm:cxn modelId="{F755BE1F-8AD4-4F42-9D5B-CFEA69C9AF13}" type="presParOf" srcId="{F8C653CC-B9C1-445A-A707-68596ADE5BB9}" destId="{3DA4E95E-2C50-4090-B524-2104A95097F5}" srcOrd="12" destOrd="0" presId="urn:microsoft.com/office/officeart/2008/layout/VerticalCurvedList"/>
    <dgm:cxn modelId="{F0622611-1478-4B90-9981-192144344792}" type="presParOf" srcId="{3DA4E95E-2C50-4090-B524-2104A95097F5}" destId="{140F8ABC-5D3A-467B-874B-72C0BCF2C994}" srcOrd="0" destOrd="0" presId="urn:microsoft.com/office/officeart/2008/layout/VerticalCurvedList"/>
    <dgm:cxn modelId="{C2AC49A7-12E2-4A0C-B74F-0FF34D4596F4}" type="presParOf" srcId="{F8C653CC-B9C1-445A-A707-68596ADE5BB9}" destId="{08E97EA1-139A-48EE-90FB-E3619C7BFC7D}" srcOrd="13" destOrd="0" presId="urn:microsoft.com/office/officeart/2008/layout/VerticalCurvedList"/>
    <dgm:cxn modelId="{2156E5B8-F211-4253-9C94-291234DCE75A}" type="presParOf" srcId="{F8C653CC-B9C1-445A-A707-68596ADE5BB9}" destId="{CC3928D7-E0D4-48D4-A669-540B9890081A}" srcOrd="14" destOrd="0" presId="urn:microsoft.com/office/officeart/2008/layout/VerticalCurvedList"/>
    <dgm:cxn modelId="{C955A0FC-F218-465A-9F30-5A4E9DC24BCC}" type="presParOf" srcId="{CC3928D7-E0D4-48D4-A669-540B9890081A}" destId="{F01465FB-E418-4D65-A865-67A95D89859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A7896-11D0-4531-9977-49063E54E354}">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8CDE8C-4A22-4E55-B466-BBEEFDB95E34}">
      <dsp:nvSpPr>
        <dsp:cNvPr id="0" name=""/>
        <dsp:cNvSpPr/>
      </dsp:nvSpPr>
      <dsp:spPr>
        <a:xfrm>
          <a:off x="380119" y="246332"/>
          <a:ext cx="7675541"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Background</a:t>
          </a:r>
        </a:p>
      </dsp:txBody>
      <dsp:txXfrm>
        <a:off x="380119" y="246332"/>
        <a:ext cx="7675541" cy="492448"/>
      </dsp:txXfrm>
    </dsp:sp>
    <dsp:sp modelId="{E00F65FF-C59E-4587-A0BF-64C2BE8E3822}">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16B43-8054-495B-B96C-7D60B80530F8}">
      <dsp:nvSpPr>
        <dsp:cNvPr id="0" name=""/>
        <dsp:cNvSpPr/>
      </dsp:nvSpPr>
      <dsp:spPr>
        <a:xfrm>
          <a:off x="826075" y="985438"/>
          <a:ext cx="7229585" cy="492448"/>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Summary Statistics</a:t>
          </a:r>
        </a:p>
      </dsp:txBody>
      <dsp:txXfrm>
        <a:off x="826075" y="985438"/>
        <a:ext cx="7229585" cy="492448"/>
      </dsp:txXfrm>
    </dsp:sp>
    <dsp:sp modelId="{EFE71E68-246F-462B-B8F1-8975D3C180B6}">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8D41A-027C-4BB9-9272-A607157F1773}">
      <dsp:nvSpPr>
        <dsp:cNvPr id="0" name=""/>
        <dsp:cNvSpPr/>
      </dsp:nvSpPr>
      <dsp:spPr>
        <a:xfrm>
          <a:off x="1070457" y="1724003"/>
          <a:ext cx="6985203" cy="492448"/>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Our Approach to Data Analysis</a:t>
          </a:r>
        </a:p>
      </dsp:txBody>
      <dsp:txXfrm>
        <a:off x="1070457" y="1724003"/>
        <a:ext cx="6985203" cy="492448"/>
      </dsp:txXfrm>
    </dsp:sp>
    <dsp:sp modelId="{2787C068-D144-4C6E-BCE5-242FC3C7DE3A}">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699396-D206-4595-A508-CAB95164CDA1}">
      <dsp:nvSpPr>
        <dsp:cNvPr id="0" name=""/>
        <dsp:cNvSpPr/>
      </dsp:nvSpPr>
      <dsp:spPr>
        <a:xfrm>
          <a:off x="1148486" y="2463109"/>
          <a:ext cx="6907174" cy="492448"/>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Model Diagnostics</a:t>
          </a:r>
        </a:p>
      </dsp:txBody>
      <dsp:txXfrm>
        <a:off x="1148486" y="2463109"/>
        <a:ext cx="6907174" cy="492448"/>
      </dsp:txXfrm>
    </dsp:sp>
    <dsp:sp modelId="{01322334-4597-4390-A8BE-4B9C9B85DECD}">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F61CA0-449C-4C40-8D6E-51DA5A18F747}">
      <dsp:nvSpPr>
        <dsp:cNvPr id="0" name=""/>
        <dsp:cNvSpPr/>
      </dsp:nvSpPr>
      <dsp:spPr>
        <a:xfrm>
          <a:off x="1070457" y="3202215"/>
          <a:ext cx="6985203" cy="492448"/>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Interpretation of Results</a:t>
          </a:r>
        </a:p>
      </dsp:txBody>
      <dsp:txXfrm>
        <a:off x="1070457" y="3202215"/>
        <a:ext cx="6985203" cy="492448"/>
      </dsp:txXfrm>
    </dsp:sp>
    <dsp:sp modelId="{BDD41C0C-36F1-4BB2-821A-A7DA255BE8AD}">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A3552E-9893-4539-A41D-E5745FBDCA25}">
      <dsp:nvSpPr>
        <dsp:cNvPr id="0" name=""/>
        <dsp:cNvSpPr/>
      </dsp:nvSpPr>
      <dsp:spPr>
        <a:xfrm>
          <a:off x="826075" y="3940779"/>
          <a:ext cx="7229585" cy="492448"/>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Managerial Insights</a:t>
          </a:r>
        </a:p>
      </dsp:txBody>
      <dsp:txXfrm>
        <a:off x="826075" y="3940779"/>
        <a:ext cx="7229585" cy="492448"/>
      </dsp:txXfrm>
    </dsp:sp>
    <dsp:sp modelId="{140F8ABC-5D3A-467B-874B-72C0BCF2C994}">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E97EA1-139A-48EE-90FB-E3619C7BFC7D}">
      <dsp:nvSpPr>
        <dsp:cNvPr id="0" name=""/>
        <dsp:cNvSpPr/>
      </dsp:nvSpPr>
      <dsp:spPr>
        <a:xfrm>
          <a:off x="380119" y="4679885"/>
          <a:ext cx="7675541" cy="492448"/>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Conclusion</a:t>
          </a:r>
        </a:p>
      </dsp:txBody>
      <dsp:txXfrm>
        <a:off x="380119" y="4679885"/>
        <a:ext cx="7675541" cy="492448"/>
      </dsp:txXfrm>
    </dsp:sp>
    <dsp:sp modelId="{F01465FB-E418-4D65-A865-67A95D89859A}">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11/30/2018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66077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300281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01878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306013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59233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997114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3369036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386955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985673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87068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111273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83407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03968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942027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580670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937764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63009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11/30/2018</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11/30/2018</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11/30/2018</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11/30/2018</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11/30/2018</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11/30/2018</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11/30/2018</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11/30/2018</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11/30/2018</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11/30/2018</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11/30/2018</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11/30/2018</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695562" y="4030037"/>
            <a:ext cx="8496438" cy="620240"/>
          </a:xfrm>
        </p:spPr>
        <p:txBody>
          <a:bodyPr anchor="t">
            <a:normAutofit/>
          </a:bodyPr>
          <a:lstStyle/>
          <a:p>
            <a:r>
              <a:rPr lang="en-US" sz="3600" b="1">
                <a:latin typeface="Century Gothic" panose="020B0502020202020204" pitchFamily="34" charset="0"/>
                <a:cs typeface="Segoe UI" panose="020B0502040204020203" pitchFamily="34" charset="0"/>
              </a:rPr>
              <a:t>Salesperson Training in Retail Stores</a:t>
            </a:r>
            <a:endParaRPr lang="en-US" sz="3600" b="1" dirty="0">
              <a:latin typeface="Century Gothic" panose="020B05020202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9725023" y="4797600"/>
            <a:ext cx="2466975" cy="2060399"/>
          </a:xfrm>
        </p:spPr>
        <p:txBody>
          <a:bodyPr anchor="b">
            <a:normAutofit fontScale="92500" lnSpcReduction="10000"/>
          </a:bodyPr>
          <a:lstStyle/>
          <a:p>
            <a:pPr algn="l"/>
            <a:r>
              <a:rPr lang="en-US" sz="2000" b="1">
                <a:latin typeface="Century Gothic" panose="020B0502020202020204" pitchFamily="34" charset="0"/>
              </a:rPr>
              <a:t>Presented by :</a:t>
            </a:r>
          </a:p>
          <a:p>
            <a:pPr algn="l"/>
            <a:r>
              <a:rPr lang="en-US" sz="1700">
                <a:latin typeface="Century Gothic" panose="020B0502020202020204" pitchFamily="34" charset="0"/>
              </a:rPr>
              <a:t>Dakshata Jain</a:t>
            </a:r>
          </a:p>
          <a:p>
            <a:pPr algn="l"/>
            <a:r>
              <a:rPr lang="en-US" sz="1700">
                <a:latin typeface="Century Gothic" panose="020B0502020202020204" pitchFamily="34" charset="0"/>
              </a:rPr>
              <a:t>Ritumbhra Sagar</a:t>
            </a:r>
          </a:p>
          <a:p>
            <a:pPr algn="l"/>
            <a:r>
              <a:rPr lang="en-US" sz="1700">
                <a:latin typeface="Century Gothic" panose="020B0502020202020204" pitchFamily="34" charset="0"/>
              </a:rPr>
              <a:t>Jiacheng Hu</a:t>
            </a:r>
          </a:p>
          <a:p>
            <a:pPr algn="l"/>
            <a:r>
              <a:rPr lang="en-US" sz="1700">
                <a:latin typeface="Century Gothic" panose="020B0502020202020204" pitchFamily="34" charset="0"/>
              </a:rPr>
              <a:t>Kushall Dayal</a:t>
            </a:r>
          </a:p>
          <a:p>
            <a:pPr algn="l"/>
            <a:r>
              <a:rPr lang="en-US" sz="1700">
                <a:latin typeface="Century Gothic" panose="020B0502020202020204" pitchFamily="34" charset="0"/>
              </a:rPr>
              <a:t>Xingmin Bao</a:t>
            </a:r>
            <a:endParaRPr lang="en-US" sz="1700" dirty="0">
              <a:latin typeface="Century Gothic" panose="020B05020202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sp>
        <p:nvSpPr>
          <p:cNvPr id="11" name="Rectangle 10">
            <a:extLst>
              <a:ext uri="{FF2B5EF4-FFF2-40B4-BE49-F238E27FC236}">
                <a16:creationId xmlns:a16="http://schemas.microsoft.com/office/drawing/2014/main" id="{D978FF52-20C6-4A95-87F2-AA9B79E933E5}"/>
              </a:ext>
            </a:extLst>
          </p:cNvPr>
          <p:cNvSpPr/>
          <p:nvPr/>
        </p:nvSpPr>
        <p:spPr>
          <a:xfrm>
            <a:off x="410816" y="5122069"/>
            <a:ext cx="5685184" cy="461665"/>
          </a:xfrm>
          <a:prstGeom prst="rect">
            <a:avLst/>
          </a:prstGeom>
        </p:spPr>
        <p:txBody>
          <a:bodyPr wrap="square" anchor="ctr">
            <a:spAutoFit/>
          </a:bodyPr>
          <a:lstStyle/>
          <a:p>
            <a:r>
              <a:rPr lang="en-US" sz="1200" dirty="0">
                <a:latin typeface="Century Gothic" panose="020B0502020202020204" pitchFamily="34" charset="0"/>
              </a:rPr>
              <a:t>If the salesperson completes at least 1 training, his annual return value will increase by 84.86%</a:t>
            </a:r>
          </a:p>
        </p:txBody>
      </p:sp>
      <p:sp>
        <p:nvSpPr>
          <p:cNvPr id="13" name="Rectangle 12">
            <a:extLst>
              <a:ext uri="{FF2B5EF4-FFF2-40B4-BE49-F238E27FC236}">
                <a16:creationId xmlns:a16="http://schemas.microsoft.com/office/drawing/2014/main" id="{5D2F779C-B481-4DA7-A559-EFD5A5A3E6FC}"/>
              </a:ext>
            </a:extLst>
          </p:cNvPr>
          <p:cNvSpPr/>
          <p:nvPr/>
        </p:nvSpPr>
        <p:spPr>
          <a:xfrm>
            <a:off x="6296186" y="5122069"/>
            <a:ext cx="5591014" cy="472373"/>
          </a:xfrm>
          <a:prstGeom prst="rect">
            <a:avLst/>
          </a:prstGeom>
        </p:spPr>
        <p:txBody>
          <a:bodyPr wrap="square">
            <a:spAutoFit/>
          </a:bodyPr>
          <a:lstStyle/>
          <a:p>
            <a:pPr>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If the salesperson completes at least 1 training, his annual return quantity will decrease by 276%</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6304487"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2</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at least one training module on salesperson sales and return performance?</a:t>
            </a:r>
          </a:p>
        </p:txBody>
      </p:sp>
      <p:pic>
        <p:nvPicPr>
          <p:cNvPr id="5" name="Picture 4">
            <a:extLst>
              <a:ext uri="{FF2B5EF4-FFF2-40B4-BE49-F238E27FC236}">
                <a16:creationId xmlns:a16="http://schemas.microsoft.com/office/drawing/2014/main" id="{5D8ACF36-8496-4508-A71E-F9407CFE686C}"/>
              </a:ext>
            </a:extLst>
          </p:cNvPr>
          <p:cNvPicPr>
            <a:picLocks noChangeAspect="1"/>
          </p:cNvPicPr>
          <p:nvPr/>
        </p:nvPicPr>
        <p:blipFill rotWithShape="1">
          <a:blip r:embed="rId3"/>
          <a:srcRect r="50000"/>
          <a:stretch/>
        </p:blipFill>
        <p:spPr>
          <a:xfrm>
            <a:off x="423860" y="2484604"/>
            <a:ext cx="2972854" cy="2376605"/>
          </a:xfrm>
          <a:prstGeom prst="rect">
            <a:avLst/>
          </a:prstGeom>
        </p:spPr>
      </p:pic>
      <p:pic>
        <p:nvPicPr>
          <p:cNvPr id="6" name="Picture 5">
            <a:extLst>
              <a:ext uri="{FF2B5EF4-FFF2-40B4-BE49-F238E27FC236}">
                <a16:creationId xmlns:a16="http://schemas.microsoft.com/office/drawing/2014/main" id="{2F500425-FDEE-41C5-BB18-AD785ECB4A0D}"/>
              </a:ext>
            </a:extLst>
          </p:cNvPr>
          <p:cNvPicPr>
            <a:picLocks noChangeAspect="1"/>
          </p:cNvPicPr>
          <p:nvPr/>
        </p:nvPicPr>
        <p:blipFill rotWithShape="1">
          <a:blip r:embed="rId4"/>
          <a:srcRect t="8142"/>
          <a:stretch/>
        </p:blipFill>
        <p:spPr>
          <a:xfrm>
            <a:off x="3023053" y="2588321"/>
            <a:ext cx="3158002" cy="2346466"/>
          </a:xfrm>
          <a:prstGeom prst="rect">
            <a:avLst/>
          </a:prstGeom>
        </p:spPr>
      </p:pic>
      <p:pic>
        <p:nvPicPr>
          <p:cNvPr id="7" name="Picture 6">
            <a:extLst>
              <a:ext uri="{FF2B5EF4-FFF2-40B4-BE49-F238E27FC236}">
                <a16:creationId xmlns:a16="http://schemas.microsoft.com/office/drawing/2014/main" id="{EF55852C-E2F9-4CD8-A511-44BFBF7086E6}"/>
              </a:ext>
            </a:extLst>
          </p:cNvPr>
          <p:cNvPicPr>
            <a:picLocks noChangeAspect="1"/>
          </p:cNvPicPr>
          <p:nvPr/>
        </p:nvPicPr>
        <p:blipFill rotWithShape="1">
          <a:blip r:embed="rId5"/>
          <a:srcRect r="51683"/>
          <a:stretch/>
        </p:blipFill>
        <p:spPr>
          <a:xfrm>
            <a:off x="6296186" y="2734093"/>
            <a:ext cx="2872761" cy="2138486"/>
          </a:xfrm>
          <a:prstGeom prst="rect">
            <a:avLst/>
          </a:prstGeom>
        </p:spPr>
      </p:pic>
      <p:pic>
        <p:nvPicPr>
          <p:cNvPr id="8" name="Picture 7">
            <a:extLst>
              <a:ext uri="{FF2B5EF4-FFF2-40B4-BE49-F238E27FC236}">
                <a16:creationId xmlns:a16="http://schemas.microsoft.com/office/drawing/2014/main" id="{231B6C06-A35A-4D81-9F76-9778D5F71B73}"/>
              </a:ext>
            </a:extLst>
          </p:cNvPr>
          <p:cNvPicPr>
            <a:picLocks noChangeAspect="1"/>
          </p:cNvPicPr>
          <p:nvPr/>
        </p:nvPicPr>
        <p:blipFill>
          <a:blip r:embed="rId6"/>
          <a:stretch>
            <a:fillRect/>
          </a:stretch>
        </p:blipFill>
        <p:spPr>
          <a:xfrm>
            <a:off x="8916721" y="2484604"/>
            <a:ext cx="3158002" cy="2554445"/>
          </a:xfrm>
          <a:prstGeom prst="rect">
            <a:avLst/>
          </a:prstGeom>
        </p:spPr>
      </p:pic>
    </p:spTree>
    <p:extLst>
      <p:ext uri="{BB962C8B-B14F-4D97-AF65-F5344CB8AC3E}">
        <p14:creationId xmlns:p14="http://schemas.microsoft.com/office/powerpoint/2010/main" val="407271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3</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
            </a:r>
            <a:r>
              <a:rPr lang="en-US" sz="1200" dirty="0" err="1">
                <a:latin typeface="Century Gothic" panose="020B0502020202020204" pitchFamily="34" charset="0"/>
              </a:rPr>
              <a:t>additionalP</a:t>
            </a:r>
            <a:r>
              <a:rPr lang="en-US" sz="1200" dirty="0">
                <a:latin typeface="Century Gothic" panose="020B0502020202020204" pitchFamily="34" charset="0"/>
              </a:rPr>
              <a:t>)</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7" name="Rectangle 16">
            <a:extLst>
              <a:ext uri="{FF2B5EF4-FFF2-40B4-BE49-F238E27FC236}">
                <a16:creationId xmlns:a16="http://schemas.microsoft.com/office/drawing/2014/main" id="{CEF04764-33BD-4234-A92D-4821765B070E}"/>
              </a:ext>
            </a:extLst>
          </p:cNvPr>
          <p:cNvSpPr/>
          <p:nvPr/>
        </p:nvSpPr>
        <p:spPr>
          <a:xfrm>
            <a:off x="426306"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077855D7-5352-4DFB-B991-C1062292EFF9}"/>
              </a:ext>
            </a:extLst>
          </p:cNvPr>
          <p:cNvSpPr/>
          <p:nvPr/>
        </p:nvSpPr>
        <p:spPr>
          <a:xfrm>
            <a:off x="1472048"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
            </a:r>
            <a:r>
              <a:rPr lang="en-US" sz="1200" dirty="0" err="1">
                <a:latin typeface="Century Gothic" panose="020B0502020202020204" pitchFamily="34" charset="0"/>
              </a:rPr>
              <a:t>additionalP</a:t>
            </a:r>
            <a:r>
              <a:rPr lang="en-US" sz="1200" dirty="0">
                <a:latin typeface="Century Gothic" panose="020B0502020202020204" pitchFamily="34" charset="0"/>
              </a:rPr>
              <a:t>)</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34" name="Rectangle 133">
            <a:extLst>
              <a:ext uri="{FF2B5EF4-FFF2-40B4-BE49-F238E27FC236}">
                <a16:creationId xmlns:a16="http://schemas.microsoft.com/office/drawing/2014/main" id="{BCCE2E1F-55D3-4B2B-8F69-9D5D44C9D5F0}"/>
              </a:ext>
            </a:extLst>
          </p:cNvPr>
          <p:cNvSpPr/>
          <p:nvPr/>
        </p:nvSpPr>
        <p:spPr>
          <a:xfrm>
            <a:off x="3441179" y="553963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Down 141">
            <a:extLst>
              <a:ext uri="{FF2B5EF4-FFF2-40B4-BE49-F238E27FC236}">
                <a16:creationId xmlns:a16="http://schemas.microsoft.com/office/drawing/2014/main" id="{4EB6514C-060B-4000-B7EF-957C7181BA1A}"/>
              </a:ext>
            </a:extLst>
          </p:cNvPr>
          <p:cNvSpPr/>
          <p:nvPr/>
        </p:nvSpPr>
        <p:spPr>
          <a:xfrm>
            <a:off x="4486920"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3"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4BF8401-A509-4BD7-A748-DEACFC0FACF9}"/>
              </a:ext>
            </a:extLst>
          </p:cNvPr>
          <p:cNvSpPr/>
          <p:nvPr/>
        </p:nvSpPr>
        <p:spPr>
          <a:xfrm>
            <a:off x="6456052"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49" name="Rectangle 148">
            <a:extLst>
              <a:ext uri="{FF2B5EF4-FFF2-40B4-BE49-F238E27FC236}">
                <a16:creationId xmlns:a16="http://schemas.microsoft.com/office/drawing/2014/main" id="{83989E5D-D281-4978-9807-BE67CE97F905}"/>
              </a:ext>
            </a:extLst>
          </p:cNvPr>
          <p:cNvSpPr/>
          <p:nvPr/>
        </p:nvSpPr>
        <p:spPr>
          <a:xfrm>
            <a:off x="6456052"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
            </a:r>
            <a:r>
              <a:rPr lang="en-US" sz="1200" dirty="0" err="1">
                <a:latin typeface="Century Gothic" panose="020B0502020202020204" pitchFamily="34" charset="0"/>
              </a:rPr>
              <a:t>additionalP</a:t>
            </a:r>
            <a:r>
              <a:rPr lang="en-US" sz="1200" dirty="0">
                <a:latin typeface="Century Gothic" panose="020B0502020202020204" pitchFamily="34" charset="0"/>
              </a:rPr>
              <a:t>)</a:t>
            </a:r>
          </a:p>
        </p:txBody>
      </p:sp>
      <p:sp>
        <p:nvSpPr>
          <p:cNvPr id="150" name="Rectangle 149">
            <a:extLst>
              <a:ext uri="{FF2B5EF4-FFF2-40B4-BE49-F238E27FC236}">
                <a16:creationId xmlns:a16="http://schemas.microsoft.com/office/drawing/2014/main" id="{095B3C3E-47F8-41C8-89A0-5C06611E32FB}"/>
              </a:ext>
            </a:extLst>
          </p:cNvPr>
          <p:cNvSpPr/>
          <p:nvPr/>
        </p:nvSpPr>
        <p:spPr>
          <a:xfrm>
            <a:off x="6456052"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51" name="Rectangle 150">
            <a:extLst>
              <a:ext uri="{FF2B5EF4-FFF2-40B4-BE49-F238E27FC236}">
                <a16:creationId xmlns:a16="http://schemas.microsoft.com/office/drawing/2014/main" id="{49BB264D-E36F-4B57-A0DF-7A13E5CA4597}"/>
              </a:ext>
            </a:extLst>
          </p:cNvPr>
          <p:cNvSpPr/>
          <p:nvPr/>
        </p:nvSpPr>
        <p:spPr>
          <a:xfrm>
            <a:off x="6456052" y="483721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52" name="Rectangle 151">
            <a:extLst>
              <a:ext uri="{FF2B5EF4-FFF2-40B4-BE49-F238E27FC236}">
                <a16:creationId xmlns:a16="http://schemas.microsoft.com/office/drawing/2014/main" id="{D371B657-3C90-44E3-861C-FD6AD8DBA406}"/>
              </a:ext>
            </a:extLst>
          </p:cNvPr>
          <p:cNvSpPr/>
          <p:nvPr/>
        </p:nvSpPr>
        <p:spPr>
          <a:xfrm>
            <a:off x="6456052" y="553963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56" name="Rectangle 155">
            <a:extLst>
              <a:ext uri="{FF2B5EF4-FFF2-40B4-BE49-F238E27FC236}">
                <a16:creationId xmlns:a16="http://schemas.microsoft.com/office/drawing/2014/main" id="{DF064AF4-B437-44BA-8630-53D6EBAAEC6E}"/>
              </a:ext>
            </a:extLst>
          </p:cNvPr>
          <p:cNvSpPr/>
          <p:nvPr/>
        </p:nvSpPr>
        <p:spPr>
          <a:xfrm>
            <a:off x="6453606"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7" name="Arrow: Down 156">
            <a:extLst>
              <a:ext uri="{FF2B5EF4-FFF2-40B4-BE49-F238E27FC236}">
                <a16:creationId xmlns:a16="http://schemas.microsoft.com/office/drawing/2014/main" id="{41446396-6D43-4564-91B2-5FABA02B43D3}"/>
              </a:ext>
            </a:extLst>
          </p:cNvPr>
          <p:cNvSpPr/>
          <p:nvPr/>
        </p:nvSpPr>
        <p:spPr>
          <a:xfrm>
            <a:off x="7505315"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2939438C-AFCD-4805-98BA-3803ADCBEDD8}"/>
              </a:ext>
            </a:extLst>
          </p:cNvPr>
          <p:cNvSpPr/>
          <p:nvPr/>
        </p:nvSpPr>
        <p:spPr>
          <a:xfrm>
            <a:off x="7501555"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64E9B454-1C01-4A5D-8B04-043A806A3FBF}"/>
              </a:ext>
            </a:extLst>
          </p:cNvPr>
          <p:cNvSpPr/>
          <p:nvPr/>
        </p:nvSpPr>
        <p:spPr>
          <a:xfrm>
            <a:off x="7505315"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1E46EE8E-E305-4665-9495-BB6D31B25FCC}"/>
              </a:ext>
            </a:extLst>
          </p:cNvPr>
          <p:cNvSpPr/>
          <p:nvPr/>
        </p:nvSpPr>
        <p:spPr>
          <a:xfrm>
            <a:off x="7501797"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E6806C31-59DD-4B63-947D-41BC1DA3976C}"/>
              </a:ext>
            </a:extLst>
          </p:cNvPr>
          <p:cNvSpPr/>
          <p:nvPr/>
        </p:nvSpPr>
        <p:spPr>
          <a:xfrm>
            <a:off x="7501796"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FB3B0A8B-0C47-4FB9-8013-994F5D4234D2}"/>
              </a:ext>
            </a:extLst>
          </p:cNvPr>
          <p:cNvSpPr/>
          <p:nvPr/>
        </p:nvSpPr>
        <p:spPr>
          <a:xfrm>
            <a:off x="9470925"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67" name="Rectangle 166">
            <a:extLst>
              <a:ext uri="{FF2B5EF4-FFF2-40B4-BE49-F238E27FC236}">
                <a16:creationId xmlns:a16="http://schemas.microsoft.com/office/drawing/2014/main" id="{DC6E37CD-46D8-4332-BBFC-38060CDCD511}"/>
              </a:ext>
            </a:extLst>
          </p:cNvPr>
          <p:cNvSpPr/>
          <p:nvPr/>
        </p:nvSpPr>
        <p:spPr>
          <a:xfrm>
            <a:off x="9470925"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
            </a:r>
            <a:r>
              <a:rPr lang="en-US" sz="1200" dirty="0" err="1">
                <a:latin typeface="Century Gothic" panose="020B0502020202020204" pitchFamily="34" charset="0"/>
              </a:rPr>
              <a:t>additionalP</a:t>
            </a:r>
            <a:r>
              <a:rPr lang="en-US" sz="1200" dirty="0">
                <a:latin typeface="Century Gothic" panose="020B0502020202020204" pitchFamily="34" charset="0"/>
              </a:rPr>
              <a:t>)</a:t>
            </a:r>
          </a:p>
        </p:txBody>
      </p:sp>
      <p:sp>
        <p:nvSpPr>
          <p:cNvPr id="168" name="Rectangle 167">
            <a:extLst>
              <a:ext uri="{FF2B5EF4-FFF2-40B4-BE49-F238E27FC236}">
                <a16:creationId xmlns:a16="http://schemas.microsoft.com/office/drawing/2014/main" id="{051289EE-2EF3-4F11-A043-3897685A396E}"/>
              </a:ext>
            </a:extLst>
          </p:cNvPr>
          <p:cNvSpPr/>
          <p:nvPr/>
        </p:nvSpPr>
        <p:spPr>
          <a:xfrm>
            <a:off x="9470925"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74" name="Rectangle 173">
            <a:extLst>
              <a:ext uri="{FF2B5EF4-FFF2-40B4-BE49-F238E27FC236}">
                <a16:creationId xmlns:a16="http://schemas.microsoft.com/office/drawing/2014/main" id="{3B1FCF9D-B972-43FE-91A8-4C2F03CB7F9A}"/>
              </a:ext>
            </a:extLst>
          </p:cNvPr>
          <p:cNvSpPr/>
          <p:nvPr/>
        </p:nvSpPr>
        <p:spPr>
          <a:xfrm>
            <a:off x="9468479"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75" name="Arrow: Down 174">
            <a:extLst>
              <a:ext uri="{FF2B5EF4-FFF2-40B4-BE49-F238E27FC236}">
                <a16:creationId xmlns:a16="http://schemas.microsoft.com/office/drawing/2014/main" id="{18EB69D4-FAB8-4250-9AD3-45C31B0AE14E}"/>
              </a:ext>
            </a:extLst>
          </p:cNvPr>
          <p:cNvSpPr/>
          <p:nvPr/>
        </p:nvSpPr>
        <p:spPr>
          <a:xfrm>
            <a:off x="10520188"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ED60D64C-99CC-4FF5-B514-C5B0122AFA05}"/>
              </a:ext>
            </a:extLst>
          </p:cNvPr>
          <p:cNvSpPr/>
          <p:nvPr/>
        </p:nvSpPr>
        <p:spPr>
          <a:xfrm>
            <a:off x="10516428"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Down 176">
            <a:extLst>
              <a:ext uri="{FF2B5EF4-FFF2-40B4-BE49-F238E27FC236}">
                <a16:creationId xmlns:a16="http://schemas.microsoft.com/office/drawing/2014/main" id="{AE936CE7-E414-4D6F-B957-6E6800BAEEBD}"/>
              </a:ext>
            </a:extLst>
          </p:cNvPr>
          <p:cNvSpPr/>
          <p:nvPr/>
        </p:nvSpPr>
        <p:spPr>
          <a:xfrm>
            <a:off x="10520188"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every additional training module on salesperson sales and return performance?</a:t>
            </a:r>
          </a:p>
        </p:txBody>
      </p:sp>
      <p:sp>
        <p:nvSpPr>
          <p:cNvPr id="78" name="TextBox 77">
            <a:extLst>
              <a:ext uri="{FF2B5EF4-FFF2-40B4-BE49-F238E27FC236}">
                <a16:creationId xmlns:a16="http://schemas.microsoft.com/office/drawing/2014/main" id="{7BED5DA4-AFB2-4AC9-974F-AA34BCB382F6}"/>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79" name="TextBox 78">
            <a:extLst>
              <a:ext uri="{FF2B5EF4-FFF2-40B4-BE49-F238E27FC236}">
                <a16:creationId xmlns:a16="http://schemas.microsoft.com/office/drawing/2014/main" id="{A8D4D6A0-394E-48A2-926C-2B1B95D685A7}"/>
              </a:ext>
            </a:extLst>
          </p:cNvPr>
          <p:cNvSpPr txBox="1"/>
          <p:nvPr/>
        </p:nvSpPr>
        <p:spPr>
          <a:xfrm>
            <a:off x="10596620" y="3806814"/>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80" name="TextBox 79">
            <a:extLst>
              <a:ext uri="{FF2B5EF4-FFF2-40B4-BE49-F238E27FC236}">
                <a16:creationId xmlns:a16="http://schemas.microsoft.com/office/drawing/2014/main" id="{AD4278C8-F621-4A13-ACAE-81413A52B0B6}"/>
              </a:ext>
            </a:extLst>
          </p:cNvPr>
          <p:cNvSpPr txBox="1"/>
          <p:nvPr/>
        </p:nvSpPr>
        <p:spPr>
          <a:xfrm>
            <a:off x="1565179" y="4556569"/>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
        <p:nvSpPr>
          <p:cNvPr id="81" name="TextBox 80">
            <a:extLst>
              <a:ext uri="{FF2B5EF4-FFF2-40B4-BE49-F238E27FC236}">
                <a16:creationId xmlns:a16="http://schemas.microsoft.com/office/drawing/2014/main" id="{16B27302-F90A-4951-9197-6B8A7586893E}"/>
              </a:ext>
            </a:extLst>
          </p:cNvPr>
          <p:cNvSpPr txBox="1"/>
          <p:nvPr/>
        </p:nvSpPr>
        <p:spPr>
          <a:xfrm>
            <a:off x="4559029" y="4561440"/>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82" name="Rectangle 81">
            <a:extLst>
              <a:ext uri="{FF2B5EF4-FFF2-40B4-BE49-F238E27FC236}">
                <a16:creationId xmlns:a16="http://schemas.microsoft.com/office/drawing/2014/main" id="{DBBDFD25-90AC-455E-9B4F-D8171EE057E2}"/>
              </a:ext>
            </a:extLst>
          </p:cNvPr>
          <p:cNvSpPr/>
          <p:nvPr/>
        </p:nvSpPr>
        <p:spPr>
          <a:xfrm>
            <a:off x="3461059" y="623537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83" name="Arrow: Down 82">
            <a:extLst>
              <a:ext uri="{FF2B5EF4-FFF2-40B4-BE49-F238E27FC236}">
                <a16:creationId xmlns:a16="http://schemas.microsoft.com/office/drawing/2014/main" id="{57C0BC37-9F86-4E86-BFD3-6A20D13E6142}"/>
              </a:ext>
            </a:extLst>
          </p:cNvPr>
          <p:cNvSpPr/>
          <p:nvPr/>
        </p:nvSpPr>
        <p:spPr>
          <a:xfrm>
            <a:off x="4506800" y="593361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9DD1A10-F706-4A74-B874-181F3B27C249}"/>
              </a:ext>
            </a:extLst>
          </p:cNvPr>
          <p:cNvSpPr txBox="1"/>
          <p:nvPr/>
        </p:nvSpPr>
        <p:spPr>
          <a:xfrm>
            <a:off x="7568495" y="4557851"/>
            <a:ext cx="1122922" cy="251817"/>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5" name="Rectangle 84">
            <a:extLst>
              <a:ext uri="{FF2B5EF4-FFF2-40B4-BE49-F238E27FC236}">
                <a16:creationId xmlns:a16="http://schemas.microsoft.com/office/drawing/2014/main" id="{33C15FEF-C185-404D-8F20-3DA36481437D}"/>
              </a:ext>
            </a:extLst>
          </p:cNvPr>
          <p:cNvSpPr/>
          <p:nvPr/>
        </p:nvSpPr>
        <p:spPr>
          <a:xfrm>
            <a:off x="9477548" y="484384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86" name="Rectangle 85">
            <a:extLst>
              <a:ext uri="{FF2B5EF4-FFF2-40B4-BE49-F238E27FC236}">
                <a16:creationId xmlns:a16="http://schemas.microsoft.com/office/drawing/2014/main" id="{9C7F2234-4EF3-4257-B58C-C03AB4689059}"/>
              </a:ext>
            </a:extLst>
          </p:cNvPr>
          <p:cNvSpPr/>
          <p:nvPr/>
        </p:nvSpPr>
        <p:spPr>
          <a:xfrm>
            <a:off x="9477548" y="554626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87" name="Arrow: Down 86">
            <a:extLst>
              <a:ext uri="{FF2B5EF4-FFF2-40B4-BE49-F238E27FC236}">
                <a16:creationId xmlns:a16="http://schemas.microsoft.com/office/drawing/2014/main" id="{95C46D55-1648-44B4-97F1-9B79D8A5DB75}"/>
              </a:ext>
            </a:extLst>
          </p:cNvPr>
          <p:cNvSpPr/>
          <p:nvPr/>
        </p:nvSpPr>
        <p:spPr>
          <a:xfrm>
            <a:off x="10523289"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a:extLst>
              <a:ext uri="{FF2B5EF4-FFF2-40B4-BE49-F238E27FC236}">
                <a16:creationId xmlns:a16="http://schemas.microsoft.com/office/drawing/2014/main" id="{02A54568-A27C-4C1A-9EBF-0059BB447C79}"/>
              </a:ext>
            </a:extLst>
          </p:cNvPr>
          <p:cNvSpPr/>
          <p:nvPr/>
        </p:nvSpPr>
        <p:spPr>
          <a:xfrm>
            <a:off x="10523292" y="4561299"/>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1DAC8673-7289-4C7E-8A98-0855CA59F0A1}"/>
              </a:ext>
            </a:extLst>
          </p:cNvPr>
          <p:cNvSpPr txBox="1"/>
          <p:nvPr/>
        </p:nvSpPr>
        <p:spPr>
          <a:xfrm>
            <a:off x="10595398" y="4568068"/>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90" name="Rectangle 89">
            <a:extLst>
              <a:ext uri="{FF2B5EF4-FFF2-40B4-BE49-F238E27FC236}">
                <a16:creationId xmlns:a16="http://schemas.microsoft.com/office/drawing/2014/main" id="{FC8EF13D-CBFE-4F7B-A932-5B0A48A90809}"/>
              </a:ext>
            </a:extLst>
          </p:cNvPr>
          <p:cNvSpPr/>
          <p:nvPr/>
        </p:nvSpPr>
        <p:spPr>
          <a:xfrm>
            <a:off x="9497428" y="6241998"/>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91" name="Arrow: Down 90">
            <a:extLst>
              <a:ext uri="{FF2B5EF4-FFF2-40B4-BE49-F238E27FC236}">
                <a16:creationId xmlns:a16="http://schemas.microsoft.com/office/drawing/2014/main" id="{DA466402-525C-4D13-ADDD-069B5F6A84E3}"/>
              </a:ext>
            </a:extLst>
          </p:cNvPr>
          <p:cNvSpPr/>
          <p:nvPr/>
        </p:nvSpPr>
        <p:spPr>
          <a:xfrm>
            <a:off x="10543169" y="594024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780DD56-7D07-435B-9A5B-CE57561E5BA2}"/>
              </a:ext>
            </a:extLst>
          </p:cNvPr>
          <p:cNvSpPr txBox="1"/>
          <p:nvPr/>
        </p:nvSpPr>
        <p:spPr>
          <a:xfrm>
            <a:off x="4594986" y="5952696"/>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
        <p:nvSpPr>
          <p:cNvPr id="93" name="TextBox 92">
            <a:extLst>
              <a:ext uri="{FF2B5EF4-FFF2-40B4-BE49-F238E27FC236}">
                <a16:creationId xmlns:a16="http://schemas.microsoft.com/office/drawing/2014/main" id="{BD5466F0-8199-4F07-B0A6-230CC653A45B}"/>
              </a:ext>
            </a:extLst>
          </p:cNvPr>
          <p:cNvSpPr txBox="1"/>
          <p:nvPr/>
        </p:nvSpPr>
        <p:spPr>
          <a:xfrm>
            <a:off x="10635971" y="593963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Tree>
    <p:extLst>
      <p:ext uri="{BB962C8B-B14F-4D97-AF65-F5344CB8AC3E}">
        <p14:creationId xmlns:p14="http://schemas.microsoft.com/office/powerpoint/2010/main" val="337872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sp>
        <p:nvSpPr>
          <p:cNvPr id="11" name="Rectangle 10">
            <a:extLst>
              <a:ext uri="{FF2B5EF4-FFF2-40B4-BE49-F238E27FC236}">
                <a16:creationId xmlns:a16="http://schemas.microsoft.com/office/drawing/2014/main" id="{D978FF52-20C6-4A95-87F2-AA9B79E933E5}"/>
              </a:ext>
            </a:extLst>
          </p:cNvPr>
          <p:cNvSpPr/>
          <p:nvPr/>
        </p:nvSpPr>
        <p:spPr>
          <a:xfrm>
            <a:off x="283308" y="5066640"/>
            <a:ext cx="5727589" cy="461665"/>
          </a:xfrm>
          <a:prstGeom prst="rect">
            <a:avLst/>
          </a:prstGeom>
        </p:spPr>
        <p:txBody>
          <a:bodyPr wrap="square" anchor="ctr">
            <a:spAutoFit/>
          </a:bodyPr>
          <a:lstStyle/>
          <a:p>
            <a:r>
              <a:rPr lang="en-US" sz="1200" dirty="0">
                <a:latin typeface="Century Gothic" panose="020B0502020202020204" pitchFamily="34" charset="0"/>
              </a:rPr>
              <a:t>For every additional training that the salesperson takes, the annual sales value will increase by 475.27%</a:t>
            </a:r>
          </a:p>
        </p:txBody>
      </p:sp>
      <p:sp>
        <p:nvSpPr>
          <p:cNvPr id="13" name="Rectangle 12">
            <a:extLst>
              <a:ext uri="{FF2B5EF4-FFF2-40B4-BE49-F238E27FC236}">
                <a16:creationId xmlns:a16="http://schemas.microsoft.com/office/drawing/2014/main" id="{5D2F779C-B481-4DA7-A559-EFD5A5A3E6FC}"/>
              </a:ext>
            </a:extLst>
          </p:cNvPr>
          <p:cNvSpPr/>
          <p:nvPr/>
        </p:nvSpPr>
        <p:spPr>
          <a:xfrm>
            <a:off x="6181055" y="5050871"/>
            <a:ext cx="5865171" cy="472373"/>
          </a:xfrm>
          <a:prstGeom prst="rect">
            <a:avLst/>
          </a:prstGeom>
        </p:spPr>
        <p:txBody>
          <a:bodyPr wrap="square">
            <a:spAutoFit/>
          </a:bodyPr>
          <a:lstStyle/>
          <a:p>
            <a:pPr>
              <a:lnSpc>
                <a:spcPct val="107000"/>
              </a:lnSpc>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For every additional training that the salesperson takes, the annual return value will increase by 236%</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6224974"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3</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every additional training module on salesperson sales and return performance?</a:t>
            </a:r>
          </a:p>
        </p:txBody>
      </p:sp>
      <p:pic>
        <p:nvPicPr>
          <p:cNvPr id="7" name="Picture 6">
            <a:extLst>
              <a:ext uri="{FF2B5EF4-FFF2-40B4-BE49-F238E27FC236}">
                <a16:creationId xmlns:a16="http://schemas.microsoft.com/office/drawing/2014/main" id="{D142603A-8C4E-4075-A02C-DF369D66B17B}"/>
              </a:ext>
            </a:extLst>
          </p:cNvPr>
          <p:cNvPicPr>
            <a:picLocks noChangeAspect="1"/>
          </p:cNvPicPr>
          <p:nvPr/>
        </p:nvPicPr>
        <p:blipFill rotWithShape="1">
          <a:blip r:embed="rId3"/>
          <a:srcRect r="50904"/>
          <a:stretch/>
        </p:blipFill>
        <p:spPr>
          <a:xfrm>
            <a:off x="423860" y="2263069"/>
            <a:ext cx="2919069" cy="2614723"/>
          </a:xfrm>
          <a:prstGeom prst="rect">
            <a:avLst/>
          </a:prstGeom>
        </p:spPr>
      </p:pic>
      <p:pic>
        <p:nvPicPr>
          <p:cNvPr id="8" name="Picture 7">
            <a:extLst>
              <a:ext uri="{FF2B5EF4-FFF2-40B4-BE49-F238E27FC236}">
                <a16:creationId xmlns:a16="http://schemas.microsoft.com/office/drawing/2014/main" id="{750A12E4-4E60-4E71-9963-4B6B12F33A39}"/>
              </a:ext>
            </a:extLst>
          </p:cNvPr>
          <p:cNvPicPr>
            <a:picLocks noChangeAspect="1"/>
          </p:cNvPicPr>
          <p:nvPr/>
        </p:nvPicPr>
        <p:blipFill>
          <a:blip r:embed="rId4"/>
          <a:stretch>
            <a:fillRect/>
          </a:stretch>
        </p:blipFill>
        <p:spPr>
          <a:xfrm>
            <a:off x="3060208" y="2293207"/>
            <a:ext cx="3158002" cy="2554445"/>
          </a:xfrm>
          <a:prstGeom prst="rect">
            <a:avLst/>
          </a:prstGeom>
        </p:spPr>
      </p:pic>
      <p:pic>
        <p:nvPicPr>
          <p:cNvPr id="9" name="Picture 8">
            <a:extLst>
              <a:ext uri="{FF2B5EF4-FFF2-40B4-BE49-F238E27FC236}">
                <a16:creationId xmlns:a16="http://schemas.microsoft.com/office/drawing/2014/main" id="{6648F7B3-356F-45F4-92C7-C940667A4728}"/>
              </a:ext>
            </a:extLst>
          </p:cNvPr>
          <p:cNvPicPr>
            <a:picLocks noChangeAspect="1"/>
          </p:cNvPicPr>
          <p:nvPr/>
        </p:nvPicPr>
        <p:blipFill rotWithShape="1">
          <a:blip r:embed="rId5"/>
          <a:srcRect r="52169"/>
          <a:stretch/>
        </p:blipFill>
        <p:spPr>
          <a:xfrm>
            <a:off x="6224974" y="2259348"/>
            <a:ext cx="2843881" cy="2495664"/>
          </a:xfrm>
          <a:prstGeom prst="rect">
            <a:avLst/>
          </a:prstGeom>
        </p:spPr>
      </p:pic>
      <p:pic>
        <p:nvPicPr>
          <p:cNvPr id="10" name="Picture 9">
            <a:extLst>
              <a:ext uri="{FF2B5EF4-FFF2-40B4-BE49-F238E27FC236}">
                <a16:creationId xmlns:a16="http://schemas.microsoft.com/office/drawing/2014/main" id="{057EA066-A046-479E-9C2F-A3C118C8CCD8}"/>
              </a:ext>
            </a:extLst>
          </p:cNvPr>
          <p:cNvPicPr>
            <a:picLocks noChangeAspect="1"/>
          </p:cNvPicPr>
          <p:nvPr/>
        </p:nvPicPr>
        <p:blipFill>
          <a:blip r:embed="rId6"/>
          <a:stretch>
            <a:fillRect/>
          </a:stretch>
        </p:blipFill>
        <p:spPr>
          <a:xfrm>
            <a:off x="8888224" y="2287728"/>
            <a:ext cx="3158002" cy="2554445"/>
          </a:xfrm>
          <a:prstGeom prst="rect">
            <a:avLst/>
          </a:prstGeom>
        </p:spPr>
      </p:pic>
    </p:spTree>
    <p:extLst>
      <p:ext uri="{BB962C8B-B14F-4D97-AF65-F5344CB8AC3E}">
        <p14:creationId xmlns:p14="http://schemas.microsoft.com/office/powerpoint/2010/main" val="935826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sp>
        <p:nvSpPr>
          <p:cNvPr id="11" name="Rectangle 10">
            <a:extLst>
              <a:ext uri="{FF2B5EF4-FFF2-40B4-BE49-F238E27FC236}">
                <a16:creationId xmlns:a16="http://schemas.microsoft.com/office/drawing/2014/main" id="{D978FF52-20C6-4A95-87F2-AA9B79E933E5}"/>
              </a:ext>
            </a:extLst>
          </p:cNvPr>
          <p:cNvSpPr/>
          <p:nvPr/>
        </p:nvSpPr>
        <p:spPr>
          <a:xfrm>
            <a:off x="410816" y="5122069"/>
            <a:ext cx="5685184" cy="461665"/>
          </a:xfrm>
          <a:prstGeom prst="rect">
            <a:avLst/>
          </a:prstGeom>
        </p:spPr>
        <p:txBody>
          <a:bodyPr wrap="square" anchor="ctr">
            <a:spAutoFit/>
          </a:bodyPr>
          <a:lstStyle/>
          <a:p>
            <a:r>
              <a:rPr lang="en-US" sz="1200" dirty="0">
                <a:latin typeface="Century Gothic" panose="020B0502020202020204" pitchFamily="34" charset="0"/>
              </a:rPr>
              <a:t>Not significant, there’s no effect for taking additional training modules in their return value.</a:t>
            </a:r>
          </a:p>
        </p:txBody>
      </p:sp>
      <p:sp>
        <p:nvSpPr>
          <p:cNvPr id="13" name="Rectangle 12">
            <a:extLst>
              <a:ext uri="{FF2B5EF4-FFF2-40B4-BE49-F238E27FC236}">
                <a16:creationId xmlns:a16="http://schemas.microsoft.com/office/drawing/2014/main" id="{5D2F779C-B481-4DA7-A559-EFD5A5A3E6FC}"/>
              </a:ext>
            </a:extLst>
          </p:cNvPr>
          <p:cNvSpPr/>
          <p:nvPr/>
        </p:nvSpPr>
        <p:spPr>
          <a:xfrm>
            <a:off x="6296186" y="5122069"/>
            <a:ext cx="5591014" cy="472373"/>
          </a:xfrm>
          <a:prstGeom prst="rect">
            <a:avLst/>
          </a:prstGeom>
        </p:spPr>
        <p:txBody>
          <a:bodyPr wrap="square">
            <a:spAutoFit/>
          </a:bodyPr>
          <a:lstStyle/>
          <a:p>
            <a:pPr>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For every additional training that the salesperson takes, the annual return quantity is associated with increase by 21%</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6304487"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3</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every additional training module on salesperson sales and return performance?</a:t>
            </a:r>
          </a:p>
        </p:txBody>
      </p:sp>
      <p:pic>
        <p:nvPicPr>
          <p:cNvPr id="3" name="Picture 2">
            <a:extLst>
              <a:ext uri="{FF2B5EF4-FFF2-40B4-BE49-F238E27FC236}">
                <a16:creationId xmlns:a16="http://schemas.microsoft.com/office/drawing/2014/main" id="{08096F34-00AC-458E-B20D-70B31C3954EA}"/>
              </a:ext>
            </a:extLst>
          </p:cNvPr>
          <p:cNvPicPr>
            <a:picLocks noChangeAspect="1"/>
          </p:cNvPicPr>
          <p:nvPr/>
        </p:nvPicPr>
        <p:blipFill rotWithShape="1">
          <a:blip r:embed="rId3"/>
          <a:srcRect r="51324"/>
          <a:stretch/>
        </p:blipFill>
        <p:spPr>
          <a:xfrm>
            <a:off x="423860" y="2399348"/>
            <a:ext cx="2894103" cy="2614723"/>
          </a:xfrm>
          <a:prstGeom prst="rect">
            <a:avLst/>
          </a:prstGeom>
        </p:spPr>
      </p:pic>
      <p:pic>
        <p:nvPicPr>
          <p:cNvPr id="4" name="Picture 3">
            <a:extLst>
              <a:ext uri="{FF2B5EF4-FFF2-40B4-BE49-F238E27FC236}">
                <a16:creationId xmlns:a16="http://schemas.microsoft.com/office/drawing/2014/main" id="{E659F47A-08B7-49D5-BDB9-AB864E4E7F25}"/>
              </a:ext>
            </a:extLst>
          </p:cNvPr>
          <p:cNvPicPr>
            <a:picLocks noChangeAspect="1"/>
          </p:cNvPicPr>
          <p:nvPr/>
        </p:nvPicPr>
        <p:blipFill>
          <a:blip r:embed="rId4"/>
          <a:stretch>
            <a:fillRect/>
          </a:stretch>
        </p:blipFill>
        <p:spPr>
          <a:xfrm>
            <a:off x="2959340" y="2399348"/>
            <a:ext cx="3158002" cy="2554445"/>
          </a:xfrm>
          <a:prstGeom prst="rect">
            <a:avLst/>
          </a:prstGeom>
        </p:spPr>
      </p:pic>
      <p:pic>
        <p:nvPicPr>
          <p:cNvPr id="9" name="Picture 8">
            <a:extLst>
              <a:ext uri="{FF2B5EF4-FFF2-40B4-BE49-F238E27FC236}">
                <a16:creationId xmlns:a16="http://schemas.microsoft.com/office/drawing/2014/main" id="{1309A113-7917-4C20-8FA6-2590533A54D5}"/>
              </a:ext>
            </a:extLst>
          </p:cNvPr>
          <p:cNvPicPr>
            <a:picLocks noChangeAspect="1"/>
          </p:cNvPicPr>
          <p:nvPr/>
        </p:nvPicPr>
        <p:blipFill rotWithShape="1">
          <a:blip r:embed="rId5"/>
          <a:srcRect r="52649"/>
          <a:stretch/>
        </p:blipFill>
        <p:spPr>
          <a:xfrm>
            <a:off x="6117342" y="2513994"/>
            <a:ext cx="2815352" cy="2495664"/>
          </a:xfrm>
          <a:prstGeom prst="rect">
            <a:avLst/>
          </a:prstGeom>
        </p:spPr>
      </p:pic>
      <p:pic>
        <p:nvPicPr>
          <p:cNvPr id="10" name="Picture 9">
            <a:extLst>
              <a:ext uri="{FF2B5EF4-FFF2-40B4-BE49-F238E27FC236}">
                <a16:creationId xmlns:a16="http://schemas.microsoft.com/office/drawing/2014/main" id="{CF75F4EE-58B9-4F19-A2A8-CD6117F0CF39}"/>
              </a:ext>
            </a:extLst>
          </p:cNvPr>
          <p:cNvPicPr>
            <a:picLocks noChangeAspect="1"/>
          </p:cNvPicPr>
          <p:nvPr/>
        </p:nvPicPr>
        <p:blipFill>
          <a:blip r:embed="rId6"/>
          <a:stretch>
            <a:fillRect/>
          </a:stretch>
        </p:blipFill>
        <p:spPr>
          <a:xfrm>
            <a:off x="8810706" y="2297549"/>
            <a:ext cx="3158002" cy="2554445"/>
          </a:xfrm>
          <a:prstGeom prst="rect">
            <a:avLst/>
          </a:prstGeom>
        </p:spPr>
      </p:pic>
    </p:spTree>
    <p:extLst>
      <p:ext uri="{BB962C8B-B14F-4D97-AF65-F5344CB8AC3E}">
        <p14:creationId xmlns:p14="http://schemas.microsoft.com/office/powerpoint/2010/main" val="188439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4</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(atleast1module*fulltime)</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7" name="Rectangle 16">
            <a:extLst>
              <a:ext uri="{FF2B5EF4-FFF2-40B4-BE49-F238E27FC236}">
                <a16:creationId xmlns:a16="http://schemas.microsoft.com/office/drawing/2014/main" id="{CEF04764-33BD-4234-A92D-4821765B070E}"/>
              </a:ext>
            </a:extLst>
          </p:cNvPr>
          <p:cNvSpPr/>
          <p:nvPr/>
        </p:nvSpPr>
        <p:spPr>
          <a:xfrm>
            <a:off x="426306"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077855D7-5352-4DFB-B991-C1062292EFF9}"/>
              </a:ext>
            </a:extLst>
          </p:cNvPr>
          <p:cNvSpPr/>
          <p:nvPr/>
        </p:nvSpPr>
        <p:spPr>
          <a:xfrm>
            <a:off x="1472048"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(atleast1module*fulltime)</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34" name="Rectangle 133">
            <a:extLst>
              <a:ext uri="{FF2B5EF4-FFF2-40B4-BE49-F238E27FC236}">
                <a16:creationId xmlns:a16="http://schemas.microsoft.com/office/drawing/2014/main" id="{BCCE2E1F-55D3-4B2B-8F69-9D5D44C9D5F0}"/>
              </a:ext>
            </a:extLst>
          </p:cNvPr>
          <p:cNvSpPr/>
          <p:nvPr/>
        </p:nvSpPr>
        <p:spPr>
          <a:xfrm>
            <a:off x="3441179" y="553963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Down 141">
            <a:extLst>
              <a:ext uri="{FF2B5EF4-FFF2-40B4-BE49-F238E27FC236}">
                <a16:creationId xmlns:a16="http://schemas.microsoft.com/office/drawing/2014/main" id="{4EB6514C-060B-4000-B7EF-957C7181BA1A}"/>
              </a:ext>
            </a:extLst>
          </p:cNvPr>
          <p:cNvSpPr/>
          <p:nvPr/>
        </p:nvSpPr>
        <p:spPr>
          <a:xfrm>
            <a:off x="4486920"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3"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4BF8401-A509-4BD7-A748-DEACFC0FACF9}"/>
              </a:ext>
            </a:extLst>
          </p:cNvPr>
          <p:cNvSpPr/>
          <p:nvPr/>
        </p:nvSpPr>
        <p:spPr>
          <a:xfrm>
            <a:off x="6456052"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49" name="Rectangle 148">
            <a:extLst>
              <a:ext uri="{FF2B5EF4-FFF2-40B4-BE49-F238E27FC236}">
                <a16:creationId xmlns:a16="http://schemas.microsoft.com/office/drawing/2014/main" id="{83989E5D-D281-4978-9807-BE67CE97F905}"/>
              </a:ext>
            </a:extLst>
          </p:cNvPr>
          <p:cNvSpPr/>
          <p:nvPr/>
        </p:nvSpPr>
        <p:spPr>
          <a:xfrm>
            <a:off x="6456052"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(atleast1module*fulltime)</a:t>
            </a:r>
          </a:p>
        </p:txBody>
      </p:sp>
      <p:sp>
        <p:nvSpPr>
          <p:cNvPr id="150" name="Rectangle 149">
            <a:extLst>
              <a:ext uri="{FF2B5EF4-FFF2-40B4-BE49-F238E27FC236}">
                <a16:creationId xmlns:a16="http://schemas.microsoft.com/office/drawing/2014/main" id="{095B3C3E-47F8-41C8-89A0-5C06611E32FB}"/>
              </a:ext>
            </a:extLst>
          </p:cNvPr>
          <p:cNvSpPr/>
          <p:nvPr/>
        </p:nvSpPr>
        <p:spPr>
          <a:xfrm>
            <a:off x="6456052"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51" name="Rectangle 150">
            <a:extLst>
              <a:ext uri="{FF2B5EF4-FFF2-40B4-BE49-F238E27FC236}">
                <a16:creationId xmlns:a16="http://schemas.microsoft.com/office/drawing/2014/main" id="{49BB264D-E36F-4B57-A0DF-7A13E5CA4597}"/>
              </a:ext>
            </a:extLst>
          </p:cNvPr>
          <p:cNvSpPr/>
          <p:nvPr/>
        </p:nvSpPr>
        <p:spPr>
          <a:xfrm>
            <a:off x="6456052" y="483721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52" name="Rectangle 151">
            <a:extLst>
              <a:ext uri="{FF2B5EF4-FFF2-40B4-BE49-F238E27FC236}">
                <a16:creationId xmlns:a16="http://schemas.microsoft.com/office/drawing/2014/main" id="{D371B657-3C90-44E3-861C-FD6AD8DBA406}"/>
              </a:ext>
            </a:extLst>
          </p:cNvPr>
          <p:cNvSpPr/>
          <p:nvPr/>
        </p:nvSpPr>
        <p:spPr>
          <a:xfrm>
            <a:off x="6456052" y="553963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56" name="Rectangle 155">
            <a:extLst>
              <a:ext uri="{FF2B5EF4-FFF2-40B4-BE49-F238E27FC236}">
                <a16:creationId xmlns:a16="http://schemas.microsoft.com/office/drawing/2014/main" id="{DF064AF4-B437-44BA-8630-53D6EBAAEC6E}"/>
              </a:ext>
            </a:extLst>
          </p:cNvPr>
          <p:cNvSpPr/>
          <p:nvPr/>
        </p:nvSpPr>
        <p:spPr>
          <a:xfrm>
            <a:off x="6453606"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7" name="Arrow: Down 156">
            <a:extLst>
              <a:ext uri="{FF2B5EF4-FFF2-40B4-BE49-F238E27FC236}">
                <a16:creationId xmlns:a16="http://schemas.microsoft.com/office/drawing/2014/main" id="{41446396-6D43-4564-91B2-5FABA02B43D3}"/>
              </a:ext>
            </a:extLst>
          </p:cNvPr>
          <p:cNvSpPr/>
          <p:nvPr/>
        </p:nvSpPr>
        <p:spPr>
          <a:xfrm>
            <a:off x="7505315"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2939438C-AFCD-4805-98BA-3803ADCBEDD8}"/>
              </a:ext>
            </a:extLst>
          </p:cNvPr>
          <p:cNvSpPr/>
          <p:nvPr/>
        </p:nvSpPr>
        <p:spPr>
          <a:xfrm>
            <a:off x="7501555"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64E9B454-1C01-4A5D-8B04-043A806A3FBF}"/>
              </a:ext>
            </a:extLst>
          </p:cNvPr>
          <p:cNvSpPr/>
          <p:nvPr/>
        </p:nvSpPr>
        <p:spPr>
          <a:xfrm>
            <a:off x="7505315"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1E46EE8E-E305-4665-9495-BB6D31B25FCC}"/>
              </a:ext>
            </a:extLst>
          </p:cNvPr>
          <p:cNvSpPr/>
          <p:nvPr/>
        </p:nvSpPr>
        <p:spPr>
          <a:xfrm>
            <a:off x="7501797"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E6806C31-59DD-4B63-947D-41BC1DA3976C}"/>
              </a:ext>
            </a:extLst>
          </p:cNvPr>
          <p:cNvSpPr/>
          <p:nvPr/>
        </p:nvSpPr>
        <p:spPr>
          <a:xfrm>
            <a:off x="7501796"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FB3B0A8B-0C47-4FB9-8013-994F5D4234D2}"/>
              </a:ext>
            </a:extLst>
          </p:cNvPr>
          <p:cNvSpPr/>
          <p:nvPr/>
        </p:nvSpPr>
        <p:spPr>
          <a:xfrm>
            <a:off x="9470925"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67" name="Rectangle 166">
            <a:extLst>
              <a:ext uri="{FF2B5EF4-FFF2-40B4-BE49-F238E27FC236}">
                <a16:creationId xmlns:a16="http://schemas.microsoft.com/office/drawing/2014/main" id="{DC6E37CD-46D8-4332-BBFC-38060CDCD511}"/>
              </a:ext>
            </a:extLst>
          </p:cNvPr>
          <p:cNvSpPr/>
          <p:nvPr/>
        </p:nvSpPr>
        <p:spPr>
          <a:xfrm>
            <a:off x="9470925"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(atleast1module*fulltime)</a:t>
            </a:r>
          </a:p>
        </p:txBody>
      </p:sp>
      <p:sp>
        <p:nvSpPr>
          <p:cNvPr id="168" name="Rectangle 167">
            <a:extLst>
              <a:ext uri="{FF2B5EF4-FFF2-40B4-BE49-F238E27FC236}">
                <a16:creationId xmlns:a16="http://schemas.microsoft.com/office/drawing/2014/main" id="{051289EE-2EF3-4F11-A043-3897685A396E}"/>
              </a:ext>
            </a:extLst>
          </p:cNvPr>
          <p:cNvSpPr/>
          <p:nvPr/>
        </p:nvSpPr>
        <p:spPr>
          <a:xfrm>
            <a:off x="9470925"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74" name="Rectangle 173">
            <a:extLst>
              <a:ext uri="{FF2B5EF4-FFF2-40B4-BE49-F238E27FC236}">
                <a16:creationId xmlns:a16="http://schemas.microsoft.com/office/drawing/2014/main" id="{3B1FCF9D-B972-43FE-91A8-4C2F03CB7F9A}"/>
              </a:ext>
            </a:extLst>
          </p:cNvPr>
          <p:cNvSpPr/>
          <p:nvPr/>
        </p:nvSpPr>
        <p:spPr>
          <a:xfrm>
            <a:off x="9468479"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75" name="Arrow: Down 174">
            <a:extLst>
              <a:ext uri="{FF2B5EF4-FFF2-40B4-BE49-F238E27FC236}">
                <a16:creationId xmlns:a16="http://schemas.microsoft.com/office/drawing/2014/main" id="{18EB69D4-FAB8-4250-9AD3-45C31B0AE14E}"/>
              </a:ext>
            </a:extLst>
          </p:cNvPr>
          <p:cNvSpPr/>
          <p:nvPr/>
        </p:nvSpPr>
        <p:spPr>
          <a:xfrm>
            <a:off x="10520188"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ED60D64C-99CC-4FF5-B514-C5B0122AFA05}"/>
              </a:ext>
            </a:extLst>
          </p:cNvPr>
          <p:cNvSpPr/>
          <p:nvPr/>
        </p:nvSpPr>
        <p:spPr>
          <a:xfrm>
            <a:off x="10516428"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Down 176">
            <a:extLst>
              <a:ext uri="{FF2B5EF4-FFF2-40B4-BE49-F238E27FC236}">
                <a16:creationId xmlns:a16="http://schemas.microsoft.com/office/drawing/2014/main" id="{AE936CE7-E414-4D6F-B957-6E6800BAEEBD}"/>
              </a:ext>
            </a:extLst>
          </p:cNvPr>
          <p:cNvSpPr/>
          <p:nvPr/>
        </p:nvSpPr>
        <p:spPr>
          <a:xfrm>
            <a:off x="10520188"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Who benefits from the training more : Full-time employees or part-time employees?</a:t>
            </a:r>
          </a:p>
        </p:txBody>
      </p:sp>
      <p:sp>
        <p:nvSpPr>
          <p:cNvPr id="78" name="TextBox 77">
            <a:extLst>
              <a:ext uri="{FF2B5EF4-FFF2-40B4-BE49-F238E27FC236}">
                <a16:creationId xmlns:a16="http://schemas.microsoft.com/office/drawing/2014/main" id="{7BED5DA4-AFB2-4AC9-974F-AA34BCB382F6}"/>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79" name="TextBox 78">
            <a:extLst>
              <a:ext uri="{FF2B5EF4-FFF2-40B4-BE49-F238E27FC236}">
                <a16:creationId xmlns:a16="http://schemas.microsoft.com/office/drawing/2014/main" id="{A8D4D6A0-394E-48A2-926C-2B1B95D685A7}"/>
              </a:ext>
            </a:extLst>
          </p:cNvPr>
          <p:cNvSpPr txBox="1"/>
          <p:nvPr/>
        </p:nvSpPr>
        <p:spPr>
          <a:xfrm>
            <a:off x="10596620" y="3806814"/>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80" name="TextBox 79">
            <a:extLst>
              <a:ext uri="{FF2B5EF4-FFF2-40B4-BE49-F238E27FC236}">
                <a16:creationId xmlns:a16="http://schemas.microsoft.com/office/drawing/2014/main" id="{AD4278C8-F621-4A13-ACAE-81413A52B0B6}"/>
              </a:ext>
            </a:extLst>
          </p:cNvPr>
          <p:cNvSpPr txBox="1"/>
          <p:nvPr/>
        </p:nvSpPr>
        <p:spPr>
          <a:xfrm>
            <a:off x="1565179" y="4556569"/>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1" name="TextBox 80">
            <a:extLst>
              <a:ext uri="{FF2B5EF4-FFF2-40B4-BE49-F238E27FC236}">
                <a16:creationId xmlns:a16="http://schemas.microsoft.com/office/drawing/2014/main" id="{16B27302-F90A-4951-9197-6B8A7586893E}"/>
              </a:ext>
            </a:extLst>
          </p:cNvPr>
          <p:cNvSpPr txBox="1"/>
          <p:nvPr/>
        </p:nvSpPr>
        <p:spPr>
          <a:xfrm>
            <a:off x="4559029" y="4561440"/>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82" name="Rectangle 81">
            <a:extLst>
              <a:ext uri="{FF2B5EF4-FFF2-40B4-BE49-F238E27FC236}">
                <a16:creationId xmlns:a16="http://schemas.microsoft.com/office/drawing/2014/main" id="{DBBDFD25-90AC-455E-9B4F-D8171EE057E2}"/>
              </a:ext>
            </a:extLst>
          </p:cNvPr>
          <p:cNvSpPr/>
          <p:nvPr/>
        </p:nvSpPr>
        <p:spPr>
          <a:xfrm>
            <a:off x="3461059" y="623537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83" name="Arrow: Down 82">
            <a:extLst>
              <a:ext uri="{FF2B5EF4-FFF2-40B4-BE49-F238E27FC236}">
                <a16:creationId xmlns:a16="http://schemas.microsoft.com/office/drawing/2014/main" id="{57C0BC37-9F86-4E86-BFD3-6A20D13E6142}"/>
              </a:ext>
            </a:extLst>
          </p:cNvPr>
          <p:cNvSpPr/>
          <p:nvPr/>
        </p:nvSpPr>
        <p:spPr>
          <a:xfrm>
            <a:off x="4506800" y="593361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9DD1A10-F706-4A74-B874-181F3B27C249}"/>
              </a:ext>
            </a:extLst>
          </p:cNvPr>
          <p:cNvSpPr txBox="1"/>
          <p:nvPr/>
        </p:nvSpPr>
        <p:spPr>
          <a:xfrm>
            <a:off x="7568495" y="4557851"/>
            <a:ext cx="1122922" cy="251817"/>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5" name="Rectangle 84">
            <a:extLst>
              <a:ext uri="{FF2B5EF4-FFF2-40B4-BE49-F238E27FC236}">
                <a16:creationId xmlns:a16="http://schemas.microsoft.com/office/drawing/2014/main" id="{33C15FEF-C185-404D-8F20-3DA36481437D}"/>
              </a:ext>
            </a:extLst>
          </p:cNvPr>
          <p:cNvSpPr/>
          <p:nvPr/>
        </p:nvSpPr>
        <p:spPr>
          <a:xfrm>
            <a:off x="9477548" y="484384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86" name="Rectangle 85">
            <a:extLst>
              <a:ext uri="{FF2B5EF4-FFF2-40B4-BE49-F238E27FC236}">
                <a16:creationId xmlns:a16="http://schemas.microsoft.com/office/drawing/2014/main" id="{9C7F2234-4EF3-4257-B58C-C03AB4689059}"/>
              </a:ext>
            </a:extLst>
          </p:cNvPr>
          <p:cNvSpPr/>
          <p:nvPr/>
        </p:nvSpPr>
        <p:spPr>
          <a:xfrm>
            <a:off x="9477548" y="554626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100" dirty="0">
                <a:latin typeface="Century Gothic" panose="020B0502020202020204" pitchFamily="34" charset="0"/>
              </a:rPr>
              <a:t>(married, female, </a:t>
            </a:r>
            <a:r>
              <a:rPr lang="en-US" sz="1100" dirty="0" err="1">
                <a:latin typeface="Century Gothic" panose="020B0502020202020204" pitchFamily="34" charset="0"/>
              </a:rPr>
              <a:t>trainedratio</a:t>
            </a:r>
            <a:r>
              <a:rPr lang="en-US" sz="1100" dirty="0">
                <a:latin typeface="Century Gothic" panose="020B0502020202020204" pitchFamily="34" charset="0"/>
              </a:rPr>
              <a:t>)</a:t>
            </a:r>
          </a:p>
        </p:txBody>
      </p:sp>
      <p:sp>
        <p:nvSpPr>
          <p:cNvPr id="87" name="Arrow: Down 86">
            <a:extLst>
              <a:ext uri="{FF2B5EF4-FFF2-40B4-BE49-F238E27FC236}">
                <a16:creationId xmlns:a16="http://schemas.microsoft.com/office/drawing/2014/main" id="{95C46D55-1648-44B4-97F1-9B79D8A5DB75}"/>
              </a:ext>
            </a:extLst>
          </p:cNvPr>
          <p:cNvSpPr/>
          <p:nvPr/>
        </p:nvSpPr>
        <p:spPr>
          <a:xfrm>
            <a:off x="10523289"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a:extLst>
              <a:ext uri="{FF2B5EF4-FFF2-40B4-BE49-F238E27FC236}">
                <a16:creationId xmlns:a16="http://schemas.microsoft.com/office/drawing/2014/main" id="{02A54568-A27C-4C1A-9EBF-0059BB447C79}"/>
              </a:ext>
            </a:extLst>
          </p:cNvPr>
          <p:cNvSpPr/>
          <p:nvPr/>
        </p:nvSpPr>
        <p:spPr>
          <a:xfrm>
            <a:off x="10523292" y="4561299"/>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1DAC8673-7289-4C7E-8A98-0855CA59F0A1}"/>
              </a:ext>
            </a:extLst>
          </p:cNvPr>
          <p:cNvSpPr txBox="1"/>
          <p:nvPr/>
        </p:nvSpPr>
        <p:spPr>
          <a:xfrm>
            <a:off x="10595398" y="4568068"/>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90" name="Rectangle 89">
            <a:extLst>
              <a:ext uri="{FF2B5EF4-FFF2-40B4-BE49-F238E27FC236}">
                <a16:creationId xmlns:a16="http://schemas.microsoft.com/office/drawing/2014/main" id="{FC8EF13D-CBFE-4F7B-A932-5B0A48A90809}"/>
              </a:ext>
            </a:extLst>
          </p:cNvPr>
          <p:cNvSpPr/>
          <p:nvPr/>
        </p:nvSpPr>
        <p:spPr>
          <a:xfrm>
            <a:off x="9497428" y="6241998"/>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91" name="Arrow: Down 90">
            <a:extLst>
              <a:ext uri="{FF2B5EF4-FFF2-40B4-BE49-F238E27FC236}">
                <a16:creationId xmlns:a16="http://schemas.microsoft.com/office/drawing/2014/main" id="{DA466402-525C-4D13-ADDD-069B5F6A84E3}"/>
              </a:ext>
            </a:extLst>
          </p:cNvPr>
          <p:cNvSpPr/>
          <p:nvPr/>
        </p:nvSpPr>
        <p:spPr>
          <a:xfrm>
            <a:off x="10543169" y="594024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780DD56-7D07-435B-9A5B-CE57561E5BA2}"/>
              </a:ext>
            </a:extLst>
          </p:cNvPr>
          <p:cNvSpPr txBox="1"/>
          <p:nvPr/>
        </p:nvSpPr>
        <p:spPr>
          <a:xfrm>
            <a:off x="4594986" y="595269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93" name="TextBox 92">
            <a:extLst>
              <a:ext uri="{FF2B5EF4-FFF2-40B4-BE49-F238E27FC236}">
                <a16:creationId xmlns:a16="http://schemas.microsoft.com/office/drawing/2014/main" id="{BD5466F0-8199-4F07-B0A6-230CC653A45B}"/>
              </a:ext>
            </a:extLst>
          </p:cNvPr>
          <p:cNvSpPr txBox="1"/>
          <p:nvPr/>
        </p:nvSpPr>
        <p:spPr>
          <a:xfrm>
            <a:off x="10635971" y="593963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60" name="Rectangle 59">
            <a:extLst>
              <a:ext uri="{FF2B5EF4-FFF2-40B4-BE49-F238E27FC236}">
                <a16:creationId xmlns:a16="http://schemas.microsoft.com/office/drawing/2014/main" id="{D4C8C82C-35D1-47D7-A4A6-60F3974B17E1}"/>
              </a:ext>
            </a:extLst>
          </p:cNvPr>
          <p:cNvSpPr/>
          <p:nvPr/>
        </p:nvSpPr>
        <p:spPr>
          <a:xfrm>
            <a:off x="406993" y="5546260"/>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61" name="Arrow: Down 60">
            <a:extLst>
              <a:ext uri="{FF2B5EF4-FFF2-40B4-BE49-F238E27FC236}">
                <a16:creationId xmlns:a16="http://schemas.microsoft.com/office/drawing/2014/main" id="{A5654637-C3A8-467C-BFEC-0AEC84D39CE2}"/>
              </a:ext>
            </a:extLst>
          </p:cNvPr>
          <p:cNvSpPr/>
          <p:nvPr/>
        </p:nvSpPr>
        <p:spPr>
          <a:xfrm>
            <a:off x="1452738"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67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E4613-5D7C-4431-A485-8216E7D6480A}"/>
              </a:ext>
            </a:extLst>
          </p:cNvPr>
          <p:cNvSpPr>
            <a:spLocks noGrp="1"/>
          </p:cNvSpPr>
          <p:nvPr>
            <p:ph type="title"/>
          </p:nvPr>
        </p:nvSpPr>
        <p:spPr>
          <a:xfrm>
            <a:off x="838200" y="281280"/>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endParaRPr lang="en-US" sz="3600" dirty="0"/>
          </a:p>
        </p:txBody>
      </p:sp>
      <p:pic>
        <p:nvPicPr>
          <p:cNvPr id="5" name="Picture 4">
            <a:extLst>
              <a:ext uri="{FF2B5EF4-FFF2-40B4-BE49-F238E27FC236}">
                <a16:creationId xmlns:a16="http://schemas.microsoft.com/office/drawing/2014/main" id="{400E06D4-A4AC-4204-99E0-64A14DE5AA66}"/>
              </a:ext>
            </a:extLst>
          </p:cNvPr>
          <p:cNvPicPr>
            <a:picLocks noChangeAspect="1"/>
          </p:cNvPicPr>
          <p:nvPr/>
        </p:nvPicPr>
        <p:blipFill>
          <a:blip r:embed="rId2"/>
          <a:stretch>
            <a:fillRect/>
          </a:stretch>
        </p:blipFill>
        <p:spPr>
          <a:xfrm>
            <a:off x="202093" y="1626601"/>
            <a:ext cx="2900363" cy="2979150"/>
          </a:xfrm>
          <a:prstGeom prst="rect">
            <a:avLst/>
          </a:prstGeom>
        </p:spPr>
      </p:pic>
      <p:pic>
        <p:nvPicPr>
          <p:cNvPr id="6" name="Picture 5">
            <a:extLst>
              <a:ext uri="{FF2B5EF4-FFF2-40B4-BE49-F238E27FC236}">
                <a16:creationId xmlns:a16="http://schemas.microsoft.com/office/drawing/2014/main" id="{262CD0AD-0101-4C61-BFF3-931B81F90A03}"/>
              </a:ext>
            </a:extLst>
          </p:cNvPr>
          <p:cNvPicPr/>
          <p:nvPr/>
        </p:nvPicPr>
        <p:blipFill>
          <a:blip r:embed="rId3"/>
          <a:stretch>
            <a:fillRect/>
          </a:stretch>
        </p:blipFill>
        <p:spPr>
          <a:xfrm>
            <a:off x="3216756" y="1817613"/>
            <a:ext cx="3154680" cy="2552700"/>
          </a:xfrm>
          <a:prstGeom prst="rect">
            <a:avLst/>
          </a:prstGeom>
        </p:spPr>
      </p:pic>
      <p:sp>
        <p:nvSpPr>
          <p:cNvPr id="7" name="Rectangle 6">
            <a:extLst>
              <a:ext uri="{FF2B5EF4-FFF2-40B4-BE49-F238E27FC236}">
                <a16:creationId xmlns:a16="http://schemas.microsoft.com/office/drawing/2014/main" id="{965FC091-6E16-4E15-B31E-1A0F85E6C1F3}"/>
              </a:ext>
            </a:extLst>
          </p:cNvPr>
          <p:cNvSpPr/>
          <p:nvPr/>
        </p:nvSpPr>
        <p:spPr>
          <a:xfrm>
            <a:off x="952500" y="130475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pic>
        <p:nvPicPr>
          <p:cNvPr id="8" name="Picture 7">
            <a:extLst>
              <a:ext uri="{FF2B5EF4-FFF2-40B4-BE49-F238E27FC236}">
                <a16:creationId xmlns:a16="http://schemas.microsoft.com/office/drawing/2014/main" id="{076471F7-D7D9-490C-86A1-F07AA0B9A585}"/>
              </a:ext>
            </a:extLst>
          </p:cNvPr>
          <p:cNvPicPr>
            <a:picLocks noChangeAspect="1"/>
          </p:cNvPicPr>
          <p:nvPr/>
        </p:nvPicPr>
        <p:blipFill>
          <a:blip r:embed="rId4"/>
          <a:stretch>
            <a:fillRect/>
          </a:stretch>
        </p:blipFill>
        <p:spPr>
          <a:xfrm>
            <a:off x="6055518" y="1491994"/>
            <a:ext cx="2763202" cy="3113757"/>
          </a:xfrm>
          <a:prstGeom prst="rect">
            <a:avLst/>
          </a:prstGeom>
        </p:spPr>
      </p:pic>
      <p:sp>
        <p:nvSpPr>
          <p:cNvPr id="9" name="Rectangle 8">
            <a:extLst>
              <a:ext uri="{FF2B5EF4-FFF2-40B4-BE49-F238E27FC236}">
                <a16:creationId xmlns:a16="http://schemas.microsoft.com/office/drawing/2014/main" id="{DFD7E583-D1FD-4F4B-B4CE-31FE9F861ECB}"/>
              </a:ext>
            </a:extLst>
          </p:cNvPr>
          <p:cNvSpPr/>
          <p:nvPr/>
        </p:nvSpPr>
        <p:spPr>
          <a:xfrm>
            <a:off x="7534276" y="130475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pic>
        <p:nvPicPr>
          <p:cNvPr id="10" name="Picture 9">
            <a:extLst>
              <a:ext uri="{FF2B5EF4-FFF2-40B4-BE49-F238E27FC236}">
                <a16:creationId xmlns:a16="http://schemas.microsoft.com/office/drawing/2014/main" id="{55B560EF-55C4-4B77-9661-2D16BFE5EA5A}"/>
              </a:ext>
            </a:extLst>
          </p:cNvPr>
          <p:cNvPicPr/>
          <p:nvPr/>
        </p:nvPicPr>
        <p:blipFill>
          <a:blip r:embed="rId5"/>
          <a:stretch>
            <a:fillRect/>
          </a:stretch>
        </p:blipFill>
        <p:spPr>
          <a:xfrm>
            <a:off x="8722250" y="1949216"/>
            <a:ext cx="3154680" cy="2552700"/>
          </a:xfrm>
          <a:prstGeom prst="rect">
            <a:avLst/>
          </a:prstGeom>
        </p:spPr>
      </p:pic>
      <p:sp>
        <p:nvSpPr>
          <p:cNvPr id="11" name="TextBox 10">
            <a:extLst>
              <a:ext uri="{FF2B5EF4-FFF2-40B4-BE49-F238E27FC236}">
                <a16:creationId xmlns:a16="http://schemas.microsoft.com/office/drawing/2014/main" id="{0E066D6F-3D58-405D-9E39-FA2E9A090028}"/>
              </a:ext>
            </a:extLst>
          </p:cNvPr>
          <p:cNvSpPr txBox="1"/>
          <p:nvPr/>
        </p:nvSpPr>
        <p:spPr>
          <a:xfrm>
            <a:off x="3879542" y="4625266"/>
            <a:ext cx="1740023" cy="62143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815849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5968-8AC5-4B5E-9F21-BB42127B1E5E}"/>
              </a:ext>
            </a:extLst>
          </p:cNvPr>
          <p:cNvSpPr>
            <a:spLocks noGrp="1"/>
          </p:cNvSpPr>
          <p:nvPr>
            <p:ph type="title"/>
          </p:nvPr>
        </p:nvSpPr>
        <p:spPr/>
        <p:txBody>
          <a:bodyPr>
            <a:normAutofit/>
          </a:bodyPr>
          <a:lstStyle/>
          <a:p>
            <a:r>
              <a:rPr lang="en-US" sz="3600" dirty="0">
                <a:latin typeface="Century Gothic" panose="020B0502020202020204" pitchFamily="34" charset="0"/>
                <a:cs typeface="Segoe UI" panose="020B0502040204020203" pitchFamily="34" charset="0"/>
              </a:rPr>
              <a:t>Interpretation of Results</a:t>
            </a:r>
            <a:endParaRPr lang="en-US" sz="3600" dirty="0"/>
          </a:p>
        </p:txBody>
      </p:sp>
      <p:pic>
        <p:nvPicPr>
          <p:cNvPr id="4" name="Picture 3">
            <a:extLst>
              <a:ext uri="{FF2B5EF4-FFF2-40B4-BE49-F238E27FC236}">
                <a16:creationId xmlns:a16="http://schemas.microsoft.com/office/drawing/2014/main" id="{4ABCBA0A-7E0B-4580-B0F0-52B1E1BF24A6}"/>
              </a:ext>
            </a:extLst>
          </p:cNvPr>
          <p:cNvPicPr>
            <a:picLocks noChangeAspect="1"/>
          </p:cNvPicPr>
          <p:nvPr/>
        </p:nvPicPr>
        <p:blipFill>
          <a:blip r:embed="rId2"/>
          <a:stretch>
            <a:fillRect/>
          </a:stretch>
        </p:blipFill>
        <p:spPr>
          <a:xfrm>
            <a:off x="838200" y="1407607"/>
            <a:ext cx="2852738" cy="2997705"/>
          </a:xfrm>
          <a:prstGeom prst="rect">
            <a:avLst/>
          </a:prstGeom>
        </p:spPr>
      </p:pic>
      <p:pic>
        <p:nvPicPr>
          <p:cNvPr id="5" name="Picture 4">
            <a:extLst>
              <a:ext uri="{FF2B5EF4-FFF2-40B4-BE49-F238E27FC236}">
                <a16:creationId xmlns:a16="http://schemas.microsoft.com/office/drawing/2014/main" id="{DBE9B7B0-09B4-423D-91BE-0D58B9D932BF}"/>
              </a:ext>
            </a:extLst>
          </p:cNvPr>
          <p:cNvPicPr>
            <a:picLocks noChangeAspect="1"/>
          </p:cNvPicPr>
          <p:nvPr/>
        </p:nvPicPr>
        <p:blipFill>
          <a:blip r:embed="rId3"/>
          <a:stretch>
            <a:fillRect/>
          </a:stretch>
        </p:blipFill>
        <p:spPr>
          <a:xfrm>
            <a:off x="6200673" y="1786750"/>
            <a:ext cx="2747962" cy="3002875"/>
          </a:xfrm>
          <a:prstGeom prst="rect">
            <a:avLst/>
          </a:prstGeom>
        </p:spPr>
      </p:pic>
      <p:sp>
        <p:nvSpPr>
          <p:cNvPr id="6" name="TextBox 5">
            <a:extLst>
              <a:ext uri="{FF2B5EF4-FFF2-40B4-BE49-F238E27FC236}">
                <a16:creationId xmlns:a16="http://schemas.microsoft.com/office/drawing/2014/main" id="{444C1687-DEC1-4F9B-844F-3BD3F92549BA}"/>
              </a:ext>
            </a:extLst>
          </p:cNvPr>
          <p:cNvSpPr txBox="1"/>
          <p:nvPr/>
        </p:nvSpPr>
        <p:spPr>
          <a:xfrm>
            <a:off x="838200" y="4540249"/>
            <a:ext cx="2638424" cy="1107996"/>
          </a:xfrm>
          <a:prstGeom prst="rect">
            <a:avLst/>
          </a:prstGeom>
          <a:noFill/>
        </p:spPr>
        <p:txBody>
          <a:bodyPr wrap="square" rtlCol="0">
            <a:spAutoFit/>
          </a:bodyPr>
          <a:lstStyle/>
          <a:p>
            <a:r>
              <a:rPr lang="en-US" sz="1200" dirty="0"/>
              <a:t>Interaction insignificant, there’s no impact of being fulltime and taking at least one training on salesperson’s return value.</a:t>
            </a:r>
          </a:p>
          <a:p>
            <a:endParaRPr lang="en-US" dirty="0"/>
          </a:p>
        </p:txBody>
      </p:sp>
      <p:sp>
        <p:nvSpPr>
          <p:cNvPr id="7" name="Rectangle 6">
            <a:extLst>
              <a:ext uri="{FF2B5EF4-FFF2-40B4-BE49-F238E27FC236}">
                <a16:creationId xmlns:a16="http://schemas.microsoft.com/office/drawing/2014/main" id="{E3A26468-1D3C-4770-9339-32C4E902877E}"/>
              </a:ext>
            </a:extLst>
          </p:cNvPr>
          <p:cNvSpPr/>
          <p:nvPr/>
        </p:nvSpPr>
        <p:spPr>
          <a:xfrm>
            <a:off x="904972" y="1416368"/>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8" name="Rectangle 7">
            <a:extLst>
              <a:ext uri="{FF2B5EF4-FFF2-40B4-BE49-F238E27FC236}">
                <a16:creationId xmlns:a16="http://schemas.microsoft.com/office/drawing/2014/main" id="{3B5218EC-BC39-4BCD-A0BB-DC2A342D5DDD}"/>
              </a:ext>
            </a:extLst>
          </p:cNvPr>
          <p:cNvSpPr/>
          <p:nvPr/>
        </p:nvSpPr>
        <p:spPr>
          <a:xfrm>
            <a:off x="7393880" y="1346677"/>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pic>
        <p:nvPicPr>
          <p:cNvPr id="9" name="Picture 8">
            <a:extLst>
              <a:ext uri="{FF2B5EF4-FFF2-40B4-BE49-F238E27FC236}">
                <a16:creationId xmlns:a16="http://schemas.microsoft.com/office/drawing/2014/main" id="{8B437AD5-3214-4E77-A140-BF439A0EED88}"/>
              </a:ext>
            </a:extLst>
          </p:cNvPr>
          <p:cNvPicPr/>
          <p:nvPr/>
        </p:nvPicPr>
        <p:blipFill>
          <a:blip r:embed="rId4"/>
          <a:stretch>
            <a:fillRect/>
          </a:stretch>
        </p:blipFill>
        <p:spPr>
          <a:xfrm>
            <a:off x="8948635" y="1852612"/>
            <a:ext cx="3154680" cy="2552700"/>
          </a:xfrm>
          <a:prstGeom prst="rect">
            <a:avLst/>
          </a:prstGeom>
        </p:spPr>
      </p:pic>
    </p:spTree>
    <p:extLst>
      <p:ext uri="{BB962C8B-B14F-4D97-AF65-F5344CB8AC3E}">
        <p14:creationId xmlns:p14="http://schemas.microsoft.com/office/powerpoint/2010/main" val="67537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5</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100" dirty="0">
                <a:latin typeface="Century Gothic" panose="020B0502020202020204" pitchFamily="34" charset="0"/>
              </a:rPr>
              <a:t>(atleast1module*</a:t>
            </a:r>
            <a:r>
              <a:rPr lang="en-US" sz="1100" dirty="0" err="1">
                <a:latin typeface="Century Gothic" panose="020B0502020202020204" pitchFamily="34" charset="0"/>
              </a:rPr>
              <a:t>serviceyears</a:t>
            </a:r>
            <a:r>
              <a:rPr lang="en-US" sz="1100" dirty="0">
                <a:latin typeface="Century Gothic" panose="020B0502020202020204" pitchFamily="34" charset="0"/>
              </a:rPr>
              <a:t>)</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a:t>
            </a:r>
          </a:p>
        </p:txBody>
      </p:sp>
      <p:sp>
        <p:nvSpPr>
          <p:cNvPr id="17" name="Rectangle 16">
            <a:extLst>
              <a:ext uri="{FF2B5EF4-FFF2-40B4-BE49-F238E27FC236}">
                <a16:creationId xmlns:a16="http://schemas.microsoft.com/office/drawing/2014/main" id="{CEF04764-33BD-4234-A92D-4821765B070E}"/>
              </a:ext>
            </a:extLst>
          </p:cNvPr>
          <p:cNvSpPr/>
          <p:nvPr/>
        </p:nvSpPr>
        <p:spPr>
          <a:xfrm>
            <a:off x="426306"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077855D7-5352-4DFB-B991-C1062292EFF9}"/>
              </a:ext>
            </a:extLst>
          </p:cNvPr>
          <p:cNvSpPr/>
          <p:nvPr/>
        </p:nvSpPr>
        <p:spPr>
          <a:xfrm>
            <a:off x="1472048"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100" dirty="0">
                <a:latin typeface="Century Gothic" panose="020B0502020202020204" pitchFamily="34" charset="0"/>
              </a:rPr>
              <a:t>(atleast1module*</a:t>
            </a:r>
            <a:r>
              <a:rPr lang="en-US" sz="1100" dirty="0" err="1">
                <a:latin typeface="Century Gothic" panose="020B0502020202020204" pitchFamily="34" charset="0"/>
              </a:rPr>
              <a:t>serviceyears</a:t>
            </a:r>
            <a:r>
              <a:rPr lang="en-US" sz="1100" dirty="0">
                <a:latin typeface="Century Gothic" panose="020B0502020202020204" pitchFamily="34" charset="0"/>
              </a:rPr>
              <a:t>)</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34" name="Rectangle 133">
            <a:extLst>
              <a:ext uri="{FF2B5EF4-FFF2-40B4-BE49-F238E27FC236}">
                <a16:creationId xmlns:a16="http://schemas.microsoft.com/office/drawing/2014/main" id="{BCCE2E1F-55D3-4B2B-8F69-9D5D44C9D5F0}"/>
              </a:ext>
            </a:extLst>
          </p:cNvPr>
          <p:cNvSpPr/>
          <p:nvPr/>
        </p:nvSpPr>
        <p:spPr>
          <a:xfrm>
            <a:off x="3441179" y="553963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Down 141">
            <a:extLst>
              <a:ext uri="{FF2B5EF4-FFF2-40B4-BE49-F238E27FC236}">
                <a16:creationId xmlns:a16="http://schemas.microsoft.com/office/drawing/2014/main" id="{4EB6514C-060B-4000-B7EF-957C7181BA1A}"/>
              </a:ext>
            </a:extLst>
          </p:cNvPr>
          <p:cNvSpPr/>
          <p:nvPr/>
        </p:nvSpPr>
        <p:spPr>
          <a:xfrm>
            <a:off x="4486920"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3"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4BF8401-A509-4BD7-A748-DEACFC0FACF9}"/>
              </a:ext>
            </a:extLst>
          </p:cNvPr>
          <p:cNvSpPr/>
          <p:nvPr/>
        </p:nvSpPr>
        <p:spPr>
          <a:xfrm>
            <a:off x="6456052"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49" name="Rectangle 148">
            <a:extLst>
              <a:ext uri="{FF2B5EF4-FFF2-40B4-BE49-F238E27FC236}">
                <a16:creationId xmlns:a16="http://schemas.microsoft.com/office/drawing/2014/main" id="{83989E5D-D281-4978-9807-BE67CE97F905}"/>
              </a:ext>
            </a:extLst>
          </p:cNvPr>
          <p:cNvSpPr/>
          <p:nvPr/>
        </p:nvSpPr>
        <p:spPr>
          <a:xfrm>
            <a:off x="6456052"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100" dirty="0">
                <a:latin typeface="Century Gothic" panose="020B0502020202020204" pitchFamily="34" charset="0"/>
              </a:rPr>
              <a:t>(atleast1module*</a:t>
            </a:r>
            <a:r>
              <a:rPr lang="en-US" sz="1100" dirty="0" err="1">
                <a:latin typeface="Century Gothic" panose="020B0502020202020204" pitchFamily="34" charset="0"/>
              </a:rPr>
              <a:t>serviceyears</a:t>
            </a:r>
            <a:r>
              <a:rPr lang="en-US" sz="1100" dirty="0">
                <a:latin typeface="Century Gothic" panose="020B0502020202020204" pitchFamily="34" charset="0"/>
              </a:rPr>
              <a:t>)</a:t>
            </a:r>
          </a:p>
        </p:txBody>
      </p:sp>
      <p:sp>
        <p:nvSpPr>
          <p:cNvPr id="150" name="Rectangle 149">
            <a:extLst>
              <a:ext uri="{FF2B5EF4-FFF2-40B4-BE49-F238E27FC236}">
                <a16:creationId xmlns:a16="http://schemas.microsoft.com/office/drawing/2014/main" id="{095B3C3E-47F8-41C8-89A0-5C06611E32FB}"/>
              </a:ext>
            </a:extLst>
          </p:cNvPr>
          <p:cNvSpPr/>
          <p:nvPr/>
        </p:nvSpPr>
        <p:spPr>
          <a:xfrm>
            <a:off x="6456052"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51" name="Rectangle 150">
            <a:extLst>
              <a:ext uri="{FF2B5EF4-FFF2-40B4-BE49-F238E27FC236}">
                <a16:creationId xmlns:a16="http://schemas.microsoft.com/office/drawing/2014/main" id="{49BB264D-E36F-4B57-A0DF-7A13E5CA4597}"/>
              </a:ext>
            </a:extLst>
          </p:cNvPr>
          <p:cNvSpPr/>
          <p:nvPr/>
        </p:nvSpPr>
        <p:spPr>
          <a:xfrm>
            <a:off x="6456052" y="483721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52" name="Rectangle 151">
            <a:extLst>
              <a:ext uri="{FF2B5EF4-FFF2-40B4-BE49-F238E27FC236}">
                <a16:creationId xmlns:a16="http://schemas.microsoft.com/office/drawing/2014/main" id="{D371B657-3C90-44E3-861C-FD6AD8DBA406}"/>
              </a:ext>
            </a:extLst>
          </p:cNvPr>
          <p:cNvSpPr/>
          <p:nvPr/>
        </p:nvSpPr>
        <p:spPr>
          <a:xfrm>
            <a:off x="6456052" y="553963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56" name="Rectangle 155">
            <a:extLst>
              <a:ext uri="{FF2B5EF4-FFF2-40B4-BE49-F238E27FC236}">
                <a16:creationId xmlns:a16="http://schemas.microsoft.com/office/drawing/2014/main" id="{DF064AF4-B437-44BA-8630-53D6EBAAEC6E}"/>
              </a:ext>
            </a:extLst>
          </p:cNvPr>
          <p:cNvSpPr/>
          <p:nvPr/>
        </p:nvSpPr>
        <p:spPr>
          <a:xfrm>
            <a:off x="6453606"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7" name="Arrow: Down 156">
            <a:extLst>
              <a:ext uri="{FF2B5EF4-FFF2-40B4-BE49-F238E27FC236}">
                <a16:creationId xmlns:a16="http://schemas.microsoft.com/office/drawing/2014/main" id="{41446396-6D43-4564-91B2-5FABA02B43D3}"/>
              </a:ext>
            </a:extLst>
          </p:cNvPr>
          <p:cNvSpPr/>
          <p:nvPr/>
        </p:nvSpPr>
        <p:spPr>
          <a:xfrm>
            <a:off x="7505315"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2939438C-AFCD-4805-98BA-3803ADCBEDD8}"/>
              </a:ext>
            </a:extLst>
          </p:cNvPr>
          <p:cNvSpPr/>
          <p:nvPr/>
        </p:nvSpPr>
        <p:spPr>
          <a:xfrm>
            <a:off x="7501555"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64E9B454-1C01-4A5D-8B04-043A806A3FBF}"/>
              </a:ext>
            </a:extLst>
          </p:cNvPr>
          <p:cNvSpPr/>
          <p:nvPr/>
        </p:nvSpPr>
        <p:spPr>
          <a:xfrm>
            <a:off x="7505315"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1E46EE8E-E305-4665-9495-BB6D31B25FCC}"/>
              </a:ext>
            </a:extLst>
          </p:cNvPr>
          <p:cNvSpPr/>
          <p:nvPr/>
        </p:nvSpPr>
        <p:spPr>
          <a:xfrm>
            <a:off x="7501797"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E6806C31-59DD-4B63-947D-41BC1DA3976C}"/>
              </a:ext>
            </a:extLst>
          </p:cNvPr>
          <p:cNvSpPr/>
          <p:nvPr/>
        </p:nvSpPr>
        <p:spPr>
          <a:xfrm>
            <a:off x="7501796"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FB3B0A8B-0C47-4FB9-8013-994F5D4234D2}"/>
              </a:ext>
            </a:extLst>
          </p:cNvPr>
          <p:cNvSpPr/>
          <p:nvPr/>
        </p:nvSpPr>
        <p:spPr>
          <a:xfrm>
            <a:off x="9470925"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67" name="Rectangle 166">
            <a:extLst>
              <a:ext uri="{FF2B5EF4-FFF2-40B4-BE49-F238E27FC236}">
                <a16:creationId xmlns:a16="http://schemas.microsoft.com/office/drawing/2014/main" id="{DC6E37CD-46D8-4332-BBFC-38060CDCD511}"/>
              </a:ext>
            </a:extLst>
          </p:cNvPr>
          <p:cNvSpPr/>
          <p:nvPr/>
        </p:nvSpPr>
        <p:spPr>
          <a:xfrm>
            <a:off x="9470925"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100" dirty="0">
                <a:latin typeface="Century Gothic" panose="020B0502020202020204" pitchFamily="34" charset="0"/>
              </a:rPr>
              <a:t>(atleast1module*</a:t>
            </a:r>
            <a:r>
              <a:rPr lang="en-US" sz="1100" dirty="0" err="1">
                <a:latin typeface="Century Gothic" panose="020B0502020202020204" pitchFamily="34" charset="0"/>
              </a:rPr>
              <a:t>serviceyears</a:t>
            </a:r>
            <a:r>
              <a:rPr lang="en-US" sz="1100" dirty="0">
                <a:latin typeface="Century Gothic" panose="020B0502020202020204" pitchFamily="34" charset="0"/>
              </a:rPr>
              <a:t>)</a:t>
            </a:r>
          </a:p>
        </p:txBody>
      </p:sp>
      <p:sp>
        <p:nvSpPr>
          <p:cNvPr id="168" name="Rectangle 167">
            <a:extLst>
              <a:ext uri="{FF2B5EF4-FFF2-40B4-BE49-F238E27FC236}">
                <a16:creationId xmlns:a16="http://schemas.microsoft.com/office/drawing/2014/main" id="{051289EE-2EF3-4F11-A043-3897685A396E}"/>
              </a:ext>
            </a:extLst>
          </p:cNvPr>
          <p:cNvSpPr/>
          <p:nvPr/>
        </p:nvSpPr>
        <p:spPr>
          <a:xfrm>
            <a:off x="9470925"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74" name="Rectangle 173">
            <a:extLst>
              <a:ext uri="{FF2B5EF4-FFF2-40B4-BE49-F238E27FC236}">
                <a16:creationId xmlns:a16="http://schemas.microsoft.com/office/drawing/2014/main" id="{3B1FCF9D-B972-43FE-91A8-4C2F03CB7F9A}"/>
              </a:ext>
            </a:extLst>
          </p:cNvPr>
          <p:cNvSpPr/>
          <p:nvPr/>
        </p:nvSpPr>
        <p:spPr>
          <a:xfrm>
            <a:off x="9468479"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75" name="Arrow: Down 174">
            <a:extLst>
              <a:ext uri="{FF2B5EF4-FFF2-40B4-BE49-F238E27FC236}">
                <a16:creationId xmlns:a16="http://schemas.microsoft.com/office/drawing/2014/main" id="{18EB69D4-FAB8-4250-9AD3-45C31B0AE14E}"/>
              </a:ext>
            </a:extLst>
          </p:cNvPr>
          <p:cNvSpPr/>
          <p:nvPr/>
        </p:nvSpPr>
        <p:spPr>
          <a:xfrm>
            <a:off x="10520188"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ED60D64C-99CC-4FF5-B514-C5B0122AFA05}"/>
              </a:ext>
            </a:extLst>
          </p:cNvPr>
          <p:cNvSpPr/>
          <p:nvPr/>
        </p:nvSpPr>
        <p:spPr>
          <a:xfrm>
            <a:off x="10516428"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Down 176">
            <a:extLst>
              <a:ext uri="{FF2B5EF4-FFF2-40B4-BE49-F238E27FC236}">
                <a16:creationId xmlns:a16="http://schemas.microsoft.com/office/drawing/2014/main" id="{AE936CE7-E414-4D6F-B957-6E6800BAEEBD}"/>
              </a:ext>
            </a:extLst>
          </p:cNvPr>
          <p:cNvSpPr/>
          <p:nvPr/>
        </p:nvSpPr>
        <p:spPr>
          <a:xfrm>
            <a:off x="10520188"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Who benefits from the training more : more experienced employees or less experienced employees?</a:t>
            </a:r>
          </a:p>
        </p:txBody>
      </p:sp>
      <p:sp>
        <p:nvSpPr>
          <p:cNvPr id="78" name="TextBox 77">
            <a:extLst>
              <a:ext uri="{FF2B5EF4-FFF2-40B4-BE49-F238E27FC236}">
                <a16:creationId xmlns:a16="http://schemas.microsoft.com/office/drawing/2014/main" id="{7BED5DA4-AFB2-4AC9-974F-AA34BCB382F6}"/>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79" name="TextBox 78">
            <a:extLst>
              <a:ext uri="{FF2B5EF4-FFF2-40B4-BE49-F238E27FC236}">
                <a16:creationId xmlns:a16="http://schemas.microsoft.com/office/drawing/2014/main" id="{A8D4D6A0-394E-48A2-926C-2B1B95D685A7}"/>
              </a:ext>
            </a:extLst>
          </p:cNvPr>
          <p:cNvSpPr txBox="1"/>
          <p:nvPr/>
        </p:nvSpPr>
        <p:spPr>
          <a:xfrm>
            <a:off x="10596620" y="3806814"/>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80" name="TextBox 79">
            <a:extLst>
              <a:ext uri="{FF2B5EF4-FFF2-40B4-BE49-F238E27FC236}">
                <a16:creationId xmlns:a16="http://schemas.microsoft.com/office/drawing/2014/main" id="{AD4278C8-F621-4A13-ACAE-81413A52B0B6}"/>
              </a:ext>
            </a:extLst>
          </p:cNvPr>
          <p:cNvSpPr txBox="1"/>
          <p:nvPr/>
        </p:nvSpPr>
        <p:spPr>
          <a:xfrm>
            <a:off x="1565179" y="4556569"/>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1" name="TextBox 80">
            <a:extLst>
              <a:ext uri="{FF2B5EF4-FFF2-40B4-BE49-F238E27FC236}">
                <a16:creationId xmlns:a16="http://schemas.microsoft.com/office/drawing/2014/main" id="{16B27302-F90A-4951-9197-6B8A7586893E}"/>
              </a:ext>
            </a:extLst>
          </p:cNvPr>
          <p:cNvSpPr txBox="1"/>
          <p:nvPr/>
        </p:nvSpPr>
        <p:spPr>
          <a:xfrm>
            <a:off x="4559029" y="4561440"/>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82" name="Rectangle 81">
            <a:extLst>
              <a:ext uri="{FF2B5EF4-FFF2-40B4-BE49-F238E27FC236}">
                <a16:creationId xmlns:a16="http://schemas.microsoft.com/office/drawing/2014/main" id="{DBBDFD25-90AC-455E-9B4F-D8171EE057E2}"/>
              </a:ext>
            </a:extLst>
          </p:cNvPr>
          <p:cNvSpPr/>
          <p:nvPr/>
        </p:nvSpPr>
        <p:spPr>
          <a:xfrm>
            <a:off x="3461059" y="623537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83" name="Arrow: Down 82">
            <a:extLst>
              <a:ext uri="{FF2B5EF4-FFF2-40B4-BE49-F238E27FC236}">
                <a16:creationId xmlns:a16="http://schemas.microsoft.com/office/drawing/2014/main" id="{57C0BC37-9F86-4E86-BFD3-6A20D13E6142}"/>
              </a:ext>
            </a:extLst>
          </p:cNvPr>
          <p:cNvSpPr/>
          <p:nvPr/>
        </p:nvSpPr>
        <p:spPr>
          <a:xfrm>
            <a:off x="4506800" y="593361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9DD1A10-F706-4A74-B874-181F3B27C249}"/>
              </a:ext>
            </a:extLst>
          </p:cNvPr>
          <p:cNvSpPr txBox="1"/>
          <p:nvPr/>
        </p:nvSpPr>
        <p:spPr>
          <a:xfrm>
            <a:off x="7568495" y="4557851"/>
            <a:ext cx="1122922" cy="251817"/>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5" name="Rectangle 84">
            <a:extLst>
              <a:ext uri="{FF2B5EF4-FFF2-40B4-BE49-F238E27FC236}">
                <a16:creationId xmlns:a16="http://schemas.microsoft.com/office/drawing/2014/main" id="{33C15FEF-C185-404D-8F20-3DA36481437D}"/>
              </a:ext>
            </a:extLst>
          </p:cNvPr>
          <p:cNvSpPr/>
          <p:nvPr/>
        </p:nvSpPr>
        <p:spPr>
          <a:xfrm>
            <a:off x="9477548" y="484384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86" name="Rectangle 85">
            <a:extLst>
              <a:ext uri="{FF2B5EF4-FFF2-40B4-BE49-F238E27FC236}">
                <a16:creationId xmlns:a16="http://schemas.microsoft.com/office/drawing/2014/main" id="{9C7F2234-4EF3-4257-B58C-C03AB4689059}"/>
              </a:ext>
            </a:extLst>
          </p:cNvPr>
          <p:cNvSpPr/>
          <p:nvPr/>
        </p:nvSpPr>
        <p:spPr>
          <a:xfrm>
            <a:off x="9477548" y="554626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100" dirty="0">
                <a:latin typeface="Century Gothic" panose="020B0502020202020204" pitchFamily="34" charset="0"/>
              </a:rPr>
              <a:t>(married, child, </a:t>
            </a:r>
            <a:r>
              <a:rPr lang="en-US" sz="1100" dirty="0" err="1">
                <a:latin typeface="Century Gothic" panose="020B0502020202020204" pitchFamily="34" charset="0"/>
              </a:rPr>
              <a:t>trainedratio</a:t>
            </a:r>
            <a:r>
              <a:rPr lang="en-US" sz="1100" dirty="0">
                <a:latin typeface="Century Gothic" panose="020B0502020202020204" pitchFamily="34" charset="0"/>
              </a:rPr>
              <a:t>)</a:t>
            </a:r>
          </a:p>
        </p:txBody>
      </p:sp>
      <p:sp>
        <p:nvSpPr>
          <p:cNvPr id="87" name="Arrow: Down 86">
            <a:extLst>
              <a:ext uri="{FF2B5EF4-FFF2-40B4-BE49-F238E27FC236}">
                <a16:creationId xmlns:a16="http://schemas.microsoft.com/office/drawing/2014/main" id="{95C46D55-1648-44B4-97F1-9B79D8A5DB75}"/>
              </a:ext>
            </a:extLst>
          </p:cNvPr>
          <p:cNvSpPr/>
          <p:nvPr/>
        </p:nvSpPr>
        <p:spPr>
          <a:xfrm>
            <a:off x="10523289"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a:extLst>
              <a:ext uri="{FF2B5EF4-FFF2-40B4-BE49-F238E27FC236}">
                <a16:creationId xmlns:a16="http://schemas.microsoft.com/office/drawing/2014/main" id="{02A54568-A27C-4C1A-9EBF-0059BB447C79}"/>
              </a:ext>
            </a:extLst>
          </p:cNvPr>
          <p:cNvSpPr/>
          <p:nvPr/>
        </p:nvSpPr>
        <p:spPr>
          <a:xfrm>
            <a:off x="10523292" y="4561299"/>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1DAC8673-7289-4C7E-8A98-0855CA59F0A1}"/>
              </a:ext>
            </a:extLst>
          </p:cNvPr>
          <p:cNvSpPr txBox="1"/>
          <p:nvPr/>
        </p:nvSpPr>
        <p:spPr>
          <a:xfrm>
            <a:off x="10595398" y="4568068"/>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90" name="Rectangle 89">
            <a:extLst>
              <a:ext uri="{FF2B5EF4-FFF2-40B4-BE49-F238E27FC236}">
                <a16:creationId xmlns:a16="http://schemas.microsoft.com/office/drawing/2014/main" id="{FC8EF13D-CBFE-4F7B-A932-5B0A48A90809}"/>
              </a:ext>
            </a:extLst>
          </p:cNvPr>
          <p:cNvSpPr/>
          <p:nvPr/>
        </p:nvSpPr>
        <p:spPr>
          <a:xfrm>
            <a:off x="9497428" y="6241998"/>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91" name="Arrow: Down 90">
            <a:extLst>
              <a:ext uri="{FF2B5EF4-FFF2-40B4-BE49-F238E27FC236}">
                <a16:creationId xmlns:a16="http://schemas.microsoft.com/office/drawing/2014/main" id="{DA466402-525C-4D13-ADDD-069B5F6A84E3}"/>
              </a:ext>
            </a:extLst>
          </p:cNvPr>
          <p:cNvSpPr/>
          <p:nvPr/>
        </p:nvSpPr>
        <p:spPr>
          <a:xfrm>
            <a:off x="10543169" y="594024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780DD56-7D07-435B-9A5B-CE57561E5BA2}"/>
              </a:ext>
            </a:extLst>
          </p:cNvPr>
          <p:cNvSpPr txBox="1"/>
          <p:nvPr/>
        </p:nvSpPr>
        <p:spPr>
          <a:xfrm>
            <a:off x="4594986" y="595269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93" name="TextBox 92">
            <a:extLst>
              <a:ext uri="{FF2B5EF4-FFF2-40B4-BE49-F238E27FC236}">
                <a16:creationId xmlns:a16="http://schemas.microsoft.com/office/drawing/2014/main" id="{BD5466F0-8199-4F07-B0A6-230CC653A45B}"/>
              </a:ext>
            </a:extLst>
          </p:cNvPr>
          <p:cNvSpPr txBox="1"/>
          <p:nvPr/>
        </p:nvSpPr>
        <p:spPr>
          <a:xfrm>
            <a:off x="10635971" y="593963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60" name="Rectangle 59">
            <a:extLst>
              <a:ext uri="{FF2B5EF4-FFF2-40B4-BE49-F238E27FC236}">
                <a16:creationId xmlns:a16="http://schemas.microsoft.com/office/drawing/2014/main" id="{D4C8C82C-35D1-47D7-A4A6-60F3974B17E1}"/>
              </a:ext>
            </a:extLst>
          </p:cNvPr>
          <p:cNvSpPr/>
          <p:nvPr/>
        </p:nvSpPr>
        <p:spPr>
          <a:xfrm>
            <a:off x="406993" y="5546260"/>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61" name="Arrow: Down 60">
            <a:extLst>
              <a:ext uri="{FF2B5EF4-FFF2-40B4-BE49-F238E27FC236}">
                <a16:creationId xmlns:a16="http://schemas.microsoft.com/office/drawing/2014/main" id="{A5654637-C3A8-467C-BFEC-0AEC84D39CE2}"/>
              </a:ext>
            </a:extLst>
          </p:cNvPr>
          <p:cNvSpPr/>
          <p:nvPr/>
        </p:nvSpPr>
        <p:spPr>
          <a:xfrm>
            <a:off x="1452738"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869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2637-A4C5-45EB-B07C-841193BC07E3}"/>
              </a:ext>
            </a:extLst>
          </p:cNvPr>
          <p:cNvSpPr>
            <a:spLocks noGrp="1"/>
          </p:cNvSpPr>
          <p:nvPr>
            <p:ph type="title"/>
          </p:nvPr>
        </p:nvSpPr>
        <p:spPr>
          <a:xfrm>
            <a:off x="838200" y="253999"/>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endParaRPr lang="en-US" sz="3600" dirty="0"/>
          </a:p>
        </p:txBody>
      </p:sp>
      <p:pic>
        <p:nvPicPr>
          <p:cNvPr id="4" name="Picture 3">
            <a:extLst>
              <a:ext uri="{FF2B5EF4-FFF2-40B4-BE49-F238E27FC236}">
                <a16:creationId xmlns:a16="http://schemas.microsoft.com/office/drawing/2014/main" id="{20B691C9-EAF5-4FC6-BECA-6C30BF37345E}"/>
              </a:ext>
            </a:extLst>
          </p:cNvPr>
          <p:cNvPicPr>
            <a:picLocks noChangeAspect="1"/>
          </p:cNvPicPr>
          <p:nvPr/>
        </p:nvPicPr>
        <p:blipFill>
          <a:blip r:embed="rId2"/>
          <a:stretch>
            <a:fillRect/>
          </a:stretch>
        </p:blipFill>
        <p:spPr>
          <a:xfrm>
            <a:off x="3315" y="1563343"/>
            <a:ext cx="3717508" cy="3452812"/>
          </a:xfrm>
          <a:prstGeom prst="rect">
            <a:avLst/>
          </a:prstGeom>
        </p:spPr>
      </p:pic>
      <p:sp>
        <p:nvSpPr>
          <p:cNvPr id="5" name="Rectangle 4">
            <a:extLst>
              <a:ext uri="{FF2B5EF4-FFF2-40B4-BE49-F238E27FC236}">
                <a16:creationId xmlns:a16="http://schemas.microsoft.com/office/drawing/2014/main" id="{477E964A-B5A5-40FB-89BE-4A82DD63C64F}"/>
              </a:ext>
            </a:extLst>
          </p:cNvPr>
          <p:cNvSpPr/>
          <p:nvPr/>
        </p:nvSpPr>
        <p:spPr>
          <a:xfrm>
            <a:off x="909635" y="1152525"/>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pic>
        <p:nvPicPr>
          <p:cNvPr id="6" name="Picture 5">
            <a:extLst>
              <a:ext uri="{FF2B5EF4-FFF2-40B4-BE49-F238E27FC236}">
                <a16:creationId xmlns:a16="http://schemas.microsoft.com/office/drawing/2014/main" id="{05782D5C-7368-4986-8566-0A55A64F1D5A}"/>
              </a:ext>
            </a:extLst>
          </p:cNvPr>
          <p:cNvPicPr/>
          <p:nvPr/>
        </p:nvPicPr>
        <p:blipFill>
          <a:blip r:embed="rId3"/>
          <a:stretch>
            <a:fillRect/>
          </a:stretch>
        </p:blipFill>
        <p:spPr>
          <a:xfrm>
            <a:off x="3287874" y="2276223"/>
            <a:ext cx="3154680" cy="2157413"/>
          </a:xfrm>
          <a:prstGeom prst="rect">
            <a:avLst/>
          </a:prstGeom>
        </p:spPr>
      </p:pic>
      <p:pic>
        <p:nvPicPr>
          <p:cNvPr id="7" name="Picture 6">
            <a:extLst>
              <a:ext uri="{FF2B5EF4-FFF2-40B4-BE49-F238E27FC236}">
                <a16:creationId xmlns:a16="http://schemas.microsoft.com/office/drawing/2014/main" id="{101A05FB-20E9-48A8-A78A-B378D433D6F5}"/>
              </a:ext>
            </a:extLst>
          </p:cNvPr>
          <p:cNvPicPr>
            <a:picLocks noChangeAspect="1"/>
          </p:cNvPicPr>
          <p:nvPr/>
        </p:nvPicPr>
        <p:blipFill>
          <a:blip r:embed="rId4"/>
          <a:stretch>
            <a:fillRect/>
          </a:stretch>
        </p:blipFill>
        <p:spPr>
          <a:xfrm>
            <a:off x="6242412" y="1693706"/>
            <a:ext cx="3305175" cy="3322449"/>
          </a:xfrm>
          <a:prstGeom prst="rect">
            <a:avLst/>
          </a:prstGeom>
        </p:spPr>
      </p:pic>
      <p:pic>
        <p:nvPicPr>
          <p:cNvPr id="8" name="Picture 7">
            <a:extLst>
              <a:ext uri="{FF2B5EF4-FFF2-40B4-BE49-F238E27FC236}">
                <a16:creationId xmlns:a16="http://schemas.microsoft.com/office/drawing/2014/main" id="{9F8E0FC8-6701-4BCE-ACA1-630A33E0F198}"/>
              </a:ext>
            </a:extLst>
          </p:cNvPr>
          <p:cNvPicPr/>
          <p:nvPr/>
        </p:nvPicPr>
        <p:blipFill>
          <a:blip r:embed="rId5"/>
          <a:stretch>
            <a:fillRect/>
          </a:stretch>
        </p:blipFill>
        <p:spPr>
          <a:xfrm>
            <a:off x="9536091" y="2276223"/>
            <a:ext cx="2652594" cy="1931539"/>
          </a:xfrm>
          <a:prstGeom prst="rect">
            <a:avLst/>
          </a:prstGeom>
        </p:spPr>
      </p:pic>
      <p:sp>
        <p:nvSpPr>
          <p:cNvPr id="9" name="Rectangle 8">
            <a:extLst>
              <a:ext uri="{FF2B5EF4-FFF2-40B4-BE49-F238E27FC236}">
                <a16:creationId xmlns:a16="http://schemas.microsoft.com/office/drawing/2014/main" id="{EB3066BE-004E-432C-BBB3-A7281DBA2DC1}"/>
              </a:ext>
            </a:extLst>
          </p:cNvPr>
          <p:cNvSpPr/>
          <p:nvPr/>
        </p:nvSpPr>
        <p:spPr>
          <a:xfrm>
            <a:off x="7077297" y="117402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Tree>
    <p:extLst>
      <p:ext uri="{BB962C8B-B14F-4D97-AF65-F5344CB8AC3E}">
        <p14:creationId xmlns:p14="http://schemas.microsoft.com/office/powerpoint/2010/main" val="512638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8FFD-BF28-4BF0-AB53-59E4061E2093}"/>
              </a:ext>
            </a:extLst>
          </p:cNvPr>
          <p:cNvSpPr>
            <a:spLocks noGrp="1"/>
          </p:cNvSpPr>
          <p:nvPr>
            <p:ph type="title"/>
          </p:nvPr>
        </p:nvSpPr>
        <p:spPr/>
        <p:txBody>
          <a:bodyPr>
            <a:normAutofit/>
          </a:bodyPr>
          <a:lstStyle/>
          <a:p>
            <a:r>
              <a:rPr lang="en-US" sz="3600" dirty="0">
                <a:latin typeface="Century Gothic" panose="020B0502020202020204" pitchFamily="34" charset="0"/>
                <a:cs typeface="Segoe UI" panose="020B0502040204020203" pitchFamily="34" charset="0"/>
              </a:rPr>
              <a:t>Interpretation of Results</a:t>
            </a:r>
            <a:endParaRPr lang="en-US" sz="3600" dirty="0"/>
          </a:p>
        </p:txBody>
      </p:sp>
      <p:pic>
        <p:nvPicPr>
          <p:cNvPr id="4" name="Picture 3">
            <a:extLst>
              <a:ext uri="{FF2B5EF4-FFF2-40B4-BE49-F238E27FC236}">
                <a16:creationId xmlns:a16="http://schemas.microsoft.com/office/drawing/2014/main" id="{C723DE21-1CEC-4093-B115-8D83A694CBCD}"/>
              </a:ext>
            </a:extLst>
          </p:cNvPr>
          <p:cNvPicPr>
            <a:picLocks noChangeAspect="1"/>
          </p:cNvPicPr>
          <p:nvPr/>
        </p:nvPicPr>
        <p:blipFill>
          <a:blip r:embed="rId2"/>
          <a:stretch>
            <a:fillRect/>
          </a:stretch>
        </p:blipFill>
        <p:spPr>
          <a:xfrm>
            <a:off x="838200" y="1482725"/>
            <a:ext cx="2877758" cy="2809472"/>
          </a:xfrm>
          <a:prstGeom prst="rect">
            <a:avLst/>
          </a:prstGeom>
        </p:spPr>
      </p:pic>
      <p:pic>
        <p:nvPicPr>
          <p:cNvPr id="5" name="Picture 4">
            <a:extLst>
              <a:ext uri="{FF2B5EF4-FFF2-40B4-BE49-F238E27FC236}">
                <a16:creationId xmlns:a16="http://schemas.microsoft.com/office/drawing/2014/main" id="{D28950F0-3973-4451-8257-3CF28D465629}"/>
              </a:ext>
            </a:extLst>
          </p:cNvPr>
          <p:cNvPicPr>
            <a:picLocks noChangeAspect="1"/>
          </p:cNvPicPr>
          <p:nvPr/>
        </p:nvPicPr>
        <p:blipFill>
          <a:blip r:embed="rId3"/>
          <a:stretch>
            <a:fillRect/>
          </a:stretch>
        </p:blipFill>
        <p:spPr>
          <a:xfrm>
            <a:off x="5769873" y="1482725"/>
            <a:ext cx="2947988" cy="2972929"/>
          </a:xfrm>
          <a:prstGeom prst="rect">
            <a:avLst/>
          </a:prstGeom>
        </p:spPr>
      </p:pic>
      <p:pic>
        <p:nvPicPr>
          <p:cNvPr id="6" name="Picture 5">
            <a:extLst>
              <a:ext uri="{FF2B5EF4-FFF2-40B4-BE49-F238E27FC236}">
                <a16:creationId xmlns:a16="http://schemas.microsoft.com/office/drawing/2014/main" id="{0FD7FB9B-CDED-4E91-9AE8-B5C5BFFF7C2E}"/>
              </a:ext>
            </a:extLst>
          </p:cNvPr>
          <p:cNvPicPr/>
          <p:nvPr/>
        </p:nvPicPr>
        <p:blipFill>
          <a:blip r:embed="rId4"/>
          <a:stretch>
            <a:fillRect/>
          </a:stretch>
        </p:blipFill>
        <p:spPr>
          <a:xfrm>
            <a:off x="8915981" y="1902954"/>
            <a:ext cx="3154680" cy="2552700"/>
          </a:xfrm>
          <a:prstGeom prst="rect">
            <a:avLst/>
          </a:prstGeom>
        </p:spPr>
      </p:pic>
      <p:sp>
        <p:nvSpPr>
          <p:cNvPr id="8" name="TextBox 7">
            <a:extLst>
              <a:ext uri="{FF2B5EF4-FFF2-40B4-BE49-F238E27FC236}">
                <a16:creationId xmlns:a16="http://schemas.microsoft.com/office/drawing/2014/main" id="{EC78E3CD-F0C0-47EB-A1FD-0B7CC90BBA42}"/>
              </a:ext>
            </a:extLst>
          </p:cNvPr>
          <p:cNvSpPr txBox="1"/>
          <p:nvPr/>
        </p:nvSpPr>
        <p:spPr>
          <a:xfrm>
            <a:off x="838200" y="4455654"/>
            <a:ext cx="2748379" cy="276999"/>
          </a:xfrm>
          <a:prstGeom prst="rect">
            <a:avLst/>
          </a:prstGeom>
          <a:noFill/>
        </p:spPr>
        <p:txBody>
          <a:bodyPr wrap="square" rtlCol="0">
            <a:spAutoFit/>
          </a:bodyPr>
          <a:lstStyle/>
          <a:p>
            <a:r>
              <a:rPr lang="en-US" sz="1200" dirty="0"/>
              <a:t>The interaction term is insignificant. </a:t>
            </a:r>
          </a:p>
        </p:txBody>
      </p:sp>
      <p:sp>
        <p:nvSpPr>
          <p:cNvPr id="9" name="Rectangle 8">
            <a:extLst>
              <a:ext uri="{FF2B5EF4-FFF2-40B4-BE49-F238E27FC236}">
                <a16:creationId xmlns:a16="http://schemas.microsoft.com/office/drawing/2014/main" id="{9520CDE0-282D-4E28-880F-7F2347A81288}"/>
              </a:ext>
            </a:extLst>
          </p:cNvPr>
          <p:cNvSpPr/>
          <p:nvPr/>
        </p:nvSpPr>
        <p:spPr>
          <a:xfrm>
            <a:off x="838200" y="1469577"/>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0" name="Rectangle 9">
            <a:extLst>
              <a:ext uri="{FF2B5EF4-FFF2-40B4-BE49-F238E27FC236}">
                <a16:creationId xmlns:a16="http://schemas.microsoft.com/office/drawing/2014/main" id="{5B7912AE-3E58-49F3-A9F3-FAB9C4A1EB57}"/>
              </a:ext>
            </a:extLst>
          </p:cNvPr>
          <p:cNvSpPr/>
          <p:nvPr/>
        </p:nvSpPr>
        <p:spPr>
          <a:xfrm>
            <a:off x="7081838" y="1416368"/>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Tree>
    <p:extLst>
      <p:ext uri="{BB962C8B-B14F-4D97-AF65-F5344CB8AC3E}">
        <p14:creationId xmlns:p14="http://schemas.microsoft.com/office/powerpoint/2010/main" val="107725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Agenda</a:t>
            </a:r>
          </a:p>
        </p:txBody>
      </p:sp>
      <p:graphicFrame>
        <p:nvGraphicFramePr>
          <p:cNvPr id="3" name="Diagram 2">
            <a:extLst>
              <a:ext uri="{FF2B5EF4-FFF2-40B4-BE49-F238E27FC236}">
                <a16:creationId xmlns:a16="http://schemas.microsoft.com/office/drawing/2014/main" id="{E18F1F82-B355-4B27-AB16-187EE518AC08}"/>
              </a:ext>
            </a:extLst>
          </p:cNvPr>
          <p:cNvGraphicFramePr/>
          <p:nvPr>
            <p:extLst>
              <p:ext uri="{D42A27DB-BD31-4B8C-83A1-F6EECF244321}">
                <p14:modId xmlns:p14="http://schemas.microsoft.com/office/powerpoint/2010/main" val="3765886607"/>
              </p:ext>
            </p:extLst>
          </p:nvPr>
        </p:nvGraphicFramePr>
        <p:xfrm>
          <a:off x="2244034" y="115699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5125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6</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
            </a:r>
            <a:r>
              <a:rPr lang="en-US" sz="1200" dirty="0" err="1">
                <a:latin typeface="Century Gothic" panose="020B0502020202020204" pitchFamily="34" charset="0"/>
              </a:rPr>
              <a:t>serviceselling</a:t>
            </a:r>
            <a:r>
              <a:rPr lang="en-US" sz="1200" dirty="0">
                <a:latin typeface="Century Gothic" panose="020B0502020202020204" pitchFamily="34" charset="0"/>
              </a:rPr>
              <a:t>*</a:t>
            </a:r>
            <a:r>
              <a:rPr lang="en-US" sz="1200" dirty="0" err="1">
                <a:latin typeface="Century Gothic" panose="020B0502020202020204" pitchFamily="34" charset="0"/>
              </a:rPr>
              <a:t>pknowledge</a:t>
            </a:r>
            <a:r>
              <a:rPr lang="en-US" sz="1200" dirty="0">
                <a:latin typeface="Century Gothic" panose="020B0502020202020204" pitchFamily="34" charset="0"/>
              </a:rPr>
              <a:t>)</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7" name="Rectangle 16">
            <a:extLst>
              <a:ext uri="{FF2B5EF4-FFF2-40B4-BE49-F238E27FC236}">
                <a16:creationId xmlns:a16="http://schemas.microsoft.com/office/drawing/2014/main" id="{CEF04764-33BD-4234-A92D-4821765B070E}"/>
              </a:ext>
            </a:extLst>
          </p:cNvPr>
          <p:cNvSpPr/>
          <p:nvPr/>
        </p:nvSpPr>
        <p:spPr>
          <a:xfrm>
            <a:off x="426306"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077855D7-5352-4DFB-B991-C1062292EFF9}"/>
              </a:ext>
            </a:extLst>
          </p:cNvPr>
          <p:cNvSpPr/>
          <p:nvPr/>
        </p:nvSpPr>
        <p:spPr>
          <a:xfrm>
            <a:off x="1472048"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100" dirty="0">
                <a:latin typeface="Century Gothic" panose="020B0502020202020204" pitchFamily="34" charset="0"/>
              </a:rPr>
              <a:t>(</a:t>
            </a:r>
            <a:r>
              <a:rPr lang="en-US" sz="1100" dirty="0" err="1">
                <a:latin typeface="Century Gothic" panose="020B0502020202020204" pitchFamily="34" charset="0"/>
              </a:rPr>
              <a:t>serviceselling</a:t>
            </a:r>
            <a:r>
              <a:rPr lang="en-US" sz="1100" dirty="0">
                <a:latin typeface="Century Gothic" panose="020B0502020202020204" pitchFamily="34" charset="0"/>
              </a:rPr>
              <a:t>*</a:t>
            </a:r>
            <a:r>
              <a:rPr lang="en-US" sz="1100" dirty="0" err="1">
                <a:latin typeface="Century Gothic" panose="020B0502020202020204" pitchFamily="34" charset="0"/>
              </a:rPr>
              <a:t>pknowledge</a:t>
            </a:r>
            <a:r>
              <a:rPr lang="en-US" sz="1100" dirty="0">
                <a:latin typeface="Century Gothic" panose="020B0502020202020204" pitchFamily="34" charset="0"/>
              </a:rPr>
              <a:t>)</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34" name="Rectangle 133">
            <a:extLst>
              <a:ext uri="{FF2B5EF4-FFF2-40B4-BE49-F238E27FC236}">
                <a16:creationId xmlns:a16="http://schemas.microsoft.com/office/drawing/2014/main" id="{BCCE2E1F-55D3-4B2B-8F69-9D5D44C9D5F0}"/>
              </a:ext>
            </a:extLst>
          </p:cNvPr>
          <p:cNvSpPr/>
          <p:nvPr/>
        </p:nvSpPr>
        <p:spPr>
          <a:xfrm>
            <a:off x="3441179" y="553963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Down 141">
            <a:extLst>
              <a:ext uri="{FF2B5EF4-FFF2-40B4-BE49-F238E27FC236}">
                <a16:creationId xmlns:a16="http://schemas.microsoft.com/office/drawing/2014/main" id="{4EB6514C-060B-4000-B7EF-957C7181BA1A}"/>
              </a:ext>
            </a:extLst>
          </p:cNvPr>
          <p:cNvSpPr/>
          <p:nvPr/>
        </p:nvSpPr>
        <p:spPr>
          <a:xfrm>
            <a:off x="4486920"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3"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Is the impact of training on sales performance different for employees who completed the service and selling training from that for employees who did not complete the service and selling training ?</a:t>
            </a:r>
          </a:p>
        </p:txBody>
      </p:sp>
      <p:sp>
        <p:nvSpPr>
          <p:cNvPr id="78" name="TextBox 77">
            <a:extLst>
              <a:ext uri="{FF2B5EF4-FFF2-40B4-BE49-F238E27FC236}">
                <a16:creationId xmlns:a16="http://schemas.microsoft.com/office/drawing/2014/main" id="{7BED5DA4-AFB2-4AC9-974F-AA34BCB382F6}"/>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80" name="TextBox 79">
            <a:extLst>
              <a:ext uri="{FF2B5EF4-FFF2-40B4-BE49-F238E27FC236}">
                <a16:creationId xmlns:a16="http://schemas.microsoft.com/office/drawing/2014/main" id="{AD4278C8-F621-4A13-ACAE-81413A52B0B6}"/>
              </a:ext>
            </a:extLst>
          </p:cNvPr>
          <p:cNvSpPr txBox="1"/>
          <p:nvPr/>
        </p:nvSpPr>
        <p:spPr>
          <a:xfrm>
            <a:off x="1565179" y="4556569"/>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
        <p:nvSpPr>
          <p:cNvPr id="81" name="TextBox 80">
            <a:extLst>
              <a:ext uri="{FF2B5EF4-FFF2-40B4-BE49-F238E27FC236}">
                <a16:creationId xmlns:a16="http://schemas.microsoft.com/office/drawing/2014/main" id="{16B27302-F90A-4951-9197-6B8A7586893E}"/>
              </a:ext>
            </a:extLst>
          </p:cNvPr>
          <p:cNvSpPr txBox="1"/>
          <p:nvPr/>
        </p:nvSpPr>
        <p:spPr>
          <a:xfrm>
            <a:off x="4559029" y="4561440"/>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82" name="Rectangle 81">
            <a:extLst>
              <a:ext uri="{FF2B5EF4-FFF2-40B4-BE49-F238E27FC236}">
                <a16:creationId xmlns:a16="http://schemas.microsoft.com/office/drawing/2014/main" id="{DBBDFD25-90AC-455E-9B4F-D8171EE057E2}"/>
              </a:ext>
            </a:extLst>
          </p:cNvPr>
          <p:cNvSpPr/>
          <p:nvPr/>
        </p:nvSpPr>
        <p:spPr>
          <a:xfrm>
            <a:off x="3461059" y="623537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83" name="Arrow: Down 82">
            <a:extLst>
              <a:ext uri="{FF2B5EF4-FFF2-40B4-BE49-F238E27FC236}">
                <a16:creationId xmlns:a16="http://schemas.microsoft.com/office/drawing/2014/main" id="{57C0BC37-9F86-4E86-BFD3-6A20D13E6142}"/>
              </a:ext>
            </a:extLst>
          </p:cNvPr>
          <p:cNvSpPr/>
          <p:nvPr/>
        </p:nvSpPr>
        <p:spPr>
          <a:xfrm>
            <a:off x="4506800" y="593361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780DD56-7D07-435B-9A5B-CE57561E5BA2}"/>
              </a:ext>
            </a:extLst>
          </p:cNvPr>
          <p:cNvSpPr txBox="1"/>
          <p:nvPr/>
        </p:nvSpPr>
        <p:spPr>
          <a:xfrm>
            <a:off x="4594986" y="595269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Tree>
    <p:extLst>
      <p:ext uri="{BB962C8B-B14F-4D97-AF65-F5344CB8AC3E}">
        <p14:creationId xmlns:p14="http://schemas.microsoft.com/office/powerpoint/2010/main" val="379861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8125-E39F-4D04-A574-5234B30C01B5}"/>
              </a:ext>
            </a:extLst>
          </p:cNvPr>
          <p:cNvSpPr>
            <a:spLocks noGrp="1"/>
          </p:cNvSpPr>
          <p:nvPr>
            <p:ph type="title"/>
          </p:nvPr>
        </p:nvSpPr>
        <p:spPr/>
        <p:txBody>
          <a:bodyPr>
            <a:normAutofit/>
          </a:bodyPr>
          <a:lstStyle/>
          <a:p>
            <a:r>
              <a:rPr lang="en-US" sz="3600" dirty="0">
                <a:latin typeface="Century Gothic" panose="020B0502020202020204" pitchFamily="34" charset="0"/>
                <a:cs typeface="Segoe UI" panose="020B0502040204020203" pitchFamily="34" charset="0"/>
              </a:rPr>
              <a:t>Interpretation of Results</a:t>
            </a:r>
            <a:endParaRPr lang="en-US" sz="3600" dirty="0"/>
          </a:p>
        </p:txBody>
      </p:sp>
      <p:pic>
        <p:nvPicPr>
          <p:cNvPr id="6" name="Content Placeholder 5">
            <a:extLst>
              <a:ext uri="{FF2B5EF4-FFF2-40B4-BE49-F238E27FC236}">
                <a16:creationId xmlns:a16="http://schemas.microsoft.com/office/drawing/2014/main" id="{6CB385AA-73B8-4569-ADB1-6D6EE1ECA636}"/>
              </a:ext>
            </a:extLst>
          </p:cNvPr>
          <p:cNvPicPr>
            <a:picLocks noGrp="1" noChangeAspect="1"/>
          </p:cNvPicPr>
          <p:nvPr>
            <p:ph idx="1"/>
          </p:nvPr>
        </p:nvPicPr>
        <p:blipFill>
          <a:blip r:embed="rId2"/>
          <a:stretch>
            <a:fillRect/>
          </a:stretch>
        </p:blipFill>
        <p:spPr>
          <a:xfrm>
            <a:off x="6252868" y="1409982"/>
            <a:ext cx="4563064" cy="4038036"/>
          </a:xfrm>
          <a:prstGeom prst="rect">
            <a:avLst/>
          </a:prstGeom>
        </p:spPr>
      </p:pic>
      <p:pic>
        <p:nvPicPr>
          <p:cNvPr id="4" name="Picture 3">
            <a:extLst>
              <a:ext uri="{FF2B5EF4-FFF2-40B4-BE49-F238E27FC236}">
                <a16:creationId xmlns:a16="http://schemas.microsoft.com/office/drawing/2014/main" id="{4340D1EA-7CC3-4587-8503-8A06174D6A3A}"/>
              </a:ext>
            </a:extLst>
          </p:cNvPr>
          <p:cNvPicPr>
            <a:picLocks noChangeAspect="1"/>
          </p:cNvPicPr>
          <p:nvPr/>
        </p:nvPicPr>
        <p:blipFill>
          <a:blip r:embed="rId3"/>
          <a:stretch>
            <a:fillRect/>
          </a:stretch>
        </p:blipFill>
        <p:spPr>
          <a:xfrm>
            <a:off x="838200" y="1409982"/>
            <a:ext cx="3806972" cy="3595127"/>
          </a:xfrm>
          <a:prstGeom prst="rect">
            <a:avLst/>
          </a:prstGeom>
        </p:spPr>
      </p:pic>
      <p:sp>
        <p:nvSpPr>
          <p:cNvPr id="5" name="TextBox 4">
            <a:extLst>
              <a:ext uri="{FF2B5EF4-FFF2-40B4-BE49-F238E27FC236}">
                <a16:creationId xmlns:a16="http://schemas.microsoft.com/office/drawing/2014/main" id="{F63D7946-078C-4CC0-BA68-028B928CA8C7}"/>
              </a:ext>
            </a:extLst>
          </p:cNvPr>
          <p:cNvSpPr txBox="1"/>
          <p:nvPr/>
        </p:nvSpPr>
        <p:spPr>
          <a:xfrm>
            <a:off x="838200" y="5273336"/>
            <a:ext cx="3795944" cy="830997"/>
          </a:xfrm>
          <a:prstGeom prst="rect">
            <a:avLst/>
          </a:prstGeom>
          <a:noFill/>
        </p:spPr>
        <p:txBody>
          <a:bodyPr wrap="square" rtlCol="0">
            <a:spAutoFit/>
          </a:bodyPr>
          <a:lstStyle/>
          <a:p>
            <a:r>
              <a:rPr lang="en-US" sz="1200" dirty="0"/>
              <a:t>The interaction term is insignificant. Thus the conclusion is the impact of training on sales value is the same for employees who took service and selling training and those who didn’t complete the service and selling training</a:t>
            </a:r>
          </a:p>
        </p:txBody>
      </p:sp>
      <p:sp>
        <p:nvSpPr>
          <p:cNvPr id="7" name="Rectangle 6">
            <a:extLst>
              <a:ext uri="{FF2B5EF4-FFF2-40B4-BE49-F238E27FC236}">
                <a16:creationId xmlns:a16="http://schemas.microsoft.com/office/drawing/2014/main" id="{F26D2D9C-6772-4268-8A98-6BBBE8D08F79}"/>
              </a:ext>
            </a:extLst>
          </p:cNvPr>
          <p:cNvSpPr/>
          <p:nvPr/>
        </p:nvSpPr>
        <p:spPr>
          <a:xfrm>
            <a:off x="838200" y="1413322"/>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8" name="Rectangle 7">
            <a:extLst>
              <a:ext uri="{FF2B5EF4-FFF2-40B4-BE49-F238E27FC236}">
                <a16:creationId xmlns:a16="http://schemas.microsoft.com/office/drawing/2014/main" id="{96890809-014E-4F6A-87FD-233A5F1E7713}"/>
              </a:ext>
            </a:extLst>
          </p:cNvPr>
          <p:cNvSpPr/>
          <p:nvPr/>
        </p:nvSpPr>
        <p:spPr>
          <a:xfrm>
            <a:off x="6343858" y="1409982"/>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9" name="TextBox 8">
            <a:extLst>
              <a:ext uri="{FF2B5EF4-FFF2-40B4-BE49-F238E27FC236}">
                <a16:creationId xmlns:a16="http://schemas.microsoft.com/office/drawing/2014/main" id="{3B7259CB-57F4-423D-8027-4AE7D908898B}"/>
              </a:ext>
            </a:extLst>
          </p:cNvPr>
          <p:cNvSpPr txBox="1"/>
          <p:nvPr/>
        </p:nvSpPr>
        <p:spPr>
          <a:xfrm>
            <a:off x="6429583" y="5548148"/>
            <a:ext cx="3795944" cy="830997"/>
          </a:xfrm>
          <a:prstGeom prst="rect">
            <a:avLst/>
          </a:prstGeom>
          <a:noFill/>
        </p:spPr>
        <p:txBody>
          <a:bodyPr wrap="square" rtlCol="0">
            <a:spAutoFit/>
          </a:bodyPr>
          <a:lstStyle/>
          <a:p>
            <a:r>
              <a:rPr lang="en-US" sz="1200" dirty="0"/>
              <a:t>The interaction term is insignificant. Thus the conclusion is the impact of training on sales quantity is the same for employees who took service and selling training and those who didn’t complete the service and selling training</a:t>
            </a:r>
          </a:p>
        </p:txBody>
      </p:sp>
    </p:spTree>
    <p:extLst>
      <p:ext uri="{BB962C8B-B14F-4D97-AF65-F5344CB8AC3E}">
        <p14:creationId xmlns:p14="http://schemas.microsoft.com/office/powerpoint/2010/main" val="153881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Limitations</a:t>
            </a:r>
          </a:p>
        </p:txBody>
      </p:sp>
      <p:sp>
        <p:nvSpPr>
          <p:cNvPr id="3" name="Rectangle 2">
            <a:extLst>
              <a:ext uri="{FF2B5EF4-FFF2-40B4-BE49-F238E27FC236}">
                <a16:creationId xmlns:a16="http://schemas.microsoft.com/office/drawing/2014/main" id="{01F78207-6A5B-418F-8A50-4B3F2BA17D6E}"/>
              </a:ext>
            </a:extLst>
          </p:cNvPr>
          <p:cNvSpPr/>
          <p:nvPr/>
        </p:nvSpPr>
        <p:spPr>
          <a:xfrm>
            <a:off x="410817" y="1443841"/>
            <a:ext cx="11497875" cy="4247317"/>
          </a:xfrm>
          <a:prstGeom prst="rect">
            <a:avLst/>
          </a:prstGeom>
        </p:spPr>
        <p:txBody>
          <a:bodyPr wrap="square">
            <a:spAutoFit/>
          </a:bodyPr>
          <a:lstStyle/>
          <a:p>
            <a:pPr marL="285750" indent="-285750">
              <a:buFont typeface="Wingdings" panose="05000000000000000000" pitchFamily="2" charset="2"/>
              <a:buChar char="§"/>
            </a:pPr>
            <a:r>
              <a:rPr lang="en-US" dirty="0">
                <a:latin typeface="Century Gothic" panose="020B0502020202020204" pitchFamily="34" charset="0"/>
              </a:rPr>
              <a:t>Missing data in the dataset impacts analysis</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Lack of Instrumental Variables results in biased coefficients/incomplete analysis</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Insufficient store level information couldn’t explain the change in sales and return behavior with respect to changes in salesperson’s behavior </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Unavailability of the price range of the products results in inadequate comparison for sales quantity and value changes </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Lack of information on product categories being sold could not explain the variation in sales corresponding to the training module being taken</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Some insights on the background including experience years, education of the salesperson would have captured the impact of training </a:t>
            </a:r>
          </a:p>
        </p:txBody>
      </p:sp>
    </p:spTree>
    <p:extLst>
      <p:ext uri="{BB962C8B-B14F-4D97-AF65-F5344CB8AC3E}">
        <p14:creationId xmlns:p14="http://schemas.microsoft.com/office/powerpoint/2010/main" val="373911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Managerial Insights / Conclusions</a:t>
            </a:r>
          </a:p>
        </p:txBody>
      </p:sp>
      <p:sp>
        <p:nvSpPr>
          <p:cNvPr id="7" name="TextBox 6">
            <a:extLst>
              <a:ext uri="{FF2B5EF4-FFF2-40B4-BE49-F238E27FC236}">
                <a16:creationId xmlns:a16="http://schemas.microsoft.com/office/drawing/2014/main" id="{E5564556-59F0-4D0A-A6CD-ADF8F4D7428B}"/>
              </a:ext>
            </a:extLst>
          </p:cNvPr>
          <p:cNvSpPr txBox="1"/>
          <p:nvPr/>
        </p:nvSpPr>
        <p:spPr>
          <a:xfrm>
            <a:off x="283308" y="1225689"/>
            <a:ext cx="10609979" cy="563231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Century Gothic" panose="020B0502020202020204" pitchFamily="34" charset="0"/>
              </a:rPr>
              <a:t>The impact can be summarized as follows</a:t>
            </a:r>
          </a:p>
          <a:p>
            <a:pPr marL="742950" lvl="1" indent="-285750">
              <a:buFont typeface="Wingdings" panose="05000000000000000000" pitchFamily="2" charset="2"/>
              <a:buChar char="§"/>
            </a:pPr>
            <a:r>
              <a:rPr lang="en-US" dirty="0">
                <a:latin typeface="Century Gothic" panose="020B0502020202020204" pitchFamily="34" charset="0"/>
              </a:rPr>
              <a:t>No significant impact of overall training program on sales, however, the returns increases which signifies over-selling</a:t>
            </a:r>
          </a:p>
          <a:p>
            <a:pPr marL="742950" lvl="1" indent="-285750">
              <a:buFont typeface="Wingdings" panose="05000000000000000000" pitchFamily="2" charset="2"/>
              <a:buChar char="§"/>
            </a:pPr>
            <a:r>
              <a:rPr lang="en-US" dirty="0">
                <a:latin typeface="Century Gothic" panose="020B0502020202020204" pitchFamily="34" charset="0"/>
              </a:rPr>
              <a:t>Increase in training modules increases the sales only for initial modules. Any additional module after that decreases the sales</a:t>
            </a:r>
          </a:p>
          <a:p>
            <a:pPr marL="742950" lvl="1" indent="-285750">
              <a:buFont typeface="Wingdings" panose="05000000000000000000" pitchFamily="2" charset="2"/>
              <a:buChar char="§"/>
            </a:pPr>
            <a:r>
              <a:rPr lang="en-US" dirty="0">
                <a:latin typeface="Century Gothic" panose="020B0502020202020204" pitchFamily="34" charset="0"/>
              </a:rPr>
              <a:t>Full- time employees benefit more as compared to the part time employees. This can be attributed to the salaries, motivation level for the two groups </a:t>
            </a:r>
          </a:p>
          <a:p>
            <a:pPr marL="742950" lvl="1" indent="-285750">
              <a:buFont typeface="Wingdings" panose="05000000000000000000" pitchFamily="2" charset="2"/>
              <a:buChar char="§"/>
            </a:pPr>
            <a:r>
              <a:rPr lang="en-US" dirty="0">
                <a:latin typeface="Century Gothic" panose="020B0502020202020204" pitchFamily="34" charset="0"/>
              </a:rPr>
              <a:t>The sales increases with increase in service years</a:t>
            </a:r>
          </a:p>
          <a:p>
            <a:pPr marL="742950" lvl="1" indent="-285750">
              <a:buFont typeface="Wingdings" panose="05000000000000000000" pitchFamily="2" charset="2"/>
              <a:buChar char="§"/>
            </a:pPr>
            <a:r>
              <a:rPr lang="en-US" dirty="0">
                <a:latin typeface="Century Gothic" panose="020B0502020202020204" pitchFamily="34" charset="0"/>
              </a:rPr>
              <a:t>No significant impact of service and selling.</a:t>
            </a:r>
          </a:p>
          <a:p>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Capturing more data pertaining to existing variables for an extended period</a:t>
            </a:r>
          </a:p>
          <a:p>
            <a:r>
              <a:rPr lang="en-US" dirty="0">
                <a:latin typeface="Century Gothic" panose="020B0502020202020204" pitchFamily="34" charset="0"/>
              </a:rPr>
              <a:t> </a:t>
            </a:r>
          </a:p>
          <a:p>
            <a:pPr marL="285750" indent="-285750">
              <a:buFont typeface="Wingdings" panose="05000000000000000000" pitchFamily="2" charset="2"/>
              <a:buChar char="§"/>
            </a:pPr>
            <a:r>
              <a:rPr lang="en-US" dirty="0">
                <a:latin typeface="Century Gothic" panose="020B0502020202020204" pitchFamily="34" charset="0"/>
              </a:rPr>
              <a:t>Identifying and capturing new parameters that includes salesperson’s background information(experience years, education), store level information including promotions specific to the stores</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Customized training modules and restriction/penalty on return for salespeople can be tested as a control to decrease the returns</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endParaRPr lang="en-US" dirty="0">
              <a:latin typeface="Century Gothic" panose="020B0502020202020204" pitchFamily="34" charset="0"/>
            </a:endParaRPr>
          </a:p>
        </p:txBody>
      </p:sp>
    </p:spTree>
    <p:extLst>
      <p:ext uri="{BB962C8B-B14F-4D97-AF65-F5344CB8AC3E}">
        <p14:creationId xmlns:p14="http://schemas.microsoft.com/office/powerpoint/2010/main" val="2280944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Thankyou !</a:t>
            </a: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Background</a:t>
            </a:r>
          </a:p>
        </p:txBody>
      </p:sp>
      <p:sp>
        <p:nvSpPr>
          <p:cNvPr id="5" name="TextBox 4">
            <a:extLst>
              <a:ext uri="{FF2B5EF4-FFF2-40B4-BE49-F238E27FC236}">
                <a16:creationId xmlns:a16="http://schemas.microsoft.com/office/drawing/2014/main" id="{25AD4F61-E023-4530-BF03-8BC2D825D0BF}"/>
              </a:ext>
            </a:extLst>
          </p:cNvPr>
          <p:cNvSpPr txBox="1"/>
          <p:nvPr/>
        </p:nvSpPr>
        <p:spPr>
          <a:xfrm>
            <a:off x="469434" y="1669128"/>
            <a:ext cx="11139470" cy="3779176"/>
          </a:xfrm>
          <a:prstGeom prst="rect">
            <a:avLst/>
          </a:prstGeom>
          <a:noFill/>
          <a:ln>
            <a:solidFill>
              <a:schemeClr val="bg2"/>
            </a:solidFill>
          </a:ln>
        </p:spPr>
        <p:txBody>
          <a:bodyPr wrap="square" rtlCol="0">
            <a:spAutoFit/>
          </a:bodyPr>
          <a:lstStyle/>
          <a:p>
            <a:pPr marL="285750" indent="-285750" algn="just">
              <a:lnSpc>
                <a:spcPct val="150000"/>
              </a:lnSpc>
              <a:buFont typeface="Wingdings" panose="05000000000000000000" pitchFamily="2" charset="2"/>
              <a:buChar char="§"/>
            </a:pPr>
            <a:r>
              <a:rPr lang="en-US" dirty="0">
                <a:latin typeface="Century Gothic" panose="020B0502020202020204" pitchFamily="34" charset="0"/>
              </a:rPr>
              <a:t>Starting 2012, the company offered  3 voluntary training modules to its employees (salesperson &amp; store manager) aimed to improve employees’ sales &amp; return performance</a:t>
            </a:r>
          </a:p>
          <a:p>
            <a:pPr marL="285750" indent="-285750" algn="just">
              <a:lnSpc>
                <a:spcPct val="150000"/>
              </a:lnSpc>
              <a:buFont typeface="Wingdings" panose="05000000000000000000" pitchFamily="2" charset="2"/>
              <a:buChar char="§"/>
            </a:pPr>
            <a:r>
              <a:rPr lang="en-US" dirty="0">
                <a:latin typeface="Century Gothic" panose="020B0502020202020204" pitchFamily="34" charset="0"/>
              </a:rPr>
              <a:t>In 2013, the company further improved the training program and introduced 5 new additional modules related to product knowledge and service and selling skills</a:t>
            </a:r>
          </a:p>
          <a:p>
            <a:pPr marL="285750" indent="-285750" algn="just">
              <a:lnSpc>
                <a:spcPct val="150000"/>
              </a:lnSpc>
              <a:buFont typeface="Wingdings" panose="05000000000000000000" pitchFamily="2" charset="2"/>
              <a:buChar char="§"/>
            </a:pPr>
            <a:r>
              <a:rPr lang="en-US" dirty="0">
                <a:latin typeface="Century Gothic" panose="020B0502020202020204" pitchFamily="34" charset="0"/>
              </a:rPr>
              <a:t>As Business analysts working on this project, we will use the data (2011-13) for following:</a:t>
            </a:r>
          </a:p>
          <a:p>
            <a:pPr marL="742950" lvl="1" indent="-285750" algn="just">
              <a:lnSpc>
                <a:spcPct val="150000"/>
              </a:lnSpc>
              <a:buFont typeface="Wingdings" panose="05000000000000000000" pitchFamily="2" charset="2"/>
              <a:buChar char="§"/>
            </a:pPr>
            <a:r>
              <a:rPr lang="en-US" dirty="0">
                <a:latin typeface="Century Gothic" panose="020B0502020202020204" pitchFamily="34" charset="0"/>
              </a:rPr>
              <a:t>To quantify the impact of the training programs</a:t>
            </a:r>
          </a:p>
          <a:p>
            <a:pPr marL="742950" lvl="1" indent="-285750" algn="just">
              <a:lnSpc>
                <a:spcPct val="150000"/>
              </a:lnSpc>
              <a:buFont typeface="Wingdings" panose="05000000000000000000" pitchFamily="2" charset="2"/>
              <a:buChar char="§"/>
            </a:pPr>
            <a:r>
              <a:rPr lang="en-US" dirty="0">
                <a:latin typeface="Century Gothic" panose="020B0502020202020204" pitchFamily="34" charset="0"/>
              </a:rPr>
              <a:t>To assess the change in impact owing to the service years and other parameter for the salespeople</a:t>
            </a:r>
          </a:p>
          <a:p>
            <a:pPr marL="742950" lvl="1" indent="-285750" algn="just">
              <a:lnSpc>
                <a:spcPct val="150000"/>
              </a:lnSpc>
              <a:buFont typeface="Wingdings" panose="05000000000000000000" pitchFamily="2" charset="2"/>
              <a:buChar char="§"/>
            </a:pPr>
            <a:r>
              <a:rPr lang="en-US" dirty="0">
                <a:latin typeface="Century Gothic" panose="020B0502020202020204" pitchFamily="34" charset="0"/>
              </a:rPr>
              <a:t>To understand the effect of offering additional training modules</a:t>
            </a:r>
            <a:endParaRPr lang="en-US" dirty="0">
              <a:latin typeface="Century Gothic" panose="020B0502020202020204" pitchFamily="34" charset="0"/>
              <a:cs typeface="Segoe UI" panose="020B0502040204020203" pitchFamily="34" charset="0"/>
            </a:endParaRPr>
          </a:p>
        </p:txBody>
      </p:sp>
    </p:spTree>
    <p:extLst>
      <p:ext uri="{BB962C8B-B14F-4D97-AF65-F5344CB8AC3E}">
        <p14:creationId xmlns:p14="http://schemas.microsoft.com/office/powerpoint/2010/main" val="192414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Summary Statistics</a:t>
            </a:r>
          </a:p>
        </p:txBody>
      </p:sp>
      <p:pic>
        <p:nvPicPr>
          <p:cNvPr id="3" name="Picture 2">
            <a:extLst>
              <a:ext uri="{FF2B5EF4-FFF2-40B4-BE49-F238E27FC236}">
                <a16:creationId xmlns:a16="http://schemas.microsoft.com/office/drawing/2014/main" id="{867155BB-AE88-4CBB-ADDB-E953AA19761A}"/>
              </a:ext>
            </a:extLst>
          </p:cNvPr>
          <p:cNvPicPr>
            <a:picLocks noChangeAspect="1"/>
          </p:cNvPicPr>
          <p:nvPr/>
        </p:nvPicPr>
        <p:blipFill>
          <a:blip r:embed="rId3"/>
          <a:stretch>
            <a:fillRect/>
          </a:stretch>
        </p:blipFill>
        <p:spPr>
          <a:xfrm>
            <a:off x="811651" y="1344055"/>
            <a:ext cx="8198317" cy="5117421"/>
          </a:xfrm>
          <a:prstGeom prst="rect">
            <a:avLst/>
          </a:prstGeom>
        </p:spPr>
      </p:pic>
      <p:sp>
        <p:nvSpPr>
          <p:cNvPr id="10" name="Rectangle 9">
            <a:extLst>
              <a:ext uri="{FF2B5EF4-FFF2-40B4-BE49-F238E27FC236}">
                <a16:creationId xmlns:a16="http://schemas.microsoft.com/office/drawing/2014/main" id="{4F835B33-2609-4737-92EE-52AE0C6FA625}"/>
              </a:ext>
            </a:extLst>
          </p:cNvPr>
          <p:cNvSpPr/>
          <p:nvPr/>
        </p:nvSpPr>
        <p:spPr>
          <a:xfrm>
            <a:off x="811651" y="2411898"/>
            <a:ext cx="8001045" cy="6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8B5B9F90-4272-4F91-8256-B80A97EE499E}"/>
              </a:ext>
            </a:extLst>
          </p:cNvPr>
          <p:cNvSpPr/>
          <p:nvPr/>
        </p:nvSpPr>
        <p:spPr>
          <a:xfrm>
            <a:off x="8849434" y="2650438"/>
            <a:ext cx="274320" cy="118924"/>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4E879AC-0D0E-44DD-AAC8-1A553674E369}"/>
              </a:ext>
            </a:extLst>
          </p:cNvPr>
          <p:cNvSpPr txBox="1"/>
          <p:nvPr/>
        </p:nvSpPr>
        <p:spPr>
          <a:xfrm>
            <a:off x="9140747" y="2594487"/>
            <a:ext cx="2377440" cy="253916"/>
          </a:xfrm>
          <a:prstGeom prst="rect">
            <a:avLst/>
          </a:prstGeom>
          <a:noFill/>
        </p:spPr>
        <p:txBody>
          <a:bodyPr wrap="square" rtlCol="0" anchor="ctr">
            <a:spAutoFit/>
          </a:bodyPr>
          <a:lstStyle/>
          <a:p>
            <a:r>
              <a:rPr lang="en-US" sz="1050" dirty="0">
                <a:latin typeface="Century Gothic" panose="020B0502020202020204" pitchFamily="34" charset="0"/>
              </a:rPr>
              <a:t>Dependent variables</a:t>
            </a:r>
          </a:p>
        </p:txBody>
      </p:sp>
      <p:sp>
        <p:nvSpPr>
          <p:cNvPr id="13" name="Right Brace 12">
            <a:extLst>
              <a:ext uri="{FF2B5EF4-FFF2-40B4-BE49-F238E27FC236}">
                <a16:creationId xmlns:a16="http://schemas.microsoft.com/office/drawing/2014/main" id="{BF10B1D4-06E4-4BBD-999F-76FCF7A887E3}"/>
              </a:ext>
            </a:extLst>
          </p:cNvPr>
          <p:cNvSpPr/>
          <p:nvPr/>
        </p:nvSpPr>
        <p:spPr>
          <a:xfrm>
            <a:off x="8505630" y="3112577"/>
            <a:ext cx="307066" cy="85218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80FD4F5-A778-425D-9F2C-F2FDE7AE3E1A}"/>
              </a:ext>
            </a:extLst>
          </p:cNvPr>
          <p:cNvSpPr txBox="1"/>
          <p:nvPr/>
        </p:nvSpPr>
        <p:spPr>
          <a:xfrm>
            <a:off x="9140747" y="3210524"/>
            <a:ext cx="2377440" cy="577081"/>
          </a:xfrm>
          <a:prstGeom prst="rect">
            <a:avLst/>
          </a:prstGeom>
          <a:noFill/>
        </p:spPr>
        <p:txBody>
          <a:bodyPr wrap="square" rtlCol="0" anchor="ctr">
            <a:spAutoFit/>
          </a:bodyPr>
          <a:lstStyle/>
          <a:p>
            <a:r>
              <a:rPr lang="en-US" sz="1050" dirty="0">
                <a:latin typeface="Century Gothic" panose="020B0502020202020204" pitchFamily="34" charset="0"/>
              </a:rPr>
              <a:t>Customer Demographics</a:t>
            </a:r>
          </a:p>
          <a:p>
            <a:r>
              <a:rPr lang="en-US" sz="1050" dirty="0">
                <a:latin typeface="Century Gothic" panose="020B0502020202020204" pitchFamily="34" charset="0"/>
              </a:rPr>
              <a:t>(Missing Values – replaced by mean values)</a:t>
            </a:r>
          </a:p>
        </p:txBody>
      </p:sp>
      <p:sp>
        <p:nvSpPr>
          <p:cNvPr id="15" name="Right Brace 14">
            <a:extLst>
              <a:ext uri="{FF2B5EF4-FFF2-40B4-BE49-F238E27FC236}">
                <a16:creationId xmlns:a16="http://schemas.microsoft.com/office/drawing/2014/main" id="{7D1B2156-33FD-47DD-BB29-22FB0A55FF00}"/>
              </a:ext>
            </a:extLst>
          </p:cNvPr>
          <p:cNvSpPr/>
          <p:nvPr/>
        </p:nvSpPr>
        <p:spPr>
          <a:xfrm>
            <a:off x="8505630" y="4894994"/>
            <a:ext cx="344557" cy="34790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85954786-245C-4C11-9ED0-F09D3AACBE92}"/>
              </a:ext>
            </a:extLst>
          </p:cNvPr>
          <p:cNvSpPr txBox="1"/>
          <p:nvPr/>
        </p:nvSpPr>
        <p:spPr>
          <a:xfrm>
            <a:off x="9140747" y="4910678"/>
            <a:ext cx="2377440" cy="253916"/>
          </a:xfrm>
          <a:prstGeom prst="rect">
            <a:avLst/>
          </a:prstGeom>
          <a:noFill/>
        </p:spPr>
        <p:txBody>
          <a:bodyPr wrap="square" rtlCol="0" anchor="ctr">
            <a:spAutoFit/>
          </a:bodyPr>
          <a:lstStyle/>
          <a:p>
            <a:r>
              <a:rPr lang="en-US" sz="1050" dirty="0">
                <a:latin typeface="Century Gothic" panose="020B0502020202020204" pitchFamily="34" charset="0"/>
              </a:rPr>
              <a:t>Training Modules offered in 2012</a:t>
            </a:r>
          </a:p>
        </p:txBody>
      </p:sp>
      <p:sp>
        <p:nvSpPr>
          <p:cNvPr id="17" name="Right Brace 16">
            <a:extLst>
              <a:ext uri="{FF2B5EF4-FFF2-40B4-BE49-F238E27FC236}">
                <a16:creationId xmlns:a16="http://schemas.microsoft.com/office/drawing/2014/main" id="{43A318FD-3B88-4849-97D9-B96F9A17C48E}"/>
              </a:ext>
            </a:extLst>
          </p:cNvPr>
          <p:cNvSpPr/>
          <p:nvPr/>
        </p:nvSpPr>
        <p:spPr>
          <a:xfrm>
            <a:off x="8505630" y="5328646"/>
            <a:ext cx="344557" cy="74083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BE17F054-7EE4-40C0-84B0-EA011D65AA37}"/>
              </a:ext>
            </a:extLst>
          </p:cNvPr>
          <p:cNvSpPr txBox="1"/>
          <p:nvPr/>
        </p:nvSpPr>
        <p:spPr>
          <a:xfrm>
            <a:off x="9140747" y="5551938"/>
            <a:ext cx="2377440" cy="253916"/>
          </a:xfrm>
          <a:prstGeom prst="rect">
            <a:avLst/>
          </a:prstGeom>
          <a:noFill/>
        </p:spPr>
        <p:txBody>
          <a:bodyPr wrap="square" rtlCol="0" anchor="ctr">
            <a:spAutoFit/>
          </a:bodyPr>
          <a:lstStyle/>
          <a:p>
            <a:r>
              <a:rPr lang="en-US" sz="1050" dirty="0">
                <a:latin typeface="Century Gothic" panose="020B0502020202020204" pitchFamily="34" charset="0"/>
              </a:rPr>
              <a:t>Training Modules offered in 2013</a:t>
            </a:r>
          </a:p>
        </p:txBody>
      </p:sp>
      <p:sp>
        <p:nvSpPr>
          <p:cNvPr id="19" name="Right Brace 18">
            <a:extLst>
              <a:ext uri="{FF2B5EF4-FFF2-40B4-BE49-F238E27FC236}">
                <a16:creationId xmlns:a16="http://schemas.microsoft.com/office/drawing/2014/main" id="{15810FB3-DFC3-482D-A5CC-C25CD6B8B523}"/>
              </a:ext>
            </a:extLst>
          </p:cNvPr>
          <p:cNvSpPr/>
          <p:nvPr/>
        </p:nvSpPr>
        <p:spPr>
          <a:xfrm>
            <a:off x="8522111" y="4222484"/>
            <a:ext cx="307066" cy="58676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8937F951-2AB6-4D59-8AB5-D787C6742B8A}"/>
              </a:ext>
            </a:extLst>
          </p:cNvPr>
          <p:cNvSpPr txBox="1"/>
          <p:nvPr/>
        </p:nvSpPr>
        <p:spPr>
          <a:xfrm>
            <a:off x="9140747" y="4207013"/>
            <a:ext cx="2377440" cy="577081"/>
          </a:xfrm>
          <a:prstGeom prst="rect">
            <a:avLst/>
          </a:prstGeom>
          <a:noFill/>
        </p:spPr>
        <p:txBody>
          <a:bodyPr wrap="square" rtlCol="0" anchor="ctr">
            <a:spAutoFit/>
          </a:bodyPr>
          <a:lstStyle/>
          <a:p>
            <a:r>
              <a:rPr lang="en-US" sz="1050" dirty="0">
                <a:latin typeface="Century Gothic" panose="020B0502020202020204" pitchFamily="34" charset="0"/>
              </a:rPr>
              <a:t>Mall Quality Indicators</a:t>
            </a:r>
          </a:p>
          <a:p>
            <a:r>
              <a:rPr lang="en-US" sz="1050" dirty="0">
                <a:latin typeface="Century Gothic" panose="020B0502020202020204" pitchFamily="34" charset="0"/>
              </a:rPr>
              <a:t>(Missing Values – replaced by mean values)</a:t>
            </a:r>
          </a:p>
        </p:txBody>
      </p:sp>
      <p:sp>
        <p:nvSpPr>
          <p:cNvPr id="26" name="TextBox 25">
            <a:extLst>
              <a:ext uri="{FF2B5EF4-FFF2-40B4-BE49-F238E27FC236}">
                <a16:creationId xmlns:a16="http://schemas.microsoft.com/office/drawing/2014/main" id="{56FFE76F-3475-49AA-AD97-0DD8640C8FCA}"/>
              </a:ext>
            </a:extLst>
          </p:cNvPr>
          <p:cNvSpPr txBox="1"/>
          <p:nvPr/>
        </p:nvSpPr>
        <p:spPr>
          <a:xfrm>
            <a:off x="980660" y="6309812"/>
            <a:ext cx="11224823" cy="430887"/>
          </a:xfrm>
          <a:prstGeom prst="rect">
            <a:avLst/>
          </a:prstGeom>
          <a:noFill/>
        </p:spPr>
        <p:txBody>
          <a:bodyPr wrap="square" rtlCol="0">
            <a:spAutoFit/>
          </a:bodyPr>
          <a:lstStyle/>
          <a:p>
            <a:r>
              <a:rPr lang="en-US" sz="1050" dirty="0">
                <a:latin typeface="Century Gothic" panose="020B0502020202020204" pitchFamily="34" charset="0"/>
              </a:rPr>
              <a:t>** The variables </a:t>
            </a:r>
            <a:r>
              <a:rPr lang="en-US" sz="1050" dirty="0" err="1">
                <a:latin typeface="Century Gothic" panose="020B0502020202020204" pitchFamily="34" charset="0"/>
              </a:rPr>
              <a:t>sa_assignment</a:t>
            </a:r>
            <a:r>
              <a:rPr lang="en-US" sz="1050" dirty="0">
                <a:latin typeface="Century Gothic" panose="020B0502020202020204" pitchFamily="34" charset="0"/>
              </a:rPr>
              <a:t> category, </a:t>
            </a:r>
            <a:r>
              <a:rPr lang="en-US" sz="1050" dirty="0" err="1">
                <a:latin typeface="Century Gothic" panose="020B0502020202020204" pitchFamily="34" charset="0"/>
              </a:rPr>
              <a:t>sa_dependent</a:t>
            </a:r>
            <a:r>
              <a:rPr lang="en-US" sz="1050" dirty="0">
                <a:latin typeface="Century Gothic" panose="020B0502020202020204" pitchFamily="34" charset="0"/>
              </a:rPr>
              <a:t>, </a:t>
            </a:r>
            <a:r>
              <a:rPr lang="en-US" sz="1050" dirty="0" err="1">
                <a:latin typeface="Century Gothic" panose="020B0502020202020204" pitchFamily="34" charset="0"/>
              </a:rPr>
              <a:t>sa_maritalstatus</a:t>
            </a:r>
            <a:r>
              <a:rPr lang="en-US" sz="1050" dirty="0">
                <a:latin typeface="Century Gothic" panose="020B0502020202020204" pitchFamily="34" charset="0"/>
              </a:rPr>
              <a:t> , </a:t>
            </a:r>
            <a:r>
              <a:rPr lang="en-US" sz="1050" dirty="0" err="1">
                <a:latin typeface="Century Gothic" panose="020B0502020202020204" pitchFamily="34" charset="0"/>
              </a:rPr>
              <a:t>sa_gender</a:t>
            </a:r>
            <a:r>
              <a:rPr lang="en-US" sz="1050" dirty="0">
                <a:latin typeface="Century Gothic" panose="020B0502020202020204" pitchFamily="34" charset="0"/>
              </a:rPr>
              <a:t>, </a:t>
            </a:r>
            <a:r>
              <a:rPr lang="en-US" sz="1050" dirty="0" err="1">
                <a:latin typeface="Century Gothic" panose="020B0502020202020204" pitchFamily="34" charset="0"/>
              </a:rPr>
              <a:t>st</a:t>
            </a:r>
            <a:r>
              <a:rPr lang="en-US" sz="1050" dirty="0">
                <a:latin typeface="Century Gothic" panose="020B0502020202020204" pitchFamily="34" charset="0"/>
              </a:rPr>
              <a:t> and </a:t>
            </a:r>
            <a:r>
              <a:rPr lang="en-US" sz="1050" dirty="0" err="1">
                <a:latin typeface="Century Gothic" panose="020B0502020202020204" pitchFamily="34" charset="0"/>
              </a:rPr>
              <a:t>mallgrade</a:t>
            </a:r>
            <a:r>
              <a:rPr lang="en-US" sz="1050" dirty="0">
                <a:latin typeface="Century Gothic" panose="020B0502020202020204" pitchFamily="34" charset="0"/>
              </a:rPr>
              <a:t> are not available in the summary statistics because of non-numerical data. They have later been changed and used further in the analysis</a:t>
            </a:r>
          </a:p>
        </p:txBody>
      </p:sp>
    </p:spTree>
    <p:extLst>
      <p:ext uri="{BB962C8B-B14F-4D97-AF65-F5344CB8AC3E}">
        <p14:creationId xmlns:p14="http://schemas.microsoft.com/office/powerpoint/2010/main" val="409820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1</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(2011, 2012-2013)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
            </a:r>
            <a:r>
              <a:rPr lang="en-US" sz="1200" dirty="0" err="1">
                <a:latin typeface="Century Gothic" panose="020B0502020202020204" pitchFamily="34" charset="0"/>
              </a:rPr>
              <a:t>trainingP</a:t>
            </a:r>
            <a:r>
              <a:rPr lang="en-US" sz="1200" dirty="0">
                <a:latin typeface="Century Gothic" panose="020B0502020202020204" pitchFamily="34" charset="0"/>
              </a:rPr>
              <a:t>*grouping)</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(2011, 2012-2013)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
            </a:r>
            <a:r>
              <a:rPr lang="en-US" sz="1200" dirty="0" err="1">
                <a:latin typeface="Century Gothic" panose="020B0502020202020204" pitchFamily="34" charset="0"/>
              </a:rPr>
              <a:t>trainingP</a:t>
            </a:r>
            <a:r>
              <a:rPr lang="en-US" sz="1200" dirty="0">
                <a:latin typeface="Century Gothic" panose="020B0502020202020204" pitchFamily="34" charset="0"/>
              </a:rPr>
              <a:t>*grouping)</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2"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4BF8401-A509-4BD7-A748-DEACFC0FACF9}"/>
              </a:ext>
            </a:extLst>
          </p:cNvPr>
          <p:cNvSpPr/>
          <p:nvPr/>
        </p:nvSpPr>
        <p:spPr>
          <a:xfrm>
            <a:off x="6456052"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(2011, 2012-2013)</a:t>
            </a:r>
          </a:p>
        </p:txBody>
      </p:sp>
      <p:sp>
        <p:nvSpPr>
          <p:cNvPr id="149" name="Rectangle 148">
            <a:extLst>
              <a:ext uri="{FF2B5EF4-FFF2-40B4-BE49-F238E27FC236}">
                <a16:creationId xmlns:a16="http://schemas.microsoft.com/office/drawing/2014/main" id="{83989E5D-D281-4978-9807-BE67CE97F905}"/>
              </a:ext>
            </a:extLst>
          </p:cNvPr>
          <p:cNvSpPr/>
          <p:nvPr/>
        </p:nvSpPr>
        <p:spPr>
          <a:xfrm>
            <a:off x="6456052"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
            </a:r>
            <a:r>
              <a:rPr lang="en-US" sz="1200" dirty="0" err="1">
                <a:latin typeface="Century Gothic" panose="020B0502020202020204" pitchFamily="34" charset="0"/>
              </a:rPr>
              <a:t>trainingP</a:t>
            </a:r>
            <a:r>
              <a:rPr lang="en-US" sz="1200" dirty="0">
                <a:latin typeface="Century Gothic" panose="020B0502020202020204" pitchFamily="34" charset="0"/>
              </a:rPr>
              <a:t>*grouping)</a:t>
            </a:r>
          </a:p>
        </p:txBody>
      </p:sp>
      <p:sp>
        <p:nvSpPr>
          <p:cNvPr id="150" name="Rectangle 149">
            <a:extLst>
              <a:ext uri="{FF2B5EF4-FFF2-40B4-BE49-F238E27FC236}">
                <a16:creationId xmlns:a16="http://schemas.microsoft.com/office/drawing/2014/main" id="{095B3C3E-47F8-41C8-89A0-5C06611E32FB}"/>
              </a:ext>
            </a:extLst>
          </p:cNvPr>
          <p:cNvSpPr/>
          <p:nvPr/>
        </p:nvSpPr>
        <p:spPr>
          <a:xfrm>
            <a:off x="6456052"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56" name="Rectangle 155">
            <a:extLst>
              <a:ext uri="{FF2B5EF4-FFF2-40B4-BE49-F238E27FC236}">
                <a16:creationId xmlns:a16="http://schemas.microsoft.com/office/drawing/2014/main" id="{DF064AF4-B437-44BA-8630-53D6EBAAEC6E}"/>
              </a:ext>
            </a:extLst>
          </p:cNvPr>
          <p:cNvSpPr/>
          <p:nvPr/>
        </p:nvSpPr>
        <p:spPr>
          <a:xfrm>
            <a:off x="6453606"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7" name="Arrow: Down 156">
            <a:extLst>
              <a:ext uri="{FF2B5EF4-FFF2-40B4-BE49-F238E27FC236}">
                <a16:creationId xmlns:a16="http://schemas.microsoft.com/office/drawing/2014/main" id="{41446396-6D43-4564-91B2-5FABA02B43D3}"/>
              </a:ext>
            </a:extLst>
          </p:cNvPr>
          <p:cNvSpPr/>
          <p:nvPr/>
        </p:nvSpPr>
        <p:spPr>
          <a:xfrm>
            <a:off x="7505315"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2939438C-AFCD-4805-98BA-3803ADCBEDD8}"/>
              </a:ext>
            </a:extLst>
          </p:cNvPr>
          <p:cNvSpPr/>
          <p:nvPr/>
        </p:nvSpPr>
        <p:spPr>
          <a:xfrm>
            <a:off x="7501555"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64E9B454-1C01-4A5D-8B04-043A806A3FBF}"/>
              </a:ext>
            </a:extLst>
          </p:cNvPr>
          <p:cNvSpPr/>
          <p:nvPr/>
        </p:nvSpPr>
        <p:spPr>
          <a:xfrm>
            <a:off x="7505315"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FB3B0A8B-0C47-4FB9-8013-994F5D4234D2}"/>
              </a:ext>
            </a:extLst>
          </p:cNvPr>
          <p:cNvSpPr/>
          <p:nvPr/>
        </p:nvSpPr>
        <p:spPr>
          <a:xfrm>
            <a:off x="9470747"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(2011, 2012-2013)</a:t>
            </a:r>
          </a:p>
        </p:txBody>
      </p:sp>
      <p:sp>
        <p:nvSpPr>
          <p:cNvPr id="167" name="Rectangle 166">
            <a:extLst>
              <a:ext uri="{FF2B5EF4-FFF2-40B4-BE49-F238E27FC236}">
                <a16:creationId xmlns:a16="http://schemas.microsoft.com/office/drawing/2014/main" id="{DC6E37CD-46D8-4332-BBFC-38060CDCD511}"/>
              </a:ext>
            </a:extLst>
          </p:cNvPr>
          <p:cNvSpPr/>
          <p:nvPr/>
        </p:nvSpPr>
        <p:spPr>
          <a:xfrm>
            <a:off x="9470747"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
            </a:r>
            <a:r>
              <a:rPr lang="en-US" sz="1200" dirty="0" err="1">
                <a:latin typeface="Century Gothic" panose="020B0502020202020204" pitchFamily="34" charset="0"/>
              </a:rPr>
              <a:t>trainingP</a:t>
            </a:r>
            <a:r>
              <a:rPr lang="en-US" sz="1200" dirty="0">
                <a:latin typeface="Century Gothic" panose="020B0502020202020204" pitchFamily="34" charset="0"/>
              </a:rPr>
              <a:t>*grouping)</a:t>
            </a:r>
          </a:p>
        </p:txBody>
      </p:sp>
      <p:sp>
        <p:nvSpPr>
          <p:cNvPr id="168" name="Rectangle 167">
            <a:extLst>
              <a:ext uri="{FF2B5EF4-FFF2-40B4-BE49-F238E27FC236}">
                <a16:creationId xmlns:a16="http://schemas.microsoft.com/office/drawing/2014/main" id="{051289EE-2EF3-4F11-A043-3897685A396E}"/>
              </a:ext>
            </a:extLst>
          </p:cNvPr>
          <p:cNvSpPr/>
          <p:nvPr/>
        </p:nvSpPr>
        <p:spPr>
          <a:xfrm>
            <a:off x="9470747"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74" name="Rectangle 173">
            <a:extLst>
              <a:ext uri="{FF2B5EF4-FFF2-40B4-BE49-F238E27FC236}">
                <a16:creationId xmlns:a16="http://schemas.microsoft.com/office/drawing/2014/main" id="{3B1FCF9D-B972-43FE-91A8-4C2F03CB7F9A}"/>
              </a:ext>
            </a:extLst>
          </p:cNvPr>
          <p:cNvSpPr/>
          <p:nvPr/>
        </p:nvSpPr>
        <p:spPr>
          <a:xfrm>
            <a:off x="9470747"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75" name="Arrow: Down 174">
            <a:extLst>
              <a:ext uri="{FF2B5EF4-FFF2-40B4-BE49-F238E27FC236}">
                <a16:creationId xmlns:a16="http://schemas.microsoft.com/office/drawing/2014/main" id="{18EB69D4-FAB8-4250-9AD3-45C31B0AE14E}"/>
              </a:ext>
            </a:extLst>
          </p:cNvPr>
          <p:cNvSpPr/>
          <p:nvPr/>
        </p:nvSpPr>
        <p:spPr>
          <a:xfrm>
            <a:off x="10520188"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ED60D64C-99CC-4FF5-B514-C5B0122AFA05}"/>
              </a:ext>
            </a:extLst>
          </p:cNvPr>
          <p:cNvSpPr/>
          <p:nvPr/>
        </p:nvSpPr>
        <p:spPr>
          <a:xfrm>
            <a:off x="10516428"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Down 176">
            <a:extLst>
              <a:ext uri="{FF2B5EF4-FFF2-40B4-BE49-F238E27FC236}">
                <a16:creationId xmlns:a16="http://schemas.microsoft.com/office/drawing/2014/main" id="{AE936CE7-E414-4D6F-B957-6E6800BAEEBD}"/>
              </a:ext>
            </a:extLst>
          </p:cNvPr>
          <p:cNvSpPr/>
          <p:nvPr/>
        </p:nvSpPr>
        <p:spPr>
          <a:xfrm>
            <a:off x="10520188"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training program on salesperson sales and return performance?</a:t>
            </a:r>
          </a:p>
        </p:txBody>
      </p:sp>
      <p:sp>
        <p:nvSpPr>
          <p:cNvPr id="203" name="Rectangle 202">
            <a:extLst>
              <a:ext uri="{FF2B5EF4-FFF2-40B4-BE49-F238E27FC236}">
                <a16:creationId xmlns:a16="http://schemas.microsoft.com/office/drawing/2014/main" id="{649824A7-7BD5-405D-AF9C-12152B2B2C9E}"/>
              </a:ext>
            </a:extLst>
          </p:cNvPr>
          <p:cNvSpPr/>
          <p:nvPr/>
        </p:nvSpPr>
        <p:spPr>
          <a:xfrm>
            <a:off x="9471971" y="4830588"/>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207" name="Arrow: Down 206">
            <a:extLst>
              <a:ext uri="{FF2B5EF4-FFF2-40B4-BE49-F238E27FC236}">
                <a16:creationId xmlns:a16="http://schemas.microsoft.com/office/drawing/2014/main" id="{36AD3440-14C4-40E9-BF15-1EDB91CDBC8E}"/>
              </a:ext>
            </a:extLst>
          </p:cNvPr>
          <p:cNvSpPr/>
          <p:nvPr/>
        </p:nvSpPr>
        <p:spPr>
          <a:xfrm>
            <a:off x="10523294" y="45480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a:extLst>
              <a:ext uri="{FF2B5EF4-FFF2-40B4-BE49-F238E27FC236}">
                <a16:creationId xmlns:a16="http://schemas.microsoft.com/office/drawing/2014/main" id="{75F8B772-F466-4472-9E8D-79F75AA39C23}"/>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210" name="TextBox 209">
            <a:extLst>
              <a:ext uri="{FF2B5EF4-FFF2-40B4-BE49-F238E27FC236}">
                <a16:creationId xmlns:a16="http://schemas.microsoft.com/office/drawing/2014/main" id="{6CDE7CCA-9BA9-48B8-B31E-C40CBE7E7C21}"/>
              </a:ext>
            </a:extLst>
          </p:cNvPr>
          <p:cNvSpPr txBox="1"/>
          <p:nvPr/>
        </p:nvSpPr>
        <p:spPr>
          <a:xfrm>
            <a:off x="10596620" y="3806814"/>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Tree>
    <p:extLst>
      <p:ext uri="{BB962C8B-B14F-4D97-AF65-F5344CB8AC3E}">
        <p14:creationId xmlns:p14="http://schemas.microsoft.com/office/powerpoint/2010/main" val="329610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pic>
        <p:nvPicPr>
          <p:cNvPr id="10" name="Picture 9">
            <a:extLst>
              <a:ext uri="{FF2B5EF4-FFF2-40B4-BE49-F238E27FC236}">
                <a16:creationId xmlns:a16="http://schemas.microsoft.com/office/drawing/2014/main" id="{FE950788-7F71-4F21-A817-9FD3B7ADB001}"/>
              </a:ext>
            </a:extLst>
          </p:cNvPr>
          <p:cNvPicPr>
            <a:picLocks noChangeAspect="1"/>
          </p:cNvPicPr>
          <p:nvPr/>
        </p:nvPicPr>
        <p:blipFill rotWithShape="1">
          <a:blip r:embed="rId3"/>
          <a:srcRect r="47476"/>
          <a:stretch/>
        </p:blipFill>
        <p:spPr>
          <a:xfrm>
            <a:off x="443558" y="2377669"/>
            <a:ext cx="3122909" cy="3089434"/>
          </a:xfrm>
          <a:prstGeom prst="rect">
            <a:avLst/>
          </a:prstGeom>
        </p:spPr>
      </p:pic>
      <p:sp>
        <p:nvSpPr>
          <p:cNvPr id="11" name="Rectangle 10">
            <a:extLst>
              <a:ext uri="{FF2B5EF4-FFF2-40B4-BE49-F238E27FC236}">
                <a16:creationId xmlns:a16="http://schemas.microsoft.com/office/drawing/2014/main" id="{D978FF52-20C6-4A95-87F2-AA9B79E933E5}"/>
              </a:ext>
            </a:extLst>
          </p:cNvPr>
          <p:cNvSpPr/>
          <p:nvPr/>
        </p:nvSpPr>
        <p:spPr>
          <a:xfrm>
            <a:off x="368411" y="5462644"/>
            <a:ext cx="4932460" cy="888256"/>
          </a:xfrm>
          <a:prstGeom prst="rect">
            <a:avLst/>
          </a:prstGeom>
        </p:spPr>
        <p:txBody>
          <a:bodyPr wrap="square" anchor="ctr">
            <a:spAutoFit/>
          </a:bodyPr>
          <a:lstStyle/>
          <a:p>
            <a:pPr>
              <a:lnSpc>
                <a:spcPct val="150000"/>
              </a:lnSpc>
            </a:pPr>
            <a:r>
              <a:rPr lang="en-US" sz="1200" dirty="0">
                <a:latin typeface="Century Gothic" panose="020B0502020202020204" pitchFamily="34" charset="0"/>
              </a:rPr>
              <a:t>Coefficient is insignificant, thus no graph.</a:t>
            </a:r>
          </a:p>
          <a:p>
            <a:pPr>
              <a:lnSpc>
                <a:spcPct val="150000"/>
              </a:lnSpc>
            </a:pPr>
            <a:r>
              <a:rPr lang="en-US" sz="1200" dirty="0">
                <a:latin typeface="Century Gothic" panose="020B0502020202020204" pitchFamily="34" charset="0"/>
              </a:rPr>
              <a:t>There’s no impact of training program on salesperson’s annual sales value.</a:t>
            </a:r>
          </a:p>
        </p:txBody>
      </p:sp>
      <p:pic>
        <p:nvPicPr>
          <p:cNvPr id="12" name="Picture 11">
            <a:extLst>
              <a:ext uri="{FF2B5EF4-FFF2-40B4-BE49-F238E27FC236}">
                <a16:creationId xmlns:a16="http://schemas.microsoft.com/office/drawing/2014/main" id="{ED50B3EE-2AD5-4FBF-B111-7C5FB3F5616A}"/>
              </a:ext>
            </a:extLst>
          </p:cNvPr>
          <p:cNvPicPr>
            <a:picLocks noChangeAspect="1"/>
          </p:cNvPicPr>
          <p:nvPr/>
        </p:nvPicPr>
        <p:blipFill rotWithShape="1">
          <a:blip r:embed="rId4"/>
          <a:srcRect r="41798"/>
          <a:stretch/>
        </p:blipFill>
        <p:spPr>
          <a:xfrm>
            <a:off x="7589947" y="2377669"/>
            <a:ext cx="3460534" cy="2970375"/>
          </a:xfrm>
          <a:prstGeom prst="rect">
            <a:avLst/>
          </a:prstGeom>
        </p:spPr>
      </p:pic>
      <p:sp>
        <p:nvSpPr>
          <p:cNvPr id="13" name="Rectangle 12">
            <a:extLst>
              <a:ext uri="{FF2B5EF4-FFF2-40B4-BE49-F238E27FC236}">
                <a16:creationId xmlns:a16="http://schemas.microsoft.com/office/drawing/2014/main" id="{5D2F779C-B481-4DA7-A559-EFD5A5A3E6FC}"/>
              </a:ext>
            </a:extLst>
          </p:cNvPr>
          <p:cNvSpPr/>
          <p:nvPr/>
        </p:nvSpPr>
        <p:spPr>
          <a:xfrm>
            <a:off x="7486663" y="5462644"/>
            <a:ext cx="4294521" cy="772584"/>
          </a:xfrm>
          <a:prstGeom prst="rect">
            <a:avLst/>
          </a:prstGeom>
        </p:spPr>
        <p:txBody>
          <a:bodyPr wrap="square">
            <a:spAutoFit/>
          </a:bodyPr>
          <a:lstStyle/>
          <a:p>
            <a:pPr>
              <a:lnSpc>
                <a:spcPct val="107000"/>
              </a:lnSpc>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Coefficient is insignificant, thus no graph.</a:t>
            </a:r>
          </a:p>
          <a:p>
            <a:pPr>
              <a:lnSpc>
                <a:spcPct val="107000"/>
              </a:lnSpc>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There’s no impact of training program on salesperson’s annual sales quantity.</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7589947"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1</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training program on salesperson sales and return performance?</a:t>
            </a:r>
          </a:p>
        </p:txBody>
      </p:sp>
    </p:spTree>
    <p:extLst>
      <p:ext uri="{BB962C8B-B14F-4D97-AF65-F5344CB8AC3E}">
        <p14:creationId xmlns:p14="http://schemas.microsoft.com/office/powerpoint/2010/main" val="34839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sp>
        <p:nvSpPr>
          <p:cNvPr id="11" name="Rectangle 10">
            <a:extLst>
              <a:ext uri="{FF2B5EF4-FFF2-40B4-BE49-F238E27FC236}">
                <a16:creationId xmlns:a16="http://schemas.microsoft.com/office/drawing/2014/main" id="{D978FF52-20C6-4A95-87F2-AA9B79E933E5}"/>
              </a:ext>
            </a:extLst>
          </p:cNvPr>
          <p:cNvSpPr/>
          <p:nvPr/>
        </p:nvSpPr>
        <p:spPr>
          <a:xfrm>
            <a:off x="368411" y="5583607"/>
            <a:ext cx="3251150" cy="646331"/>
          </a:xfrm>
          <a:prstGeom prst="rect">
            <a:avLst/>
          </a:prstGeom>
        </p:spPr>
        <p:txBody>
          <a:bodyPr wrap="square" anchor="ctr">
            <a:spAutoFit/>
          </a:bodyPr>
          <a:lstStyle/>
          <a:p>
            <a:r>
              <a:rPr lang="en-US" sz="1200" dirty="0">
                <a:latin typeface="Century Gothic" panose="020B0502020202020204" pitchFamily="34" charset="0"/>
              </a:rPr>
              <a:t>Coefficient is insignificant, thus no graph.</a:t>
            </a:r>
          </a:p>
          <a:p>
            <a:r>
              <a:rPr lang="en-US" sz="1200" dirty="0">
                <a:latin typeface="Century Gothic" panose="020B0502020202020204" pitchFamily="34" charset="0"/>
              </a:rPr>
              <a:t>There’s no impact of training program on salesperson’s annual return value.</a:t>
            </a:r>
          </a:p>
        </p:txBody>
      </p:sp>
      <p:sp>
        <p:nvSpPr>
          <p:cNvPr id="13" name="Rectangle 12">
            <a:extLst>
              <a:ext uri="{FF2B5EF4-FFF2-40B4-BE49-F238E27FC236}">
                <a16:creationId xmlns:a16="http://schemas.microsoft.com/office/drawing/2014/main" id="{5D2F779C-B481-4DA7-A559-EFD5A5A3E6FC}"/>
              </a:ext>
            </a:extLst>
          </p:cNvPr>
          <p:cNvSpPr/>
          <p:nvPr/>
        </p:nvSpPr>
        <p:spPr>
          <a:xfrm>
            <a:off x="4610941" y="5462644"/>
            <a:ext cx="6600397" cy="274755"/>
          </a:xfrm>
          <a:prstGeom prst="rect">
            <a:avLst/>
          </a:prstGeom>
        </p:spPr>
        <p:txBody>
          <a:bodyPr wrap="square">
            <a:spAutoFit/>
          </a:bodyPr>
          <a:lstStyle/>
          <a:p>
            <a:pPr>
              <a:lnSpc>
                <a:spcPct val="107000"/>
              </a:lnSpc>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The impact of training program on salesperson’s return quantity is -21%</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4647965"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1</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training program on salesperson sales and return performance?</a:t>
            </a:r>
          </a:p>
        </p:txBody>
      </p:sp>
      <p:pic>
        <p:nvPicPr>
          <p:cNvPr id="3" name="Picture 2">
            <a:extLst>
              <a:ext uri="{FF2B5EF4-FFF2-40B4-BE49-F238E27FC236}">
                <a16:creationId xmlns:a16="http://schemas.microsoft.com/office/drawing/2014/main" id="{E230025B-32F6-4096-95D7-150007D823BC}"/>
              </a:ext>
            </a:extLst>
          </p:cNvPr>
          <p:cNvPicPr>
            <a:picLocks noChangeAspect="1"/>
          </p:cNvPicPr>
          <p:nvPr/>
        </p:nvPicPr>
        <p:blipFill rotWithShape="1">
          <a:blip r:embed="rId3"/>
          <a:srcRect r="45319"/>
          <a:stretch/>
        </p:blipFill>
        <p:spPr>
          <a:xfrm>
            <a:off x="423860" y="2377669"/>
            <a:ext cx="3251150" cy="3374871"/>
          </a:xfrm>
          <a:prstGeom prst="rect">
            <a:avLst/>
          </a:prstGeom>
        </p:spPr>
      </p:pic>
      <p:pic>
        <p:nvPicPr>
          <p:cNvPr id="4" name="Picture 3">
            <a:extLst>
              <a:ext uri="{FF2B5EF4-FFF2-40B4-BE49-F238E27FC236}">
                <a16:creationId xmlns:a16="http://schemas.microsoft.com/office/drawing/2014/main" id="{79CA58CE-32B5-4BCE-A71D-EB3B5CD47633}"/>
              </a:ext>
            </a:extLst>
          </p:cNvPr>
          <p:cNvPicPr>
            <a:picLocks noChangeAspect="1"/>
          </p:cNvPicPr>
          <p:nvPr/>
        </p:nvPicPr>
        <p:blipFill rotWithShape="1">
          <a:blip r:embed="rId4"/>
          <a:srcRect r="38856"/>
          <a:stretch/>
        </p:blipFill>
        <p:spPr>
          <a:xfrm>
            <a:off x="4647965" y="2450138"/>
            <a:ext cx="3635463" cy="2970375"/>
          </a:xfrm>
          <a:prstGeom prst="rect">
            <a:avLst/>
          </a:prstGeom>
        </p:spPr>
      </p:pic>
      <p:pic>
        <p:nvPicPr>
          <p:cNvPr id="5" name="Picture 4">
            <a:extLst>
              <a:ext uri="{FF2B5EF4-FFF2-40B4-BE49-F238E27FC236}">
                <a16:creationId xmlns:a16="http://schemas.microsoft.com/office/drawing/2014/main" id="{72ADDFB2-D7CC-498C-94F5-F167902A29ED}"/>
              </a:ext>
            </a:extLst>
          </p:cNvPr>
          <p:cNvPicPr>
            <a:picLocks noChangeAspect="1"/>
          </p:cNvPicPr>
          <p:nvPr/>
        </p:nvPicPr>
        <p:blipFill>
          <a:blip r:embed="rId5"/>
          <a:stretch>
            <a:fillRect/>
          </a:stretch>
        </p:blipFill>
        <p:spPr>
          <a:xfrm>
            <a:off x="8594031" y="2658102"/>
            <a:ext cx="3158002" cy="2554445"/>
          </a:xfrm>
          <a:prstGeom prst="rect">
            <a:avLst/>
          </a:prstGeom>
        </p:spPr>
      </p:pic>
    </p:spTree>
    <p:extLst>
      <p:ext uri="{BB962C8B-B14F-4D97-AF65-F5344CB8AC3E}">
        <p14:creationId xmlns:p14="http://schemas.microsoft.com/office/powerpoint/2010/main" val="235109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2</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(atleast1module)</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a:t>
            </a:r>
          </a:p>
        </p:txBody>
      </p:sp>
      <p:sp>
        <p:nvSpPr>
          <p:cNvPr id="17" name="Rectangle 16">
            <a:extLst>
              <a:ext uri="{FF2B5EF4-FFF2-40B4-BE49-F238E27FC236}">
                <a16:creationId xmlns:a16="http://schemas.microsoft.com/office/drawing/2014/main" id="{CEF04764-33BD-4234-A92D-4821765B070E}"/>
              </a:ext>
            </a:extLst>
          </p:cNvPr>
          <p:cNvSpPr/>
          <p:nvPr/>
        </p:nvSpPr>
        <p:spPr>
          <a:xfrm>
            <a:off x="426306"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077855D7-5352-4DFB-B991-C1062292EFF9}"/>
              </a:ext>
            </a:extLst>
          </p:cNvPr>
          <p:cNvSpPr/>
          <p:nvPr/>
        </p:nvSpPr>
        <p:spPr>
          <a:xfrm>
            <a:off x="1472048"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(atleast1module)</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34" name="Rectangle 133">
            <a:extLst>
              <a:ext uri="{FF2B5EF4-FFF2-40B4-BE49-F238E27FC236}">
                <a16:creationId xmlns:a16="http://schemas.microsoft.com/office/drawing/2014/main" id="{BCCE2E1F-55D3-4B2B-8F69-9D5D44C9D5F0}"/>
              </a:ext>
            </a:extLst>
          </p:cNvPr>
          <p:cNvSpPr/>
          <p:nvPr/>
        </p:nvSpPr>
        <p:spPr>
          <a:xfrm>
            <a:off x="3441179" y="553963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Down 141">
            <a:extLst>
              <a:ext uri="{FF2B5EF4-FFF2-40B4-BE49-F238E27FC236}">
                <a16:creationId xmlns:a16="http://schemas.microsoft.com/office/drawing/2014/main" id="{4EB6514C-060B-4000-B7EF-957C7181BA1A}"/>
              </a:ext>
            </a:extLst>
          </p:cNvPr>
          <p:cNvSpPr/>
          <p:nvPr/>
        </p:nvSpPr>
        <p:spPr>
          <a:xfrm>
            <a:off x="4486920"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3"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4BF8401-A509-4BD7-A748-DEACFC0FACF9}"/>
              </a:ext>
            </a:extLst>
          </p:cNvPr>
          <p:cNvSpPr/>
          <p:nvPr/>
        </p:nvSpPr>
        <p:spPr>
          <a:xfrm>
            <a:off x="6456052"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49" name="Rectangle 148">
            <a:extLst>
              <a:ext uri="{FF2B5EF4-FFF2-40B4-BE49-F238E27FC236}">
                <a16:creationId xmlns:a16="http://schemas.microsoft.com/office/drawing/2014/main" id="{83989E5D-D281-4978-9807-BE67CE97F905}"/>
              </a:ext>
            </a:extLst>
          </p:cNvPr>
          <p:cNvSpPr/>
          <p:nvPr/>
        </p:nvSpPr>
        <p:spPr>
          <a:xfrm>
            <a:off x="6456052"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(atleast1module)</a:t>
            </a:r>
          </a:p>
        </p:txBody>
      </p:sp>
      <p:sp>
        <p:nvSpPr>
          <p:cNvPr id="150" name="Rectangle 149">
            <a:extLst>
              <a:ext uri="{FF2B5EF4-FFF2-40B4-BE49-F238E27FC236}">
                <a16:creationId xmlns:a16="http://schemas.microsoft.com/office/drawing/2014/main" id="{095B3C3E-47F8-41C8-89A0-5C06611E32FB}"/>
              </a:ext>
            </a:extLst>
          </p:cNvPr>
          <p:cNvSpPr/>
          <p:nvPr/>
        </p:nvSpPr>
        <p:spPr>
          <a:xfrm>
            <a:off x="6456052"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female)</a:t>
            </a:r>
          </a:p>
        </p:txBody>
      </p:sp>
      <p:sp>
        <p:nvSpPr>
          <p:cNvPr id="151" name="Rectangle 150">
            <a:extLst>
              <a:ext uri="{FF2B5EF4-FFF2-40B4-BE49-F238E27FC236}">
                <a16:creationId xmlns:a16="http://schemas.microsoft.com/office/drawing/2014/main" id="{49BB264D-E36F-4B57-A0DF-7A13E5CA4597}"/>
              </a:ext>
            </a:extLst>
          </p:cNvPr>
          <p:cNvSpPr/>
          <p:nvPr/>
        </p:nvSpPr>
        <p:spPr>
          <a:xfrm>
            <a:off x="6456052" y="483721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52" name="Rectangle 151">
            <a:extLst>
              <a:ext uri="{FF2B5EF4-FFF2-40B4-BE49-F238E27FC236}">
                <a16:creationId xmlns:a16="http://schemas.microsoft.com/office/drawing/2014/main" id="{D371B657-3C90-44E3-861C-FD6AD8DBA406}"/>
              </a:ext>
            </a:extLst>
          </p:cNvPr>
          <p:cNvSpPr/>
          <p:nvPr/>
        </p:nvSpPr>
        <p:spPr>
          <a:xfrm>
            <a:off x="6456052" y="553963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56" name="Rectangle 155">
            <a:extLst>
              <a:ext uri="{FF2B5EF4-FFF2-40B4-BE49-F238E27FC236}">
                <a16:creationId xmlns:a16="http://schemas.microsoft.com/office/drawing/2014/main" id="{DF064AF4-B437-44BA-8630-53D6EBAAEC6E}"/>
              </a:ext>
            </a:extLst>
          </p:cNvPr>
          <p:cNvSpPr/>
          <p:nvPr/>
        </p:nvSpPr>
        <p:spPr>
          <a:xfrm>
            <a:off x="6453606"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7" name="Arrow: Down 156">
            <a:extLst>
              <a:ext uri="{FF2B5EF4-FFF2-40B4-BE49-F238E27FC236}">
                <a16:creationId xmlns:a16="http://schemas.microsoft.com/office/drawing/2014/main" id="{41446396-6D43-4564-91B2-5FABA02B43D3}"/>
              </a:ext>
            </a:extLst>
          </p:cNvPr>
          <p:cNvSpPr/>
          <p:nvPr/>
        </p:nvSpPr>
        <p:spPr>
          <a:xfrm>
            <a:off x="7505315"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2939438C-AFCD-4805-98BA-3803ADCBEDD8}"/>
              </a:ext>
            </a:extLst>
          </p:cNvPr>
          <p:cNvSpPr/>
          <p:nvPr/>
        </p:nvSpPr>
        <p:spPr>
          <a:xfrm>
            <a:off x="7501555"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64E9B454-1C01-4A5D-8B04-043A806A3FBF}"/>
              </a:ext>
            </a:extLst>
          </p:cNvPr>
          <p:cNvSpPr/>
          <p:nvPr/>
        </p:nvSpPr>
        <p:spPr>
          <a:xfrm>
            <a:off x="7505315"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1E46EE8E-E305-4665-9495-BB6D31B25FCC}"/>
              </a:ext>
            </a:extLst>
          </p:cNvPr>
          <p:cNvSpPr/>
          <p:nvPr/>
        </p:nvSpPr>
        <p:spPr>
          <a:xfrm>
            <a:off x="7501797"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E6806C31-59DD-4B63-947D-41BC1DA3976C}"/>
              </a:ext>
            </a:extLst>
          </p:cNvPr>
          <p:cNvSpPr/>
          <p:nvPr/>
        </p:nvSpPr>
        <p:spPr>
          <a:xfrm>
            <a:off x="7501796"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FB3B0A8B-0C47-4FB9-8013-994F5D4234D2}"/>
              </a:ext>
            </a:extLst>
          </p:cNvPr>
          <p:cNvSpPr/>
          <p:nvPr/>
        </p:nvSpPr>
        <p:spPr>
          <a:xfrm>
            <a:off x="9470925"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67" name="Rectangle 166">
            <a:extLst>
              <a:ext uri="{FF2B5EF4-FFF2-40B4-BE49-F238E27FC236}">
                <a16:creationId xmlns:a16="http://schemas.microsoft.com/office/drawing/2014/main" id="{DC6E37CD-46D8-4332-BBFC-38060CDCD511}"/>
              </a:ext>
            </a:extLst>
          </p:cNvPr>
          <p:cNvSpPr/>
          <p:nvPr/>
        </p:nvSpPr>
        <p:spPr>
          <a:xfrm>
            <a:off x="9470925"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(atleast1module)</a:t>
            </a:r>
          </a:p>
        </p:txBody>
      </p:sp>
      <p:sp>
        <p:nvSpPr>
          <p:cNvPr id="168" name="Rectangle 167">
            <a:extLst>
              <a:ext uri="{FF2B5EF4-FFF2-40B4-BE49-F238E27FC236}">
                <a16:creationId xmlns:a16="http://schemas.microsoft.com/office/drawing/2014/main" id="{051289EE-2EF3-4F11-A043-3897685A396E}"/>
              </a:ext>
            </a:extLst>
          </p:cNvPr>
          <p:cNvSpPr/>
          <p:nvPr/>
        </p:nvSpPr>
        <p:spPr>
          <a:xfrm>
            <a:off x="9470925"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74" name="Rectangle 173">
            <a:extLst>
              <a:ext uri="{FF2B5EF4-FFF2-40B4-BE49-F238E27FC236}">
                <a16:creationId xmlns:a16="http://schemas.microsoft.com/office/drawing/2014/main" id="{3B1FCF9D-B972-43FE-91A8-4C2F03CB7F9A}"/>
              </a:ext>
            </a:extLst>
          </p:cNvPr>
          <p:cNvSpPr/>
          <p:nvPr/>
        </p:nvSpPr>
        <p:spPr>
          <a:xfrm>
            <a:off x="9468479"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75" name="Arrow: Down 174">
            <a:extLst>
              <a:ext uri="{FF2B5EF4-FFF2-40B4-BE49-F238E27FC236}">
                <a16:creationId xmlns:a16="http://schemas.microsoft.com/office/drawing/2014/main" id="{18EB69D4-FAB8-4250-9AD3-45C31B0AE14E}"/>
              </a:ext>
            </a:extLst>
          </p:cNvPr>
          <p:cNvSpPr/>
          <p:nvPr/>
        </p:nvSpPr>
        <p:spPr>
          <a:xfrm>
            <a:off x="10520188"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ED60D64C-99CC-4FF5-B514-C5B0122AFA05}"/>
              </a:ext>
            </a:extLst>
          </p:cNvPr>
          <p:cNvSpPr/>
          <p:nvPr/>
        </p:nvSpPr>
        <p:spPr>
          <a:xfrm>
            <a:off x="10516428"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Down 176">
            <a:extLst>
              <a:ext uri="{FF2B5EF4-FFF2-40B4-BE49-F238E27FC236}">
                <a16:creationId xmlns:a16="http://schemas.microsoft.com/office/drawing/2014/main" id="{AE936CE7-E414-4D6F-B957-6E6800BAEEBD}"/>
              </a:ext>
            </a:extLst>
          </p:cNvPr>
          <p:cNvSpPr/>
          <p:nvPr/>
        </p:nvSpPr>
        <p:spPr>
          <a:xfrm>
            <a:off x="10520188"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at least one training module on salesperson sales and return performance?</a:t>
            </a:r>
          </a:p>
        </p:txBody>
      </p:sp>
      <p:sp>
        <p:nvSpPr>
          <p:cNvPr id="78" name="TextBox 77">
            <a:extLst>
              <a:ext uri="{FF2B5EF4-FFF2-40B4-BE49-F238E27FC236}">
                <a16:creationId xmlns:a16="http://schemas.microsoft.com/office/drawing/2014/main" id="{7BED5DA4-AFB2-4AC9-974F-AA34BCB382F6}"/>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79" name="TextBox 78">
            <a:extLst>
              <a:ext uri="{FF2B5EF4-FFF2-40B4-BE49-F238E27FC236}">
                <a16:creationId xmlns:a16="http://schemas.microsoft.com/office/drawing/2014/main" id="{A8D4D6A0-394E-48A2-926C-2B1B95D685A7}"/>
              </a:ext>
            </a:extLst>
          </p:cNvPr>
          <p:cNvSpPr txBox="1"/>
          <p:nvPr/>
        </p:nvSpPr>
        <p:spPr>
          <a:xfrm>
            <a:off x="10596620" y="3806814"/>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80" name="TextBox 79">
            <a:extLst>
              <a:ext uri="{FF2B5EF4-FFF2-40B4-BE49-F238E27FC236}">
                <a16:creationId xmlns:a16="http://schemas.microsoft.com/office/drawing/2014/main" id="{AD4278C8-F621-4A13-ACAE-81413A52B0B6}"/>
              </a:ext>
            </a:extLst>
          </p:cNvPr>
          <p:cNvSpPr txBox="1"/>
          <p:nvPr/>
        </p:nvSpPr>
        <p:spPr>
          <a:xfrm>
            <a:off x="1565179" y="4556569"/>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
        <p:nvSpPr>
          <p:cNvPr id="81" name="TextBox 80">
            <a:extLst>
              <a:ext uri="{FF2B5EF4-FFF2-40B4-BE49-F238E27FC236}">
                <a16:creationId xmlns:a16="http://schemas.microsoft.com/office/drawing/2014/main" id="{16B27302-F90A-4951-9197-6B8A7586893E}"/>
              </a:ext>
            </a:extLst>
          </p:cNvPr>
          <p:cNvSpPr txBox="1"/>
          <p:nvPr/>
        </p:nvSpPr>
        <p:spPr>
          <a:xfrm>
            <a:off x="4559029" y="4561440"/>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82" name="Rectangle 81">
            <a:extLst>
              <a:ext uri="{FF2B5EF4-FFF2-40B4-BE49-F238E27FC236}">
                <a16:creationId xmlns:a16="http://schemas.microsoft.com/office/drawing/2014/main" id="{DBBDFD25-90AC-455E-9B4F-D8171EE057E2}"/>
              </a:ext>
            </a:extLst>
          </p:cNvPr>
          <p:cNvSpPr/>
          <p:nvPr/>
        </p:nvSpPr>
        <p:spPr>
          <a:xfrm>
            <a:off x="3461059" y="623537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83" name="Arrow: Down 82">
            <a:extLst>
              <a:ext uri="{FF2B5EF4-FFF2-40B4-BE49-F238E27FC236}">
                <a16:creationId xmlns:a16="http://schemas.microsoft.com/office/drawing/2014/main" id="{57C0BC37-9F86-4E86-BFD3-6A20D13E6142}"/>
              </a:ext>
            </a:extLst>
          </p:cNvPr>
          <p:cNvSpPr/>
          <p:nvPr/>
        </p:nvSpPr>
        <p:spPr>
          <a:xfrm>
            <a:off x="4506800" y="593361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9DD1A10-F706-4A74-B874-181F3B27C249}"/>
              </a:ext>
            </a:extLst>
          </p:cNvPr>
          <p:cNvSpPr txBox="1"/>
          <p:nvPr/>
        </p:nvSpPr>
        <p:spPr>
          <a:xfrm>
            <a:off x="7568495" y="4557851"/>
            <a:ext cx="1122922" cy="251817"/>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5" name="Rectangle 84">
            <a:extLst>
              <a:ext uri="{FF2B5EF4-FFF2-40B4-BE49-F238E27FC236}">
                <a16:creationId xmlns:a16="http://schemas.microsoft.com/office/drawing/2014/main" id="{33C15FEF-C185-404D-8F20-3DA36481437D}"/>
              </a:ext>
            </a:extLst>
          </p:cNvPr>
          <p:cNvSpPr/>
          <p:nvPr/>
        </p:nvSpPr>
        <p:spPr>
          <a:xfrm>
            <a:off x="9477548" y="484384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86" name="Rectangle 85">
            <a:extLst>
              <a:ext uri="{FF2B5EF4-FFF2-40B4-BE49-F238E27FC236}">
                <a16:creationId xmlns:a16="http://schemas.microsoft.com/office/drawing/2014/main" id="{9C7F2234-4EF3-4257-B58C-C03AB4689059}"/>
              </a:ext>
            </a:extLst>
          </p:cNvPr>
          <p:cNvSpPr/>
          <p:nvPr/>
        </p:nvSpPr>
        <p:spPr>
          <a:xfrm>
            <a:off x="9477548" y="554626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a:t>
            </a:r>
          </a:p>
        </p:txBody>
      </p:sp>
      <p:sp>
        <p:nvSpPr>
          <p:cNvPr id="87" name="Arrow: Down 86">
            <a:extLst>
              <a:ext uri="{FF2B5EF4-FFF2-40B4-BE49-F238E27FC236}">
                <a16:creationId xmlns:a16="http://schemas.microsoft.com/office/drawing/2014/main" id="{95C46D55-1648-44B4-97F1-9B79D8A5DB75}"/>
              </a:ext>
            </a:extLst>
          </p:cNvPr>
          <p:cNvSpPr/>
          <p:nvPr/>
        </p:nvSpPr>
        <p:spPr>
          <a:xfrm>
            <a:off x="10523289"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a:extLst>
              <a:ext uri="{FF2B5EF4-FFF2-40B4-BE49-F238E27FC236}">
                <a16:creationId xmlns:a16="http://schemas.microsoft.com/office/drawing/2014/main" id="{02A54568-A27C-4C1A-9EBF-0059BB447C79}"/>
              </a:ext>
            </a:extLst>
          </p:cNvPr>
          <p:cNvSpPr/>
          <p:nvPr/>
        </p:nvSpPr>
        <p:spPr>
          <a:xfrm>
            <a:off x="10523292" y="4561299"/>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1DAC8673-7289-4C7E-8A98-0855CA59F0A1}"/>
              </a:ext>
            </a:extLst>
          </p:cNvPr>
          <p:cNvSpPr txBox="1"/>
          <p:nvPr/>
        </p:nvSpPr>
        <p:spPr>
          <a:xfrm>
            <a:off x="10595398" y="4568068"/>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90" name="Rectangle 89">
            <a:extLst>
              <a:ext uri="{FF2B5EF4-FFF2-40B4-BE49-F238E27FC236}">
                <a16:creationId xmlns:a16="http://schemas.microsoft.com/office/drawing/2014/main" id="{FC8EF13D-CBFE-4F7B-A932-5B0A48A90809}"/>
              </a:ext>
            </a:extLst>
          </p:cNvPr>
          <p:cNvSpPr/>
          <p:nvPr/>
        </p:nvSpPr>
        <p:spPr>
          <a:xfrm>
            <a:off x="9497428" y="6241998"/>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91" name="Arrow: Down 90">
            <a:extLst>
              <a:ext uri="{FF2B5EF4-FFF2-40B4-BE49-F238E27FC236}">
                <a16:creationId xmlns:a16="http://schemas.microsoft.com/office/drawing/2014/main" id="{DA466402-525C-4D13-ADDD-069B5F6A84E3}"/>
              </a:ext>
            </a:extLst>
          </p:cNvPr>
          <p:cNvSpPr/>
          <p:nvPr/>
        </p:nvSpPr>
        <p:spPr>
          <a:xfrm>
            <a:off x="10543169" y="594024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780DD56-7D07-435B-9A5B-CE57561E5BA2}"/>
              </a:ext>
            </a:extLst>
          </p:cNvPr>
          <p:cNvSpPr txBox="1"/>
          <p:nvPr/>
        </p:nvSpPr>
        <p:spPr>
          <a:xfrm>
            <a:off x="4594986" y="5952696"/>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
        <p:nvSpPr>
          <p:cNvPr id="93" name="TextBox 92">
            <a:extLst>
              <a:ext uri="{FF2B5EF4-FFF2-40B4-BE49-F238E27FC236}">
                <a16:creationId xmlns:a16="http://schemas.microsoft.com/office/drawing/2014/main" id="{BD5466F0-8199-4F07-B0A6-230CC653A45B}"/>
              </a:ext>
            </a:extLst>
          </p:cNvPr>
          <p:cNvSpPr txBox="1"/>
          <p:nvPr/>
        </p:nvSpPr>
        <p:spPr>
          <a:xfrm>
            <a:off x="10635971" y="5939636"/>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Tree>
    <p:extLst>
      <p:ext uri="{BB962C8B-B14F-4D97-AF65-F5344CB8AC3E}">
        <p14:creationId xmlns:p14="http://schemas.microsoft.com/office/powerpoint/2010/main" val="93149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sp>
        <p:nvSpPr>
          <p:cNvPr id="11" name="Rectangle 10">
            <a:extLst>
              <a:ext uri="{FF2B5EF4-FFF2-40B4-BE49-F238E27FC236}">
                <a16:creationId xmlns:a16="http://schemas.microsoft.com/office/drawing/2014/main" id="{D978FF52-20C6-4A95-87F2-AA9B79E933E5}"/>
              </a:ext>
            </a:extLst>
          </p:cNvPr>
          <p:cNvSpPr/>
          <p:nvPr/>
        </p:nvSpPr>
        <p:spPr>
          <a:xfrm>
            <a:off x="283308" y="5066640"/>
            <a:ext cx="5727589" cy="461665"/>
          </a:xfrm>
          <a:prstGeom prst="rect">
            <a:avLst/>
          </a:prstGeom>
        </p:spPr>
        <p:txBody>
          <a:bodyPr wrap="square" anchor="ctr">
            <a:spAutoFit/>
          </a:bodyPr>
          <a:lstStyle/>
          <a:p>
            <a:r>
              <a:rPr lang="en-US" sz="1200" dirty="0">
                <a:latin typeface="Century Gothic" panose="020B0502020202020204" pitchFamily="34" charset="0"/>
              </a:rPr>
              <a:t>If the salesperson completes at least 1 training, his annual sales value will increase by 1170%</a:t>
            </a:r>
          </a:p>
        </p:txBody>
      </p:sp>
      <p:sp>
        <p:nvSpPr>
          <p:cNvPr id="13" name="Rectangle 12">
            <a:extLst>
              <a:ext uri="{FF2B5EF4-FFF2-40B4-BE49-F238E27FC236}">
                <a16:creationId xmlns:a16="http://schemas.microsoft.com/office/drawing/2014/main" id="{5D2F779C-B481-4DA7-A559-EFD5A5A3E6FC}"/>
              </a:ext>
            </a:extLst>
          </p:cNvPr>
          <p:cNvSpPr/>
          <p:nvPr/>
        </p:nvSpPr>
        <p:spPr>
          <a:xfrm>
            <a:off x="6181055" y="5050871"/>
            <a:ext cx="5865171" cy="472373"/>
          </a:xfrm>
          <a:prstGeom prst="rect">
            <a:avLst/>
          </a:prstGeom>
        </p:spPr>
        <p:txBody>
          <a:bodyPr wrap="square">
            <a:spAutoFit/>
          </a:bodyPr>
          <a:lstStyle/>
          <a:p>
            <a:pPr>
              <a:lnSpc>
                <a:spcPct val="107000"/>
              </a:lnSpc>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If the salesperson completes at least 1 training, his sales quantity will increase by 541%</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6224974"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2</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at least one training module on salesperson sales and return performance?</a:t>
            </a:r>
          </a:p>
        </p:txBody>
      </p:sp>
      <p:pic>
        <p:nvPicPr>
          <p:cNvPr id="3" name="Picture 2">
            <a:extLst>
              <a:ext uri="{FF2B5EF4-FFF2-40B4-BE49-F238E27FC236}">
                <a16:creationId xmlns:a16="http://schemas.microsoft.com/office/drawing/2014/main" id="{E384A5F1-8270-428C-8156-9AD1705CCC94}"/>
              </a:ext>
            </a:extLst>
          </p:cNvPr>
          <p:cNvPicPr>
            <a:picLocks noChangeAspect="1"/>
          </p:cNvPicPr>
          <p:nvPr/>
        </p:nvPicPr>
        <p:blipFill rotWithShape="1">
          <a:blip r:embed="rId3"/>
          <a:srcRect r="52006"/>
          <a:stretch/>
        </p:blipFill>
        <p:spPr>
          <a:xfrm>
            <a:off x="423860" y="2377669"/>
            <a:ext cx="2853584" cy="2376605"/>
          </a:xfrm>
          <a:prstGeom prst="rect">
            <a:avLst/>
          </a:prstGeom>
        </p:spPr>
      </p:pic>
      <p:pic>
        <p:nvPicPr>
          <p:cNvPr id="4" name="Picture 3">
            <a:extLst>
              <a:ext uri="{FF2B5EF4-FFF2-40B4-BE49-F238E27FC236}">
                <a16:creationId xmlns:a16="http://schemas.microsoft.com/office/drawing/2014/main" id="{296EB15B-1085-4960-815F-37D3E97D8BC1}"/>
              </a:ext>
            </a:extLst>
          </p:cNvPr>
          <p:cNvPicPr>
            <a:picLocks noChangeAspect="1"/>
          </p:cNvPicPr>
          <p:nvPr/>
        </p:nvPicPr>
        <p:blipFill>
          <a:blip r:embed="rId4"/>
          <a:stretch>
            <a:fillRect/>
          </a:stretch>
        </p:blipFill>
        <p:spPr>
          <a:xfrm>
            <a:off x="3023053" y="2376064"/>
            <a:ext cx="3158002" cy="2554445"/>
          </a:xfrm>
          <a:prstGeom prst="rect">
            <a:avLst/>
          </a:prstGeom>
        </p:spPr>
      </p:pic>
      <p:pic>
        <p:nvPicPr>
          <p:cNvPr id="5" name="Picture 4">
            <a:extLst>
              <a:ext uri="{FF2B5EF4-FFF2-40B4-BE49-F238E27FC236}">
                <a16:creationId xmlns:a16="http://schemas.microsoft.com/office/drawing/2014/main" id="{3BB5F887-C8FC-47C6-8694-8D8B57A2BCDC}"/>
              </a:ext>
            </a:extLst>
          </p:cNvPr>
          <p:cNvPicPr>
            <a:picLocks noChangeAspect="1"/>
          </p:cNvPicPr>
          <p:nvPr/>
        </p:nvPicPr>
        <p:blipFill rotWithShape="1">
          <a:blip r:embed="rId5"/>
          <a:srcRect r="48569"/>
          <a:stretch/>
        </p:blipFill>
        <p:spPr>
          <a:xfrm>
            <a:off x="6218210" y="2456446"/>
            <a:ext cx="3057909" cy="2138486"/>
          </a:xfrm>
          <a:prstGeom prst="rect">
            <a:avLst/>
          </a:prstGeom>
        </p:spPr>
      </p:pic>
      <p:pic>
        <p:nvPicPr>
          <p:cNvPr id="6" name="Picture 5">
            <a:extLst>
              <a:ext uri="{FF2B5EF4-FFF2-40B4-BE49-F238E27FC236}">
                <a16:creationId xmlns:a16="http://schemas.microsoft.com/office/drawing/2014/main" id="{B42012F9-6620-4353-9B68-CC59B2FBAC2F}"/>
              </a:ext>
            </a:extLst>
          </p:cNvPr>
          <p:cNvPicPr>
            <a:picLocks noChangeAspect="1"/>
          </p:cNvPicPr>
          <p:nvPr/>
        </p:nvPicPr>
        <p:blipFill>
          <a:blip r:embed="rId6"/>
          <a:stretch>
            <a:fillRect/>
          </a:stretch>
        </p:blipFill>
        <p:spPr>
          <a:xfrm>
            <a:off x="8982981" y="2390931"/>
            <a:ext cx="3158002" cy="2554445"/>
          </a:xfrm>
          <a:prstGeom prst="rect">
            <a:avLst/>
          </a:prstGeom>
        </p:spPr>
      </p:pic>
    </p:spTree>
    <p:extLst>
      <p:ext uri="{BB962C8B-B14F-4D97-AF65-F5344CB8AC3E}">
        <p14:creationId xmlns:p14="http://schemas.microsoft.com/office/powerpoint/2010/main" val="1972408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person Training Project_v 0 0 " id="{A50B5F8B-A362-4B84-BCC9-A225F80034B8}" vid="{33DA7CF2-CB10-4D01-8EED-1BF17153DE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Salesperson Training Project_v 0 0 </Template>
  <TotalTime>0</TotalTime>
  <Words>1977</Words>
  <Application>Microsoft Office PowerPoint</Application>
  <PresentationFormat>Widescreen</PresentationFormat>
  <Paragraphs>398</Paragraphs>
  <Slides>24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Century Gothic</vt:lpstr>
      <vt:lpstr>Franklin Gothic Book</vt:lpstr>
      <vt:lpstr>Segoe UI</vt:lpstr>
      <vt:lpstr>Times New Roman</vt:lpstr>
      <vt:lpstr>Wingdings</vt:lpstr>
      <vt:lpstr>Office Theme</vt:lpstr>
      <vt:lpstr>Salesperson Training in Retail Stores</vt:lpstr>
      <vt:lpstr>Agenda</vt:lpstr>
      <vt:lpstr>Background</vt:lpstr>
      <vt:lpstr>Summary Statistics</vt:lpstr>
      <vt:lpstr>Our Approach to Data Analysis…</vt:lpstr>
      <vt:lpstr>Interpretation of Results</vt:lpstr>
      <vt:lpstr>Interpretation of Results</vt:lpstr>
      <vt:lpstr>Our Approach to Data Analysis…</vt:lpstr>
      <vt:lpstr>Interpretation of Results</vt:lpstr>
      <vt:lpstr>Interpretation of Results</vt:lpstr>
      <vt:lpstr>Our Approach to Data Analysis…</vt:lpstr>
      <vt:lpstr>Interpretation of Results</vt:lpstr>
      <vt:lpstr>Interpretation of Results</vt:lpstr>
      <vt:lpstr>Our Approach to Data Analysis…</vt:lpstr>
      <vt:lpstr>Interpretation of Results</vt:lpstr>
      <vt:lpstr>Interpretation of Results</vt:lpstr>
      <vt:lpstr>Our Approach to Data Analysis…</vt:lpstr>
      <vt:lpstr>Interpretation of Results</vt:lpstr>
      <vt:lpstr>Interpretation of Results</vt:lpstr>
      <vt:lpstr>Our Approach to Data Analysis…</vt:lpstr>
      <vt:lpstr>Interpretation of Results</vt:lpstr>
      <vt:lpstr>Limitations</vt:lpstr>
      <vt:lpstr>Managerial Insights / Conclusions</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2018-11-30T23:25:10Z</dcterms:created>
  <dcterms:modified xsi:type="dcterms:W3CDTF">2018-12-01T08:04:24Z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