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0702843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0702843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0702843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0702843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0702843a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0702843a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0702843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0702843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82e884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282e884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2070284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2070284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070284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070284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2070284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2070284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dc085c4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dc085c4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070284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070284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dc085c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dc085c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Sponge/Blender：</a:t>
            </a:r>
            <a:r>
              <a:rPr lang="en"/>
              <a:t>RT - 3000万只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打造</a:t>
            </a:r>
            <a:r>
              <a:rPr lang="en"/>
              <a:t>JUNO </a:t>
            </a:r>
            <a:r>
              <a:rPr lang="en"/>
              <a:t>美妆产品生态圈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70284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70284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0702843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0702843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07028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07028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0702843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0702843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0702843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0702843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0702843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0702843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total 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ad spend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instagram.com/p/Bpr-WCwFk6i/?utm_source=ig_share_sheet&amp;igshid=142ab3j5buvmb" TargetMode="External"/><Relationship Id="rId5" Type="http://schemas.openxmlformats.org/officeDocument/2006/relationships/image" Target="../media/image22.png"/><Relationship Id="rId6" Type="http://schemas.openxmlformats.org/officeDocument/2006/relationships/hyperlink" Target="https://www.instagram.com/p/Bpr-WCwFk6i/?utm_source=ig_share_sheet&amp;igshid=142ab3j5buvm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90500" y="2166300"/>
            <a:ext cx="87729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FB Ads Analysis</a:t>
            </a:r>
            <a:endParaRPr b="1" sz="30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By FUN 5: Apoorva Srinivas, Kushall Dayal, Mapeishi Dai, Prerana Patil, Xiufeng (Andrew) Huang </a:t>
            </a:r>
            <a:endParaRPr sz="14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0" y="1318805"/>
            <a:ext cx="4427499" cy="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3225575"/>
            <a:ext cx="9144000" cy="191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275" y="44629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41396">
            <a:off x="5092050" y="3576524"/>
            <a:ext cx="86525" cy="2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4543650"/>
            <a:ext cx="47400" cy="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01499">
            <a:off x="5924076" y="4385384"/>
            <a:ext cx="325997" cy="12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1365593">
            <a:off x="2620981" y="3784294"/>
            <a:ext cx="321185" cy="17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1900" y="3715500"/>
            <a:ext cx="47400" cy="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937550">
            <a:off x="8144350" y="3736153"/>
            <a:ext cx="363600" cy="19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719159">
            <a:off x="3795000" y="4643351"/>
            <a:ext cx="345450" cy="195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271349">
            <a:off x="629051" y="3570684"/>
            <a:ext cx="325997" cy="12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41396">
            <a:off x="7998575" y="4801274"/>
            <a:ext cx="86525" cy="21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332075" y="285475"/>
            <a:ext cx="84471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III 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Campaigns Metrics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2"/>
          <p:cNvGrpSpPr/>
          <p:nvPr/>
        </p:nvGrpSpPr>
        <p:grpSpPr>
          <a:xfrm>
            <a:off x="550500" y="783025"/>
            <a:ext cx="8364175" cy="3888149"/>
            <a:chOff x="550500" y="630625"/>
            <a:chExt cx="8364175" cy="3888149"/>
          </a:xfrm>
        </p:grpSpPr>
        <p:pic>
          <p:nvPicPr>
            <p:cNvPr id="178" name="Google Shape;17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0500" y="1039976"/>
              <a:ext cx="7326200" cy="3478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2"/>
            <p:cNvSpPr txBox="1"/>
            <p:nvPr/>
          </p:nvSpPr>
          <p:spPr>
            <a:xfrm>
              <a:off x="3644275" y="630625"/>
              <a:ext cx="52704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</a:t>
              </a: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Campaigns</a:t>
              </a: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 with the HIGHEST Ad Spend  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11225" y="1039975"/>
              <a:ext cx="4036200" cy="14826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332075" y="285475"/>
            <a:ext cx="6402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III </a:t>
            </a: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Most Successful Campaigns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3"/>
          <p:cNvGrpSpPr/>
          <p:nvPr/>
        </p:nvGrpSpPr>
        <p:grpSpPr>
          <a:xfrm>
            <a:off x="117800" y="2660750"/>
            <a:ext cx="8485375" cy="2086375"/>
            <a:chOff x="117800" y="603350"/>
            <a:chExt cx="8485375" cy="2086375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117800" y="734275"/>
              <a:ext cx="8372576" cy="1955450"/>
              <a:chOff x="117800" y="734275"/>
              <a:chExt cx="8372576" cy="1955450"/>
            </a:xfrm>
          </p:grpSpPr>
          <p:pic>
            <p:nvPicPr>
              <p:cNvPr id="189" name="Google Shape;189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17800" y="734275"/>
                <a:ext cx="8372576" cy="1955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p23"/>
              <p:cNvSpPr txBox="1"/>
              <p:nvPr/>
            </p:nvSpPr>
            <p:spPr>
              <a:xfrm>
                <a:off x="332075" y="1095600"/>
                <a:ext cx="2493300" cy="11253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" name="Google Shape;191;p23"/>
            <p:cNvSpPr txBox="1"/>
            <p:nvPr/>
          </p:nvSpPr>
          <p:spPr>
            <a:xfrm>
              <a:off x="3713475" y="603350"/>
              <a:ext cx="48897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Campaigns with the HIGHEST Ad Conversion Rate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5627925" y="939825"/>
              <a:ext cx="868800" cy="17499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3"/>
          <p:cNvGrpSpPr/>
          <p:nvPr/>
        </p:nvGrpSpPr>
        <p:grpSpPr>
          <a:xfrm>
            <a:off x="117800" y="632325"/>
            <a:ext cx="8566176" cy="2086375"/>
            <a:chOff x="117800" y="2689725"/>
            <a:chExt cx="8566176" cy="2086375"/>
          </a:xfrm>
        </p:grpSpPr>
        <p:grpSp>
          <p:nvGrpSpPr>
            <p:cNvPr id="194" name="Google Shape;194;p23"/>
            <p:cNvGrpSpPr/>
            <p:nvPr/>
          </p:nvGrpSpPr>
          <p:grpSpPr>
            <a:xfrm>
              <a:off x="117800" y="2820660"/>
              <a:ext cx="8566176" cy="1955440"/>
              <a:chOff x="117800" y="2668260"/>
              <a:chExt cx="8566176" cy="1955440"/>
            </a:xfrm>
          </p:grpSpPr>
          <p:pic>
            <p:nvPicPr>
              <p:cNvPr id="195" name="Google Shape;195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7800" y="2668260"/>
                <a:ext cx="8566176" cy="19554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23"/>
              <p:cNvSpPr txBox="1"/>
              <p:nvPr/>
            </p:nvSpPr>
            <p:spPr>
              <a:xfrm>
                <a:off x="378425" y="2997700"/>
                <a:ext cx="2493300" cy="6234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 txBox="1"/>
              <p:nvPr/>
            </p:nvSpPr>
            <p:spPr>
              <a:xfrm>
                <a:off x="378425" y="4142050"/>
                <a:ext cx="2493300" cy="3081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 txBox="1"/>
              <p:nvPr/>
            </p:nvSpPr>
            <p:spPr>
              <a:xfrm>
                <a:off x="388850" y="3795025"/>
                <a:ext cx="2493300" cy="1731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23"/>
            <p:cNvSpPr txBox="1"/>
            <p:nvPr/>
          </p:nvSpPr>
          <p:spPr>
            <a:xfrm>
              <a:off x="3713475" y="2689725"/>
              <a:ext cx="4776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States with the LOWEST Ad Cost Per Purchase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6734075" y="3116200"/>
              <a:ext cx="1060800" cy="16209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332075" y="285475"/>
            <a:ext cx="6402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III </a:t>
            </a: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Least Successful Campaigns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24"/>
          <p:cNvGrpSpPr/>
          <p:nvPr/>
        </p:nvGrpSpPr>
        <p:grpSpPr>
          <a:xfrm>
            <a:off x="363125" y="2660750"/>
            <a:ext cx="8316250" cy="2068798"/>
            <a:chOff x="286925" y="603350"/>
            <a:chExt cx="8316250" cy="2068798"/>
          </a:xfrm>
        </p:grpSpPr>
        <p:pic>
          <p:nvPicPr>
            <p:cNvPr id="208" name="Google Shape;20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6925" y="868024"/>
              <a:ext cx="8010094" cy="1804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4"/>
            <p:cNvSpPr txBox="1"/>
            <p:nvPr/>
          </p:nvSpPr>
          <p:spPr>
            <a:xfrm>
              <a:off x="388750" y="1144200"/>
              <a:ext cx="2493300" cy="6156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3713475" y="603350"/>
              <a:ext cx="48897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Campaigns with the LOWEST Ad Conversion Rate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5535325" y="989650"/>
              <a:ext cx="819600" cy="16824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4"/>
          <p:cNvGrpSpPr/>
          <p:nvPr/>
        </p:nvGrpSpPr>
        <p:grpSpPr>
          <a:xfrm>
            <a:off x="465275" y="632325"/>
            <a:ext cx="8025100" cy="2185975"/>
            <a:chOff x="465275" y="632325"/>
            <a:chExt cx="8025100" cy="2185975"/>
          </a:xfrm>
        </p:grpSpPr>
        <p:pic>
          <p:nvPicPr>
            <p:cNvPr id="213" name="Google Shape;213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5275" y="956625"/>
              <a:ext cx="7941926" cy="1861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4" name="Google Shape;214;p24"/>
            <p:cNvGrpSpPr/>
            <p:nvPr/>
          </p:nvGrpSpPr>
          <p:grpSpPr>
            <a:xfrm>
              <a:off x="530825" y="632325"/>
              <a:ext cx="7959550" cy="2167875"/>
              <a:chOff x="530825" y="2689725"/>
              <a:chExt cx="7959550" cy="2167875"/>
            </a:xfrm>
          </p:grpSpPr>
          <p:sp>
            <p:nvSpPr>
              <p:cNvPr id="215" name="Google Shape;215;p24"/>
              <p:cNvSpPr txBox="1"/>
              <p:nvPr/>
            </p:nvSpPr>
            <p:spPr>
              <a:xfrm>
                <a:off x="530825" y="3280225"/>
                <a:ext cx="2583000" cy="9645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 txBox="1"/>
              <p:nvPr/>
            </p:nvSpPr>
            <p:spPr>
              <a:xfrm>
                <a:off x="3713475" y="2689725"/>
                <a:ext cx="4776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highlight>
                      <a:srgbClr val="4A86E8"/>
                    </a:highlight>
                  </a:rPr>
                  <a:t>Top 10 States with the HIGHEST Ad Cost Per Purchase</a:t>
                </a:r>
                <a:endParaRPr>
                  <a:solidFill>
                    <a:schemeClr val="lt1"/>
                  </a:solidFill>
                  <a:highlight>
                    <a:srgbClr val="4A86E8"/>
                  </a:highlight>
                </a:endParaRPr>
              </a:p>
            </p:txBody>
          </p:sp>
          <p:sp>
            <p:nvSpPr>
              <p:cNvPr id="217" name="Google Shape;217;p24"/>
              <p:cNvSpPr txBox="1"/>
              <p:nvPr/>
            </p:nvSpPr>
            <p:spPr>
              <a:xfrm>
                <a:off x="6522000" y="3199500"/>
                <a:ext cx="1060800" cy="16581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24"/>
          <p:cNvSpPr txBox="1"/>
          <p:nvPr/>
        </p:nvSpPr>
        <p:spPr>
          <a:xfrm>
            <a:off x="465275" y="2473600"/>
            <a:ext cx="2683200" cy="344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65275" y="3978725"/>
            <a:ext cx="2480700" cy="589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332075" y="285475"/>
            <a:ext cx="8455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IV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- Purchase vs Spend on Ad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187825" y="8611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175" y="833425"/>
            <a:ext cx="323850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675" y="861163"/>
            <a:ext cx="32385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1372375" y="2929250"/>
            <a:ext cx="622800" cy="93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5"/>
          <p:cNvCxnSpPr>
            <a:stCxn id="229" idx="3"/>
          </p:cNvCxnSpPr>
          <p:nvPr/>
        </p:nvCxnSpPr>
        <p:spPr>
          <a:xfrm flipH="1" rot="10800000">
            <a:off x="1995175" y="2836850"/>
            <a:ext cx="2790900" cy="5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332075" y="285475"/>
            <a:ext cx="8430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Regression -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 address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 Omitted Variables &amp; </a:t>
            </a: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Multicollinearity</a:t>
            </a: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87825" y="1144350"/>
            <a:ext cx="307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Potential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omitted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variable bias: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Region difference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Seasonality difference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Campaign difference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Address the OV bias by running fixed effect on Region, Year-Month &amp; Campaign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25" y="1144250"/>
            <a:ext cx="5502851" cy="33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332075" y="285475"/>
            <a:ext cx="4629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Regression Results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0075"/>
            <a:ext cx="8839202" cy="2943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5089400" y="1962750"/>
            <a:ext cx="975600" cy="2142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332075" y="285475"/>
            <a:ext cx="8006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Limitations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264025" y="8611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Since the company is relatively young (with data only available from July, 2018 - February, 2019), we don’t see trend for the whole year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we have information on user demographic and interests (individual level data),  we can do machine learning algorithms and make predictions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Since the company has a limited market budget, we do not see diminishing returns on ad / saturation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the early months of the company, the focus could have been ‘Reach’ more customers instead of increasing ‘Purchases’; then the key metric for our analysis could be different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332075" y="285475"/>
            <a:ext cx="8006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Recommendations &amp; Next Steps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424025" y="847875"/>
            <a:ext cx="82800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to the Company: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Focus on regions with highest conversion rates and lowest cost-per-purchase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 from campaigns with highest conversion rates and lowest cost-per-purchase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regression analysis, we estimate that the company on average to spend 5.5$ on ads for every unit increase in purchase. Comparing this to profit-per-order, the company can determine if it’s profitable to do FB ads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Segment the users by age groups and evaluate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Next Steps in our Analysis: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 experiments in different regions to verify regression results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Try quadratic term in Regression Analysis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177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>
            <a:hlinkClick r:id="rId6"/>
          </p:cNvPr>
          <p:cNvSpPr txBox="1"/>
          <p:nvPr/>
        </p:nvSpPr>
        <p:spPr>
          <a:xfrm>
            <a:off x="3794775" y="2552900"/>
            <a:ext cx="1996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332075" y="285475"/>
            <a:ext cx="4629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Agenda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87825" y="8611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lang="en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Introduction: Company, Data Set, Project Objectives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lang="en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Analytics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lang="en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Regression Analysis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lang="en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Limitations, </a:t>
            </a:r>
            <a:r>
              <a:rPr lang="en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 </a:t>
            </a:r>
            <a:r>
              <a:rPr lang="en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550" y="108550"/>
            <a:ext cx="7114375" cy="68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361550" y="2360075"/>
            <a:ext cx="2777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Designed by JUNO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32075" y="285475"/>
            <a:ext cx="27774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Company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Intro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duction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7825" y="1169375"/>
            <a:ext cx="30807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Location: Burlingame, CA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Mission: to create innovative &amp; quality beauty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products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at affordable prices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Sales channels: thejuno.co, Amazon, beauty retailers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Main Advertisement: FB/Instagram ads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332075" y="285475"/>
            <a:ext cx="4629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Data Set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87825" y="1394575"/>
            <a:ext cx="89562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source: JUNO’s FB Ads Manager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size: 46 x 5448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period: marketing campaigns from July 1, 2018 - February 28, 2019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of the Data: campaign_ID, Region, yearfe, monthfe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Each row - metrics of a marketing campaign for a region during a specific month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Important variables: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Campaign Name &amp; Campaign ID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monthfe &amp; yearfe (created, mainly for FE models purpose), Region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amount_spent_USD, Purchases,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Reach, Impressions, Frequency, link_clicks, CTR_link, unique_purchases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5222"/>
            <a:ext cx="9144001" cy="34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9025" y="522800"/>
            <a:ext cx="17049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332075" y="285475"/>
            <a:ext cx="4629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Project Objectives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87825" y="708775"/>
            <a:ext cx="82323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Evaluate the metrics and effectiveness of each marketing campaign from July 2018 - February 2019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Segment the regions/states to find out the states to focus on, and the states to avoid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Evaluate the impact of FB ads expense on number of purchases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32075" y="285475"/>
            <a:ext cx="8219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 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- Monthly $ Spent on Ad &amp; Monthly Purchases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87825" y="8611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7950"/>
            <a:ext cx="323850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725" y="979550"/>
            <a:ext cx="323850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775" y="3775950"/>
            <a:ext cx="269275" cy="2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2050" y="3722050"/>
            <a:ext cx="321875" cy="3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8250" y="3817300"/>
            <a:ext cx="321875" cy="3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8975" y="3871200"/>
            <a:ext cx="269275" cy="2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32075" y="285475"/>
            <a:ext cx="8178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II 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- Current States Metrics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99350" y="6733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833033" y="693991"/>
            <a:ext cx="7008720" cy="1925711"/>
            <a:chOff x="634275" y="444769"/>
            <a:chExt cx="7754725" cy="2271957"/>
          </a:xfrm>
        </p:grpSpPr>
        <p:pic>
          <p:nvPicPr>
            <p:cNvPr id="119" name="Google Shape;119;p19"/>
            <p:cNvPicPr preferRelativeResize="0"/>
            <p:nvPr/>
          </p:nvPicPr>
          <p:blipFill rotWithShape="1">
            <a:blip r:embed="rId3">
              <a:alphaModFix/>
            </a:blip>
            <a:srcRect b="47728" l="0" r="0" t="0"/>
            <a:stretch/>
          </p:blipFill>
          <p:spPr>
            <a:xfrm>
              <a:off x="634275" y="807275"/>
              <a:ext cx="7754725" cy="190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 txBox="1"/>
            <p:nvPr/>
          </p:nvSpPr>
          <p:spPr>
            <a:xfrm>
              <a:off x="2248869" y="444769"/>
              <a:ext cx="58002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States with the HIGHEST Ad Spend  &amp; Total Purchases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</p:grp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050" y="2897036"/>
            <a:ext cx="7008726" cy="187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283250" y="2564750"/>
            <a:ext cx="544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4A86E8"/>
                </a:highlight>
              </a:rPr>
              <a:t>Bottom</a:t>
            </a:r>
            <a:r>
              <a:rPr lang="en">
                <a:solidFill>
                  <a:schemeClr val="lt1"/>
                </a:solidFill>
                <a:highlight>
                  <a:srgbClr val="4A86E8"/>
                </a:highlight>
              </a:rPr>
              <a:t> 10 States with the HIGHEST Ad Spend  &amp; Total Purchases</a:t>
            </a:r>
            <a:endParaRPr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3025" y="990700"/>
            <a:ext cx="3526200" cy="1629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452150" y="5813100"/>
            <a:ext cx="949500" cy="73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?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589775" y="5813100"/>
            <a:ext cx="949500" cy="73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?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42550" y="2906550"/>
            <a:ext cx="3526200" cy="1711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332075" y="285475"/>
            <a:ext cx="6449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II </a:t>
            </a: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States to target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87825" y="8611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518975" y="2600100"/>
            <a:ext cx="7496000" cy="2099725"/>
            <a:chOff x="518975" y="618900"/>
            <a:chExt cx="7496000" cy="2099725"/>
          </a:xfrm>
        </p:grpSpPr>
        <p:pic>
          <p:nvPicPr>
            <p:cNvPr id="136" name="Google Shape;13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8975" y="796793"/>
              <a:ext cx="7183576" cy="192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0"/>
            <p:cNvSpPr txBox="1"/>
            <p:nvPr/>
          </p:nvSpPr>
          <p:spPr>
            <a:xfrm>
              <a:off x="3252175" y="618900"/>
              <a:ext cx="47628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States with the HIGHEST Ad Conversion Rate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  <p:grpSp>
          <p:nvGrpSpPr>
            <p:cNvPr id="138" name="Google Shape;138;p20"/>
            <p:cNvGrpSpPr/>
            <p:nvPr/>
          </p:nvGrpSpPr>
          <p:grpSpPr>
            <a:xfrm>
              <a:off x="1439150" y="1237600"/>
              <a:ext cx="830400" cy="1304350"/>
              <a:chOff x="1439150" y="1237600"/>
              <a:chExt cx="830400" cy="1304350"/>
            </a:xfrm>
          </p:grpSpPr>
          <p:sp>
            <p:nvSpPr>
              <p:cNvPr id="139" name="Google Shape;139;p20"/>
              <p:cNvSpPr txBox="1"/>
              <p:nvPr/>
            </p:nvSpPr>
            <p:spPr>
              <a:xfrm>
                <a:off x="1439150" y="1883675"/>
                <a:ext cx="830400" cy="1500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0"/>
              <p:cNvSpPr txBox="1"/>
              <p:nvPr/>
            </p:nvSpPr>
            <p:spPr>
              <a:xfrm>
                <a:off x="1439150" y="2391950"/>
                <a:ext cx="830400" cy="1500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0"/>
              <p:cNvSpPr txBox="1"/>
              <p:nvPr/>
            </p:nvSpPr>
            <p:spPr>
              <a:xfrm>
                <a:off x="1439150" y="2043353"/>
                <a:ext cx="830400" cy="2049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 txBox="1"/>
              <p:nvPr/>
            </p:nvSpPr>
            <p:spPr>
              <a:xfrm>
                <a:off x="1439150" y="1237600"/>
                <a:ext cx="830400" cy="2049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20"/>
            <p:cNvSpPr txBox="1"/>
            <p:nvPr/>
          </p:nvSpPr>
          <p:spPr>
            <a:xfrm>
              <a:off x="4901325" y="968725"/>
              <a:ext cx="726600" cy="17499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518975" y="620625"/>
            <a:ext cx="7544625" cy="2059378"/>
            <a:chOff x="518975" y="2678025"/>
            <a:chExt cx="7544625" cy="2059378"/>
          </a:xfrm>
        </p:grpSpPr>
        <p:pic>
          <p:nvPicPr>
            <p:cNvPr id="145" name="Google Shape;14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975" y="2799175"/>
              <a:ext cx="7183584" cy="1937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0"/>
            <p:cNvSpPr txBox="1"/>
            <p:nvPr/>
          </p:nvSpPr>
          <p:spPr>
            <a:xfrm>
              <a:off x="3300800" y="2678025"/>
              <a:ext cx="47628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highlight>
                    <a:srgbClr val="4A86E8"/>
                  </a:highlight>
                </a:rPr>
                <a:t>Top 10 States with the LOWEST  Ad Cost Per Purchase</a:t>
              </a:r>
              <a:endParaRPr>
                <a:solidFill>
                  <a:schemeClr val="lt1"/>
                </a:solidFill>
                <a:highlight>
                  <a:srgbClr val="4A86E8"/>
                </a:highlight>
              </a:endParaRPr>
            </a:p>
          </p:txBody>
        </p:sp>
        <p:grpSp>
          <p:nvGrpSpPr>
            <p:cNvPr id="147" name="Google Shape;147;p20"/>
            <p:cNvGrpSpPr/>
            <p:nvPr/>
          </p:nvGrpSpPr>
          <p:grpSpPr>
            <a:xfrm>
              <a:off x="1381475" y="3462225"/>
              <a:ext cx="830400" cy="1275178"/>
              <a:chOff x="1381475" y="3462225"/>
              <a:chExt cx="830400" cy="1275178"/>
            </a:xfrm>
          </p:grpSpPr>
          <p:sp>
            <p:nvSpPr>
              <p:cNvPr id="148" name="Google Shape;148;p20"/>
              <p:cNvSpPr txBox="1"/>
              <p:nvPr/>
            </p:nvSpPr>
            <p:spPr>
              <a:xfrm>
                <a:off x="1381475" y="3462225"/>
                <a:ext cx="830400" cy="1500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0"/>
              <p:cNvSpPr txBox="1"/>
              <p:nvPr/>
            </p:nvSpPr>
            <p:spPr>
              <a:xfrm>
                <a:off x="1381475" y="4218500"/>
                <a:ext cx="830400" cy="2049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 txBox="1"/>
              <p:nvPr/>
            </p:nvSpPr>
            <p:spPr>
              <a:xfrm>
                <a:off x="1381475" y="3612225"/>
                <a:ext cx="830400" cy="1500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 txBox="1"/>
              <p:nvPr/>
            </p:nvSpPr>
            <p:spPr>
              <a:xfrm>
                <a:off x="1381475" y="4532503"/>
                <a:ext cx="830400" cy="2049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20"/>
            <p:cNvSpPr txBox="1"/>
            <p:nvPr/>
          </p:nvSpPr>
          <p:spPr>
            <a:xfrm>
              <a:off x="5627925" y="2987250"/>
              <a:ext cx="1060800" cy="17499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5" y="2955626"/>
            <a:ext cx="6790174" cy="18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32075" y="285475"/>
            <a:ext cx="5583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Web Analytics II </a:t>
            </a: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States to avoid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3" y="4737151"/>
            <a:ext cx="2105321" cy="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87825" y="861175"/>
            <a:ext cx="8006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252175" y="2600100"/>
            <a:ext cx="476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4A86E8"/>
                </a:highlight>
              </a:rPr>
              <a:t>Top 10 States with the LOWEST Ad Conversion Rate</a:t>
            </a:r>
            <a:endParaRPr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439150" y="3864875"/>
            <a:ext cx="830400" cy="150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1280100" y="3237775"/>
            <a:ext cx="943200" cy="448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670675" y="3038975"/>
            <a:ext cx="726600" cy="1749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975" y="928100"/>
            <a:ext cx="6682126" cy="1783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3300800" y="620625"/>
            <a:ext cx="476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4A86E8"/>
                </a:highlight>
              </a:rPr>
              <a:t>Top 10 States with the HIGHEST  Ad Cost Per Purchase</a:t>
            </a:r>
            <a:endParaRPr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393000" y="1944450"/>
            <a:ext cx="830400" cy="150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393000" y="1198463"/>
            <a:ext cx="830400" cy="312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5351125" y="944675"/>
            <a:ext cx="1060800" cy="1749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280100" y="1652475"/>
            <a:ext cx="943200" cy="150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