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89" r:id="rId3"/>
    <p:sldId id="292" r:id="rId4"/>
    <p:sldId id="293" r:id="rId5"/>
    <p:sldId id="294" r:id="rId6"/>
    <p:sldId id="285" r:id="rId7"/>
    <p:sldId id="284" r:id="rId8"/>
    <p:sldId id="297" r:id="rId9"/>
    <p:sldId id="286" r:id="rId10"/>
    <p:sldId id="295" r:id="rId11"/>
    <p:sldId id="288" r:id="rId12"/>
    <p:sldId id="287" r:id="rId13"/>
    <p:sldId id="275" r:id="rId14"/>
    <p:sldId id="278" r:id="rId15"/>
    <p:sldId id="281" r:id="rId16"/>
    <p:sldId id="282" r:id="rId17"/>
    <p:sldId id="28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116" d="100"/>
          <a:sy n="116" d="100"/>
        </p:scale>
        <p:origin x="-1500" y="-114"/>
      </p:cViewPr>
      <p:guideLst>
        <p:guide orient="horz" pos="2160"/>
        <p:guide pos="2880"/>
      </p:guideLst>
    </p:cSldViewPr>
  </p:slideViewPr>
  <p:notesTextViewPr>
    <p:cViewPr>
      <p:scale>
        <a:sx n="1" d="1"/>
        <a:sy n="1" d="1"/>
      </p:scale>
      <p:origin x="0" y="0"/>
    </p:cViewPr>
  </p:notesTextViewPr>
  <p:sorterViewPr>
    <p:cViewPr>
      <p:scale>
        <a:sx n="33" d="100"/>
        <a:sy n="33"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3CA9C-29A1-4787-9CE8-A34BC45E6FE3}" type="datetimeFigureOut">
              <a:rPr lang="en-US" smtClean="0"/>
              <a:pPr/>
              <a:t>8/20/2009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4C78C-D17E-4EF1-9FA0-A5E4B7DBA36C}" type="slidenum">
              <a:rPr lang="en-US" smtClean="0"/>
              <a:pPr/>
              <a:t>‹#›</a:t>
            </a:fld>
            <a:endParaRPr lang="en-US"/>
          </a:p>
        </p:txBody>
      </p:sp>
    </p:spTree>
    <p:extLst>
      <p:ext uri="{BB962C8B-B14F-4D97-AF65-F5344CB8AC3E}">
        <p14:creationId xmlns:p14="http://schemas.microsoft.com/office/powerpoint/2010/main" xmlns="" val="415209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82664-B788-4DDF-A281-906C6E4677D0}"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xmlns="" val="699973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solidFill>
                  <a:prstClr val="black"/>
                </a:solidFill>
              </a:rPr>
              <a:pPr/>
              <a:t>11</a:t>
            </a:fld>
            <a:endParaRPr lang="en-GB" dirty="0">
              <a:solidFill>
                <a:prstClr val="black"/>
              </a:solidFill>
            </a:endParaRPr>
          </a:p>
        </p:txBody>
      </p:sp>
    </p:spTree>
    <p:extLst>
      <p:ext uri="{BB962C8B-B14F-4D97-AF65-F5344CB8AC3E}">
        <p14:creationId xmlns:p14="http://schemas.microsoft.com/office/powerpoint/2010/main" xmlns="" val="2374259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668663C-8465-4C76-BE9D-0BEC785C717A}" type="datetimeFigureOut">
              <a:rPr lang="en-US" smtClean="0"/>
              <a:t>8/20/2009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42E7-6CEB-4D73-B205-1D80A147208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68663C-8465-4C76-BE9D-0BEC785C717A}" type="datetimeFigureOut">
              <a:rPr lang="en-US" smtClean="0"/>
              <a:t>8/20/2009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42E7-6CEB-4D73-B205-1D80A147208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68663C-8465-4C76-BE9D-0BEC785C717A}" type="datetimeFigureOut">
              <a:rPr lang="en-US" smtClean="0"/>
              <a:t>8/20/2009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42E7-6CEB-4D73-B205-1D80A1472088}"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5760" y="1611313"/>
            <a:ext cx="8412480" cy="4734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03842616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68663C-8465-4C76-BE9D-0BEC785C717A}" type="datetimeFigureOut">
              <a:rPr lang="en-US" smtClean="0"/>
              <a:t>8/20/2009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42E7-6CEB-4D73-B205-1D80A1472088}"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68663C-8465-4C76-BE9D-0BEC785C717A}" type="datetimeFigureOut">
              <a:rPr lang="en-US" smtClean="0"/>
              <a:t>8/20/2009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42E7-6CEB-4D73-B205-1D80A147208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668663C-8465-4C76-BE9D-0BEC785C717A}" type="datetimeFigureOut">
              <a:rPr lang="en-US" smtClean="0"/>
              <a:t>8/20/2009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8242E7-6CEB-4D73-B205-1D80A147208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68663C-8465-4C76-BE9D-0BEC785C717A}" type="datetimeFigureOut">
              <a:rPr lang="en-US" smtClean="0"/>
              <a:t>8/20/2009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8242E7-6CEB-4D73-B205-1D80A147208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668663C-8465-4C76-BE9D-0BEC785C717A}" type="datetimeFigureOut">
              <a:rPr lang="en-US" smtClean="0"/>
              <a:t>8/20/2009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8242E7-6CEB-4D73-B205-1D80A1472088}" type="slidenum">
              <a:rPr lang="en-IN" smtClean="0"/>
              <a:t>‹#›</a:t>
            </a:fld>
            <a:endParaRPr lang="en-IN"/>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8663C-8465-4C76-BE9D-0BEC785C717A}" type="datetimeFigureOut">
              <a:rPr lang="en-US" smtClean="0"/>
              <a:t>8/20/2009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8242E7-6CEB-4D73-B205-1D80A1472088}" type="slidenum">
              <a:rPr lang="en-IN" smtClean="0"/>
              <a:t>‹#›</a:t>
            </a:fld>
            <a:endParaRPr lang="en-IN"/>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8663C-8465-4C76-BE9D-0BEC785C717A}" type="datetimeFigureOut">
              <a:rPr lang="en-US" smtClean="0"/>
              <a:t>8/20/2009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8242E7-6CEB-4D73-B205-1D80A147208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8663C-8465-4C76-BE9D-0BEC785C717A}" type="datetimeFigureOut">
              <a:rPr lang="en-US" smtClean="0"/>
              <a:t>8/20/2009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8242E7-6CEB-4D73-B205-1D80A147208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8663C-8465-4C76-BE9D-0BEC785C717A}" type="datetimeFigureOut">
              <a:rPr lang="en-US" smtClean="0"/>
              <a:t>8/20/2009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242E7-6CEB-4D73-B205-1D80A147208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862860" y="2027649"/>
            <a:ext cx="6590853" cy="554049"/>
          </a:xfrm>
        </p:spPr>
        <p:txBody>
          <a:bodyPr>
            <a:normAutofit fontScale="90000"/>
          </a:bodyPr>
          <a:lstStyle/>
          <a:p>
            <a:r>
              <a:rPr lang="en-US" sz="3600" dirty="0">
                <a:solidFill>
                  <a:schemeClr val="tx2"/>
                </a:solidFill>
                <a:latin typeface="Calibri" panose="020F0502020204030204" pitchFamily="34" charset="0"/>
              </a:rPr>
              <a:t>Patient Adherence System</a:t>
            </a:r>
          </a:p>
        </p:txBody>
      </p:sp>
      <p:pic>
        <p:nvPicPr>
          <p:cNvPr id="3074" name="Picture 2" descr="http://smartblogs.com/wp-content/uploads/2011/02/healthcare-social-media.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74747" y="3693459"/>
            <a:ext cx="4769253" cy="316454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770965" y="2581698"/>
            <a:ext cx="6965576" cy="406265"/>
          </a:xfrm>
          <a:prstGeom prst="rect">
            <a:avLst/>
          </a:prstGeom>
        </p:spPr>
        <p:txBody>
          <a:bodyPr wrap="square">
            <a:spAutoFit/>
          </a:bodyPr>
          <a:lstStyle/>
          <a:p>
            <a:pPr algn="ctr" defTabSz="913378" eaLnBrk="0" fontAlgn="base" hangingPunct="0">
              <a:lnSpc>
                <a:spcPct val="85000"/>
              </a:lnSpc>
              <a:spcBef>
                <a:spcPct val="0"/>
              </a:spcBef>
              <a:spcAft>
                <a:spcPct val="0"/>
              </a:spcAft>
            </a:pPr>
            <a:r>
              <a:rPr lang="en-US" sz="2400" dirty="0">
                <a:solidFill>
                  <a:schemeClr val="accent2"/>
                </a:solidFill>
                <a:latin typeface="Calibri" panose="020F0502020204030204" pitchFamily="34" charset="0"/>
                <a:ea typeface="+mj-ea"/>
                <a:cs typeface="+mj-cs"/>
              </a:rPr>
              <a:t>Driving Meaningful Medication Adherence</a:t>
            </a:r>
          </a:p>
        </p:txBody>
      </p:sp>
    </p:spTree>
    <p:extLst>
      <p:ext uri="{BB962C8B-B14F-4D97-AF65-F5344CB8AC3E}">
        <p14:creationId xmlns:p14="http://schemas.microsoft.com/office/powerpoint/2010/main" xmlns="" val="2910582111"/>
      </p:ext>
    </p:extLst>
  </p:cSld>
  <p:clrMapOvr>
    <a:overrideClrMapping bg1="lt1" tx1="dk1" bg2="lt2" tx2="dk2" accent1="accent1" accent2="accent2" accent3="accent3" accent4="accent4" accent5="accent5" accent6="accent6" hlink="hlink" folHlink="folHlink"/>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1752" y="394968"/>
            <a:ext cx="8392674" cy="279165"/>
          </a:xfrm>
        </p:spPr>
        <p:txBody>
          <a:bodyPr>
            <a:normAutofit fontScale="90000"/>
          </a:bodyPr>
          <a:lstStyle/>
          <a:p>
            <a:r>
              <a:rPr lang="en-US" b="1" dirty="0">
                <a:solidFill>
                  <a:schemeClr val="accent1"/>
                </a:solidFill>
              </a:rPr>
              <a:t>Impact</a:t>
            </a:r>
          </a:p>
        </p:txBody>
      </p:sp>
      <p:sp>
        <p:nvSpPr>
          <p:cNvPr id="10" name="Rectangle 9"/>
          <p:cNvSpPr/>
          <p:nvPr/>
        </p:nvSpPr>
        <p:spPr bwMode="ltGray">
          <a:xfrm>
            <a:off x="391730" y="1206988"/>
            <a:ext cx="2107829" cy="1460012"/>
          </a:xfrm>
          <a:prstGeom prst="rect">
            <a:avLst/>
          </a:prstGeom>
          <a:solidFill>
            <a:srgbClr val="00B0F0"/>
          </a:solidFill>
          <a:ln w="25400" cap="flat" cmpd="sng" algn="ctr">
            <a:solidFill>
              <a:schemeClr val="accent1"/>
            </a:solidFill>
            <a:prstDash val="solid"/>
          </a:ln>
          <a:effectLst/>
        </p:spPr>
        <p:txBody>
          <a:bodyPr anchor="ct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b="1" i="0" u="none" strike="noStrike" kern="0" cap="none" spc="0" normalizeH="0" baseline="0" noProof="0" dirty="0">
                <a:ln>
                  <a:noFill/>
                </a:ln>
                <a:solidFill>
                  <a:srgbClr val="FFFFFF"/>
                </a:solidFill>
                <a:effectLst/>
                <a:uLnTx/>
                <a:uFillTx/>
                <a:ea typeface="+mn-ea"/>
                <a:cs typeface="+mn-cs"/>
              </a:rPr>
              <a:t>Pharma </a:t>
            </a:r>
            <a:r>
              <a:rPr kumimoji="0" lang="en-US" b="1" i="0" u="none" strike="noStrike" kern="0" cap="none" spc="0" normalizeH="0" baseline="0" noProof="0" dirty="0" err="1">
                <a:ln>
                  <a:noFill/>
                </a:ln>
                <a:solidFill>
                  <a:srgbClr val="FFFFFF"/>
                </a:solidFill>
                <a:effectLst/>
                <a:uLnTx/>
                <a:uFillTx/>
                <a:ea typeface="+mn-ea"/>
                <a:cs typeface="+mn-cs"/>
              </a:rPr>
              <a:t>Co’s</a:t>
            </a:r>
            <a:endParaRPr kumimoji="0" lang="en-US" b="1" i="0" u="none" strike="noStrike" kern="0" cap="none" spc="0" normalizeH="0" baseline="0" noProof="0" dirty="0">
              <a:ln>
                <a:noFill/>
              </a:ln>
              <a:solidFill>
                <a:srgbClr val="FFFFFF"/>
              </a:solidFill>
              <a:effectLst/>
              <a:uLnTx/>
              <a:uFillTx/>
              <a:ea typeface="+mn-ea"/>
              <a:cs typeface="+mn-cs"/>
            </a:endParaRPr>
          </a:p>
        </p:txBody>
      </p:sp>
      <p:sp>
        <p:nvSpPr>
          <p:cNvPr id="11" name="Rectangle 10"/>
          <p:cNvSpPr/>
          <p:nvPr/>
        </p:nvSpPr>
        <p:spPr bwMode="ltGray">
          <a:xfrm>
            <a:off x="2509391" y="1206988"/>
            <a:ext cx="6253609" cy="1460012"/>
          </a:xfrm>
          <a:prstGeom prst="rect">
            <a:avLst/>
          </a:prstGeom>
          <a:noFill/>
          <a:ln w="19050" cap="flat" cmpd="sng" algn="ctr">
            <a:solidFill>
              <a:schemeClr val="accent1"/>
            </a:solidFill>
            <a:prstDash val="solid"/>
          </a:ln>
          <a:effectLst/>
        </p:spPr>
        <p:txBody>
          <a:bodyPr anchor="ctr"/>
          <a:lstStyle/>
          <a:p>
            <a:pPr marL="173037" lvl="1" indent="-171450" fontAlgn="base">
              <a:spcBef>
                <a:spcPts val="600"/>
              </a:spcBef>
              <a:spcAft>
                <a:spcPct val="0"/>
              </a:spcAft>
              <a:buClr>
                <a:srgbClr val="002776"/>
              </a:buClr>
              <a:buFont typeface="Wingdings" panose="05000000000000000000" pitchFamily="2" charset="2"/>
              <a:buChar char="§"/>
              <a:defRPr/>
            </a:pPr>
            <a:endParaRPr lang="en-US" sz="1400" kern="0" dirty="0">
              <a:solidFill>
                <a:srgbClr val="002776"/>
              </a:solidFill>
              <a:ea typeface="ＭＳ Ｐゴシック" pitchFamily="50" charset="-128"/>
            </a:endParaRPr>
          </a:p>
          <a:p>
            <a:pPr marL="173037" lvl="1" indent="-171450" fontAlgn="base">
              <a:spcBef>
                <a:spcPts val="600"/>
              </a:spcBef>
              <a:spcAft>
                <a:spcPct val="0"/>
              </a:spcAft>
              <a:buClr>
                <a:srgbClr val="002776"/>
              </a:buClr>
              <a:buFont typeface="Wingdings" panose="05000000000000000000" pitchFamily="2" charset="2"/>
              <a:buChar char="§"/>
              <a:defRPr/>
            </a:pPr>
            <a:r>
              <a:rPr lang="en-US" sz="1400" kern="0" dirty="0">
                <a:solidFill>
                  <a:srgbClr val="002776"/>
                </a:solidFill>
                <a:ea typeface="ＭＳ Ｐゴシック" pitchFamily="50" charset="-128"/>
              </a:rPr>
              <a:t>Throttle overall sales.</a:t>
            </a:r>
          </a:p>
          <a:p>
            <a:pPr marL="173037" lvl="1" indent="-171450" fontAlgn="base">
              <a:spcBef>
                <a:spcPts val="600"/>
              </a:spcBef>
              <a:spcAft>
                <a:spcPct val="0"/>
              </a:spcAft>
              <a:buClr>
                <a:srgbClr val="002776"/>
              </a:buClr>
              <a:buFont typeface="Wingdings" panose="05000000000000000000" pitchFamily="2" charset="2"/>
              <a:buChar char="§"/>
              <a:defRPr/>
            </a:pPr>
            <a:r>
              <a:rPr lang="en-US" sz="1400" kern="0" dirty="0">
                <a:solidFill>
                  <a:srgbClr val="002776"/>
                </a:solidFill>
                <a:ea typeface="ＭＳ Ｐゴシック" pitchFamily="50" charset="-128"/>
              </a:rPr>
              <a:t>Increased customer engagement</a:t>
            </a:r>
          </a:p>
          <a:p>
            <a:pPr marL="173037" lvl="1" indent="-171450" fontAlgn="base">
              <a:spcBef>
                <a:spcPts val="600"/>
              </a:spcBef>
              <a:spcAft>
                <a:spcPct val="0"/>
              </a:spcAft>
              <a:buClr>
                <a:srgbClr val="002776"/>
              </a:buClr>
              <a:buFont typeface="Wingdings" panose="05000000000000000000" pitchFamily="2" charset="2"/>
              <a:buChar char="§"/>
              <a:defRPr/>
            </a:pPr>
            <a:r>
              <a:rPr lang="en-US" sz="1400" kern="0" dirty="0">
                <a:solidFill>
                  <a:srgbClr val="002776"/>
                </a:solidFill>
                <a:ea typeface="ＭＳ Ｐゴシック" pitchFamily="50" charset="-128"/>
              </a:rPr>
              <a:t>Limit risk</a:t>
            </a:r>
          </a:p>
          <a:p>
            <a:pPr marL="173037" lvl="1" indent="-171450" fontAlgn="base">
              <a:spcBef>
                <a:spcPts val="600"/>
              </a:spcBef>
              <a:spcAft>
                <a:spcPct val="0"/>
              </a:spcAft>
              <a:buClr>
                <a:srgbClr val="002776"/>
              </a:buClr>
              <a:buFont typeface="Wingdings" panose="05000000000000000000" pitchFamily="2" charset="2"/>
              <a:buChar char="§"/>
              <a:defRPr/>
            </a:pPr>
            <a:r>
              <a:rPr lang="en-US" sz="1400" kern="0" dirty="0">
                <a:solidFill>
                  <a:srgbClr val="002776"/>
                </a:solidFill>
                <a:ea typeface="ＭＳ Ｐゴシック" pitchFamily="50" charset="-128"/>
              </a:rPr>
              <a:t>Flexibility to scale up</a:t>
            </a:r>
          </a:p>
          <a:p>
            <a:pPr marL="1587" marR="0" lvl="1" defTabSz="914400" eaLnBrk="1" fontAlgn="base" latinLnBrk="0" hangingPunct="1">
              <a:lnSpc>
                <a:spcPct val="100000"/>
              </a:lnSpc>
              <a:spcBef>
                <a:spcPts val="1200"/>
              </a:spcBef>
              <a:spcAft>
                <a:spcPct val="0"/>
              </a:spcAft>
              <a:buClr>
                <a:srgbClr val="002776"/>
              </a:buClr>
              <a:buSzTx/>
              <a:tabLst/>
              <a:defRPr/>
            </a:pPr>
            <a:endParaRPr kumimoji="0" lang="en-US" sz="1400" b="0" i="0" u="none" strike="noStrike" kern="0" cap="none" spc="0" normalizeH="0" baseline="0" noProof="0" dirty="0">
              <a:ln>
                <a:noFill/>
              </a:ln>
              <a:solidFill>
                <a:srgbClr val="002776"/>
              </a:solidFill>
              <a:effectLst/>
              <a:uLnTx/>
              <a:uFillTx/>
              <a:latin typeface="+mj-lt"/>
              <a:ea typeface="ＭＳ Ｐゴシック" pitchFamily="50" charset="-128"/>
            </a:endParaRPr>
          </a:p>
        </p:txBody>
      </p:sp>
      <p:sp>
        <p:nvSpPr>
          <p:cNvPr id="12" name="Rectangle 11"/>
          <p:cNvSpPr/>
          <p:nvPr/>
        </p:nvSpPr>
        <p:spPr bwMode="ltGray">
          <a:xfrm>
            <a:off x="391730" y="3733800"/>
            <a:ext cx="2107829" cy="1448144"/>
          </a:xfrm>
          <a:prstGeom prst="rect">
            <a:avLst/>
          </a:prstGeom>
          <a:solidFill>
            <a:srgbClr val="00B0F0"/>
          </a:solidFill>
          <a:ln w="25400" cap="flat" cmpd="sng" algn="ctr">
            <a:solidFill>
              <a:schemeClr val="accent1"/>
            </a:solidFill>
            <a:prstDash val="solid"/>
          </a:ln>
          <a:effectLst/>
        </p:spPr>
        <p:txBody>
          <a:bodyPr anchor="ctr"/>
          <a:lstStyle/>
          <a:p>
            <a:pPr algn="ctr" fontAlgn="base">
              <a:spcBef>
                <a:spcPct val="20000"/>
              </a:spcBef>
              <a:spcAft>
                <a:spcPct val="0"/>
              </a:spcAft>
            </a:pPr>
            <a:r>
              <a:rPr lang="en-US" b="1" kern="0" dirty="0">
                <a:solidFill>
                  <a:srgbClr val="FFFFFF"/>
                </a:solidFill>
              </a:rPr>
              <a:t>Patients</a:t>
            </a:r>
          </a:p>
        </p:txBody>
      </p:sp>
      <p:sp>
        <p:nvSpPr>
          <p:cNvPr id="13" name="Rectangle 12"/>
          <p:cNvSpPr/>
          <p:nvPr/>
        </p:nvSpPr>
        <p:spPr bwMode="ltGray">
          <a:xfrm>
            <a:off x="2509391" y="3733800"/>
            <a:ext cx="6253609" cy="1447800"/>
          </a:xfrm>
          <a:prstGeom prst="rect">
            <a:avLst/>
          </a:prstGeom>
          <a:noFill/>
          <a:ln w="19050" cap="flat" cmpd="sng" algn="ctr">
            <a:solidFill>
              <a:schemeClr val="accent1"/>
            </a:solidFill>
            <a:prstDash val="solid"/>
          </a:ln>
          <a:effectLst/>
        </p:spPr>
        <p:txBody>
          <a:bodyPr anchor="ctr"/>
          <a:lstStyle/>
          <a:p>
            <a:pPr marL="173037" lvl="1" indent="-171450" fontAlgn="base">
              <a:spcBef>
                <a:spcPts val="600"/>
              </a:spcBef>
              <a:spcAft>
                <a:spcPct val="0"/>
              </a:spcAft>
              <a:buClr>
                <a:srgbClr val="002776"/>
              </a:buClr>
              <a:buFont typeface="Wingdings" panose="05000000000000000000" pitchFamily="2" charset="2"/>
              <a:buChar char="§"/>
            </a:pPr>
            <a:r>
              <a:rPr lang="en-US" sz="1400" kern="0" dirty="0">
                <a:solidFill>
                  <a:srgbClr val="002776"/>
                </a:solidFill>
                <a:ea typeface="ＭＳ Ｐゴシック" pitchFamily="50" charset="-128"/>
              </a:rPr>
              <a:t>Improved overall quality of healthcare.</a:t>
            </a:r>
          </a:p>
          <a:p>
            <a:pPr marL="173037" lvl="1" indent="-171450" fontAlgn="base">
              <a:spcBef>
                <a:spcPts val="600"/>
              </a:spcBef>
              <a:spcAft>
                <a:spcPct val="0"/>
              </a:spcAft>
              <a:buClr>
                <a:srgbClr val="002776"/>
              </a:buClr>
              <a:buFont typeface="Wingdings" panose="05000000000000000000" pitchFamily="2" charset="2"/>
              <a:buChar char="§"/>
            </a:pPr>
            <a:r>
              <a:rPr lang="en-US" sz="1400" kern="0" dirty="0">
                <a:solidFill>
                  <a:srgbClr val="002776"/>
                </a:solidFill>
                <a:ea typeface="ＭＳ Ｐゴシック" pitchFamily="50" charset="-128"/>
              </a:rPr>
              <a:t>Mitigate chronic disease risk.</a:t>
            </a:r>
          </a:p>
          <a:p>
            <a:pPr marL="173037" lvl="1" indent="-171450" fontAlgn="base">
              <a:spcBef>
                <a:spcPts val="600"/>
              </a:spcBef>
              <a:spcAft>
                <a:spcPct val="0"/>
              </a:spcAft>
              <a:buClr>
                <a:srgbClr val="002776"/>
              </a:buClr>
              <a:buFont typeface="Wingdings" panose="05000000000000000000" pitchFamily="2" charset="2"/>
              <a:buChar char="§"/>
            </a:pPr>
            <a:r>
              <a:rPr lang="en-US" sz="1400" kern="0" dirty="0">
                <a:solidFill>
                  <a:srgbClr val="002776"/>
                </a:solidFill>
                <a:ea typeface="ＭＳ Ｐゴシック" pitchFamily="50" charset="-128"/>
              </a:rPr>
              <a:t>Improved lifestyle by interventions.</a:t>
            </a:r>
          </a:p>
        </p:txBody>
      </p:sp>
    </p:spTree>
    <p:extLst>
      <p:ext uri="{BB962C8B-B14F-4D97-AF65-F5344CB8AC3E}">
        <p14:creationId xmlns:p14="http://schemas.microsoft.com/office/powerpoint/2010/main" xmlns="" val="1308468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s://pbs.twimg.com/profile_images/3194293123/d3f686c44e84ed880baf49e3c34b40db_400x400.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429000" y="1676400"/>
            <a:ext cx="1827892" cy="182789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1461484" y="3801035"/>
            <a:ext cx="5762924" cy="461665"/>
          </a:xfrm>
          <a:prstGeom prst="rect">
            <a:avLst/>
          </a:prstGeom>
        </p:spPr>
        <p:txBody>
          <a:bodyPr wrap="none">
            <a:spAutoFit/>
          </a:bodyPr>
          <a:lstStyle/>
          <a:p>
            <a:r>
              <a:rPr lang="en-US" sz="2400" b="1" dirty="0">
                <a:solidFill>
                  <a:schemeClr val="accent1"/>
                </a:solidFill>
              </a:rPr>
              <a:t>End to End Patient Adherence System</a:t>
            </a:r>
          </a:p>
        </p:txBody>
      </p:sp>
    </p:spTree>
    <p:extLst>
      <p:ext uri="{BB962C8B-B14F-4D97-AF65-F5344CB8AC3E}">
        <p14:creationId xmlns:p14="http://schemas.microsoft.com/office/powerpoint/2010/main" xmlns="" val="39735181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98239" y="2805063"/>
            <a:ext cx="2287806" cy="646331"/>
          </a:xfrm>
          <a:prstGeom prst="rect">
            <a:avLst/>
          </a:prstGeom>
        </p:spPr>
        <p:txBody>
          <a:bodyPr wrap="none">
            <a:spAutoFit/>
          </a:bodyPr>
          <a:lstStyle/>
          <a:p>
            <a:r>
              <a:rPr lang="en-US" sz="3600" b="1" dirty="0">
                <a:solidFill>
                  <a:schemeClr val="accent1"/>
                </a:solidFill>
              </a:rPr>
              <a:t>Appendix</a:t>
            </a:r>
            <a:endParaRPr lang="en-US" sz="3600" dirty="0"/>
          </a:p>
        </p:txBody>
      </p:sp>
    </p:spTree>
    <p:extLst>
      <p:ext uri="{BB962C8B-B14F-4D97-AF65-F5344CB8AC3E}">
        <p14:creationId xmlns:p14="http://schemas.microsoft.com/office/powerpoint/2010/main" xmlns="" val="2793573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171976"/>
            <a:ext cx="8412480" cy="1661838"/>
          </a:xfrm>
        </p:spPr>
        <p:txBody>
          <a:bodyPr/>
          <a:lstStyle/>
          <a:p>
            <a:pPr marL="285750" indent="-182880">
              <a:spcBef>
                <a:spcPts val="600"/>
              </a:spcBef>
              <a:buFont typeface="Arial"/>
              <a:buChar char="•"/>
            </a:pPr>
            <a:r>
              <a:rPr lang="en-US" sz="1100" dirty="0">
                <a:solidFill>
                  <a:srgbClr val="002060"/>
                </a:solidFill>
              </a:rPr>
              <a:t>Imputation</a:t>
            </a:r>
          </a:p>
          <a:p>
            <a:pPr marL="717550" lvl="2" indent="-182880">
              <a:buFont typeface="Arial"/>
              <a:buChar char="•"/>
            </a:pPr>
            <a:r>
              <a:rPr lang="en-US" sz="1100" dirty="0">
                <a:solidFill>
                  <a:srgbClr val="002060"/>
                </a:solidFill>
              </a:rPr>
              <a:t>While analyzing the data we found out there is only one NA present in the data. Just by looking the below and above numbers we came to the conclusion that its value has to be 205 and hence it has been replaced with 205</a:t>
            </a:r>
          </a:p>
          <a:p>
            <a:pPr marL="285750" indent="-182880">
              <a:spcBef>
                <a:spcPts val="600"/>
              </a:spcBef>
              <a:buFont typeface="Arial"/>
              <a:buChar char="•"/>
            </a:pPr>
            <a:r>
              <a:rPr lang="en-US" sz="1100" dirty="0">
                <a:solidFill>
                  <a:srgbClr val="002060"/>
                </a:solidFill>
              </a:rPr>
              <a:t>Data Types</a:t>
            </a:r>
          </a:p>
          <a:p>
            <a:pPr marL="717550" lvl="2" indent="-182880">
              <a:buFont typeface="Arial"/>
              <a:buChar char="•"/>
            </a:pPr>
            <a:r>
              <a:rPr lang="en-US" sz="1100" dirty="0">
                <a:solidFill>
                  <a:srgbClr val="002060"/>
                </a:solidFill>
              </a:rPr>
              <a:t>Patient ID has been changed to factor</a:t>
            </a:r>
          </a:p>
          <a:p>
            <a:pPr marL="717550" lvl="2" indent="-182880">
              <a:buFont typeface="Arial"/>
              <a:buChar char="•"/>
            </a:pPr>
            <a:r>
              <a:rPr lang="en-US" sz="1100" dirty="0">
                <a:solidFill>
                  <a:srgbClr val="002060"/>
                </a:solidFill>
              </a:rPr>
              <a:t>Date field has been changed to Date data type</a:t>
            </a:r>
          </a:p>
          <a:p>
            <a:pPr marL="717550" lvl="2" indent="-182880">
              <a:buFont typeface="Arial"/>
              <a:buChar char="•"/>
            </a:pPr>
            <a:r>
              <a:rPr lang="en-US" sz="1100" dirty="0">
                <a:solidFill>
                  <a:srgbClr val="002060"/>
                </a:solidFill>
              </a:rPr>
              <a:t>Age has been binned into buckets of 10 years each. In the given data set, there will be only four levels for age now.</a:t>
            </a:r>
            <a:endParaRPr lang="en-US" sz="1400" dirty="0">
              <a:solidFill>
                <a:srgbClr val="002060"/>
              </a:solidFill>
            </a:endParaRPr>
          </a:p>
        </p:txBody>
      </p:sp>
      <p:sp>
        <p:nvSpPr>
          <p:cNvPr id="3" name="Title 2"/>
          <p:cNvSpPr>
            <a:spLocks noGrp="1"/>
          </p:cNvSpPr>
          <p:nvPr>
            <p:ph type="title"/>
          </p:nvPr>
        </p:nvSpPr>
        <p:spPr>
          <a:xfrm>
            <a:off x="365760" y="205495"/>
            <a:ext cx="8412480" cy="438413"/>
          </a:xfrm>
        </p:spPr>
        <p:txBody>
          <a:bodyPr>
            <a:normAutofit fontScale="90000"/>
          </a:bodyPr>
          <a:lstStyle/>
          <a:p>
            <a:r>
              <a:rPr lang="en-US" sz="2400" b="1" dirty="0">
                <a:solidFill>
                  <a:schemeClr val="accent1"/>
                </a:solidFill>
                <a:latin typeface="+mn-lt"/>
                <a:ea typeface="+mn-ea"/>
                <a:cs typeface="+mn-cs"/>
              </a:rPr>
              <a:t>Feature Engineering</a:t>
            </a:r>
          </a:p>
        </p:txBody>
      </p:sp>
      <p:sp>
        <p:nvSpPr>
          <p:cNvPr id="4" name="Title 2"/>
          <p:cNvSpPr txBox="1">
            <a:spLocks/>
          </p:cNvSpPr>
          <p:nvPr/>
        </p:nvSpPr>
        <p:spPr bwMode="gray">
          <a:xfrm>
            <a:off x="365760" y="863345"/>
            <a:ext cx="1823648" cy="308631"/>
          </a:xfrm>
          <a:prstGeom prst="rect">
            <a:avLst/>
          </a:prstGeom>
        </p:spPr>
        <p:txBody>
          <a:bodyPr vert="horz" lIns="0" tIns="0" rIns="0" bIns="0" rtlCol="0" anchor="t" anchorCtr="0">
            <a:noAutofit/>
          </a:bodyPr>
          <a:lstStyle>
            <a:lvl1pPr algn="l" defTabSz="914400" rtl="0" eaLnBrk="1" latinLnBrk="0" hangingPunct="1">
              <a:spcBef>
                <a:spcPct val="0"/>
              </a:spcBef>
              <a:buNone/>
              <a:defRPr sz="2800" kern="1200">
                <a:solidFill>
                  <a:schemeClr val="accent2"/>
                </a:solidFill>
                <a:latin typeface="+mj-lt"/>
                <a:ea typeface="+mj-ea"/>
                <a:cs typeface="+mj-cs"/>
              </a:defRPr>
            </a:lvl1pPr>
          </a:lstStyle>
          <a:p>
            <a:r>
              <a:rPr lang="en-US" sz="1800" dirty="0">
                <a:solidFill>
                  <a:srgbClr val="00BCE4">
                    <a:lumMod val="50000"/>
                  </a:srgbClr>
                </a:solidFill>
                <a:latin typeface="+mn-lt"/>
                <a:ea typeface="+mn-ea"/>
                <a:cs typeface="Calibri" pitchFamily="34" charset="0"/>
              </a:rPr>
              <a:t>Data Wrangling</a:t>
            </a:r>
          </a:p>
        </p:txBody>
      </p:sp>
      <p:sp>
        <p:nvSpPr>
          <p:cNvPr id="5" name="Text Placeholder 1"/>
          <p:cNvSpPr txBox="1">
            <a:spLocks/>
          </p:cNvSpPr>
          <p:nvPr/>
        </p:nvSpPr>
        <p:spPr bwMode="gray">
          <a:xfrm>
            <a:off x="365760" y="3142445"/>
            <a:ext cx="8412480" cy="3322750"/>
          </a:xfrm>
          <a:prstGeom prst="rect">
            <a:avLst/>
          </a:prstGeom>
        </p:spPr>
        <p:txBody>
          <a:bodyPr vert="horz" lIns="0" tIns="0" rIns="0" bIns="0" rtlCol="0">
            <a:noAutofit/>
          </a:bodyPr>
          <a:lstStyle>
            <a:lvl1pPr marL="0" indent="0" algn="l" defTabSz="914400" rtl="0" eaLnBrk="1" latinLnBrk="0" hangingPunct="1">
              <a:spcBef>
                <a:spcPts val="1200"/>
              </a:spcBef>
              <a:buSzPct val="100000"/>
              <a:buFont typeface="Arial" panose="020B0604020202020204" pitchFamily="34" charset="0"/>
              <a:buNone/>
              <a:defRPr sz="18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182880">
              <a:spcBef>
                <a:spcPts val="600"/>
              </a:spcBef>
              <a:buFont typeface="Arial"/>
              <a:buNone/>
            </a:pPr>
            <a:r>
              <a:rPr lang="en-US" sz="1100" dirty="0">
                <a:solidFill>
                  <a:srgbClr val="002060"/>
                </a:solidFill>
              </a:rPr>
              <a:t>The following columns and data frames have been derived from master dataset for processing  purpose.</a:t>
            </a:r>
          </a:p>
          <a:p>
            <a:pPr marL="285750" indent="-182880">
              <a:spcBef>
                <a:spcPts val="600"/>
              </a:spcBef>
              <a:buFont typeface="Arial"/>
              <a:buChar char="•"/>
            </a:pPr>
            <a:r>
              <a:rPr lang="en-US" sz="1100" dirty="0">
                <a:solidFill>
                  <a:srgbClr val="002060"/>
                </a:solidFill>
              </a:rPr>
              <a:t>PurchasedAfter</a:t>
            </a:r>
          </a:p>
          <a:p>
            <a:pPr marL="717550" lvl="2" indent="-182880">
              <a:buFont typeface="Arial"/>
              <a:buChar char="•"/>
            </a:pPr>
            <a:r>
              <a:rPr lang="en-US" sz="1100" dirty="0">
                <a:solidFill>
                  <a:srgbClr val="002060"/>
                </a:solidFill>
              </a:rPr>
              <a:t>This filed holds the value for the number of days after which the next batch of medicines are bought.</a:t>
            </a:r>
          </a:p>
          <a:p>
            <a:pPr marL="285750" indent="-182880">
              <a:spcBef>
                <a:spcPts val="600"/>
              </a:spcBef>
              <a:buFont typeface="Arial"/>
              <a:buChar char="•"/>
            </a:pPr>
            <a:r>
              <a:rPr lang="en-US" sz="1100" dirty="0">
                <a:solidFill>
                  <a:srgbClr val="002060"/>
                </a:solidFill>
              </a:rPr>
              <a:t>PurchaseLapseDays</a:t>
            </a:r>
          </a:p>
          <a:p>
            <a:pPr marL="717550" lvl="2" indent="-182880">
              <a:buFont typeface="Arial"/>
              <a:buChar char="•"/>
            </a:pPr>
            <a:r>
              <a:rPr lang="en-US" sz="1100" dirty="0">
                <a:solidFill>
                  <a:srgbClr val="002060"/>
                </a:solidFill>
              </a:rPr>
              <a:t>This field is just another representation for PurchasedAfter field but this field will specifically highlight by how many days the purchase has been lapsed. A positive number means that the purchase has been lapsed by so many days and a negative value means that the patient has refilled the medicine so many days before they ran out.</a:t>
            </a:r>
          </a:p>
          <a:p>
            <a:pPr marL="285750" indent="-182880">
              <a:spcBef>
                <a:spcPts val="600"/>
              </a:spcBef>
              <a:buFont typeface="Arial"/>
              <a:buChar char="•"/>
            </a:pPr>
            <a:r>
              <a:rPr lang="en-US" sz="1100" dirty="0">
                <a:solidFill>
                  <a:srgbClr val="002060"/>
                </a:solidFill>
              </a:rPr>
              <a:t>Adherence</a:t>
            </a:r>
          </a:p>
          <a:p>
            <a:pPr marL="717550" lvl="2" indent="-182880">
              <a:buFont typeface="Arial"/>
              <a:buChar char="•"/>
            </a:pPr>
            <a:r>
              <a:rPr lang="en-US" sz="1100" dirty="0">
                <a:solidFill>
                  <a:srgbClr val="002060"/>
                </a:solidFill>
              </a:rPr>
              <a:t>This is a simple binary categorical representation of the adherence of the patient in that particular purchase. This is 0 (Non-Adherent) for a positive PurchaseLapseDays and 1 (Adherent) otherwise.</a:t>
            </a:r>
          </a:p>
          <a:p>
            <a:pPr marL="285750" indent="-182880">
              <a:buFont typeface="Arial" panose="020B0604020202020204" pitchFamily="34" charset="0"/>
              <a:buChar char="•"/>
            </a:pPr>
            <a:r>
              <a:rPr lang="en-US" sz="1100" dirty="0" err="1">
                <a:solidFill>
                  <a:srgbClr val="002060"/>
                </a:solidFill>
              </a:rPr>
              <a:t>Adherence.Level</a:t>
            </a:r>
            <a:endParaRPr lang="en-US" sz="1100" dirty="0">
              <a:solidFill>
                <a:srgbClr val="002060"/>
              </a:solidFill>
            </a:endParaRPr>
          </a:p>
          <a:p>
            <a:pPr marL="717550" lvl="2" indent="-182880">
              <a:buFont typeface="Arial" panose="020B0604020202020204" pitchFamily="34" charset="0"/>
              <a:buChar char="•"/>
            </a:pPr>
            <a:r>
              <a:rPr lang="en-US" sz="1100" dirty="0">
                <a:solidFill>
                  <a:srgbClr val="002060"/>
                </a:solidFill>
              </a:rPr>
              <a:t>The adherence percentage for a given patient and medication combination till date</a:t>
            </a:r>
          </a:p>
          <a:p>
            <a:pPr marL="285750" indent="-182880">
              <a:buFont typeface="Arial" panose="020B0604020202020204" pitchFamily="34" charset="0"/>
              <a:buChar char="•"/>
            </a:pPr>
            <a:r>
              <a:rPr lang="en-US" sz="1100" dirty="0" err="1">
                <a:solidFill>
                  <a:srgbClr val="002060"/>
                </a:solidFill>
              </a:rPr>
              <a:t>Adherence.Class</a:t>
            </a:r>
            <a:endParaRPr lang="en-US" sz="1100" dirty="0">
              <a:solidFill>
                <a:srgbClr val="002060"/>
              </a:solidFill>
            </a:endParaRPr>
          </a:p>
          <a:p>
            <a:pPr marL="717550" lvl="2" indent="-182880">
              <a:buFont typeface="Arial" panose="020B0604020202020204" pitchFamily="34" charset="0"/>
              <a:buChar char="•"/>
            </a:pPr>
            <a:r>
              <a:rPr lang="en-US" sz="1100" dirty="0">
                <a:solidFill>
                  <a:srgbClr val="002060"/>
                </a:solidFill>
              </a:rPr>
              <a:t>A High-Risk or Low-Risk classification of a patient based on the overall purchase adherence till date		</a:t>
            </a:r>
          </a:p>
          <a:p>
            <a:pPr marL="285750" indent="-182880"/>
            <a:endParaRPr lang="en-US" sz="1100" dirty="0">
              <a:solidFill>
                <a:srgbClr val="002060"/>
              </a:solidFill>
            </a:endParaRPr>
          </a:p>
        </p:txBody>
      </p:sp>
      <p:sp>
        <p:nvSpPr>
          <p:cNvPr id="6" name="Title 2"/>
          <p:cNvSpPr txBox="1">
            <a:spLocks/>
          </p:cNvSpPr>
          <p:nvPr/>
        </p:nvSpPr>
        <p:spPr bwMode="gray">
          <a:xfrm>
            <a:off x="365760" y="2834276"/>
            <a:ext cx="1823648" cy="308631"/>
          </a:xfrm>
          <a:prstGeom prst="rect">
            <a:avLst/>
          </a:prstGeom>
        </p:spPr>
        <p:txBody>
          <a:bodyPr vert="horz" lIns="0" tIns="0" rIns="0" bIns="0" rtlCol="0" anchor="t" anchorCtr="0">
            <a:noAutofit/>
          </a:bodyPr>
          <a:lstStyle>
            <a:lvl1pPr algn="l" defTabSz="914400" rtl="0" eaLnBrk="1" latinLnBrk="0" hangingPunct="1">
              <a:spcBef>
                <a:spcPct val="0"/>
              </a:spcBef>
              <a:buNone/>
              <a:defRPr sz="2800" kern="1200">
                <a:solidFill>
                  <a:schemeClr val="accent2"/>
                </a:solidFill>
                <a:latin typeface="+mj-lt"/>
                <a:ea typeface="+mj-ea"/>
                <a:cs typeface="+mj-cs"/>
              </a:defRPr>
            </a:lvl1pPr>
          </a:lstStyle>
          <a:p>
            <a:r>
              <a:rPr lang="en-US" sz="1800" dirty="0">
                <a:solidFill>
                  <a:srgbClr val="00BCE4">
                    <a:lumMod val="50000"/>
                  </a:srgbClr>
                </a:solidFill>
                <a:latin typeface="+mn-lt"/>
                <a:ea typeface="+mn-ea"/>
                <a:cs typeface="Calibri" pitchFamily="34" charset="0"/>
              </a:rPr>
              <a:t>Derived fields </a:t>
            </a:r>
          </a:p>
        </p:txBody>
      </p:sp>
    </p:spTree>
    <p:extLst>
      <p:ext uri="{BB962C8B-B14F-4D97-AF65-F5344CB8AC3E}">
        <p14:creationId xmlns:p14="http://schemas.microsoft.com/office/powerpoint/2010/main" xmlns="" val="8117681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758536"/>
            <a:ext cx="8412480" cy="5587069"/>
          </a:xfrm>
        </p:spPr>
        <p:txBody>
          <a:bodyPr/>
          <a:lstStyle/>
          <a:p>
            <a:pPr marL="477520" lvl="1" indent="-182880"/>
            <a:r>
              <a:rPr lang="en-US" sz="1100" dirty="0">
                <a:solidFill>
                  <a:srgbClr val="002060"/>
                </a:solidFill>
              </a:rPr>
              <a:t>The below plot gives us some interesting insights</a:t>
            </a:r>
          </a:p>
          <a:p>
            <a:pPr marL="706120" lvl="2" indent="-182880"/>
            <a:r>
              <a:rPr lang="en-US" sz="1100" dirty="0">
                <a:solidFill>
                  <a:srgbClr val="002060"/>
                </a:solidFill>
              </a:rPr>
              <a:t>All men buy their own medicines.</a:t>
            </a:r>
          </a:p>
          <a:p>
            <a:pPr marL="706120" lvl="2" indent="-182880"/>
            <a:r>
              <a:rPr lang="en-US" sz="1100" dirty="0">
                <a:solidFill>
                  <a:srgbClr val="002060"/>
                </a:solidFill>
              </a:rPr>
              <a:t>Very few women buy their own medicines. Interestingly none of the younger women buy their own medicines.</a:t>
            </a:r>
          </a:p>
          <a:p>
            <a:pPr marL="706120" lvl="2" indent="-182880"/>
            <a:r>
              <a:rPr lang="en-US" sz="1100" dirty="0">
                <a:solidFill>
                  <a:srgbClr val="002060"/>
                </a:solidFill>
              </a:rPr>
              <a:t>Women are mostly adherent when they buy their own medicines.</a:t>
            </a:r>
          </a:p>
          <a:p>
            <a:pPr marL="706120" lvl="2" indent="-182880"/>
            <a:r>
              <a:rPr lang="en-US" sz="1100" dirty="0">
                <a:solidFill>
                  <a:srgbClr val="002060"/>
                </a:solidFill>
              </a:rPr>
              <a:t>The distribution of different medicines among the two genders and the different age groups is not uniform but the adherence vs. non-adherence behavior seems to be common for all medications. What this could mean is that the type of medicine does not influence the purchase behavior. Therefore, we can as well exclude it from the set of independent variables. This point requires further debate.</a:t>
            </a:r>
          </a:p>
          <a:p>
            <a:pPr marL="706120" lvl="2" indent="-182880"/>
            <a:r>
              <a:rPr lang="en-US" sz="1100" dirty="0">
                <a:solidFill>
                  <a:srgbClr val="002060"/>
                </a:solidFill>
              </a:rPr>
              <a:t>The purchase adherence pattern looks similar when purchased by the patient themselves or by others. This could mean that the Purchased.By independent variable can be ignored. Needs debate.</a:t>
            </a:r>
          </a:p>
          <a:p>
            <a:pPr marL="706120" lvl="2" indent="-182880"/>
            <a:r>
              <a:rPr lang="en-US" sz="1100" dirty="0">
                <a:solidFill>
                  <a:srgbClr val="002060"/>
                </a:solidFill>
              </a:rPr>
              <a:t>None of the men purchase their medicines via mail.</a:t>
            </a:r>
          </a:p>
          <a:p>
            <a:pPr marL="706120" lvl="2" indent="-182880"/>
            <a:r>
              <a:rPr lang="en-US" sz="1100" dirty="0">
                <a:solidFill>
                  <a:srgbClr val="002060"/>
                </a:solidFill>
              </a:rPr>
              <a:t>Women, when purchasing via mail are usually adherent.</a:t>
            </a:r>
          </a:p>
          <a:p>
            <a:pPr marL="706120" lvl="2" indent="-182880"/>
            <a:r>
              <a:rPr lang="en-US" sz="1100" dirty="0">
                <a:solidFill>
                  <a:srgbClr val="002060"/>
                </a:solidFill>
              </a:rPr>
              <a:t>However, the records for purchases on mail are sparse and probably this independent variable can be ignored.</a:t>
            </a:r>
          </a:p>
          <a:p>
            <a:pPr marL="477520" lvl="1" indent="-182880"/>
            <a:endParaRPr lang="en-US" sz="1100" dirty="0">
              <a:solidFill>
                <a:srgbClr val="002060"/>
              </a:solidFill>
            </a:endParaRPr>
          </a:p>
        </p:txBody>
      </p:sp>
      <p:sp>
        <p:nvSpPr>
          <p:cNvPr id="3" name="Title 2"/>
          <p:cNvSpPr>
            <a:spLocks noGrp="1"/>
          </p:cNvSpPr>
          <p:nvPr>
            <p:ph type="title"/>
          </p:nvPr>
        </p:nvSpPr>
        <p:spPr>
          <a:xfrm>
            <a:off x="365760" y="295683"/>
            <a:ext cx="8412480" cy="255035"/>
          </a:xfrm>
        </p:spPr>
        <p:txBody>
          <a:bodyPr>
            <a:normAutofit fontScale="90000"/>
          </a:bodyPr>
          <a:lstStyle/>
          <a:p>
            <a:r>
              <a:rPr lang="en-US" sz="2400" b="1" dirty="0">
                <a:solidFill>
                  <a:schemeClr val="accent1"/>
                </a:solidFill>
                <a:latin typeface="+mn-lt"/>
                <a:ea typeface="+mn-ea"/>
                <a:cs typeface="+mn-cs"/>
              </a:rPr>
              <a:t>Adherence Behavior</a:t>
            </a:r>
            <a:br>
              <a:rPr lang="en-US" sz="2400" b="1" dirty="0">
                <a:solidFill>
                  <a:schemeClr val="accent1"/>
                </a:solidFill>
                <a:latin typeface="+mn-lt"/>
                <a:ea typeface="+mn-ea"/>
                <a:cs typeface="+mn-cs"/>
              </a:rPr>
            </a:br>
            <a:endParaRPr lang="en-US" sz="2400" b="1" dirty="0">
              <a:solidFill>
                <a:schemeClr val="accent1"/>
              </a:solidFill>
              <a:latin typeface="+mn-lt"/>
              <a:ea typeface="+mn-ea"/>
              <a:cs typeface="+mn-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87510" y="3657234"/>
            <a:ext cx="6168980" cy="26883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0964431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18308" y="1230671"/>
            <a:ext cx="5408249" cy="251882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itle 2"/>
          <p:cNvSpPr>
            <a:spLocks noGrp="1"/>
          </p:cNvSpPr>
          <p:nvPr>
            <p:ph type="title"/>
          </p:nvPr>
        </p:nvSpPr>
        <p:spPr>
          <a:xfrm>
            <a:off x="365760" y="295683"/>
            <a:ext cx="8412480" cy="442072"/>
          </a:xfrm>
        </p:spPr>
        <p:txBody>
          <a:bodyPr>
            <a:normAutofit fontScale="90000"/>
          </a:bodyPr>
          <a:lstStyle/>
          <a:p>
            <a:r>
              <a:rPr lang="en-US" sz="2400" b="1" dirty="0">
                <a:solidFill>
                  <a:schemeClr val="accent1"/>
                </a:solidFill>
                <a:latin typeface="+mn-lt"/>
                <a:ea typeface="+mn-ea"/>
                <a:cs typeface="+mn-cs"/>
              </a:rPr>
              <a:t>Adherence Behavior – Plots	</a:t>
            </a:r>
            <a:br>
              <a:rPr lang="en-US" sz="2400" b="1" dirty="0">
                <a:solidFill>
                  <a:schemeClr val="accent1"/>
                </a:solidFill>
                <a:latin typeface="+mn-lt"/>
                <a:ea typeface="+mn-ea"/>
                <a:cs typeface="+mn-cs"/>
              </a:rPr>
            </a:br>
            <a:endParaRPr lang="en-US" sz="2400" b="1" dirty="0">
              <a:solidFill>
                <a:schemeClr val="accent1"/>
              </a:solidFill>
              <a:latin typeface="+mn-lt"/>
              <a:ea typeface="+mn-ea"/>
              <a:cs typeface="+mn-cs"/>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18307" y="4071624"/>
            <a:ext cx="5408249" cy="22851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extBox 6"/>
          <p:cNvSpPr txBox="1"/>
          <p:nvPr/>
        </p:nvSpPr>
        <p:spPr>
          <a:xfrm>
            <a:off x="365760" y="1043188"/>
            <a:ext cx="2539157" cy="169277"/>
          </a:xfrm>
          <a:prstGeom prst="rect">
            <a:avLst/>
          </a:prstGeom>
          <a:noFill/>
        </p:spPr>
        <p:txBody>
          <a:bodyPr wrap="none" lIns="0" tIns="0" rIns="0" bIns="0" rtlCol="0">
            <a:spAutoFit/>
          </a:bodyPr>
          <a:lstStyle/>
          <a:p>
            <a:pPr marL="0" lvl="1">
              <a:spcBef>
                <a:spcPts val="600"/>
              </a:spcBef>
              <a:buSzPct val="100000"/>
            </a:pPr>
            <a:r>
              <a:rPr lang="en-US" sz="1100" dirty="0">
                <a:solidFill>
                  <a:srgbClr val="002060"/>
                </a:solidFill>
              </a:rPr>
              <a:t>Purchase lapse date vs all date behavior</a:t>
            </a:r>
          </a:p>
        </p:txBody>
      </p:sp>
      <p:sp>
        <p:nvSpPr>
          <p:cNvPr id="8" name="TextBox 7"/>
          <p:cNvSpPr txBox="1"/>
          <p:nvPr/>
        </p:nvSpPr>
        <p:spPr>
          <a:xfrm>
            <a:off x="365759" y="3825923"/>
            <a:ext cx="2303516" cy="169277"/>
          </a:xfrm>
          <a:prstGeom prst="rect">
            <a:avLst/>
          </a:prstGeom>
          <a:noFill/>
        </p:spPr>
        <p:txBody>
          <a:bodyPr wrap="none" lIns="0" tIns="0" rIns="0" bIns="0" rtlCol="0">
            <a:spAutoFit/>
          </a:bodyPr>
          <a:lstStyle/>
          <a:p>
            <a:pPr marL="0" lvl="1">
              <a:spcBef>
                <a:spcPts val="600"/>
              </a:spcBef>
              <a:buSzPct val="100000"/>
            </a:pPr>
            <a:r>
              <a:rPr lang="en-US" sz="1100" dirty="0">
                <a:solidFill>
                  <a:srgbClr val="002060"/>
                </a:solidFill>
              </a:rPr>
              <a:t>Purchase lapse days vs amount paid</a:t>
            </a:r>
          </a:p>
        </p:txBody>
      </p:sp>
    </p:spTree>
    <p:extLst>
      <p:ext uri="{BB962C8B-B14F-4D97-AF65-F5344CB8AC3E}">
        <p14:creationId xmlns:p14="http://schemas.microsoft.com/office/powerpoint/2010/main" xmlns="" val="229842471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42072"/>
          </a:xfrm>
        </p:spPr>
        <p:txBody>
          <a:bodyPr>
            <a:normAutofit fontScale="90000"/>
          </a:bodyPr>
          <a:lstStyle/>
          <a:p>
            <a:r>
              <a:rPr lang="en-US" sz="2400" b="1" dirty="0">
                <a:solidFill>
                  <a:schemeClr val="accent1"/>
                </a:solidFill>
                <a:latin typeface="+mn-lt"/>
                <a:ea typeface="+mn-ea"/>
                <a:cs typeface="+mn-cs"/>
              </a:rPr>
              <a:t>Adherence Behavior – Plots	</a:t>
            </a:r>
            <a:br>
              <a:rPr lang="en-US" sz="2400" b="1" dirty="0">
                <a:solidFill>
                  <a:schemeClr val="accent1"/>
                </a:solidFill>
                <a:latin typeface="+mn-lt"/>
                <a:ea typeface="+mn-ea"/>
                <a:cs typeface="+mn-cs"/>
              </a:rPr>
            </a:br>
            <a:endParaRPr lang="en-US" sz="2400" b="1" dirty="0">
              <a:solidFill>
                <a:schemeClr val="accent1"/>
              </a:solidFill>
              <a:latin typeface="+mn-lt"/>
              <a:ea typeface="+mn-ea"/>
              <a:cs typeface="+mn-cs"/>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1386" y="1284290"/>
            <a:ext cx="7741227" cy="435379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365760" y="996291"/>
            <a:ext cx="1777731" cy="169277"/>
          </a:xfrm>
          <a:prstGeom prst="rect">
            <a:avLst/>
          </a:prstGeom>
          <a:noFill/>
        </p:spPr>
        <p:txBody>
          <a:bodyPr wrap="none" lIns="0" tIns="0" rIns="0" bIns="0" rtlCol="0">
            <a:spAutoFit/>
          </a:bodyPr>
          <a:lstStyle/>
          <a:p>
            <a:pPr marL="0" lvl="1">
              <a:spcBef>
                <a:spcPts val="600"/>
              </a:spcBef>
              <a:buSzPct val="100000"/>
            </a:pPr>
            <a:r>
              <a:rPr lang="en-US" sz="1100" dirty="0">
                <a:solidFill>
                  <a:srgbClr val="002060"/>
                </a:solidFill>
              </a:rPr>
              <a:t>Purchase lapse date vs date</a:t>
            </a:r>
          </a:p>
        </p:txBody>
      </p:sp>
    </p:spTree>
    <p:extLst>
      <p:ext uri="{BB962C8B-B14F-4D97-AF65-F5344CB8AC3E}">
        <p14:creationId xmlns:p14="http://schemas.microsoft.com/office/powerpoint/2010/main" xmlns="" val="14894497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57086" y="1150793"/>
            <a:ext cx="6661615" cy="24341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itle 2"/>
          <p:cNvSpPr>
            <a:spLocks noGrp="1"/>
          </p:cNvSpPr>
          <p:nvPr>
            <p:ph type="title"/>
          </p:nvPr>
        </p:nvSpPr>
        <p:spPr>
          <a:xfrm>
            <a:off x="365760" y="295683"/>
            <a:ext cx="8412480" cy="255035"/>
          </a:xfrm>
        </p:spPr>
        <p:txBody>
          <a:bodyPr>
            <a:normAutofit fontScale="90000"/>
          </a:bodyPr>
          <a:lstStyle/>
          <a:p>
            <a:r>
              <a:rPr lang="en-US" sz="2400" b="1" dirty="0">
                <a:solidFill>
                  <a:schemeClr val="accent1"/>
                </a:solidFill>
                <a:latin typeface="+mn-lt"/>
                <a:ea typeface="+mn-ea"/>
                <a:cs typeface="+mn-cs"/>
              </a:rPr>
              <a:t>Adherence Behavior – Regression Plots</a:t>
            </a:r>
            <a:r>
              <a:rPr lang="en-US" b="1" dirty="0"/>
              <a:t>	</a:t>
            </a:r>
            <a:br>
              <a:rPr lang="en-US" b="1" dirty="0"/>
            </a:b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7087" y="3878737"/>
            <a:ext cx="6661615" cy="231600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extBox 6"/>
          <p:cNvSpPr txBox="1"/>
          <p:nvPr/>
        </p:nvSpPr>
        <p:spPr>
          <a:xfrm>
            <a:off x="365760" y="921768"/>
            <a:ext cx="1067600" cy="169277"/>
          </a:xfrm>
          <a:prstGeom prst="rect">
            <a:avLst/>
          </a:prstGeom>
          <a:noFill/>
        </p:spPr>
        <p:txBody>
          <a:bodyPr wrap="none" lIns="0" tIns="0" rIns="0" bIns="0" rtlCol="0">
            <a:spAutoFit/>
          </a:bodyPr>
          <a:lstStyle/>
          <a:p>
            <a:pPr marL="0" lvl="1">
              <a:spcBef>
                <a:spcPts val="600"/>
              </a:spcBef>
              <a:buSzPct val="100000"/>
            </a:pPr>
            <a:r>
              <a:rPr lang="en-US" sz="1100" dirty="0">
                <a:solidFill>
                  <a:srgbClr val="002060"/>
                </a:solidFill>
              </a:rPr>
              <a:t>Regression Plots</a:t>
            </a:r>
          </a:p>
        </p:txBody>
      </p:sp>
    </p:spTree>
    <p:extLst>
      <p:ext uri="{BB962C8B-B14F-4D97-AF65-F5344CB8AC3E}">
        <p14:creationId xmlns:p14="http://schemas.microsoft.com/office/powerpoint/2010/main" xmlns="" val="19331111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3124" y="1499820"/>
            <a:ext cx="8546951" cy="3699709"/>
          </a:xfrm>
        </p:spPr>
        <p:txBody>
          <a:bodyPr>
            <a:normAutofit lnSpcReduction="10000"/>
          </a:bodyPr>
          <a:lstStyle/>
          <a:p>
            <a:endParaRPr lang="en-US" dirty="0"/>
          </a:p>
          <a:p>
            <a:pPr marL="171450" indent="-171450">
              <a:spcBef>
                <a:spcPts val="600"/>
              </a:spcBef>
              <a:buFont typeface="Wingdings" panose="05000000000000000000" pitchFamily="2" charset="2"/>
              <a:buChar char="§"/>
            </a:pPr>
            <a:r>
              <a:rPr lang="en-US" sz="1400" dirty="0">
                <a:solidFill>
                  <a:srgbClr val="002776"/>
                </a:solidFill>
                <a:ea typeface="Times New Roman" panose="02020603050405020304" pitchFamily="18" charset="0"/>
                <a:cs typeface="Times New Roman" panose="02020603050405020304" pitchFamily="18" charset="0"/>
              </a:rPr>
              <a:t>32M use 3+ medications per day</a:t>
            </a:r>
          </a:p>
          <a:p>
            <a:pPr marL="171450" indent="-171450">
              <a:spcBef>
                <a:spcPts val="600"/>
              </a:spcBef>
              <a:buFont typeface="Wingdings" panose="05000000000000000000" pitchFamily="2" charset="2"/>
              <a:buChar char="§"/>
            </a:pPr>
            <a:r>
              <a:rPr lang="en-US" sz="1400" dirty="0">
                <a:solidFill>
                  <a:srgbClr val="002776"/>
                </a:solidFill>
                <a:ea typeface="Times New Roman" panose="02020603050405020304" pitchFamily="18" charset="0"/>
                <a:cs typeface="Times New Roman" panose="02020603050405020304" pitchFamily="18" charset="0"/>
              </a:rPr>
              <a:t>75% non‐adherent in some way</a:t>
            </a:r>
          </a:p>
          <a:p>
            <a:pPr marL="171450" indent="-171450">
              <a:spcBef>
                <a:spcPts val="600"/>
              </a:spcBef>
              <a:buFont typeface="Wingdings" panose="05000000000000000000" pitchFamily="2" charset="2"/>
              <a:buChar char="§"/>
            </a:pPr>
            <a:r>
              <a:rPr lang="en-US" sz="1400" dirty="0">
                <a:solidFill>
                  <a:srgbClr val="002776"/>
                </a:solidFill>
                <a:ea typeface="Times New Roman" panose="02020603050405020304" pitchFamily="18" charset="0"/>
                <a:cs typeface="Times New Roman" panose="02020603050405020304" pitchFamily="18" charset="0"/>
              </a:rPr>
              <a:t>Non‐adherence is related to</a:t>
            </a:r>
          </a:p>
          <a:p>
            <a:pPr marL="171450" indent="-171450">
              <a:spcBef>
                <a:spcPts val="600"/>
              </a:spcBef>
              <a:buFont typeface="Wingdings" panose="05000000000000000000" pitchFamily="2" charset="2"/>
              <a:buChar char="§"/>
            </a:pPr>
            <a:r>
              <a:rPr lang="en-US" sz="1400" dirty="0">
                <a:solidFill>
                  <a:srgbClr val="002776"/>
                </a:solidFill>
                <a:ea typeface="Times New Roman" panose="02020603050405020304" pitchFamily="18" charset="0"/>
                <a:cs typeface="Times New Roman" panose="02020603050405020304" pitchFamily="18" charset="0"/>
              </a:rPr>
              <a:t>1/3 of medication‐related to hospitalizations</a:t>
            </a:r>
          </a:p>
          <a:p>
            <a:pPr marL="171450" indent="-171450">
              <a:spcBef>
                <a:spcPts val="600"/>
              </a:spcBef>
              <a:buFont typeface="Wingdings" panose="05000000000000000000" pitchFamily="2" charset="2"/>
              <a:buChar char="§"/>
            </a:pPr>
            <a:r>
              <a:rPr lang="en-US" sz="1400" dirty="0">
                <a:solidFill>
                  <a:srgbClr val="002776"/>
                </a:solidFill>
                <a:ea typeface="Times New Roman" panose="02020603050405020304" pitchFamily="18" charset="0"/>
                <a:cs typeface="Times New Roman" panose="02020603050405020304" pitchFamily="18" charset="0"/>
              </a:rPr>
              <a:t>125,000 deaths annually </a:t>
            </a:r>
          </a:p>
          <a:p>
            <a:pPr marL="171450" indent="-171450">
              <a:spcBef>
                <a:spcPts val="600"/>
              </a:spcBef>
              <a:buFont typeface="Wingdings" panose="05000000000000000000" pitchFamily="2" charset="2"/>
              <a:buChar char="§"/>
            </a:pPr>
            <a:r>
              <a:rPr lang="en-US" sz="1400" dirty="0">
                <a:solidFill>
                  <a:srgbClr val="002776"/>
                </a:solidFill>
                <a:ea typeface="Times New Roman" panose="02020603050405020304" pitchFamily="18" charset="0"/>
                <a:cs typeface="Times New Roman" panose="02020603050405020304" pitchFamily="18" charset="0"/>
              </a:rPr>
              <a:t>Annual US impact estimated at ~$300B</a:t>
            </a:r>
          </a:p>
          <a:p>
            <a:pPr marL="171450" indent="-171450">
              <a:spcBef>
                <a:spcPts val="600"/>
              </a:spcBef>
              <a:buFont typeface="Wingdings" panose="05000000000000000000" pitchFamily="2" charset="2"/>
              <a:buChar char="§"/>
            </a:pPr>
            <a:r>
              <a:rPr lang="en-US" sz="1400" dirty="0">
                <a:solidFill>
                  <a:srgbClr val="002776"/>
                </a:solidFill>
                <a:ea typeface="Times New Roman" panose="02020603050405020304" pitchFamily="18" charset="0"/>
                <a:cs typeface="Times New Roman" panose="02020603050405020304" pitchFamily="18" charset="0"/>
              </a:rPr>
              <a:t>Addressing non‐adherence could cover the </a:t>
            </a:r>
          </a:p>
          <a:p>
            <a:pPr>
              <a:spcBef>
                <a:spcPts val="600"/>
              </a:spcBef>
            </a:pPr>
            <a:r>
              <a:rPr lang="en-US" sz="1400" dirty="0">
                <a:solidFill>
                  <a:srgbClr val="002776"/>
                </a:solidFill>
                <a:ea typeface="Times New Roman" panose="02020603050405020304" pitchFamily="18" charset="0"/>
                <a:cs typeface="Times New Roman" panose="02020603050405020304" pitchFamily="18" charset="0"/>
              </a:rPr>
              <a:t>    cost of healthcare for ~45M</a:t>
            </a:r>
          </a:p>
          <a:p>
            <a:pPr marL="171450" indent="-171450">
              <a:spcBef>
                <a:spcPts val="600"/>
              </a:spcBef>
              <a:buFont typeface="Wingdings" panose="05000000000000000000" pitchFamily="2" charset="2"/>
              <a:buChar char="§"/>
            </a:pPr>
            <a:r>
              <a:rPr lang="en-US" sz="1400" dirty="0">
                <a:solidFill>
                  <a:srgbClr val="002776"/>
                </a:solidFill>
                <a:ea typeface="Times New Roman" panose="02020603050405020304" pitchFamily="18" charset="0"/>
                <a:cs typeface="Times New Roman" panose="02020603050405020304" pitchFamily="18" charset="0"/>
              </a:rPr>
              <a:t>157M people will have one or more chronic </a:t>
            </a:r>
          </a:p>
          <a:p>
            <a:pPr>
              <a:spcBef>
                <a:spcPts val="600"/>
              </a:spcBef>
            </a:pPr>
            <a:r>
              <a:rPr lang="en-US" sz="1400" dirty="0">
                <a:solidFill>
                  <a:srgbClr val="002776"/>
                </a:solidFill>
                <a:ea typeface="Times New Roman" panose="02020603050405020304" pitchFamily="18" charset="0"/>
                <a:cs typeface="Times New Roman" panose="02020603050405020304" pitchFamily="18" charset="0"/>
              </a:rPr>
              <a:t>    conditions in 2020, most of which will be </a:t>
            </a:r>
          </a:p>
          <a:p>
            <a:pPr>
              <a:spcBef>
                <a:spcPts val="600"/>
              </a:spcBef>
            </a:pPr>
            <a:r>
              <a:rPr lang="en-US" sz="1400" dirty="0">
                <a:solidFill>
                  <a:srgbClr val="002776"/>
                </a:solidFill>
                <a:ea typeface="Times New Roman" panose="02020603050405020304" pitchFamily="18" charset="0"/>
                <a:cs typeface="Times New Roman" panose="02020603050405020304" pitchFamily="18" charset="0"/>
              </a:rPr>
              <a:t>    treated with medications.</a:t>
            </a:r>
          </a:p>
          <a:p>
            <a:pPr marL="171450" indent="-171450">
              <a:spcBef>
                <a:spcPts val="600"/>
              </a:spcBef>
              <a:buFont typeface="Wingdings" panose="05000000000000000000" pitchFamily="2" charset="2"/>
              <a:buChar char="§"/>
            </a:pPr>
            <a:endParaRPr lang="en-US" sz="1200" dirty="0">
              <a:solidFill>
                <a:srgbClr val="002776"/>
              </a:solidFill>
              <a:ea typeface="Times New Roman" panose="02020603050405020304" pitchFamily="18" charset="0"/>
              <a:cs typeface="Times New Roman" panose="02020603050405020304" pitchFamily="18" charset="0"/>
            </a:endParaRPr>
          </a:p>
          <a:p>
            <a:pPr marL="171450" indent="-171450">
              <a:spcBef>
                <a:spcPts val="600"/>
              </a:spcBef>
              <a:buFont typeface="Wingdings" panose="05000000000000000000" pitchFamily="2" charset="2"/>
              <a:buChar char="§"/>
            </a:pPr>
            <a:endParaRPr lang="en-US" sz="1200" dirty="0">
              <a:solidFill>
                <a:srgbClr val="002776"/>
              </a:solidFill>
              <a:ea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95431" y="152248"/>
            <a:ext cx="8412480" cy="484246"/>
          </a:xfrm>
        </p:spPr>
        <p:txBody>
          <a:bodyPr/>
          <a:lstStyle/>
          <a:p>
            <a:pPr algn="ctr" fontAlgn="base">
              <a:lnSpc>
                <a:spcPct val="85000"/>
              </a:lnSpc>
              <a:spcAft>
                <a:spcPct val="0"/>
              </a:spcAft>
            </a:pPr>
            <a:r>
              <a:rPr lang="en-US" sz="2400" b="1" dirty="0">
                <a:solidFill>
                  <a:schemeClr val="accent1"/>
                </a:solidFill>
              </a:rPr>
              <a:t>Problem and Impact </a:t>
            </a:r>
          </a:p>
        </p:txBody>
      </p:sp>
      <p:pic>
        <p:nvPicPr>
          <p:cNvPr id="4" name="Picture 3"/>
          <p:cNvPicPr>
            <a:picLocks noChangeAspect="1"/>
          </p:cNvPicPr>
          <p:nvPr/>
        </p:nvPicPr>
        <p:blipFill>
          <a:blip r:embed="rId2"/>
          <a:stretch>
            <a:fillRect/>
          </a:stretch>
        </p:blipFill>
        <p:spPr>
          <a:xfrm>
            <a:off x="4222374" y="1082929"/>
            <a:ext cx="4727701" cy="5347601"/>
          </a:xfrm>
          <a:prstGeom prst="rect">
            <a:avLst/>
          </a:prstGeom>
        </p:spPr>
      </p:pic>
      <p:sp>
        <p:nvSpPr>
          <p:cNvPr id="5" name="TextBox 4"/>
          <p:cNvSpPr txBox="1"/>
          <p:nvPr/>
        </p:nvSpPr>
        <p:spPr>
          <a:xfrm>
            <a:off x="1147482" y="571135"/>
            <a:ext cx="8776447" cy="630942"/>
          </a:xfrm>
          <a:prstGeom prst="rect">
            <a:avLst/>
          </a:prstGeom>
          <a:noFill/>
        </p:spPr>
        <p:txBody>
          <a:bodyPr wrap="square" lIns="0" tIns="0" rIns="0" bIns="0" rtlCol="0">
            <a:spAutoFit/>
          </a:bodyPr>
          <a:lstStyle/>
          <a:p>
            <a:r>
              <a:rPr lang="en-US" dirty="0">
                <a:solidFill>
                  <a:srgbClr val="00BCE4">
                    <a:lumMod val="50000"/>
                  </a:srgbClr>
                </a:solidFill>
                <a:cs typeface="Calibri" pitchFamily="34" charset="0"/>
              </a:rPr>
              <a:t>Poor Medication Adherence is a Problem of Striking Magnitude</a:t>
            </a:r>
          </a:p>
          <a:p>
            <a:pPr marL="203200" indent="-203200">
              <a:spcBef>
                <a:spcPts val="600"/>
              </a:spcBef>
              <a:buSzPct val="100000"/>
              <a:buFont typeface="Arial"/>
              <a:buChar char="•"/>
            </a:pPr>
            <a:endParaRPr lang="en-US" dirty="0">
              <a:solidFill>
                <a:srgbClr val="313131"/>
              </a:solidFill>
            </a:endParaRPr>
          </a:p>
        </p:txBody>
      </p:sp>
      <p:sp>
        <p:nvSpPr>
          <p:cNvPr id="6" name="TextBox 5"/>
          <p:cNvSpPr txBox="1"/>
          <p:nvPr/>
        </p:nvSpPr>
        <p:spPr>
          <a:xfrm>
            <a:off x="275071" y="6482052"/>
            <a:ext cx="6311153" cy="246221"/>
          </a:xfrm>
          <a:prstGeom prst="rect">
            <a:avLst/>
          </a:prstGeom>
          <a:noFill/>
        </p:spPr>
        <p:txBody>
          <a:bodyPr wrap="square" lIns="0" tIns="0" rIns="0" bIns="0" rtlCol="0">
            <a:spAutoFit/>
          </a:bodyPr>
          <a:lstStyle/>
          <a:p>
            <a:r>
              <a:rPr lang="en-US" sz="800" dirty="0"/>
              <a:t>American College of Cardiology</a:t>
            </a:r>
          </a:p>
          <a:p>
            <a:r>
              <a:rPr lang="en-US" sz="800" dirty="0"/>
              <a:t>New England Healthcare Institute. ‘Thinking outside the pillbox via Healthcare insights; Express Scripts Lab;</a:t>
            </a:r>
            <a:endParaRPr lang="en-US" sz="800" dirty="0">
              <a:solidFill>
                <a:srgbClr val="313131"/>
              </a:solidFill>
            </a:endParaRPr>
          </a:p>
        </p:txBody>
      </p:sp>
    </p:spTree>
    <p:extLst>
      <p:ext uri="{BB962C8B-B14F-4D97-AF65-F5344CB8AC3E}">
        <p14:creationId xmlns:p14="http://schemas.microsoft.com/office/powerpoint/2010/main" xmlns="" val="1660060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885172"/>
            <a:ext cx="8412480" cy="5542522"/>
          </a:xfrm>
        </p:spPr>
        <p:txBody>
          <a:bodyPr/>
          <a:lstStyle/>
          <a:p>
            <a:endParaRPr lang="en-US" dirty="0">
              <a:solidFill>
                <a:srgbClr val="00BCE4">
                  <a:lumMod val="50000"/>
                </a:srgbClr>
              </a:solidFill>
              <a:cs typeface="Calibri" pitchFamily="34" charset="0"/>
            </a:endParaRPr>
          </a:p>
          <a:p>
            <a:endParaRPr lang="en-US" dirty="0">
              <a:solidFill>
                <a:srgbClr val="00BCE4">
                  <a:lumMod val="50000"/>
                </a:srgbClr>
              </a:solidFill>
              <a:cs typeface="Calibri" pitchFamily="34" charset="0"/>
            </a:endParaRPr>
          </a:p>
          <a:p>
            <a:pPr marL="285750" indent="-285750">
              <a:buFont typeface="Wingdings" panose="05000000000000000000" pitchFamily="2" charset="2"/>
              <a:buChar char="Ø"/>
            </a:pPr>
            <a:endParaRPr lang="en-US" sz="1600" dirty="0">
              <a:solidFill>
                <a:srgbClr val="000000"/>
              </a:solidFill>
              <a:cs typeface="Arial" charset="0"/>
            </a:endParaRPr>
          </a:p>
        </p:txBody>
      </p:sp>
      <p:sp>
        <p:nvSpPr>
          <p:cNvPr id="3" name="Title 2"/>
          <p:cNvSpPr>
            <a:spLocks noGrp="1"/>
          </p:cNvSpPr>
          <p:nvPr>
            <p:ph type="title"/>
          </p:nvPr>
        </p:nvSpPr>
        <p:spPr>
          <a:xfrm>
            <a:off x="365760" y="295683"/>
            <a:ext cx="8412480" cy="457352"/>
          </a:xfrm>
        </p:spPr>
        <p:txBody>
          <a:bodyPr/>
          <a:lstStyle/>
          <a:p>
            <a:pPr algn="ctr" fontAlgn="base">
              <a:lnSpc>
                <a:spcPct val="85000"/>
              </a:lnSpc>
              <a:spcAft>
                <a:spcPct val="0"/>
              </a:spcAft>
            </a:pPr>
            <a:r>
              <a:rPr lang="en-US" sz="2400" b="1" dirty="0">
                <a:solidFill>
                  <a:schemeClr val="accent1"/>
                </a:solidFill>
              </a:rPr>
              <a:t>Solving this big problem</a:t>
            </a:r>
          </a:p>
        </p:txBody>
      </p:sp>
      <p:graphicFrame>
        <p:nvGraphicFramePr>
          <p:cNvPr id="4" name="Table 3"/>
          <p:cNvGraphicFramePr>
            <a:graphicFrameLocks noGrp="1"/>
          </p:cNvGraphicFramePr>
          <p:nvPr>
            <p:extLst>
              <p:ext uri="{D42A27DB-BD31-4B8C-83A1-F6EECF244321}">
                <p14:modId xmlns:p14="http://schemas.microsoft.com/office/powerpoint/2010/main" xmlns="" val="3768917391"/>
              </p:ext>
            </p:extLst>
          </p:nvPr>
        </p:nvGraphicFramePr>
        <p:xfrm>
          <a:off x="609600" y="4011705"/>
          <a:ext cx="7924800" cy="1874520"/>
        </p:xfrm>
        <a:graphic>
          <a:graphicData uri="http://schemas.openxmlformats.org/drawingml/2006/table">
            <a:tbl>
              <a:tblPr firstRow="1" bandRow="1">
                <a:tableStyleId>{5C22544A-7EE6-4342-B048-85BDC9FD1C3A}</a:tableStyleId>
              </a:tblPr>
              <a:tblGrid>
                <a:gridCol w="7924800">
                  <a:extLst>
                    <a:ext uri="{9D8B030D-6E8A-4147-A177-3AD203B41FA5}">
                      <a16:colId xmlns:a16="http://schemas.microsoft.com/office/drawing/2014/main" xmlns="" val="20000"/>
                    </a:ext>
                  </a:extLst>
                </a:gridCol>
              </a:tblGrid>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cs typeface="Calibri" pitchFamily="34" charset="0"/>
                        </a:rPr>
                        <a:t>New Health System Capabilities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sngStrike" kern="1200" cap="none" spc="0" normalizeH="0" baseline="0" noProof="0" dirty="0">
                        <a:ln>
                          <a:noFill/>
                        </a:ln>
                        <a:solidFill>
                          <a:srgbClr val="FFFFFF"/>
                        </a:solidFill>
                        <a:effectLst/>
                        <a:uLnTx/>
                        <a:uFillTx/>
                        <a:latin typeface="+mj-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109003">
                <a:tc>
                  <a:txBody>
                    <a:bodyPr/>
                    <a:lstStyle/>
                    <a:p>
                      <a:pPr marL="171450" indent="-171450">
                        <a:spcBef>
                          <a:spcPts val="600"/>
                        </a:spcBef>
                        <a:buFont typeface="Wingdings" panose="05000000000000000000" pitchFamily="2" charset="2"/>
                        <a:buChar char="§"/>
                      </a:pPr>
                      <a:r>
                        <a:rPr lang="en-US" sz="1200" dirty="0">
                          <a:solidFill>
                            <a:schemeClr val="tx1">
                              <a:lumMod val="95000"/>
                              <a:lumOff val="5000"/>
                            </a:schemeClr>
                          </a:solidFill>
                          <a:ea typeface="Times New Roman" panose="02020603050405020304" pitchFamily="18" charset="0"/>
                          <a:cs typeface="Times New Roman" panose="02020603050405020304" pitchFamily="18" charset="0"/>
                        </a:rPr>
                        <a:t>Accurately assess and predict who is most at‐risk - Who is at risk for an adverse event in the near term?</a:t>
                      </a:r>
                    </a:p>
                    <a:p>
                      <a:pPr marL="171450" indent="-171450">
                        <a:spcBef>
                          <a:spcPts val="600"/>
                        </a:spcBef>
                        <a:buFont typeface="Wingdings" panose="05000000000000000000" pitchFamily="2" charset="2"/>
                        <a:buChar char="§"/>
                      </a:pPr>
                      <a:r>
                        <a:rPr lang="en-US" sz="1200" dirty="0">
                          <a:solidFill>
                            <a:schemeClr val="tx1">
                              <a:lumMod val="95000"/>
                              <a:lumOff val="5000"/>
                            </a:schemeClr>
                          </a:solidFill>
                          <a:ea typeface="Times New Roman" panose="02020603050405020304" pitchFamily="18" charset="0"/>
                          <a:cs typeface="Times New Roman" panose="02020603050405020304" pitchFamily="18" charset="0"/>
                        </a:rPr>
                        <a:t>Identify what influencers of adherence differ for different people - What data‐driven factors are materially affecting adherence levels?</a:t>
                      </a:r>
                    </a:p>
                    <a:p>
                      <a:pPr marL="171450" indent="-171450">
                        <a:spcBef>
                          <a:spcPts val="600"/>
                        </a:spcBef>
                        <a:buFont typeface="Wingdings" panose="05000000000000000000" pitchFamily="2" charset="2"/>
                        <a:buChar char="§"/>
                      </a:pPr>
                      <a:r>
                        <a:rPr lang="en-US" sz="1200" dirty="0">
                          <a:solidFill>
                            <a:schemeClr val="tx1">
                              <a:lumMod val="95000"/>
                              <a:lumOff val="5000"/>
                            </a:schemeClr>
                          </a:solidFill>
                          <a:ea typeface="Times New Roman" panose="02020603050405020304" pitchFamily="18" charset="0"/>
                          <a:cs typeface="Times New Roman" panose="02020603050405020304" pitchFamily="18" charset="0"/>
                        </a:rPr>
                        <a:t>Match people’s risk with tailored interventions - How can we adjust programs to target people based on different risk levels?</a:t>
                      </a:r>
                    </a:p>
                    <a:p>
                      <a:pPr marL="171450" indent="-171450" algn="ctr">
                        <a:spcBef>
                          <a:spcPts val="600"/>
                        </a:spcBef>
                        <a:buFont typeface="Wingdings" panose="05000000000000000000" pitchFamily="2" charset="2"/>
                        <a:buChar char="§"/>
                      </a:pPr>
                      <a:endParaRPr lang="en-US" sz="1200" b="0" kern="1200" baseline="0" dirty="0">
                        <a:solidFill>
                          <a:srgbClr val="002776"/>
                        </a:solidFill>
                        <a:latin typeface="+mn-lt"/>
                        <a:ea typeface="Times New Roman" panose="02020603050405020304" pitchFamily="18" charset="0"/>
                        <a:cs typeface="Times New Roman" panose="02020603050405020304" pitchFamily="18"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xmlns="" val="323027743"/>
              </p:ext>
            </p:extLst>
          </p:nvPr>
        </p:nvGraphicFramePr>
        <p:xfrm>
          <a:off x="609600" y="1151069"/>
          <a:ext cx="7924800" cy="1566203"/>
        </p:xfrm>
        <a:graphic>
          <a:graphicData uri="http://schemas.openxmlformats.org/drawingml/2006/table">
            <a:tbl>
              <a:tblPr firstRow="1" bandRow="1">
                <a:tableStyleId>{5C22544A-7EE6-4342-B048-85BDC9FD1C3A}</a:tableStyleId>
              </a:tblPr>
              <a:tblGrid>
                <a:gridCol w="7924800">
                  <a:extLst>
                    <a:ext uri="{9D8B030D-6E8A-4147-A177-3AD203B41FA5}">
                      <a16:colId xmlns:a16="http://schemas.microsoft.com/office/drawing/2014/main" xmlns="" val="20000"/>
                    </a:ext>
                  </a:extLst>
                </a:gridCol>
              </a:tblGrid>
              <a:tr h="304800">
                <a:tc>
                  <a:txBody>
                    <a:bodyPr/>
                    <a:lstStyle/>
                    <a:p>
                      <a:pPr algn="ctr"/>
                      <a:r>
                        <a:rPr lang="en-US" sz="1200" dirty="0">
                          <a:solidFill>
                            <a:schemeClr val="bg1"/>
                          </a:solidFill>
                          <a:cs typeface="Calibri" pitchFamily="34" charset="0"/>
                        </a:rPr>
                        <a:t>Personalized Interventions, Offers and Rewards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sngStrike" kern="1200" cap="none" spc="0" normalizeH="0" baseline="0" noProof="0" dirty="0">
                        <a:ln>
                          <a:noFill/>
                        </a:ln>
                        <a:solidFill>
                          <a:srgbClr val="FFFFFF"/>
                        </a:solidFill>
                        <a:effectLst/>
                        <a:uLnTx/>
                        <a:uFillTx/>
                        <a:latin typeface="+mj-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109003">
                <a:tc>
                  <a:txBody>
                    <a:bodyPr/>
                    <a:lstStyle/>
                    <a:p>
                      <a:pPr marL="171450" indent="-171450">
                        <a:spcBef>
                          <a:spcPts val="600"/>
                        </a:spcBef>
                        <a:buFont typeface="Wingdings" panose="05000000000000000000" pitchFamily="2" charset="2"/>
                        <a:buChar char="§"/>
                      </a:pPr>
                      <a:r>
                        <a:rPr lang="en-US" sz="1200" dirty="0">
                          <a:solidFill>
                            <a:srgbClr val="002776"/>
                          </a:solidFill>
                          <a:ea typeface="Times New Roman" panose="02020603050405020304" pitchFamily="18" charset="0"/>
                          <a:cs typeface="Times New Roman" panose="02020603050405020304" pitchFamily="18" charset="0"/>
                        </a:rPr>
                        <a:t>No single approach has been shown effective across all people, conditions and settings</a:t>
                      </a:r>
                    </a:p>
                    <a:p>
                      <a:pPr marL="171450" indent="-171450">
                        <a:spcBef>
                          <a:spcPts val="600"/>
                        </a:spcBef>
                        <a:buFont typeface="Wingdings" panose="05000000000000000000" pitchFamily="2" charset="2"/>
                        <a:buChar char="§"/>
                      </a:pPr>
                      <a:r>
                        <a:rPr lang="en-US" sz="1200" dirty="0">
                          <a:solidFill>
                            <a:srgbClr val="002776"/>
                          </a:solidFill>
                          <a:ea typeface="Times New Roman" panose="02020603050405020304" pitchFamily="18" charset="0"/>
                          <a:cs typeface="Times New Roman" panose="02020603050405020304" pitchFamily="18" charset="0"/>
                        </a:rPr>
                        <a:t>Need to be tailored to the risks, characteristics and circumstances of individuals</a:t>
                      </a:r>
                    </a:p>
                    <a:p>
                      <a:pPr marL="285750" indent="-285750">
                        <a:buFont typeface="Wingdings" panose="05000000000000000000" pitchFamily="2" charset="2"/>
                        <a:buChar char="Ø"/>
                      </a:pPr>
                      <a:endParaRPr lang="en-US" sz="1400" dirty="0">
                        <a:solidFill>
                          <a:srgbClr val="000000"/>
                        </a:solidFill>
                        <a:cs typeface="Arial" charset="0"/>
                      </a:endParaRPr>
                    </a:p>
                    <a:p>
                      <a:pPr marL="171450" indent="-171450" algn="ctr">
                        <a:spcBef>
                          <a:spcPts val="600"/>
                        </a:spcBef>
                        <a:buFont typeface="Wingdings" panose="05000000000000000000" pitchFamily="2" charset="2"/>
                        <a:buChar char="§"/>
                      </a:pPr>
                      <a:endParaRPr lang="en-US" sz="1200" b="0" kern="1200" baseline="0" dirty="0">
                        <a:solidFill>
                          <a:srgbClr val="002776"/>
                        </a:solidFill>
                        <a:latin typeface="+mn-lt"/>
                        <a:ea typeface="Times New Roman" panose="02020603050405020304" pitchFamily="18" charset="0"/>
                        <a:cs typeface="Times New Roman" panose="02020603050405020304" pitchFamily="18"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pic>
        <p:nvPicPr>
          <p:cNvPr id="4098" name="Picture 2" descr="https://pixabay.com/static/uploads/photo/2013/03/30/00/09/operating-system-97849_640.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71365" y="2831479"/>
            <a:ext cx="972484" cy="104779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549401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1752" y="152400"/>
            <a:ext cx="8392674" cy="900432"/>
          </a:xfrm>
        </p:spPr>
        <p:txBody>
          <a:bodyPr/>
          <a:lstStyle/>
          <a:p>
            <a:pPr algn="ctr" fontAlgn="base">
              <a:lnSpc>
                <a:spcPct val="85000"/>
              </a:lnSpc>
              <a:spcAft>
                <a:spcPct val="0"/>
              </a:spcAft>
            </a:pPr>
            <a:r>
              <a:rPr lang="en-US" sz="2400" b="1" dirty="0">
                <a:solidFill>
                  <a:schemeClr val="accent1"/>
                </a:solidFill>
              </a:rPr>
              <a:t>How it works?</a:t>
            </a:r>
          </a:p>
        </p:txBody>
      </p:sp>
      <p:sp>
        <p:nvSpPr>
          <p:cNvPr id="6" name="Rounded Rectangle 3"/>
          <p:cNvSpPr>
            <a:spLocks noChangeArrowheads="1"/>
          </p:cNvSpPr>
          <p:nvPr/>
        </p:nvSpPr>
        <p:spPr bwMode="auto">
          <a:xfrm>
            <a:off x="7197478" y="3327859"/>
            <a:ext cx="1430626" cy="216079"/>
          </a:xfrm>
          <a:prstGeom prst="roundRect">
            <a:avLst>
              <a:gd name="adj" fmla="val 0"/>
            </a:avLst>
          </a:prstGeom>
          <a:noFill/>
          <a:ln w="12700" algn="ctr">
            <a:noFill/>
            <a:round/>
            <a:headEnd/>
            <a:tailEnd/>
          </a:ln>
        </p:spPr>
        <p:txBody>
          <a:bodyPr lIns="0" tIns="0" rIns="0" bIns="0" anchor="t" anchorCtr="1"/>
          <a:lstStyle/>
          <a:p>
            <a:pPr algn="ctr" eaLnBrk="0" hangingPunct="0">
              <a:lnSpc>
                <a:spcPts val="1500"/>
              </a:lnSpc>
              <a:defRPr/>
            </a:pPr>
            <a:r>
              <a:rPr lang="en-US" sz="1100" kern="0" dirty="0">
                <a:solidFill>
                  <a:srgbClr val="00BCE4">
                    <a:lumMod val="50000"/>
                  </a:srgbClr>
                </a:solidFill>
              </a:rPr>
              <a:t>COMMITMENT</a:t>
            </a:r>
          </a:p>
        </p:txBody>
      </p:sp>
      <p:sp>
        <p:nvSpPr>
          <p:cNvPr id="7" name="Rounded Rectangle 3"/>
          <p:cNvSpPr>
            <a:spLocks noChangeArrowheads="1"/>
          </p:cNvSpPr>
          <p:nvPr/>
        </p:nvSpPr>
        <p:spPr bwMode="auto">
          <a:xfrm>
            <a:off x="2431158" y="4750339"/>
            <a:ext cx="1479996" cy="1338773"/>
          </a:xfrm>
          <a:prstGeom prst="roundRect">
            <a:avLst>
              <a:gd name="adj" fmla="val 0"/>
            </a:avLst>
          </a:prstGeom>
          <a:ln w="19050">
            <a:noFill/>
            <a:prstDash val="sysDot"/>
          </a:ln>
        </p:spPr>
        <p:txBody>
          <a:bodyPr lIns="0" tIns="0" rIns="0" bIns="0" anchorCtr="1"/>
          <a:lstStyle/>
          <a:p>
            <a:pPr marL="171450" indent="-171450" eaLnBrk="0" hangingPunct="0">
              <a:spcBef>
                <a:spcPts val="600"/>
              </a:spcBef>
              <a:buFont typeface="Wingdings" panose="05000000000000000000" pitchFamily="2" charset="2"/>
              <a:buChar char="§"/>
            </a:pPr>
            <a:r>
              <a:rPr lang="en-US" sz="1100" dirty="0">
                <a:solidFill>
                  <a:srgbClr val="000000"/>
                </a:solidFill>
                <a:cs typeface="Arial" charset="0"/>
              </a:rPr>
              <a:t>System records the data and feeds it to the Patient adherence system to store and compare her medicine purchase data.</a:t>
            </a:r>
          </a:p>
        </p:txBody>
      </p:sp>
      <p:sp>
        <p:nvSpPr>
          <p:cNvPr id="8" name="Rounded Rectangle 3"/>
          <p:cNvSpPr>
            <a:spLocks noChangeArrowheads="1"/>
          </p:cNvSpPr>
          <p:nvPr/>
        </p:nvSpPr>
        <p:spPr bwMode="auto">
          <a:xfrm>
            <a:off x="7295748" y="4750338"/>
            <a:ext cx="1524436" cy="1338773"/>
          </a:xfrm>
          <a:prstGeom prst="roundRect">
            <a:avLst>
              <a:gd name="adj" fmla="val 0"/>
            </a:avLst>
          </a:prstGeom>
          <a:ln w="19050">
            <a:noFill/>
            <a:prstDash val="sysDot"/>
          </a:ln>
        </p:spPr>
        <p:txBody>
          <a:bodyPr lIns="0" tIns="0" rIns="0" bIns="0" anchorCtr="1"/>
          <a:lstStyle/>
          <a:p>
            <a:pPr marL="171450" lvl="1" indent="-171450" eaLnBrk="0" hangingPunct="0">
              <a:spcBef>
                <a:spcPts val="600"/>
              </a:spcBef>
              <a:buClr>
                <a:srgbClr val="000000"/>
              </a:buClr>
              <a:buSzPct val="100000"/>
              <a:buFont typeface="Wingdings" panose="05000000000000000000" pitchFamily="2" charset="2"/>
              <a:buChar char="§"/>
            </a:pPr>
            <a:r>
              <a:rPr lang="en-US" sz="1100" dirty="0">
                <a:solidFill>
                  <a:srgbClr val="000000"/>
                </a:solidFill>
                <a:cs typeface="Arial" charset="0"/>
              </a:rPr>
              <a:t>Mary is back to adherence and overall healthcare experience is improved </a:t>
            </a:r>
            <a:r>
              <a:rPr lang="en-US" sz="1100" dirty="0" err="1">
                <a:solidFill>
                  <a:srgbClr val="000000"/>
                </a:solidFill>
                <a:cs typeface="Arial" charset="0"/>
              </a:rPr>
              <a:t>manyfolds</a:t>
            </a:r>
            <a:r>
              <a:rPr lang="en-US" sz="1100" dirty="0">
                <a:solidFill>
                  <a:srgbClr val="000000"/>
                </a:solidFill>
                <a:cs typeface="Arial" charset="0"/>
              </a:rPr>
              <a:t>.</a:t>
            </a:r>
          </a:p>
        </p:txBody>
      </p:sp>
      <p:sp>
        <p:nvSpPr>
          <p:cNvPr id="9" name="Rounded Rectangle 3"/>
          <p:cNvSpPr>
            <a:spLocks noChangeArrowheads="1"/>
          </p:cNvSpPr>
          <p:nvPr/>
        </p:nvSpPr>
        <p:spPr bwMode="auto">
          <a:xfrm>
            <a:off x="3995347" y="4750339"/>
            <a:ext cx="1598028" cy="1338773"/>
          </a:xfrm>
          <a:prstGeom prst="roundRect">
            <a:avLst>
              <a:gd name="adj" fmla="val 0"/>
            </a:avLst>
          </a:prstGeom>
          <a:ln w="19050">
            <a:noFill/>
            <a:prstDash val="sysDot"/>
          </a:ln>
        </p:spPr>
        <p:txBody>
          <a:bodyPr lIns="0" tIns="0" rIns="0" bIns="0" anchorCtr="1"/>
          <a:lstStyle/>
          <a:p>
            <a:pPr marL="171450" lvl="1" indent="-171450" eaLnBrk="0" hangingPunct="0">
              <a:spcBef>
                <a:spcPts val="600"/>
              </a:spcBef>
              <a:buClr>
                <a:srgbClr val="000000"/>
              </a:buClr>
              <a:buSzPct val="100000"/>
              <a:buFont typeface="Wingdings" panose="05000000000000000000" pitchFamily="2" charset="2"/>
              <a:buChar char="§"/>
            </a:pPr>
            <a:r>
              <a:rPr lang="en-US" sz="1100" dirty="0">
                <a:solidFill>
                  <a:srgbClr val="000000"/>
                </a:solidFill>
                <a:cs typeface="Arial" charset="0"/>
              </a:rPr>
              <a:t>System detects her adherence based on her purchase history and other patients data.</a:t>
            </a:r>
          </a:p>
        </p:txBody>
      </p:sp>
      <p:sp>
        <p:nvSpPr>
          <p:cNvPr id="10" name="Rounded Rectangle 3"/>
          <p:cNvSpPr>
            <a:spLocks noChangeArrowheads="1"/>
          </p:cNvSpPr>
          <p:nvPr/>
        </p:nvSpPr>
        <p:spPr bwMode="auto">
          <a:xfrm>
            <a:off x="452032" y="4757227"/>
            <a:ext cx="1860955" cy="1338773"/>
          </a:xfrm>
          <a:prstGeom prst="roundRect">
            <a:avLst>
              <a:gd name="adj" fmla="val 0"/>
            </a:avLst>
          </a:prstGeom>
          <a:ln w="19050">
            <a:noFill/>
            <a:prstDash val="sysDot"/>
          </a:ln>
        </p:spPr>
        <p:txBody>
          <a:bodyPr lIns="0" tIns="0" rIns="0" bIns="0" anchorCtr="1"/>
          <a:lstStyle/>
          <a:p>
            <a:pPr marL="171450" indent="-171450" eaLnBrk="0" hangingPunct="0">
              <a:spcBef>
                <a:spcPts val="600"/>
              </a:spcBef>
              <a:buFont typeface="Wingdings" panose="05000000000000000000" pitchFamily="2" charset="2"/>
              <a:buChar char="§"/>
            </a:pPr>
            <a:r>
              <a:rPr lang="en-US" sz="1100" dirty="0">
                <a:solidFill>
                  <a:srgbClr val="000000"/>
                </a:solidFill>
                <a:cs typeface="Arial" charset="0"/>
              </a:rPr>
              <a:t>Mary buys the medicine from the pharmacy and  </a:t>
            </a:r>
          </a:p>
          <a:p>
            <a:pPr marL="171450" indent="-171450" eaLnBrk="0" hangingPunct="0">
              <a:spcBef>
                <a:spcPts val="600"/>
              </a:spcBef>
              <a:buFont typeface="Wingdings" panose="05000000000000000000" pitchFamily="2" charset="2"/>
              <a:buChar char="§"/>
            </a:pPr>
            <a:r>
              <a:rPr lang="en-US" sz="1100" dirty="0">
                <a:solidFill>
                  <a:srgbClr val="000000"/>
                </a:solidFill>
                <a:cs typeface="Arial" charset="0"/>
              </a:rPr>
              <a:t>As part of her buy she provides basic data about prescription and herself to the pharmacy</a:t>
            </a:r>
          </a:p>
        </p:txBody>
      </p:sp>
      <p:sp>
        <p:nvSpPr>
          <p:cNvPr id="11" name="TextBox 10"/>
          <p:cNvSpPr txBox="1"/>
          <p:nvPr/>
        </p:nvSpPr>
        <p:spPr>
          <a:xfrm>
            <a:off x="1648552" y="1343296"/>
            <a:ext cx="1220414" cy="251736"/>
          </a:xfrm>
          <a:prstGeom prst="rect">
            <a:avLst/>
          </a:prstGeom>
          <a:noFill/>
          <a:ln w="12700" algn="ctr">
            <a:noFill/>
            <a:round/>
            <a:headEnd/>
            <a:tailEnd/>
          </a:ln>
        </p:spPr>
        <p:txBody>
          <a:bodyPr lIns="0" tIns="0" rIns="0" bIns="0" anchor="t" anchorCtr="1"/>
          <a:lstStyle>
            <a:defPPr>
              <a:defRPr lang="en-US"/>
            </a:defPPr>
            <a:lvl1pPr algn="ctr" eaLnBrk="0" hangingPunct="0">
              <a:lnSpc>
                <a:spcPts val="1200"/>
              </a:lnSpc>
              <a:defRPr sz="1100" kern="0">
                <a:solidFill>
                  <a:srgbClr val="00BCE4">
                    <a:lumMod val="50000"/>
                  </a:srgbClr>
                </a:solidFill>
              </a:defRPr>
            </a:lvl1pPr>
          </a:lstStyle>
          <a:p>
            <a:r>
              <a:rPr lang="en-US" sz="1200" b="1" dirty="0"/>
              <a:t>PROFILE</a:t>
            </a:r>
          </a:p>
        </p:txBody>
      </p:sp>
      <p:sp>
        <p:nvSpPr>
          <p:cNvPr id="12" name="Rectangle 3"/>
          <p:cNvSpPr>
            <a:spLocks noChangeArrowheads="1"/>
          </p:cNvSpPr>
          <p:nvPr/>
        </p:nvSpPr>
        <p:spPr bwMode="auto">
          <a:xfrm>
            <a:off x="855545" y="1596711"/>
            <a:ext cx="5367977" cy="830997"/>
          </a:xfrm>
          <a:prstGeom prst="rect">
            <a:avLst/>
          </a:prstGeom>
          <a:ln w="19050">
            <a:noFill/>
            <a:prstDash val="sysDot"/>
          </a:ln>
        </p:spPr>
        <p:txBody>
          <a:bodyPr lIns="0" tIns="0" rIns="0" bIns="0" anchorCtr="1"/>
          <a:lstStyle/>
          <a:p>
            <a:pPr marL="171450" indent="-171450" eaLnBrk="0" hangingPunct="0">
              <a:spcBef>
                <a:spcPts val="600"/>
              </a:spcBef>
              <a:buFont typeface="Wingdings" panose="05000000000000000000" pitchFamily="2" charset="2"/>
              <a:buChar char="§"/>
            </a:pPr>
            <a:r>
              <a:rPr lang="en-US" sz="1100" dirty="0">
                <a:solidFill>
                  <a:srgbClr val="000000"/>
                </a:solidFill>
                <a:cs typeface="Arial" charset="0"/>
              </a:rPr>
              <a:t>Mary is 41 years old</a:t>
            </a:r>
          </a:p>
          <a:p>
            <a:pPr marL="171450" indent="-171450" eaLnBrk="0" hangingPunct="0">
              <a:spcBef>
                <a:spcPts val="600"/>
              </a:spcBef>
              <a:buFont typeface="Wingdings" panose="05000000000000000000" pitchFamily="2" charset="2"/>
              <a:buChar char="§"/>
            </a:pPr>
            <a:r>
              <a:rPr lang="en-US" sz="1100" dirty="0">
                <a:solidFill>
                  <a:srgbClr val="000000"/>
                </a:solidFill>
                <a:cs typeface="Arial" charset="0"/>
              </a:rPr>
              <a:t>Has chronic back pain</a:t>
            </a:r>
          </a:p>
          <a:p>
            <a:pPr marL="171450" indent="-171450" eaLnBrk="0" hangingPunct="0">
              <a:spcBef>
                <a:spcPts val="600"/>
              </a:spcBef>
              <a:buFont typeface="Wingdings" panose="05000000000000000000" pitchFamily="2" charset="2"/>
              <a:buChar char="§"/>
            </a:pPr>
            <a:r>
              <a:rPr lang="en-US" sz="1100" dirty="0">
                <a:solidFill>
                  <a:srgbClr val="000000"/>
                </a:solidFill>
                <a:cs typeface="Arial" charset="0"/>
              </a:rPr>
              <a:t>Has been prescribed daily medications for 6 months.</a:t>
            </a:r>
          </a:p>
          <a:p>
            <a:pPr eaLnBrk="0" hangingPunct="0">
              <a:spcBef>
                <a:spcPts val="600"/>
              </a:spcBef>
            </a:pPr>
            <a:endParaRPr lang="en-US" sz="1100" dirty="0">
              <a:solidFill>
                <a:srgbClr val="000000"/>
              </a:solidFill>
              <a:cs typeface="Arial" charset="0"/>
            </a:endParaRPr>
          </a:p>
        </p:txBody>
      </p:sp>
      <p:sp>
        <p:nvSpPr>
          <p:cNvPr id="13" name="TextBox 12"/>
          <p:cNvSpPr txBox="1"/>
          <p:nvPr/>
        </p:nvSpPr>
        <p:spPr>
          <a:xfrm>
            <a:off x="403755" y="2496462"/>
            <a:ext cx="5092170" cy="353943"/>
          </a:xfrm>
          <a:prstGeom prst="rect">
            <a:avLst/>
          </a:prstGeom>
          <a:noFill/>
        </p:spPr>
        <p:txBody>
          <a:bodyPr wrap="square" rtlCol="0">
            <a:spAutoFit/>
          </a:bodyPr>
          <a:lstStyle/>
          <a:p>
            <a:pPr eaLnBrk="0" hangingPunct="0">
              <a:lnSpc>
                <a:spcPct val="85000"/>
              </a:lnSpc>
              <a:defRPr/>
            </a:pPr>
            <a:r>
              <a:rPr lang="en-US" sz="2000" kern="0" dirty="0">
                <a:solidFill>
                  <a:srgbClr val="00BCE4">
                    <a:lumMod val="50000"/>
                  </a:srgbClr>
                </a:solidFill>
                <a:cs typeface="Calibri" pitchFamily="34" charset="0"/>
              </a:rPr>
              <a:t>Patient– Medication Interaction</a:t>
            </a:r>
          </a:p>
        </p:txBody>
      </p:sp>
      <p:cxnSp>
        <p:nvCxnSpPr>
          <p:cNvPr id="14" name="Straight Connector 13"/>
          <p:cNvCxnSpPr/>
          <p:nvPr/>
        </p:nvCxnSpPr>
        <p:spPr>
          <a:xfrm>
            <a:off x="377825" y="3051301"/>
            <a:ext cx="8291513" cy="0"/>
          </a:xfrm>
          <a:prstGeom prst="line">
            <a:avLst/>
          </a:prstGeom>
          <a:noFill/>
          <a:ln w="19050" cap="flat" cmpd="sng" algn="ctr">
            <a:solidFill>
              <a:srgbClr val="7AC143"/>
            </a:solidFill>
            <a:prstDash val="sysDot"/>
            <a:headEnd type="none" w="med" len="med"/>
            <a:tailEnd type="arrow" w="lg" len="lg"/>
          </a:ln>
          <a:effectLst/>
        </p:spPr>
      </p:cxnSp>
      <p:cxnSp>
        <p:nvCxnSpPr>
          <p:cNvPr id="15" name="Straight Connector 14"/>
          <p:cNvCxnSpPr/>
          <p:nvPr/>
        </p:nvCxnSpPr>
        <p:spPr>
          <a:xfrm>
            <a:off x="1400175" y="3059194"/>
            <a:ext cx="0" cy="210312"/>
          </a:xfrm>
          <a:prstGeom prst="line">
            <a:avLst/>
          </a:prstGeom>
          <a:noFill/>
          <a:ln w="9525" cap="flat" cmpd="sng" algn="ctr">
            <a:solidFill>
              <a:srgbClr val="7AC143">
                <a:shade val="95000"/>
                <a:satMod val="105000"/>
              </a:srgbClr>
            </a:solidFill>
            <a:prstDash val="solid"/>
            <a:tailEnd type="oval"/>
          </a:ln>
          <a:effectLst/>
        </p:spPr>
      </p:cxnSp>
      <p:cxnSp>
        <p:nvCxnSpPr>
          <p:cNvPr id="16" name="Straight Connector 15"/>
          <p:cNvCxnSpPr/>
          <p:nvPr/>
        </p:nvCxnSpPr>
        <p:spPr>
          <a:xfrm>
            <a:off x="4750169" y="3059194"/>
            <a:ext cx="0" cy="210312"/>
          </a:xfrm>
          <a:prstGeom prst="line">
            <a:avLst/>
          </a:prstGeom>
          <a:noFill/>
          <a:ln w="9525" cap="flat" cmpd="sng" algn="ctr">
            <a:solidFill>
              <a:srgbClr val="7AC143">
                <a:shade val="95000"/>
                <a:satMod val="105000"/>
              </a:srgbClr>
            </a:solidFill>
            <a:prstDash val="solid"/>
            <a:tailEnd type="oval"/>
          </a:ln>
          <a:effectLst/>
        </p:spPr>
      </p:cxnSp>
      <p:cxnSp>
        <p:nvCxnSpPr>
          <p:cNvPr id="17" name="Straight Connector 16"/>
          <p:cNvCxnSpPr/>
          <p:nvPr/>
        </p:nvCxnSpPr>
        <p:spPr>
          <a:xfrm>
            <a:off x="6477002" y="3059194"/>
            <a:ext cx="0" cy="210312"/>
          </a:xfrm>
          <a:prstGeom prst="line">
            <a:avLst/>
          </a:prstGeom>
          <a:noFill/>
          <a:ln w="9525" cap="flat" cmpd="sng" algn="ctr">
            <a:solidFill>
              <a:srgbClr val="7AC143">
                <a:shade val="95000"/>
                <a:satMod val="105000"/>
              </a:srgbClr>
            </a:solidFill>
            <a:prstDash val="solid"/>
            <a:tailEnd type="oval"/>
          </a:ln>
          <a:effectLst/>
        </p:spPr>
      </p:cxnSp>
      <p:cxnSp>
        <p:nvCxnSpPr>
          <p:cNvPr id="18" name="Straight Connector 17"/>
          <p:cNvCxnSpPr/>
          <p:nvPr/>
        </p:nvCxnSpPr>
        <p:spPr>
          <a:xfrm>
            <a:off x="7920925" y="3059194"/>
            <a:ext cx="0" cy="210312"/>
          </a:xfrm>
          <a:prstGeom prst="line">
            <a:avLst/>
          </a:prstGeom>
          <a:noFill/>
          <a:ln w="9525" cap="flat" cmpd="sng" algn="ctr">
            <a:solidFill>
              <a:srgbClr val="7AC143">
                <a:shade val="95000"/>
                <a:satMod val="105000"/>
              </a:srgbClr>
            </a:solidFill>
            <a:prstDash val="solid"/>
            <a:tailEnd type="oval"/>
          </a:ln>
          <a:effectLst/>
        </p:spPr>
      </p:cxnSp>
      <p:cxnSp>
        <p:nvCxnSpPr>
          <p:cNvPr id="19" name="Straight Connector 18"/>
          <p:cNvCxnSpPr/>
          <p:nvPr/>
        </p:nvCxnSpPr>
        <p:spPr>
          <a:xfrm>
            <a:off x="3120154" y="3059194"/>
            <a:ext cx="0" cy="210312"/>
          </a:xfrm>
          <a:prstGeom prst="line">
            <a:avLst/>
          </a:prstGeom>
          <a:noFill/>
          <a:ln w="9525" cap="flat" cmpd="sng" algn="ctr">
            <a:solidFill>
              <a:srgbClr val="7AC143">
                <a:shade val="95000"/>
                <a:satMod val="105000"/>
              </a:srgbClr>
            </a:solidFill>
            <a:prstDash val="solid"/>
            <a:tailEnd type="oval"/>
          </a:ln>
          <a:effectLst/>
        </p:spPr>
      </p:cxnSp>
      <p:cxnSp>
        <p:nvCxnSpPr>
          <p:cNvPr id="20" name="Straight Connector 19"/>
          <p:cNvCxnSpPr/>
          <p:nvPr/>
        </p:nvCxnSpPr>
        <p:spPr>
          <a:xfrm>
            <a:off x="4179977" y="3404858"/>
            <a:ext cx="2449423" cy="0"/>
          </a:xfrm>
          <a:prstGeom prst="line">
            <a:avLst/>
          </a:prstGeom>
          <a:noFill/>
          <a:ln w="12700" cap="flat" cmpd="sng" algn="ctr">
            <a:solidFill>
              <a:srgbClr val="00BCE4">
                <a:lumMod val="65000"/>
              </a:srgbClr>
            </a:solidFill>
            <a:prstDash val="solid"/>
          </a:ln>
          <a:effectLst/>
        </p:spPr>
      </p:cxnSp>
      <p:sp>
        <p:nvSpPr>
          <p:cNvPr id="21" name="Rounded Rectangle 3"/>
          <p:cNvSpPr>
            <a:spLocks noChangeArrowheads="1"/>
          </p:cNvSpPr>
          <p:nvPr/>
        </p:nvSpPr>
        <p:spPr bwMode="auto">
          <a:xfrm>
            <a:off x="666750" y="2854548"/>
            <a:ext cx="1596771" cy="432157"/>
          </a:xfrm>
          <a:prstGeom prst="roundRect">
            <a:avLst>
              <a:gd name="adj" fmla="val 0"/>
            </a:avLst>
          </a:prstGeom>
          <a:noFill/>
          <a:ln w="12700" algn="ctr">
            <a:noFill/>
            <a:round/>
            <a:headEnd/>
            <a:tailEnd/>
          </a:ln>
        </p:spPr>
        <p:txBody>
          <a:bodyPr lIns="0" tIns="0" rIns="0" bIns="0" anchor="t" anchorCtr="1"/>
          <a:lstStyle/>
          <a:p>
            <a:pPr algn="ctr" eaLnBrk="0" hangingPunct="0">
              <a:lnSpc>
                <a:spcPts val="1200"/>
              </a:lnSpc>
              <a:defRPr/>
            </a:pPr>
            <a:r>
              <a:rPr lang="en-US" sz="1100" kern="0" dirty="0">
                <a:solidFill>
                  <a:srgbClr val="00BCE4">
                    <a:lumMod val="50000"/>
                  </a:srgbClr>
                </a:solidFill>
              </a:rPr>
              <a:t>PRESCRIBE</a:t>
            </a:r>
          </a:p>
        </p:txBody>
      </p:sp>
      <p:sp>
        <p:nvSpPr>
          <p:cNvPr id="22" name="Rounded Rectangle 3"/>
          <p:cNvSpPr>
            <a:spLocks noChangeArrowheads="1"/>
          </p:cNvSpPr>
          <p:nvPr/>
        </p:nvSpPr>
        <p:spPr bwMode="auto">
          <a:xfrm>
            <a:off x="2368297" y="2680996"/>
            <a:ext cx="1416022" cy="453309"/>
          </a:xfrm>
          <a:prstGeom prst="roundRect">
            <a:avLst>
              <a:gd name="adj" fmla="val 0"/>
            </a:avLst>
          </a:prstGeom>
          <a:noFill/>
          <a:ln w="12700" algn="ctr">
            <a:noFill/>
            <a:round/>
            <a:headEnd/>
            <a:tailEnd/>
          </a:ln>
        </p:spPr>
        <p:txBody>
          <a:bodyPr lIns="0" tIns="0" rIns="0" bIns="0" anchor="t" anchorCtr="1"/>
          <a:lstStyle/>
          <a:p>
            <a:pPr algn="ctr" eaLnBrk="0" hangingPunct="0">
              <a:lnSpc>
                <a:spcPts val="1200"/>
              </a:lnSpc>
              <a:defRPr/>
            </a:pPr>
            <a:r>
              <a:rPr lang="en-US" sz="1100" kern="0" dirty="0">
                <a:solidFill>
                  <a:srgbClr val="FF0000"/>
                </a:solidFill>
              </a:rPr>
              <a:t/>
            </a:r>
            <a:br>
              <a:rPr lang="en-US" sz="1100" kern="0" dirty="0">
                <a:solidFill>
                  <a:srgbClr val="FF0000"/>
                </a:solidFill>
              </a:rPr>
            </a:br>
            <a:r>
              <a:rPr lang="en-US" sz="1100" kern="0" dirty="0">
                <a:solidFill>
                  <a:srgbClr val="00BCE4">
                    <a:lumMod val="50000"/>
                  </a:srgbClr>
                </a:solidFill>
              </a:rPr>
              <a:t>RECORD</a:t>
            </a:r>
          </a:p>
        </p:txBody>
      </p:sp>
      <p:sp>
        <p:nvSpPr>
          <p:cNvPr id="23" name="Rounded Rectangle 3"/>
          <p:cNvSpPr>
            <a:spLocks noChangeArrowheads="1"/>
          </p:cNvSpPr>
          <p:nvPr/>
        </p:nvSpPr>
        <p:spPr bwMode="auto">
          <a:xfrm>
            <a:off x="4114800" y="2673573"/>
            <a:ext cx="1308911" cy="432157"/>
          </a:xfrm>
          <a:prstGeom prst="roundRect">
            <a:avLst>
              <a:gd name="adj" fmla="val 0"/>
            </a:avLst>
          </a:prstGeom>
          <a:noFill/>
          <a:ln w="12700" algn="ctr">
            <a:noFill/>
            <a:round/>
            <a:headEnd/>
            <a:tailEnd/>
          </a:ln>
        </p:spPr>
        <p:txBody>
          <a:bodyPr lIns="0" tIns="0" rIns="0" bIns="0" anchor="t" anchorCtr="1"/>
          <a:lstStyle/>
          <a:p>
            <a:pPr algn="ctr" eaLnBrk="0" hangingPunct="0">
              <a:lnSpc>
                <a:spcPts val="1200"/>
              </a:lnSpc>
              <a:defRPr/>
            </a:pPr>
            <a:r>
              <a:rPr lang="en-US" sz="1100" kern="0" dirty="0">
                <a:solidFill>
                  <a:srgbClr val="00BCE4">
                    <a:lumMod val="50000"/>
                  </a:srgbClr>
                </a:solidFill>
              </a:rPr>
              <a:t/>
            </a:r>
            <a:br>
              <a:rPr lang="en-US" sz="1100" kern="0" dirty="0">
                <a:solidFill>
                  <a:srgbClr val="00BCE4">
                    <a:lumMod val="50000"/>
                  </a:srgbClr>
                </a:solidFill>
              </a:rPr>
            </a:br>
            <a:r>
              <a:rPr lang="en-US" sz="1100" kern="0" dirty="0">
                <a:solidFill>
                  <a:srgbClr val="00BCE4">
                    <a:lumMod val="50000"/>
                  </a:srgbClr>
                </a:solidFill>
              </a:rPr>
              <a:t>ANALYZE</a:t>
            </a:r>
          </a:p>
        </p:txBody>
      </p:sp>
      <p:sp>
        <p:nvSpPr>
          <p:cNvPr id="24" name="Rounded Rectangle 3"/>
          <p:cNvSpPr>
            <a:spLocks noChangeArrowheads="1"/>
          </p:cNvSpPr>
          <p:nvPr/>
        </p:nvSpPr>
        <p:spPr bwMode="auto">
          <a:xfrm>
            <a:off x="5810250" y="2825973"/>
            <a:ext cx="1200150" cy="233221"/>
          </a:xfrm>
          <a:prstGeom prst="roundRect">
            <a:avLst>
              <a:gd name="adj" fmla="val 0"/>
            </a:avLst>
          </a:prstGeom>
          <a:noFill/>
          <a:ln w="12700" algn="ctr">
            <a:noFill/>
            <a:round/>
            <a:headEnd/>
            <a:tailEnd/>
          </a:ln>
        </p:spPr>
        <p:txBody>
          <a:bodyPr lIns="0" tIns="0" rIns="0" bIns="0" anchor="t" anchorCtr="1"/>
          <a:lstStyle/>
          <a:p>
            <a:pPr algn="ctr" eaLnBrk="0" hangingPunct="0">
              <a:lnSpc>
                <a:spcPts val="1200"/>
              </a:lnSpc>
              <a:defRPr/>
            </a:pPr>
            <a:r>
              <a:rPr lang="en-US" sz="1100" kern="0" dirty="0">
                <a:solidFill>
                  <a:srgbClr val="00BCE4">
                    <a:lumMod val="50000"/>
                  </a:srgbClr>
                </a:solidFill>
              </a:rPr>
              <a:t>COMMUNICATE</a:t>
            </a:r>
          </a:p>
        </p:txBody>
      </p:sp>
      <p:sp>
        <p:nvSpPr>
          <p:cNvPr id="25" name="Rounded Rectangle 3"/>
          <p:cNvSpPr>
            <a:spLocks noChangeArrowheads="1"/>
          </p:cNvSpPr>
          <p:nvPr/>
        </p:nvSpPr>
        <p:spPr bwMode="auto">
          <a:xfrm>
            <a:off x="7213546" y="2816448"/>
            <a:ext cx="1417319" cy="432157"/>
          </a:xfrm>
          <a:prstGeom prst="roundRect">
            <a:avLst>
              <a:gd name="adj" fmla="val 0"/>
            </a:avLst>
          </a:prstGeom>
          <a:noFill/>
          <a:ln w="12700" algn="ctr">
            <a:noFill/>
            <a:round/>
            <a:headEnd/>
            <a:tailEnd/>
          </a:ln>
        </p:spPr>
        <p:txBody>
          <a:bodyPr lIns="0" tIns="0" rIns="0" bIns="0" anchor="t" anchorCtr="1"/>
          <a:lstStyle/>
          <a:p>
            <a:pPr algn="ctr" eaLnBrk="0" hangingPunct="0">
              <a:lnSpc>
                <a:spcPts val="1200"/>
              </a:lnSpc>
              <a:defRPr/>
            </a:pPr>
            <a:r>
              <a:rPr lang="en-US" sz="1100" kern="0" dirty="0">
                <a:solidFill>
                  <a:srgbClr val="00BCE4">
                    <a:lumMod val="50000"/>
                  </a:srgbClr>
                </a:solidFill>
              </a:rPr>
              <a:t>ENGAGE</a:t>
            </a:r>
          </a:p>
        </p:txBody>
      </p:sp>
      <p:sp>
        <p:nvSpPr>
          <p:cNvPr id="26" name="Rounded Rectangle 3"/>
          <p:cNvSpPr>
            <a:spLocks noChangeArrowheads="1"/>
          </p:cNvSpPr>
          <p:nvPr/>
        </p:nvSpPr>
        <p:spPr bwMode="auto">
          <a:xfrm>
            <a:off x="4662790" y="3327859"/>
            <a:ext cx="1611532" cy="150678"/>
          </a:xfrm>
          <a:prstGeom prst="roundRect">
            <a:avLst>
              <a:gd name="adj" fmla="val 0"/>
            </a:avLst>
          </a:prstGeom>
          <a:solidFill>
            <a:srgbClr val="FFFFFF"/>
          </a:solidFill>
          <a:ln w="12700" algn="ctr">
            <a:noFill/>
            <a:round/>
            <a:headEnd/>
            <a:tailEnd/>
          </a:ln>
        </p:spPr>
        <p:txBody>
          <a:bodyPr lIns="0" tIns="0" rIns="0" bIns="0" anchor="t" anchorCtr="1"/>
          <a:lstStyle/>
          <a:p>
            <a:pPr algn="ctr" eaLnBrk="0" hangingPunct="0">
              <a:lnSpc>
                <a:spcPts val="1200"/>
              </a:lnSpc>
              <a:defRPr/>
            </a:pPr>
            <a:r>
              <a:rPr lang="en-US" sz="1100" kern="0" dirty="0">
                <a:solidFill>
                  <a:srgbClr val="00BCE4">
                    <a:lumMod val="50000"/>
                  </a:srgbClr>
                </a:solidFill>
              </a:rPr>
              <a:t>Pharmacy</a:t>
            </a:r>
          </a:p>
        </p:txBody>
      </p:sp>
      <p:cxnSp>
        <p:nvCxnSpPr>
          <p:cNvPr id="27" name="Straight Connector 26"/>
          <p:cNvCxnSpPr/>
          <p:nvPr/>
        </p:nvCxnSpPr>
        <p:spPr>
          <a:xfrm>
            <a:off x="748755" y="3404858"/>
            <a:ext cx="2832645" cy="0"/>
          </a:xfrm>
          <a:prstGeom prst="line">
            <a:avLst/>
          </a:prstGeom>
          <a:noFill/>
          <a:ln w="12700" cap="flat" cmpd="sng" algn="ctr">
            <a:solidFill>
              <a:srgbClr val="00BCE4">
                <a:lumMod val="65000"/>
              </a:srgbClr>
            </a:solidFill>
            <a:prstDash val="solid"/>
          </a:ln>
          <a:effectLst/>
        </p:spPr>
      </p:cxnSp>
      <p:sp>
        <p:nvSpPr>
          <p:cNvPr id="28" name="Rounded Rectangle 3"/>
          <p:cNvSpPr>
            <a:spLocks noChangeArrowheads="1"/>
          </p:cNvSpPr>
          <p:nvPr/>
        </p:nvSpPr>
        <p:spPr bwMode="auto">
          <a:xfrm>
            <a:off x="1752600" y="3327859"/>
            <a:ext cx="826971" cy="150678"/>
          </a:xfrm>
          <a:prstGeom prst="roundRect">
            <a:avLst>
              <a:gd name="adj" fmla="val 0"/>
            </a:avLst>
          </a:prstGeom>
          <a:solidFill>
            <a:srgbClr val="FFFFFF"/>
          </a:solidFill>
          <a:ln w="12700" algn="ctr">
            <a:noFill/>
            <a:round/>
            <a:headEnd/>
            <a:tailEnd/>
          </a:ln>
        </p:spPr>
        <p:txBody>
          <a:bodyPr lIns="0" tIns="0" rIns="0" bIns="0" anchor="t" anchorCtr="1"/>
          <a:lstStyle/>
          <a:p>
            <a:pPr algn="ctr" eaLnBrk="0" hangingPunct="0">
              <a:lnSpc>
                <a:spcPts val="1200"/>
              </a:lnSpc>
              <a:defRPr/>
            </a:pPr>
            <a:r>
              <a:rPr lang="en-US" sz="1100" kern="0" dirty="0">
                <a:solidFill>
                  <a:srgbClr val="00BCE4">
                    <a:lumMod val="50000"/>
                  </a:srgbClr>
                </a:solidFill>
              </a:rPr>
              <a:t>Medications</a:t>
            </a:r>
          </a:p>
        </p:txBody>
      </p:sp>
      <p:sp>
        <p:nvSpPr>
          <p:cNvPr id="29" name="Freeform 256"/>
          <p:cNvSpPr>
            <a:spLocks noChangeAspect="1"/>
          </p:cNvSpPr>
          <p:nvPr/>
        </p:nvSpPr>
        <p:spPr bwMode="auto">
          <a:xfrm>
            <a:off x="2826143" y="3808747"/>
            <a:ext cx="713391" cy="614792"/>
          </a:xfrm>
          <a:custGeom>
            <a:avLst/>
            <a:gdLst>
              <a:gd name="T0" fmla="*/ 96 w 104"/>
              <a:gd name="T1" fmla="*/ 53 h 90"/>
              <a:gd name="T2" fmla="*/ 89 w 104"/>
              <a:gd name="T3" fmla="*/ 57 h 90"/>
              <a:gd name="T4" fmla="*/ 74 w 104"/>
              <a:gd name="T5" fmla="*/ 57 h 90"/>
              <a:gd name="T6" fmla="*/ 63 w 104"/>
              <a:gd name="T7" fmla="*/ 34 h 90"/>
              <a:gd name="T8" fmla="*/ 54 w 104"/>
              <a:gd name="T9" fmla="*/ 67 h 90"/>
              <a:gd name="T10" fmla="*/ 48 w 104"/>
              <a:gd name="T11" fmla="*/ 1 h 90"/>
              <a:gd name="T12" fmla="*/ 40 w 104"/>
              <a:gd name="T13" fmla="*/ 0 h 90"/>
              <a:gd name="T14" fmla="*/ 25 w 104"/>
              <a:gd name="T15" fmla="*/ 57 h 90"/>
              <a:gd name="T16" fmla="*/ 0 w 104"/>
              <a:gd name="T17" fmla="*/ 57 h 90"/>
              <a:gd name="T18" fmla="*/ 0 w 104"/>
              <a:gd name="T19" fmla="*/ 65 h 90"/>
              <a:gd name="T20" fmla="*/ 31 w 104"/>
              <a:gd name="T21" fmla="*/ 65 h 90"/>
              <a:gd name="T22" fmla="*/ 42 w 104"/>
              <a:gd name="T23" fmla="*/ 24 h 90"/>
              <a:gd name="T24" fmla="*/ 48 w 104"/>
              <a:gd name="T25" fmla="*/ 89 h 90"/>
              <a:gd name="T26" fmla="*/ 56 w 104"/>
              <a:gd name="T27" fmla="*/ 90 h 90"/>
              <a:gd name="T28" fmla="*/ 65 w 104"/>
              <a:gd name="T29" fmla="*/ 56 h 90"/>
              <a:gd name="T30" fmla="*/ 70 w 104"/>
              <a:gd name="T31" fmla="*/ 65 h 90"/>
              <a:gd name="T32" fmla="*/ 89 w 104"/>
              <a:gd name="T33" fmla="*/ 65 h 90"/>
              <a:gd name="T34" fmla="*/ 96 w 104"/>
              <a:gd name="T35" fmla="*/ 69 h 90"/>
              <a:gd name="T36" fmla="*/ 104 w 104"/>
              <a:gd name="T37" fmla="*/ 61 h 90"/>
              <a:gd name="T38" fmla="*/ 96 w 104"/>
              <a:gd name="T39" fmla="*/ 5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90">
                <a:moveTo>
                  <a:pt x="96" y="53"/>
                </a:moveTo>
                <a:cubicBezTo>
                  <a:pt x="93" y="53"/>
                  <a:pt x="90" y="55"/>
                  <a:pt x="89" y="57"/>
                </a:cubicBezTo>
                <a:cubicBezTo>
                  <a:pt x="74" y="57"/>
                  <a:pt x="74" y="57"/>
                  <a:pt x="74" y="57"/>
                </a:cubicBezTo>
                <a:cubicBezTo>
                  <a:pt x="63" y="34"/>
                  <a:pt x="63" y="34"/>
                  <a:pt x="63" y="34"/>
                </a:cubicBezTo>
                <a:cubicBezTo>
                  <a:pt x="54" y="67"/>
                  <a:pt x="54" y="67"/>
                  <a:pt x="54" y="67"/>
                </a:cubicBezTo>
                <a:cubicBezTo>
                  <a:pt x="48" y="1"/>
                  <a:pt x="48" y="1"/>
                  <a:pt x="48" y="1"/>
                </a:cubicBezTo>
                <a:cubicBezTo>
                  <a:pt x="40" y="0"/>
                  <a:pt x="40" y="0"/>
                  <a:pt x="40" y="0"/>
                </a:cubicBezTo>
                <a:cubicBezTo>
                  <a:pt x="25" y="57"/>
                  <a:pt x="25" y="57"/>
                  <a:pt x="25" y="57"/>
                </a:cubicBezTo>
                <a:cubicBezTo>
                  <a:pt x="0" y="57"/>
                  <a:pt x="0" y="57"/>
                  <a:pt x="0" y="57"/>
                </a:cubicBezTo>
                <a:cubicBezTo>
                  <a:pt x="0" y="65"/>
                  <a:pt x="0" y="65"/>
                  <a:pt x="0" y="65"/>
                </a:cubicBezTo>
                <a:cubicBezTo>
                  <a:pt x="31" y="65"/>
                  <a:pt x="31" y="65"/>
                  <a:pt x="31" y="65"/>
                </a:cubicBezTo>
                <a:cubicBezTo>
                  <a:pt x="42" y="24"/>
                  <a:pt x="42" y="24"/>
                  <a:pt x="42" y="24"/>
                </a:cubicBezTo>
                <a:cubicBezTo>
                  <a:pt x="48" y="89"/>
                  <a:pt x="48" y="89"/>
                  <a:pt x="48" y="89"/>
                </a:cubicBezTo>
                <a:cubicBezTo>
                  <a:pt x="56" y="90"/>
                  <a:pt x="56" y="90"/>
                  <a:pt x="56" y="90"/>
                </a:cubicBezTo>
                <a:cubicBezTo>
                  <a:pt x="65" y="56"/>
                  <a:pt x="65" y="56"/>
                  <a:pt x="65" y="56"/>
                </a:cubicBezTo>
                <a:cubicBezTo>
                  <a:pt x="70" y="65"/>
                  <a:pt x="70" y="65"/>
                  <a:pt x="70" y="65"/>
                </a:cubicBezTo>
                <a:cubicBezTo>
                  <a:pt x="89" y="65"/>
                  <a:pt x="89" y="65"/>
                  <a:pt x="89" y="65"/>
                </a:cubicBezTo>
                <a:cubicBezTo>
                  <a:pt x="91" y="67"/>
                  <a:pt x="93" y="69"/>
                  <a:pt x="96" y="69"/>
                </a:cubicBezTo>
                <a:cubicBezTo>
                  <a:pt x="100" y="69"/>
                  <a:pt x="104" y="65"/>
                  <a:pt x="104" y="61"/>
                </a:cubicBezTo>
                <a:cubicBezTo>
                  <a:pt x="104" y="57"/>
                  <a:pt x="100" y="53"/>
                  <a:pt x="96" y="53"/>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0" name="Freeform 35"/>
          <p:cNvSpPr>
            <a:spLocks noChangeAspect="1"/>
          </p:cNvSpPr>
          <p:nvPr/>
        </p:nvSpPr>
        <p:spPr bwMode="auto">
          <a:xfrm>
            <a:off x="6187907" y="3906122"/>
            <a:ext cx="648511" cy="567771"/>
          </a:xfrm>
          <a:custGeom>
            <a:avLst/>
            <a:gdLst>
              <a:gd name="T0" fmla="*/ 103 w 118"/>
              <a:gd name="T1" fmla="*/ 0 h 103"/>
              <a:gd name="T2" fmla="*/ 15 w 118"/>
              <a:gd name="T3" fmla="*/ 0 h 103"/>
              <a:gd name="T4" fmla="*/ 0 w 118"/>
              <a:gd name="T5" fmla="*/ 15 h 103"/>
              <a:gd name="T6" fmla="*/ 0 w 118"/>
              <a:gd name="T7" fmla="*/ 66 h 103"/>
              <a:gd name="T8" fmla="*/ 15 w 118"/>
              <a:gd name="T9" fmla="*/ 81 h 103"/>
              <a:gd name="T10" fmla="*/ 44 w 118"/>
              <a:gd name="T11" fmla="*/ 81 h 103"/>
              <a:gd name="T12" fmla="*/ 74 w 118"/>
              <a:gd name="T13" fmla="*/ 103 h 103"/>
              <a:gd name="T14" fmla="*/ 74 w 118"/>
              <a:gd name="T15" fmla="*/ 81 h 103"/>
              <a:gd name="T16" fmla="*/ 103 w 118"/>
              <a:gd name="T17" fmla="*/ 81 h 103"/>
              <a:gd name="T18" fmla="*/ 118 w 118"/>
              <a:gd name="T19" fmla="*/ 66 h 103"/>
              <a:gd name="T20" fmla="*/ 118 w 118"/>
              <a:gd name="T21" fmla="*/ 15 h 103"/>
              <a:gd name="T22" fmla="*/ 103 w 118"/>
              <a:gd name="T2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03">
                <a:moveTo>
                  <a:pt x="103" y="0"/>
                </a:moveTo>
                <a:cubicBezTo>
                  <a:pt x="15" y="0"/>
                  <a:pt x="15" y="0"/>
                  <a:pt x="15" y="0"/>
                </a:cubicBezTo>
                <a:cubicBezTo>
                  <a:pt x="6" y="0"/>
                  <a:pt x="0" y="6"/>
                  <a:pt x="0" y="15"/>
                </a:cubicBezTo>
                <a:cubicBezTo>
                  <a:pt x="0" y="66"/>
                  <a:pt x="0" y="66"/>
                  <a:pt x="0" y="66"/>
                </a:cubicBezTo>
                <a:cubicBezTo>
                  <a:pt x="0" y="74"/>
                  <a:pt x="6" y="81"/>
                  <a:pt x="15" y="81"/>
                </a:cubicBezTo>
                <a:cubicBezTo>
                  <a:pt x="44" y="81"/>
                  <a:pt x="44" y="81"/>
                  <a:pt x="44" y="81"/>
                </a:cubicBezTo>
                <a:cubicBezTo>
                  <a:pt x="74" y="103"/>
                  <a:pt x="74" y="103"/>
                  <a:pt x="74" y="103"/>
                </a:cubicBezTo>
                <a:cubicBezTo>
                  <a:pt x="74" y="81"/>
                  <a:pt x="74" y="81"/>
                  <a:pt x="74" y="81"/>
                </a:cubicBezTo>
                <a:cubicBezTo>
                  <a:pt x="103" y="81"/>
                  <a:pt x="103" y="81"/>
                  <a:pt x="103" y="81"/>
                </a:cubicBezTo>
                <a:cubicBezTo>
                  <a:pt x="111" y="81"/>
                  <a:pt x="118" y="74"/>
                  <a:pt x="118" y="66"/>
                </a:cubicBezTo>
                <a:cubicBezTo>
                  <a:pt x="118" y="15"/>
                  <a:pt x="118" y="15"/>
                  <a:pt x="118" y="15"/>
                </a:cubicBezTo>
                <a:cubicBezTo>
                  <a:pt x="118" y="6"/>
                  <a:pt x="111" y="0"/>
                  <a:pt x="103" y="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3"/>
          <p:cNvSpPr>
            <a:spLocks noChangeAspect="1" noEditPoints="1"/>
          </p:cNvSpPr>
          <p:nvPr/>
        </p:nvSpPr>
        <p:spPr bwMode="auto">
          <a:xfrm>
            <a:off x="914400" y="1332392"/>
            <a:ext cx="470473" cy="1005840"/>
          </a:xfrm>
          <a:custGeom>
            <a:avLst/>
            <a:gdLst>
              <a:gd name="T0" fmla="*/ 319 w 324"/>
              <a:gd name="T1" fmla="*/ 352 h 706"/>
              <a:gd name="T2" fmla="*/ 319 w 324"/>
              <a:gd name="T3" fmla="*/ 352 h 706"/>
              <a:gd name="T4" fmla="*/ 276 w 324"/>
              <a:gd name="T5" fmla="*/ 200 h 706"/>
              <a:gd name="T6" fmla="*/ 205 w 324"/>
              <a:gd name="T7" fmla="*/ 140 h 706"/>
              <a:gd name="T8" fmla="*/ 161 w 324"/>
              <a:gd name="T9" fmla="*/ 140 h 706"/>
              <a:gd name="T10" fmla="*/ 118 w 324"/>
              <a:gd name="T11" fmla="*/ 140 h 706"/>
              <a:gd name="T12" fmla="*/ 48 w 324"/>
              <a:gd name="T13" fmla="*/ 200 h 706"/>
              <a:gd name="T14" fmla="*/ 3 w 324"/>
              <a:gd name="T15" fmla="*/ 352 h 706"/>
              <a:gd name="T16" fmla="*/ 14 w 324"/>
              <a:gd name="T17" fmla="*/ 385 h 706"/>
              <a:gd name="T18" fmla="*/ 41 w 324"/>
              <a:gd name="T19" fmla="*/ 367 h 706"/>
              <a:gd name="T20" fmla="*/ 84 w 324"/>
              <a:gd name="T21" fmla="*/ 219 h 706"/>
              <a:gd name="T22" fmla="*/ 112 w 324"/>
              <a:gd name="T23" fmla="*/ 219 h 706"/>
              <a:gd name="T24" fmla="*/ 37 w 324"/>
              <a:gd name="T25" fmla="*/ 484 h 706"/>
              <a:gd name="T26" fmla="*/ 100 w 324"/>
              <a:gd name="T27" fmla="*/ 484 h 706"/>
              <a:gd name="T28" fmla="*/ 100 w 324"/>
              <a:gd name="T29" fmla="*/ 484 h 706"/>
              <a:gd name="T30" fmla="*/ 100 w 324"/>
              <a:gd name="T31" fmla="*/ 683 h 706"/>
              <a:gd name="T32" fmla="*/ 125 w 324"/>
              <a:gd name="T33" fmla="*/ 706 h 706"/>
              <a:gd name="T34" fmla="*/ 148 w 324"/>
              <a:gd name="T35" fmla="*/ 681 h 706"/>
              <a:gd name="T36" fmla="*/ 148 w 324"/>
              <a:gd name="T37" fmla="*/ 484 h 706"/>
              <a:gd name="T38" fmla="*/ 175 w 324"/>
              <a:gd name="T39" fmla="*/ 484 h 706"/>
              <a:gd name="T40" fmla="*/ 175 w 324"/>
              <a:gd name="T41" fmla="*/ 681 h 706"/>
              <a:gd name="T42" fmla="*/ 199 w 324"/>
              <a:gd name="T43" fmla="*/ 706 h 706"/>
              <a:gd name="T44" fmla="*/ 223 w 324"/>
              <a:gd name="T45" fmla="*/ 683 h 706"/>
              <a:gd name="T46" fmla="*/ 223 w 324"/>
              <a:gd name="T47" fmla="*/ 484 h 706"/>
              <a:gd name="T48" fmla="*/ 223 w 324"/>
              <a:gd name="T49" fmla="*/ 484 h 706"/>
              <a:gd name="T50" fmla="*/ 285 w 324"/>
              <a:gd name="T51" fmla="*/ 484 h 706"/>
              <a:gd name="T52" fmla="*/ 209 w 324"/>
              <a:gd name="T53" fmla="*/ 219 h 706"/>
              <a:gd name="T54" fmla="*/ 238 w 324"/>
              <a:gd name="T55" fmla="*/ 219 h 706"/>
              <a:gd name="T56" fmla="*/ 280 w 324"/>
              <a:gd name="T57" fmla="*/ 367 h 706"/>
              <a:gd name="T58" fmla="*/ 307 w 324"/>
              <a:gd name="T59" fmla="*/ 386 h 706"/>
              <a:gd name="T60" fmla="*/ 319 w 324"/>
              <a:gd name="T61" fmla="*/ 352 h 706"/>
              <a:gd name="T62" fmla="*/ 104 w 324"/>
              <a:gd name="T63" fmla="*/ 56 h 706"/>
              <a:gd name="T64" fmla="*/ 104 w 324"/>
              <a:gd name="T65" fmla="*/ 56 h 706"/>
              <a:gd name="T66" fmla="*/ 162 w 324"/>
              <a:gd name="T67" fmla="*/ 0 h 706"/>
              <a:gd name="T68" fmla="*/ 219 w 324"/>
              <a:gd name="T69" fmla="*/ 56 h 706"/>
              <a:gd name="T70" fmla="*/ 162 w 324"/>
              <a:gd name="T71" fmla="*/ 112 h 706"/>
              <a:gd name="T72" fmla="*/ 104 w 324"/>
              <a:gd name="T73" fmla="*/ 5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706">
                <a:moveTo>
                  <a:pt x="319" y="352"/>
                </a:moveTo>
                <a:lnTo>
                  <a:pt x="319" y="352"/>
                </a:lnTo>
                <a:lnTo>
                  <a:pt x="276" y="200"/>
                </a:lnTo>
                <a:cubicBezTo>
                  <a:pt x="258" y="138"/>
                  <a:pt x="205" y="140"/>
                  <a:pt x="205" y="140"/>
                </a:cubicBezTo>
                <a:lnTo>
                  <a:pt x="161" y="140"/>
                </a:lnTo>
                <a:lnTo>
                  <a:pt x="118" y="140"/>
                </a:lnTo>
                <a:cubicBezTo>
                  <a:pt x="118" y="140"/>
                  <a:pt x="65" y="138"/>
                  <a:pt x="48" y="200"/>
                </a:cubicBezTo>
                <a:lnTo>
                  <a:pt x="3" y="352"/>
                </a:lnTo>
                <a:cubicBezTo>
                  <a:pt x="0" y="367"/>
                  <a:pt x="2" y="381"/>
                  <a:pt x="14" y="385"/>
                </a:cubicBezTo>
                <a:cubicBezTo>
                  <a:pt x="27" y="389"/>
                  <a:pt x="38" y="379"/>
                  <a:pt x="41" y="367"/>
                </a:cubicBezTo>
                <a:lnTo>
                  <a:pt x="84" y="219"/>
                </a:lnTo>
                <a:lnTo>
                  <a:pt x="112" y="219"/>
                </a:lnTo>
                <a:lnTo>
                  <a:pt x="37" y="484"/>
                </a:lnTo>
                <a:lnTo>
                  <a:pt x="100" y="484"/>
                </a:lnTo>
                <a:lnTo>
                  <a:pt x="100" y="484"/>
                </a:lnTo>
                <a:lnTo>
                  <a:pt x="100" y="683"/>
                </a:lnTo>
                <a:cubicBezTo>
                  <a:pt x="100" y="697"/>
                  <a:pt x="109" y="705"/>
                  <a:pt x="125" y="706"/>
                </a:cubicBezTo>
                <a:cubicBezTo>
                  <a:pt x="139" y="706"/>
                  <a:pt x="148" y="696"/>
                  <a:pt x="148" y="681"/>
                </a:cubicBezTo>
                <a:lnTo>
                  <a:pt x="148" y="484"/>
                </a:lnTo>
                <a:lnTo>
                  <a:pt x="175" y="484"/>
                </a:lnTo>
                <a:lnTo>
                  <a:pt x="175" y="681"/>
                </a:lnTo>
                <a:cubicBezTo>
                  <a:pt x="175" y="696"/>
                  <a:pt x="185" y="706"/>
                  <a:pt x="199" y="706"/>
                </a:cubicBezTo>
                <a:cubicBezTo>
                  <a:pt x="214" y="705"/>
                  <a:pt x="223" y="697"/>
                  <a:pt x="223" y="683"/>
                </a:cubicBezTo>
                <a:lnTo>
                  <a:pt x="223" y="484"/>
                </a:lnTo>
                <a:lnTo>
                  <a:pt x="223" y="484"/>
                </a:lnTo>
                <a:lnTo>
                  <a:pt x="285" y="484"/>
                </a:lnTo>
                <a:lnTo>
                  <a:pt x="209" y="219"/>
                </a:lnTo>
                <a:lnTo>
                  <a:pt x="238" y="219"/>
                </a:lnTo>
                <a:lnTo>
                  <a:pt x="280" y="367"/>
                </a:lnTo>
                <a:cubicBezTo>
                  <a:pt x="284" y="379"/>
                  <a:pt x="294" y="389"/>
                  <a:pt x="307" y="386"/>
                </a:cubicBezTo>
                <a:cubicBezTo>
                  <a:pt x="320" y="382"/>
                  <a:pt x="324" y="367"/>
                  <a:pt x="319" y="352"/>
                </a:cubicBezTo>
                <a:close/>
                <a:moveTo>
                  <a:pt x="104" y="56"/>
                </a:moveTo>
                <a:lnTo>
                  <a:pt x="104" y="56"/>
                </a:lnTo>
                <a:cubicBezTo>
                  <a:pt x="104" y="24"/>
                  <a:pt x="130" y="0"/>
                  <a:pt x="162" y="0"/>
                </a:cubicBezTo>
                <a:cubicBezTo>
                  <a:pt x="193" y="0"/>
                  <a:pt x="219" y="24"/>
                  <a:pt x="219" y="56"/>
                </a:cubicBezTo>
                <a:cubicBezTo>
                  <a:pt x="219" y="87"/>
                  <a:pt x="193" y="112"/>
                  <a:pt x="162" y="112"/>
                </a:cubicBezTo>
                <a:cubicBezTo>
                  <a:pt x="130" y="112"/>
                  <a:pt x="104" y="87"/>
                  <a:pt x="104" y="5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Title 1"/>
          <p:cNvSpPr txBox="1">
            <a:spLocks/>
          </p:cNvSpPr>
          <p:nvPr/>
        </p:nvSpPr>
        <p:spPr bwMode="black">
          <a:xfrm>
            <a:off x="381000" y="867687"/>
            <a:ext cx="8392674" cy="353943"/>
          </a:xfrm>
          <a:prstGeom prst="rect">
            <a:avLst/>
          </a:prstGeom>
          <a:noFill/>
        </p:spPr>
        <p:txBody>
          <a:bodyPr wrap="square" rtlCol="0">
            <a:spAutoFit/>
          </a:bodyPr>
          <a:lstStyle>
            <a:defPPr>
              <a:defRPr lang="en-US"/>
            </a:defPPr>
            <a:lvl1pPr eaLnBrk="0" hangingPunct="0">
              <a:lnSpc>
                <a:spcPct val="85000"/>
              </a:lnSpc>
              <a:defRPr sz="2000" kern="0">
                <a:solidFill>
                  <a:srgbClr val="00BCE4">
                    <a:lumMod val="50000"/>
                  </a:srgbClr>
                </a:solidFill>
                <a:cs typeface="Calibri" pitchFamily="34" charset="0"/>
              </a:defRPr>
            </a:lvl1pPr>
          </a:lstStyle>
          <a:p>
            <a:r>
              <a:rPr lang="en-US" dirty="0"/>
              <a:t>Meet Mary</a:t>
            </a:r>
          </a:p>
        </p:txBody>
      </p:sp>
      <p:sp>
        <p:nvSpPr>
          <p:cNvPr id="33" name="Rounded Rectangle 3"/>
          <p:cNvSpPr>
            <a:spLocks noChangeArrowheads="1"/>
          </p:cNvSpPr>
          <p:nvPr/>
        </p:nvSpPr>
        <p:spPr bwMode="auto">
          <a:xfrm>
            <a:off x="5692192" y="4753887"/>
            <a:ext cx="1551031" cy="1338773"/>
          </a:xfrm>
          <a:prstGeom prst="roundRect">
            <a:avLst>
              <a:gd name="adj" fmla="val 0"/>
            </a:avLst>
          </a:prstGeom>
          <a:ln w="19050">
            <a:noFill/>
            <a:prstDash val="sysDot"/>
          </a:ln>
        </p:spPr>
        <p:txBody>
          <a:bodyPr lIns="0" tIns="0" rIns="0" bIns="0" anchorCtr="1"/>
          <a:lstStyle/>
          <a:p>
            <a:pPr marL="171450" lvl="1" indent="-171450" eaLnBrk="0" hangingPunct="0">
              <a:spcBef>
                <a:spcPts val="600"/>
              </a:spcBef>
              <a:buClr>
                <a:srgbClr val="000000"/>
              </a:buClr>
              <a:buSzPct val="100000"/>
              <a:buFont typeface="Wingdings" panose="05000000000000000000" pitchFamily="2" charset="2"/>
              <a:buChar char="§"/>
            </a:pPr>
            <a:r>
              <a:rPr lang="en-US" sz="1100" dirty="0">
                <a:solidFill>
                  <a:srgbClr val="000000"/>
                </a:solidFill>
                <a:cs typeface="Arial" charset="0"/>
              </a:rPr>
              <a:t>When the system detects that Mary is non adhering it raises a trigger to engage her by promotions &amp; offers based on her engagement.</a:t>
            </a:r>
          </a:p>
        </p:txBody>
      </p:sp>
      <p:sp>
        <p:nvSpPr>
          <p:cNvPr id="34" name="Freeform 23"/>
          <p:cNvSpPr>
            <a:spLocks noChangeAspect="1" noEditPoints="1"/>
          </p:cNvSpPr>
          <p:nvPr/>
        </p:nvSpPr>
        <p:spPr bwMode="auto">
          <a:xfrm>
            <a:off x="7681055" y="3824539"/>
            <a:ext cx="548545" cy="624548"/>
          </a:xfrm>
          <a:custGeom>
            <a:avLst/>
            <a:gdLst>
              <a:gd name="T0" fmla="*/ 138 w 158"/>
              <a:gd name="T1" fmla="*/ 97 h 180"/>
              <a:gd name="T2" fmla="*/ 119 w 158"/>
              <a:gd name="T3" fmla="*/ 109 h 180"/>
              <a:gd name="T4" fmla="*/ 111 w 158"/>
              <a:gd name="T5" fmla="*/ 108 h 180"/>
              <a:gd name="T6" fmla="*/ 82 w 158"/>
              <a:gd name="T7" fmla="*/ 123 h 180"/>
              <a:gd name="T8" fmla="*/ 78 w 158"/>
              <a:gd name="T9" fmla="*/ 138 h 180"/>
              <a:gd name="T10" fmla="*/ 46 w 158"/>
              <a:gd name="T11" fmla="*/ 170 h 180"/>
              <a:gd name="T12" fmla="*/ 13 w 158"/>
              <a:gd name="T13" fmla="*/ 138 h 180"/>
              <a:gd name="T14" fmla="*/ 46 w 158"/>
              <a:gd name="T15" fmla="*/ 105 h 180"/>
              <a:gd name="T16" fmla="*/ 55 w 158"/>
              <a:gd name="T17" fmla="*/ 104 h 180"/>
              <a:gd name="T18" fmla="*/ 64 w 158"/>
              <a:gd name="T19" fmla="*/ 94 h 180"/>
              <a:gd name="T20" fmla="*/ 67 w 158"/>
              <a:gd name="T21" fmla="*/ 80 h 180"/>
              <a:gd name="T22" fmla="*/ 125 w 158"/>
              <a:gd name="T23" fmla="*/ 17 h 180"/>
              <a:gd name="T24" fmla="*/ 125 w 158"/>
              <a:gd name="T25" fmla="*/ 7 h 180"/>
              <a:gd name="T26" fmla="*/ 121 w 158"/>
              <a:gd name="T27" fmla="*/ 2 h 180"/>
              <a:gd name="T28" fmla="*/ 118 w 158"/>
              <a:gd name="T29" fmla="*/ 2 h 180"/>
              <a:gd name="T30" fmla="*/ 118 w 158"/>
              <a:gd name="T31" fmla="*/ 2 h 180"/>
              <a:gd name="T32" fmla="*/ 111 w 158"/>
              <a:gd name="T33" fmla="*/ 2 h 180"/>
              <a:gd name="T34" fmla="*/ 107 w 158"/>
              <a:gd name="T35" fmla="*/ 0 h 180"/>
              <a:gd name="T36" fmla="*/ 100 w 158"/>
              <a:gd name="T37" fmla="*/ 6 h 180"/>
              <a:gd name="T38" fmla="*/ 107 w 158"/>
              <a:gd name="T39" fmla="*/ 13 h 180"/>
              <a:gd name="T40" fmla="*/ 111 w 158"/>
              <a:gd name="T41" fmla="*/ 11 h 180"/>
              <a:gd name="T42" fmla="*/ 116 w 158"/>
              <a:gd name="T43" fmla="*/ 11 h 180"/>
              <a:gd name="T44" fmla="*/ 116 w 158"/>
              <a:gd name="T45" fmla="*/ 17 h 180"/>
              <a:gd name="T46" fmla="*/ 63 w 158"/>
              <a:gd name="T47" fmla="*/ 71 h 180"/>
              <a:gd name="T48" fmla="*/ 9 w 158"/>
              <a:gd name="T49" fmla="*/ 17 h 180"/>
              <a:gd name="T50" fmla="*/ 10 w 158"/>
              <a:gd name="T51" fmla="*/ 11 h 180"/>
              <a:gd name="T52" fmla="*/ 20 w 158"/>
              <a:gd name="T53" fmla="*/ 11 h 180"/>
              <a:gd name="T54" fmla="*/ 25 w 158"/>
              <a:gd name="T55" fmla="*/ 13 h 180"/>
              <a:gd name="T56" fmla="*/ 31 w 158"/>
              <a:gd name="T57" fmla="*/ 6 h 180"/>
              <a:gd name="T58" fmla="*/ 25 w 158"/>
              <a:gd name="T59" fmla="*/ 0 h 180"/>
              <a:gd name="T60" fmla="*/ 20 w 158"/>
              <a:gd name="T61" fmla="*/ 2 h 180"/>
              <a:gd name="T62" fmla="*/ 7 w 158"/>
              <a:gd name="T63" fmla="*/ 2 h 180"/>
              <a:gd name="T64" fmla="*/ 6 w 158"/>
              <a:gd name="T65" fmla="*/ 2 h 180"/>
              <a:gd name="T66" fmla="*/ 3 w 158"/>
              <a:gd name="T67" fmla="*/ 3 h 180"/>
              <a:gd name="T68" fmla="*/ 1 w 158"/>
              <a:gd name="T69" fmla="*/ 6 h 180"/>
              <a:gd name="T70" fmla="*/ 0 w 158"/>
              <a:gd name="T71" fmla="*/ 17 h 180"/>
              <a:gd name="T72" fmla="*/ 58 w 158"/>
              <a:gd name="T73" fmla="*/ 80 h 180"/>
              <a:gd name="T74" fmla="*/ 55 w 158"/>
              <a:gd name="T75" fmla="*/ 93 h 180"/>
              <a:gd name="T76" fmla="*/ 52 w 158"/>
              <a:gd name="T77" fmla="*/ 95 h 180"/>
              <a:gd name="T78" fmla="*/ 46 w 158"/>
              <a:gd name="T79" fmla="*/ 96 h 180"/>
              <a:gd name="T80" fmla="*/ 4 w 158"/>
              <a:gd name="T81" fmla="*/ 138 h 180"/>
              <a:gd name="T82" fmla="*/ 46 w 158"/>
              <a:gd name="T83" fmla="*/ 180 h 180"/>
              <a:gd name="T84" fmla="*/ 88 w 158"/>
              <a:gd name="T85" fmla="*/ 138 h 180"/>
              <a:gd name="T86" fmla="*/ 88 w 158"/>
              <a:gd name="T87" fmla="*/ 138 h 180"/>
              <a:gd name="T88" fmla="*/ 88 w 158"/>
              <a:gd name="T89" fmla="*/ 135 h 180"/>
              <a:gd name="T90" fmla="*/ 93 w 158"/>
              <a:gd name="T91" fmla="*/ 123 h 180"/>
              <a:gd name="T92" fmla="*/ 111 w 158"/>
              <a:gd name="T93" fmla="*/ 117 h 180"/>
              <a:gd name="T94" fmla="*/ 117 w 158"/>
              <a:gd name="T95" fmla="*/ 117 h 180"/>
              <a:gd name="T96" fmla="*/ 117 w 158"/>
              <a:gd name="T97" fmla="*/ 118 h 180"/>
              <a:gd name="T98" fmla="*/ 138 w 158"/>
              <a:gd name="T99" fmla="*/ 138 h 180"/>
              <a:gd name="T100" fmla="*/ 158 w 158"/>
              <a:gd name="T101" fmla="*/ 118 h 180"/>
              <a:gd name="T102" fmla="*/ 138 w 158"/>
              <a:gd name="T103" fmla="*/ 97 h 180"/>
              <a:gd name="T104" fmla="*/ 138 w 158"/>
              <a:gd name="T105" fmla="*/ 126 h 180"/>
              <a:gd name="T106" fmla="*/ 129 w 158"/>
              <a:gd name="T107" fmla="*/ 118 h 180"/>
              <a:gd name="T108" fmla="*/ 138 w 158"/>
              <a:gd name="T109" fmla="*/ 109 h 180"/>
              <a:gd name="T110" fmla="*/ 146 w 158"/>
              <a:gd name="T111" fmla="*/ 118 h 180"/>
              <a:gd name="T112" fmla="*/ 138 w 158"/>
              <a:gd name="T113" fmla="*/ 12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8" h="180">
                <a:moveTo>
                  <a:pt x="138" y="97"/>
                </a:moveTo>
                <a:cubicBezTo>
                  <a:pt x="130" y="97"/>
                  <a:pt x="123" y="102"/>
                  <a:pt x="119" y="109"/>
                </a:cubicBezTo>
                <a:cubicBezTo>
                  <a:pt x="116" y="108"/>
                  <a:pt x="113" y="108"/>
                  <a:pt x="111" y="108"/>
                </a:cubicBezTo>
                <a:cubicBezTo>
                  <a:pt x="95" y="108"/>
                  <a:pt x="86" y="115"/>
                  <a:pt x="82" y="123"/>
                </a:cubicBezTo>
                <a:cubicBezTo>
                  <a:pt x="78" y="130"/>
                  <a:pt x="78" y="137"/>
                  <a:pt x="78" y="138"/>
                </a:cubicBezTo>
                <a:cubicBezTo>
                  <a:pt x="78" y="156"/>
                  <a:pt x="64" y="170"/>
                  <a:pt x="46" y="170"/>
                </a:cubicBezTo>
                <a:cubicBezTo>
                  <a:pt x="28" y="170"/>
                  <a:pt x="13" y="156"/>
                  <a:pt x="13" y="138"/>
                </a:cubicBezTo>
                <a:cubicBezTo>
                  <a:pt x="13" y="120"/>
                  <a:pt x="28" y="105"/>
                  <a:pt x="46" y="105"/>
                </a:cubicBezTo>
                <a:cubicBezTo>
                  <a:pt x="49" y="105"/>
                  <a:pt x="52" y="105"/>
                  <a:pt x="55" y="104"/>
                </a:cubicBezTo>
                <a:cubicBezTo>
                  <a:pt x="59" y="102"/>
                  <a:pt x="63" y="99"/>
                  <a:pt x="64" y="94"/>
                </a:cubicBezTo>
                <a:cubicBezTo>
                  <a:pt x="66" y="90"/>
                  <a:pt x="66" y="86"/>
                  <a:pt x="67" y="80"/>
                </a:cubicBezTo>
                <a:cubicBezTo>
                  <a:pt x="99" y="78"/>
                  <a:pt x="125" y="50"/>
                  <a:pt x="125" y="17"/>
                </a:cubicBezTo>
                <a:cubicBezTo>
                  <a:pt x="125" y="14"/>
                  <a:pt x="125" y="10"/>
                  <a:pt x="125" y="7"/>
                </a:cubicBezTo>
                <a:cubicBezTo>
                  <a:pt x="124" y="5"/>
                  <a:pt x="123" y="3"/>
                  <a:pt x="121" y="2"/>
                </a:cubicBezTo>
                <a:cubicBezTo>
                  <a:pt x="120" y="2"/>
                  <a:pt x="119" y="2"/>
                  <a:pt x="118" y="2"/>
                </a:cubicBezTo>
                <a:cubicBezTo>
                  <a:pt x="118" y="2"/>
                  <a:pt x="118" y="2"/>
                  <a:pt x="118" y="2"/>
                </a:cubicBezTo>
                <a:cubicBezTo>
                  <a:pt x="111" y="2"/>
                  <a:pt x="111" y="2"/>
                  <a:pt x="111" y="2"/>
                </a:cubicBezTo>
                <a:cubicBezTo>
                  <a:pt x="110" y="1"/>
                  <a:pt x="109" y="0"/>
                  <a:pt x="107" y="0"/>
                </a:cubicBezTo>
                <a:cubicBezTo>
                  <a:pt x="103" y="0"/>
                  <a:pt x="100" y="3"/>
                  <a:pt x="100" y="6"/>
                </a:cubicBezTo>
                <a:cubicBezTo>
                  <a:pt x="100" y="10"/>
                  <a:pt x="103" y="13"/>
                  <a:pt x="107" y="13"/>
                </a:cubicBezTo>
                <a:cubicBezTo>
                  <a:pt x="109" y="13"/>
                  <a:pt x="110" y="12"/>
                  <a:pt x="111" y="11"/>
                </a:cubicBezTo>
                <a:cubicBezTo>
                  <a:pt x="116" y="11"/>
                  <a:pt x="116" y="11"/>
                  <a:pt x="116" y="11"/>
                </a:cubicBezTo>
                <a:cubicBezTo>
                  <a:pt x="116" y="13"/>
                  <a:pt x="116" y="15"/>
                  <a:pt x="116" y="17"/>
                </a:cubicBezTo>
                <a:cubicBezTo>
                  <a:pt x="116" y="47"/>
                  <a:pt x="92" y="71"/>
                  <a:pt x="63" y="71"/>
                </a:cubicBezTo>
                <a:cubicBezTo>
                  <a:pt x="33" y="71"/>
                  <a:pt x="9" y="47"/>
                  <a:pt x="9" y="17"/>
                </a:cubicBezTo>
                <a:cubicBezTo>
                  <a:pt x="9" y="15"/>
                  <a:pt x="9" y="13"/>
                  <a:pt x="10" y="11"/>
                </a:cubicBezTo>
                <a:cubicBezTo>
                  <a:pt x="20" y="11"/>
                  <a:pt x="20" y="11"/>
                  <a:pt x="20" y="11"/>
                </a:cubicBezTo>
                <a:cubicBezTo>
                  <a:pt x="21" y="12"/>
                  <a:pt x="23" y="13"/>
                  <a:pt x="25" y="13"/>
                </a:cubicBezTo>
                <a:cubicBezTo>
                  <a:pt x="28" y="13"/>
                  <a:pt x="31" y="10"/>
                  <a:pt x="31" y="6"/>
                </a:cubicBezTo>
                <a:cubicBezTo>
                  <a:pt x="31" y="3"/>
                  <a:pt x="28" y="0"/>
                  <a:pt x="25" y="0"/>
                </a:cubicBezTo>
                <a:cubicBezTo>
                  <a:pt x="23" y="0"/>
                  <a:pt x="21" y="1"/>
                  <a:pt x="20" y="2"/>
                </a:cubicBezTo>
                <a:cubicBezTo>
                  <a:pt x="7" y="2"/>
                  <a:pt x="7" y="2"/>
                  <a:pt x="7" y="2"/>
                </a:cubicBezTo>
                <a:cubicBezTo>
                  <a:pt x="7" y="2"/>
                  <a:pt x="6" y="2"/>
                  <a:pt x="6" y="2"/>
                </a:cubicBezTo>
                <a:cubicBezTo>
                  <a:pt x="6" y="2"/>
                  <a:pt x="5" y="2"/>
                  <a:pt x="3" y="3"/>
                </a:cubicBezTo>
                <a:cubicBezTo>
                  <a:pt x="2" y="4"/>
                  <a:pt x="1" y="5"/>
                  <a:pt x="1" y="6"/>
                </a:cubicBezTo>
                <a:cubicBezTo>
                  <a:pt x="1" y="10"/>
                  <a:pt x="0" y="13"/>
                  <a:pt x="0" y="17"/>
                </a:cubicBezTo>
                <a:cubicBezTo>
                  <a:pt x="0" y="50"/>
                  <a:pt x="26" y="78"/>
                  <a:pt x="58" y="80"/>
                </a:cubicBezTo>
                <a:cubicBezTo>
                  <a:pt x="57" y="87"/>
                  <a:pt x="56" y="91"/>
                  <a:pt x="55" y="93"/>
                </a:cubicBezTo>
                <a:cubicBezTo>
                  <a:pt x="54" y="94"/>
                  <a:pt x="53" y="95"/>
                  <a:pt x="52" y="95"/>
                </a:cubicBezTo>
                <a:cubicBezTo>
                  <a:pt x="51" y="96"/>
                  <a:pt x="49" y="96"/>
                  <a:pt x="46" y="96"/>
                </a:cubicBezTo>
                <a:cubicBezTo>
                  <a:pt x="23" y="96"/>
                  <a:pt x="4" y="115"/>
                  <a:pt x="4" y="138"/>
                </a:cubicBezTo>
                <a:cubicBezTo>
                  <a:pt x="4" y="161"/>
                  <a:pt x="23" y="180"/>
                  <a:pt x="46" y="180"/>
                </a:cubicBezTo>
                <a:cubicBezTo>
                  <a:pt x="69" y="180"/>
                  <a:pt x="88" y="161"/>
                  <a:pt x="88" y="138"/>
                </a:cubicBezTo>
                <a:cubicBezTo>
                  <a:pt x="88" y="138"/>
                  <a:pt x="88" y="138"/>
                  <a:pt x="88" y="138"/>
                </a:cubicBezTo>
                <a:cubicBezTo>
                  <a:pt x="88" y="138"/>
                  <a:pt x="88" y="136"/>
                  <a:pt x="88" y="135"/>
                </a:cubicBezTo>
                <a:cubicBezTo>
                  <a:pt x="88" y="131"/>
                  <a:pt x="90" y="127"/>
                  <a:pt x="93" y="123"/>
                </a:cubicBezTo>
                <a:cubicBezTo>
                  <a:pt x="96" y="120"/>
                  <a:pt x="101" y="117"/>
                  <a:pt x="111" y="117"/>
                </a:cubicBezTo>
                <a:cubicBezTo>
                  <a:pt x="113" y="117"/>
                  <a:pt x="115" y="117"/>
                  <a:pt x="117" y="117"/>
                </a:cubicBezTo>
                <a:cubicBezTo>
                  <a:pt x="117" y="117"/>
                  <a:pt x="117" y="118"/>
                  <a:pt x="117" y="118"/>
                </a:cubicBezTo>
                <a:cubicBezTo>
                  <a:pt x="117" y="129"/>
                  <a:pt x="126" y="138"/>
                  <a:pt x="138" y="138"/>
                </a:cubicBezTo>
                <a:cubicBezTo>
                  <a:pt x="149" y="138"/>
                  <a:pt x="158" y="129"/>
                  <a:pt x="158" y="118"/>
                </a:cubicBezTo>
                <a:cubicBezTo>
                  <a:pt x="158" y="106"/>
                  <a:pt x="149" y="97"/>
                  <a:pt x="138" y="97"/>
                </a:cubicBezTo>
                <a:close/>
                <a:moveTo>
                  <a:pt x="138" y="126"/>
                </a:moveTo>
                <a:cubicBezTo>
                  <a:pt x="133" y="126"/>
                  <a:pt x="129" y="122"/>
                  <a:pt x="129" y="118"/>
                </a:cubicBezTo>
                <a:cubicBezTo>
                  <a:pt x="129" y="113"/>
                  <a:pt x="133" y="109"/>
                  <a:pt x="138" y="109"/>
                </a:cubicBezTo>
                <a:cubicBezTo>
                  <a:pt x="142" y="109"/>
                  <a:pt x="146" y="113"/>
                  <a:pt x="146" y="118"/>
                </a:cubicBezTo>
                <a:cubicBezTo>
                  <a:pt x="146" y="122"/>
                  <a:pt x="142" y="126"/>
                  <a:pt x="138" y="1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13"/>
          <p:cNvSpPr>
            <a:spLocks noChangeAspect="1" noEditPoints="1"/>
          </p:cNvSpPr>
          <p:nvPr/>
        </p:nvSpPr>
        <p:spPr bwMode="auto">
          <a:xfrm>
            <a:off x="1264426" y="3769584"/>
            <a:ext cx="353474" cy="755703"/>
          </a:xfrm>
          <a:custGeom>
            <a:avLst/>
            <a:gdLst>
              <a:gd name="T0" fmla="*/ 319 w 324"/>
              <a:gd name="T1" fmla="*/ 352 h 706"/>
              <a:gd name="T2" fmla="*/ 319 w 324"/>
              <a:gd name="T3" fmla="*/ 352 h 706"/>
              <a:gd name="T4" fmla="*/ 276 w 324"/>
              <a:gd name="T5" fmla="*/ 200 h 706"/>
              <a:gd name="T6" fmla="*/ 205 w 324"/>
              <a:gd name="T7" fmla="*/ 140 h 706"/>
              <a:gd name="T8" fmla="*/ 161 w 324"/>
              <a:gd name="T9" fmla="*/ 140 h 706"/>
              <a:gd name="T10" fmla="*/ 118 w 324"/>
              <a:gd name="T11" fmla="*/ 140 h 706"/>
              <a:gd name="T12" fmla="*/ 48 w 324"/>
              <a:gd name="T13" fmla="*/ 200 h 706"/>
              <a:gd name="T14" fmla="*/ 3 w 324"/>
              <a:gd name="T15" fmla="*/ 352 h 706"/>
              <a:gd name="T16" fmla="*/ 14 w 324"/>
              <a:gd name="T17" fmla="*/ 385 h 706"/>
              <a:gd name="T18" fmla="*/ 41 w 324"/>
              <a:gd name="T19" fmla="*/ 367 h 706"/>
              <a:gd name="T20" fmla="*/ 84 w 324"/>
              <a:gd name="T21" fmla="*/ 219 h 706"/>
              <a:gd name="T22" fmla="*/ 112 w 324"/>
              <a:gd name="T23" fmla="*/ 219 h 706"/>
              <a:gd name="T24" fmla="*/ 37 w 324"/>
              <a:gd name="T25" fmla="*/ 484 h 706"/>
              <a:gd name="T26" fmla="*/ 100 w 324"/>
              <a:gd name="T27" fmla="*/ 484 h 706"/>
              <a:gd name="T28" fmla="*/ 100 w 324"/>
              <a:gd name="T29" fmla="*/ 484 h 706"/>
              <a:gd name="T30" fmla="*/ 100 w 324"/>
              <a:gd name="T31" fmla="*/ 683 h 706"/>
              <a:gd name="T32" fmla="*/ 125 w 324"/>
              <a:gd name="T33" fmla="*/ 706 h 706"/>
              <a:gd name="T34" fmla="*/ 148 w 324"/>
              <a:gd name="T35" fmla="*/ 681 h 706"/>
              <a:gd name="T36" fmla="*/ 148 w 324"/>
              <a:gd name="T37" fmla="*/ 484 h 706"/>
              <a:gd name="T38" fmla="*/ 175 w 324"/>
              <a:gd name="T39" fmla="*/ 484 h 706"/>
              <a:gd name="T40" fmla="*/ 175 w 324"/>
              <a:gd name="T41" fmla="*/ 681 h 706"/>
              <a:gd name="T42" fmla="*/ 199 w 324"/>
              <a:gd name="T43" fmla="*/ 706 h 706"/>
              <a:gd name="T44" fmla="*/ 223 w 324"/>
              <a:gd name="T45" fmla="*/ 683 h 706"/>
              <a:gd name="T46" fmla="*/ 223 w 324"/>
              <a:gd name="T47" fmla="*/ 484 h 706"/>
              <a:gd name="T48" fmla="*/ 223 w 324"/>
              <a:gd name="T49" fmla="*/ 484 h 706"/>
              <a:gd name="T50" fmla="*/ 285 w 324"/>
              <a:gd name="T51" fmla="*/ 484 h 706"/>
              <a:gd name="T52" fmla="*/ 209 w 324"/>
              <a:gd name="T53" fmla="*/ 219 h 706"/>
              <a:gd name="T54" fmla="*/ 238 w 324"/>
              <a:gd name="T55" fmla="*/ 219 h 706"/>
              <a:gd name="T56" fmla="*/ 280 w 324"/>
              <a:gd name="T57" fmla="*/ 367 h 706"/>
              <a:gd name="T58" fmla="*/ 307 w 324"/>
              <a:gd name="T59" fmla="*/ 386 h 706"/>
              <a:gd name="T60" fmla="*/ 319 w 324"/>
              <a:gd name="T61" fmla="*/ 352 h 706"/>
              <a:gd name="T62" fmla="*/ 104 w 324"/>
              <a:gd name="T63" fmla="*/ 56 h 706"/>
              <a:gd name="T64" fmla="*/ 104 w 324"/>
              <a:gd name="T65" fmla="*/ 56 h 706"/>
              <a:gd name="T66" fmla="*/ 162 w 324"/>
              <a:gd name="T67" fmla="*/ 0 h 706"/>
              <a:gd name="T68" fmla="*/ 219 w 324"/>
              <a:gd name="T69" fmla="*/ 56 h 706"/>
              <a:gd name="T70" fmla="*/ 162 w 324"/>
              <a:gd name="T71" fmla="*/ 112 h 706"/>
              <a:gd name="T72" fmla="*/ 104 w 324"/>
              <a:gd name="T73" fmla="*/ 5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706">
                <a:moveTo>
                  <a:pt x="319" y="352"/>
                </a:moveTo>
                <a:lnTo>
                  <a:pt x="319" y="352"/>
                </a:lnTo>
                <a:lnTo>
                  <a:pt x="276" y="200"/>
                </a:lnTo>
                <a:cubicBezTo>
                  <a:pt x="258" y="138"/>
                  <a:pt x="205" y="140"/>
                  <a:pt x="205" y="140"/>
                </a:cubicBezTo>
                <a:lnTo>
                  <a:pt x="161" y="140"/>
                </a:lnTo>
                <a:lnTo>
                  <a:pt x="118" y="140"/>
                </a:lnTo>
                <a:cubicBezTo>
                  <a:pt x="118" y="140"/>
                  <a:pt x="65" y="138"/>
                  <a:pt x="48" y="200"/>
                </a:cubicBezTo>
                <a:lnTo>
                  <a:pt x="3" y="352"/>
                </a:lnTo>
                <a:cubicBezTo>
                  <a:pt x="0" y="367"/>
                  <a:pt x="2" y="381"/>
                  <a:pt x="14" y="385"/>
                </a:cubicBezTo>
                <a:cubicBezTo>
                  <a:pt x="27" y="389"/>
                  <a:pt x="38" y="379"/>
                  <a:pt x="41" y="367"/>
                </a:cubicBezTo>
                <a:lnTo>
                  <a:pt x="84" y="219"/>
                </a:lnTo>
                <a:lnTo>
                  <a:pt x="112" y="219"/>
                </a:lnTo>
                <a:lnTo>
                  <a:pt x="37" y="484"/>
                </a:lnTo>
                <a:lnTo>
                  <a:pt x="100" y="484"/>
                </a:lnTo>
                <a:lnTo>
                  <a:pt x="100" y="484"/>
                </a:lnTo>
                <a:lnTo>
                  <a:pt x="100" y="683"/>
                </a:lnTo>
                <a:cubicBezTo>
                  <a:pt x="100" y="697"/>
                  <a:pt x="109" y="705"/>
                  <a:pt x="125" y="706"/>
                </a:cubicBezTo>
                <a:cubicBezTo>
                  <a:pt x="139" y="706"/>
                  <a:pt x="148" y="696"/>
                  <a:pt x="148" y="681"/>
                </a:cubicBezTo>
                <a:lnTo>
                  <a:pt x="148" y="484"/>
                </a:lnTo>
                <a:lnTo>
                  <a:pt x="175" y="484"/>
                </a:lnTo>
                <a:lnTo>
                  <a:pt x="175" y="681"/>
                </a:lnTo>
                <a:cubicBezTo>
                  <a:pt x="175" y="696"/>
                  <a:pt x="185" y="706"/>
                  <a:pt x="199" y="706"/>
                </a:cubicBezTo>
                <a:cubicBezTo>
                  <a:pt x="214" y="705"/>
                  <a:pt x="223" y="697"/>
                  <a:pt x="223" y="683"/>
                </a:cubicBezTo>
                <a:lnTo>
                  <a:pt x="223" y="484"/>
                </a:lnTo>
                <a:lnTo>
                  <a:pt x="223" y="484"/>
                </a:lnTo>
                <a:lnTo>
                  <a:pt x="285" y="484"/>
                </a:lnTo>
                <a:lnTo>
                  <a:pt x="209" y="219"/>
                </a:lnTo>
                <a:lnTo>
                  <a:pt x="238" y="219"/>
                </a:lnTo>
                <a:lnTo>
                  <a:pt x="280" y="367"/>
                </a:lnTo>
                <a:cubicBezTo>
                  <a:pt x="284" y="379"/>
                  <a:pt x="294" y="389"/>
                  <a:pt x="307" y="386"/>
                </a:cubicBezTo>
                <a:cubicBezTo>
                  <a:pt x="320" y="382"/>
                  <a:pt x="324" y="367"/>
                  <a:pt x="319" y="352"/>
                </a:cubicBezTo>
                <a:close/>
                <a:moveTo>
                  <a:pt x="104" y="56"/>
                </a:moveTo>
                <a:lnTo>
                  <a:pt x="104" y="56"/>
                </a:lnTo>
                <a:cubicBezTo>
                  <a:pt x="104" y="24"/>
                  <a:pt x="130" y="0"/>
                  <a:pt x="162" y="0"/>
                </a:cubicBezTo>
                <a:cubicBezTo>
                  <a:pt x="193" y="0"/>
                  <a:pt x="219" y="24"/>
                  <a:pt x="219" y="56"/>
                </a:cubicBezTo>
                <a:cubicBezTo>
                  <a:pt x="219" y="87"/>
                  <a:pt x="193" y="112"/>
                  <a:pt x="162" y="112"/>
                </a:cubicBezTo>
                <a:cubicBezTo>
                  <a:pt x="130" y="112"/>
                  <a:pt x="104" y="87"/>
                  <a:pt x="104" y="5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54"/>
          <p:cNvSpPr>
            <a:spLocks noChangeAspect="1" noEditPoints="1"/>
          </p:cNvSpPr>
          <p:nvPr/>
        </p:nvSpPr>
        <p:spPr bwMode="auto">
          <a:xfrm>
            <a:off x="4419600" y="3833006"/>
            <a:ext cx="874850" cy="624548"/>
          </a:xfrm>
          <a:custGeom>
            <a:avLst/>
            <a:gdLst>
              <a:gd name="T0" fmla="*/ 560 w 588"/>
              <a:gd name="T1" fmla="*/ 233 h 408"/>
              <a:gd name="T2" fmla="*/ 560 w 588"/>
              <a:gd name="T3" fmla="*/ 257 h 408"/>
              <a:gd name="T4" fmla="*/ 560 w 588"/>
              <a:gd name="T5" fmla="*/ 233 h 408"/>
              <a:gd name="T6" fmla="*/ 560 w 588"/>
              <a:gd name="T7" fmla="*/ 324 h 408"/>
              <a:gd name="T8" fmla="*/ 560 w 588"/>
              <a:gd name="T9" fmla="*/ 348 h 408"/>
              <a:gd name="T10" fmla="*/ 560 w 588"/>
              <a:gd name="T11" fmla="*/ 324 h 408"/>
              <a:gd name="T12" fmla="*/ 27 w 588"/>
              <a:gd name="T13" fmla="*/ 348 h 408"/>
              <a:gd name="T14" fmla="*/ 27 w 588"/>
              <a:gd name="T15" fmla="*/ 324 h 408"/>
              <a:gd name="T16" fmla="*/ 27 w 588"/>
              <a:gd name="T17" fmla="*/ 348 h 408"/>
              <a:gd name="T18" fmla="*/ 27 w 588"/>
              <a:gd name="T19" fmla="*/ 257 h 408"/>
              <a:gd name="T20" fmla="*/ 27 w 588"/>
              <a:gd name="T21" fmla="*/ 233 h 408"/>
              <a:gd name="T22" fmla="*/ 27 w 588"/>
              <a:gd name="T23" fmla="*/ 257 h 408"/>
              <a:gd name="T24" fmla="*/ 27 w 588"/>
              <a:gd name="T25" fmla="*/ 166 h 408"/>
              <a:gd name="T26" fmla="*/ 27 w 588"/>
              <a:gd name="T27" fmla="*/ 141 h 408"/>
              <a:gd name="T28" fmla="*/ 27 w 588"/>
              <a:gd name="T29" fmla="*/ 166 h 408"/>
              <a:gd name="T30" fmla="*/ 27 w 588"/>
              <a:gd name="T31" fmla="*/ 75 h 408"/>
              <a:gd name="T32" fmla="*/ 27 w 588"/>
              <a:gd name="T33" fmla="*/ 50 h 408"/>
              <a:gd name="T34" fmla="*/ 27 w 588"/>
              <a:gd name="T35" fmla="*/ 75 h 408"/>
              <a:gd name="T36" fmla="*/ 560 w 588"/>
              <a:gd name="T37" fmla="*/ 50 h 408"/>
              <a:gd name="T38" fmla="*/ 560 w 588"/>
              <a:gd name="T39" fmla="*/ 75 h 408"/>
              <a:gd name="T40" fmla="*/ 560 w 588"/>
              <a:gd name="T41" fmla="*/ 50 h 408"/>
              <a:gd name="T42" fmla="*/ 560 w 588"/>
              <a:gd name="T43" fmla="*/ 141 h 408"/>
              <a:gd name="T44" fmla="*/ 560 w 588"/>
              <a:gd name="T45" fmla="*/ 166 h 408"/>
              <a:gd name="T46" fmla="*/ 560 w 588"/>
              <a:gd name="T47" fmla="*/ 141 h 408"/>
              <a:gd name="T48" fmla="*/ 535 w 588"/>
              <a:gd name="T49" fmla="*/ 166 h 408"/>
              <a:gd name="T50" fmla="*/ 588 w 588"/>
              <a:gd name="T51" fmla="*/ 154 h 408"/>
              <a:gd name="T52" fmla="*/ 535 w 588"/>
              <a:gd name="T53" fmla="*/ 141 h 408"/>
              <a:gd name="T54" fmla="*/ 501 w 588"/>
              <a:gd name="T55" fmla="*/ 75 h 408"/>
              <a:gd name="T56" fmla="*/ 560 w 588"/>
              <a:gd name="T57" fmla="*/ 90 h 408"/>
              <a:gd name="T58" fmla="*/ 560 w 588"/>
              <a:gd name="T59" fmla="*/ 35 h 408"/>
              <a:gd name="T60" fmla="*/ 501 w 588"/>
              <a:gd name="T61" fmla="*/ 50 h 408"/>
              <a:gd name="T62" fmla="*/ 450 w 588"/>
              <a:gd name="T63" fmla="*/ 0 h 408"/>
              <a:gd name="T64" fmla="*/ 86 w 588"/>
              <a:gd name="T65" fmla="*/ 50 h 408"/>
              <a:gd name="T66" fmla="*/ 52 w 588"/>
              <a:gd name="T67" fmla="*/ 50 h 408"/>
              <a:gd name="T68" fmla="*/ 0 w 588"/>
              <a:gd name="T69" fmla="*/ 62 h 408"/>
              <a:gd name="T70" fmla="*/ 52 w 588"/>
              <a:gd name="T71" fmla="*/ 75 h 408"/>
              <a:gd name="T72" fmla="*/ 86 w 588"/>
              <a:gd name="T73" fmla="*/ 141 h 408"/>
              <a:gd name="T74" fmla="*/ 27 w 588"/>
              <a:gd name="T75" fmla="*/ 126 h 408"/>
              <a:gd name="T76" fmla="*/ 27 w 588"/>
              <a:gd name="T77" fmla="*/ 181 h 408"/>
              <a:gd name="T78" fmla="*/ 86 w 588"/>
              <a:gd name="T79" fmla="*/ 166 h 408"/>
              <a:gd name="T80" fmla="*/ 52 w 588"/>
              <a:gd name="T81" fmla="*/ 232 h 408"/>
              <a:gd name="T82" fmla="*/ 0 w 588"/>
              <a:gd name="T83" fmla="*/ 245 h 408"/>
              <a:gd name="T84" fmla="*/ 52 w 588"/>
              <a:gd name="T85" fmla="*/ 257 h 408"/>
              <a:gd name="T86" fmla="*/ 86 w 588"/>
              <a:gd name="T87" fmla="*/ 323 h 408"/>
              <a:gd name="T88" fmla="*/ 27 w 588"/>
              <a:gd name="T89" fmla="*/ 308 h 408"/>
              <a:gd name="T90" fmla="*/ 27 w 588"/>
              <a:gd name="T91" fmla="*/ 364 h 408"/>
              <a:gd name="T92" fmla="*/ 86 w 588"/>
              <a:gd name="T93" fmla="*/ 348 h 408"/>
              <a:gd name="T94" fmla="*/ 91 w 588"/>
              <a:gd name="T95" fmla="*/ 381 h 408"/>
              <a:gd name="T96" fmla="*/ 218 w 588"/>
              <a:gd name="T97" fmla="*/ 148 h 408"/>
              <a:gd name="T98" fmla="*/ 350 w 588"/>
              <a:gd name="T99" fmla="*/ 130 h 408"/>
              <a:gd name="T100" fmla="*/ 368 w 588"/>
              <a:gd name="T101" fmla="*/ 260 h 408"/>
              <a:gd name="T102" fmla="*/ 244 w 588"/>
              <a:gd name="T103" fmla="*/ 278 h 408"/>
              <a:gd name="T104" fmla="*/ 136 w 588"/>
              <a:gd name="T105" fmla="*/ 408 h 408"/>
              <a:gd name="T106" fmla="*/ 501 w 588"/>
              <a:gd name="T107" fmla="*/ 358 h 408"/>
              <a:gd name="T108" fmla="*/ 535 w 588"/>
              <a:gd name="T109" fmla="*/ 348 h 408"/>
              <a:gd name="T110" fmla="*/ 588 w 588"/>
              <a:gd name="T111" fmla="*/ 336 h 408"/>
              <a:gd name="T112" fmla="*/ 535 w 588"/>
              <a:gd name="T113" fmla="*/ 323 h 408"/>
              <a:gd name="T114" fmla="*/ 501 w 588"/>
              <a:gd name="T115" fmla="*/ 257 h 408"/>
              <a:gd name="T116" fmla="*/ 560 w 588"/>
              <a:gd name="T117" fmla="*/ 273 h 408"/>
              <a:gd name="T118" fmla="*/ 560 w 588"/>
              <a:gd name="T119" fmla="*/ 217 h 408"/>
              <a:gd name="T120" fmla="*/ 501 w 588"/>
              <a:gd name="T121" fmla="*/ 232 h 408"/>
              <a:gd name="T122" fmla="*/ 535 w 588"/>
              <a:gd name="T123" fmla="*/ 16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8" h="408">
                <a:moveTo>
                  <a:pt x="560" y="233"/>
                </a:moveTo>
                <a:lnTo>
                  <a:pt x="560" y="233"/>
                </a:lnTo>
                <a:cubicBezTo>
                  <a:pt x="567" y="233"/>
                  <a:pt x="572" y="238"/>
                  <a:pt x="572" y="245"/>
                </a:cubicBezTo>
                <a:cubicBezTo>
                  <a:pt x="572" y="252"/>
                  <a:pt x="567" y="257"/>
                  <a:pt x="560" y="257"/>
                </a:cubicBezTo>
                <a:cubicBezTo>
                  <a:pt x="553" y="257"/>
                  <a:pt x="548" y="252"/>
                  <a:pt x="548" y="245"/>
                </a:cubicBezTo>
                <a:cubicBezTo>
                  <a:pt x="548" y="238"/>
                  <a:pt x="553" y="233"/>
                  <a:pt x="560" y="233"/>
                </a:cubicBezTo>
                <a:close/>
                <a:moveTo>
                  <a:pt x="560" y="324"/>
                </a:moveTo>
                <a:lnTo>
                  <a:pt x="560" y="324"/>
                </a:lnTo>
                <a:cubicBezTo>
                  <a:pt x="567" y="324"/>
                  <a:pt x="572" y="329"/>
                  <a:pt x="572" y="336"/>
                </a:cubicBezTo>
                <a:cubicBezTo>
                  <a:pt x="572" y="343"/>
                  <a:pt x="567" y="348"/>
                  <a:pt x="560" y="348"/>
                </a:cubicBezTo>
                <a:cubicBezTo>
                  <a:pt x="553" y="348"/>
                  <a:pt x="548" y="343"/>
                  <a:pt x="548" y="336"/>
                </a:cubicBezTo>
                <a:cubicBezTo>
                  <a:pt x="548" y="329"/>
                  <a:pt x="553" y="324"/>
                  <a:pt x="560" y="324"/>
                </a:cubicBezTo>
                <a:close/>
                <a:moveTo>
                  <a:pt x="27" y="348"/>
                </a:moveTo>
                <a:lnTo>
                  <a:pt x="27" y="348"/>
                </a:lnTo>
                <a:cubicBezTo>
                  <a:pt x="20" y="348"/>
                  <a:pt x="15" y="343"/>
                  <a:pt x="15" y="336"/>
                </a:cubicBezTo>
                <a:cubicBezTo>
                  <a:pt x="15" y="329"/>
                  <a:pt x="20" y="324"/>
                  <a:pt x="27" y="324"/>
                </a:cubicBezTo>
                <a:cubicBezTo>
                  <a:pt x="34" y="324"/>
                  <a:pt x="39" y="329"/>
                  <a:pt x="39" y="336"/>
                </a:cubicBezTo>
                <a:cubicBezTo>
                  <a:pt x="39" y="343"/>
                  <a:pt x="34" y="348"/>
                  <a:pt x="27" y="348"/>
                </a:cubicBezTo>
                <a:close/>
                <a:moveTo>
                  <a:pt x="27" y="257"/>
                </a:moveTo>
                <a:lnTo>
                  <a:pt x="27" y="257"/>
                </a:lnTo>
                <a:cubicBezTo>
                  <a:pt x="20" y="257"/>
                  <a:pt x="15" y="252"/>
                  <a:pt x="15" y="245"/>
                </a:cubicBezTo>
                <a:cubicBezTo>
                  <a:pt x="15" y="238"/>
                  <a:pt x="20" y="233"/>
                  <a:pt x="27" y="233"/>
                </a:cubicBezTo>
                <a:cubicBezTo>
                  <a:pt x="34" y="233"/>
                  <a:pt x="39" y="238"/>
                  <a:pt x="39" y="245"/>
                </a:cubicBezTo>
                <a:cubicBezTo>
                  <a:pt x="39" y="252"/>
                  <a:pt x="34" y="257"/>
                  <a:pt x="27" y="257"/>
                </a:cubicBezTo>
                <a:close/>
                <a:moveTo>
                  <a:pt x="27" y="166"/>
                </a:moveTo>
                <a:lnTo>
                  <a:pt x="27" y="166"/>
                </a:lnTo>
                <a:cubicBezTo>
                  <a:pt x="20" y="166"/>
                  <a:pt x="15" y="160"/>
                  <a:pt x="15" y="154"/>
                </a:cubicBezTo>
                <a:cubicBezTo>
                  <a:pt x="15" y="147"/>
                  <a:pt x="20" y="141"/>
                  <a:pt x="27" y="141"/>
                </a:cubicBezTo>
                <a:cubicBezTo>
                  <a:pt x="34" y="141"/>
                  <a:pt x="39" y="147"/>
                  <a:pt x="39" y="154"/>
                </a:cubicBezTo>
                <a:cubicBezTo>
                  <a:pt x="39" y="160"/>
                  <a:pt x="34" y="166"/>
                  <a:pt x="27" y="166"/>
                </a:cubicBezTo>
                <a:close/>
                <a:moveTo>
                  <a:pt x="27" y="75"/>
                </a:moveTo>
                <a:lnTo>
                  <a:pt x="27" y="75"/>
                </a:lnTo>
                <a:cubicBezTo>
                  <a:pt x="20" y="75"/>
                  <a:pt x="15" y="69"/>
                  <a:pt x="15" y="62"/>
                </a:cubicBezTo>
                <a:cubicBezTo>
                  <a:pt x="15" y="56"/>
                  <a:pt x="20" y="50"/>
                  <a:pt x="27" y="50"/>
                </a:cubicBezTo>
                <a:cubicBezTo>
                  <a:pt x="34" y="50"/>
                  <a:pt x="39" y="56"/>
                  <a:pt x="39" y="62"/>
                </a:cubicBezTo>
                <a:cubicBezTo>
                  <a:pt x="39" y="69"/>
                  <a:pt x="34" y="75"/>
                  <a:pt x="27" y="75"/>
                </a:cubicBezTo>
                <a:close/>
                <a:moveTo>
                  <a:pt x="560" y="50"/>
                </a:moveTo>
                <a:lnTo>
                  <a:pt x="560" y="50"/>
                </a:lnTo>
                <a:cubicBezTo>
                  <a:pt x="567" y="50"/>
                  <a:pt x="572" y="56"/>
                  <a:pt x="572" y="62"/>
                </a:cubicBezTo>
                <a:cubicBezTo>
                  <a:pt x="572" y="69"/>
                  <a:pt x="567" y="75"/>
                  <a:pt x="560" y="75"/>
                </a:cubicBezTo>
                <a:cubicBezTo>
                  <a:pt x="553" y="75"/>
                  <a:pt x="548" y="69"/>
                  <a:pt x="548" y="62"/>
                </a:cubicBezTo>
                <a:cubicBezTo>
                  <a:pt x="548" y="56"/>
                  <a:pt x="553" y="50"/>
                  <a:pt x="560" y="50"/>
                </a:cubicBezTo>
                <a:close/>
                <a:moveTo>
                  <a:pt x="560" y="141"/>
                </a:moveTo>
                <a:lnTo>
                  <a:pt x="560" y="141"/>
                </a:lnTo>
                <a:cubicBezTo>
                  <a:pt x="567" y="141"/>
                  <a:pt x="572" y="147"/>
                  <a:pt x="572" y="154"/>
                </a:cubicBezTo>
                <a:cubicBezTo>
                  <a:pt x="572" y="160"/>
                  <a:pt x="567" y="166"/>
                  <a:pt x="560" y="166"/>
                </a:cubicBezTo>
                <a:cubicBezTo>
                  <a:pt x="553" y="166"/>
                  <a:pt x="548" y="160"/>
                  <a:pt x="548" y="154"/>
                </a:cubicBezTo>
                <a:cubicBezTo>
                  <a:pt x="548" y="147"/>
                  <a:pt x="553" y="141"/>
                  <a:pt x="560" y="141"/>
                </a:cubicBezTo>
                <a:close/>
                <a:moveTo>
                  <a:pt x="535" y="166"/>
                </a:moveTo>
                <a:lnTo>
                  <a:pt x="535" y="166"/>
                </a:lnTo>
                <a:cubicBezTo>
                  <a:pt x="540" y="175"/>
                  <a:pt x="549" y="181"/>
                  <a:pt x="560" y="181"/>
                </a:cubicBezTo>
                <a:cubicBezTo>
                  <a:pt x="575" y="181"/>
                  <a:pt x="588" y="169"/>
                  <a:pt x="588" y="154"/>
                </a:cubicBezTo>
                <a:cubicBezTo>
                  <a:pt x="588" y="138"/>
                  <a:pt x="575" y="126"/>
                  <a:pt x="560" y="126"/>
                </a:cubicBezTo>
                <a:cubicBezTo>
                  <a:pt x="549" y="126"/>
                  <a:pt x="540" y="132"/>
                  <a:pt x="535" y="141"/>
                </a:cubicBezTo>
                <a:lnTo>
                  <a:pt x="501" y="141"/>
                </a:lnTo>
                <a:lnTo>
                  <a:pt x="501" y="75"/>
                </a:lnTo>
                <a:lnTo>
                  <a:pt x="535" y="75"/>
                </a:lnTo>
                <a:cubicBezTo>
                  <a:pt x="540" y="84"/>
                  <a:pt x="549" y="90"/>
                  <a:pt x="560" y="90"/>
                </a:cubicBezTo>
                <a:cubicBezTo>
                  <a:pt x="575" y="90"/>
                  <a:pt x="588" y="78"/>
                  <a:pt x="588" y="62"/>
                </a:cubicBezTo>
                <a:cubicBezTo>
                  <a:pt x="588" y="47"/>
                  <a:pt x="575" y="35"/>
                  <a:pt x="560" y="35"/>
                </a:cubicBezTo>
                <a:cubicBezTo>
                  <a:pt x="549" y="35"/>
                  <a:pt x="540" y="41"/>
                  <a:pt x="535" y="50"/>
                </a:cubicBezTo>
                <a:lnTo>
                  <a:pt x="501" y="50"/>
                </a:lnTo>
                <a:lnTo>
                  <a:pt x="501" y="50"/>
                </a:lnTo>
                <a:cubicBezTo>
                  <a:pt x="501" y="22"/>
                  <a:pt x="478" y="0"/>
                  <a:pt x="450" y="0"/>
                </a:cubicBezTo>
                <a:lnTo>
                  <a:pt x="136" y="0"/>
                </a:lnTo>
                <a:cubicBezTo>
                  <a:pt x="108" y="0"/>
                  <a:pt x="86" y="22"/>
                  <a:pt x="86" y="50"/>
                </a:cubicBezTo>
                <a:lnTo>
                  <a:pt x="86" y="50"/>
                </a:lnTo>
                <a:lnTo>
                  <a:pt x="52" y="50"/>
                </a:lnTo>
                <a:cubicBezTo>
                  <a:pt x="47" y="41"/>
                  <a:pt x="38" y="35"/>
                  <a:pt x="27" y="35"/>
                </a:cubicBezTo>
                <a:cubicBezTo>
                  <a:pt x="12" y="35"/>
                  <a:pt x="0" y="47"/>
                  <a:pt x="0" y="62"/>
                </a:cubicBezTo>
                <a:cubicBezTo>
                  <a:pt x="0" y="78"/>
                  <a:pt x="12" y="90"/>
                  <a:pt x="27" y="90"/>
                </a:cubicBezTo>
                <a:cubicBezTo>
                  <a:pt x="38" y="90"/>
                  <a:pt x="47" y="84"/>
                  <a:pt x="52" y="75"/>
                </a:cubicBezTo>
                <a:lnTo>
                  <a:pt x="86" y="75"/>
                </a:lnTo>
                <a:lnTo>
                  <a:pt x="86" y="141"/>
                </a:lnTo>
                <a:lnTo>
                  <a:pt x="52" y="141"/>
                </a:lnTo>
                <a:cubicBezTo>
                  <a:pt x="47" y="132"/>
                  <a:pt x="38" y="126"/>
                  <a:pt x="27" y="126"/>
                </a:cubicBezTo>
                <a:cubicBezTo>
                  <a:pt x="12" y="126"/>
                  <a:pt x="0" y="138"/>
                  <a:pt x="0" y="154"/>
                </a:cubicBezTo>
                <a:cubicBezTo>
                  <a:pt x="0" y="169"/>
                  <a:pt x="12" y="181"/>
                  <a:pt x="27" y="181"/>
                </a:cubicBezTo>
                <a:cubicBezTo>
                  <a:pt x="38" y="181"/>
                  <a:pt x="47" y="175"/>
                  <a:pt x="52" y="166"/>
                </a:cubicBezTo>
                <a:lnTo>
                  <a:pt x="86" y="166"/>
                </a:lnTo>
                <a:lnTo>
                  <a:pt x="86" y="232"/>
                </a:lnTo>
                <a:lnTo>
                  <a:pt x="52" y="232"/>
                </a:lnTo>
                <a:cubicBezTo>
                  <a:pt x="47" y="223"/>
                  <a:pt x="38" y="217"/>
                  <a:pt x="27" y="217"/>
                </a:cubicBezTo>
                <a:cubicBezTo>
                  <a:pt x="12" y="217"/>
                  <a:pt x="0" y="229"/>
                  <a:pt x="0" y="245"/>
                </a:cubicBezTo>
                <a:cubicBezTo>
                  <a:pt x="0" y="260"/>
                  <a:pt x="12" y="273"/>
                  <a:pt x="27" y="273"/>
                </a:cubicBezTo>
                <a:cubicBezTo>
                  <a:pt x="38" y="273"/>
                  <a:pt x="47" y="266"/>
                  <a:pt x="52" y="257"/>
                </a:cubicBezTo>
                <a:lnTo>
                  <a:pt x="86" y="257"/>
                </a:lnTo>
                <a:lnTo>
                  <a:pt x="86" y="323"/>
                </a:lnTo>
                <a:lnTo>
                  <a:pt x="52" y="323"/>
                </a:lnTo>
                <a:cubicBezTo>
                  <a:pt x="47" y="314"/>
                  <a:pt x="38" y="308"/>
                  <a:pt x="27" y="308"/>
                </a:cubicBezTo>
                <a:cubicBezTo>
                  <a:pt x="12" y="308"/>
                  <a:pt x="0" y="321"/>
                  <a:pt x="0" y="336"/>
                </a:cubicBezTo>
                <a:cubicBezTo>
                  <a:pt x="0" y="351"/>
                  <a:pt x="12" y="364"/>
                  <a:pt x="27" y="364"/>
                </a:cubicBezTo>
                <a:cubicBezTo>
                  <a:pt x="38" y="364"/>
                  <a:pt x="47" y="357"/>
                  <a:pt x="52" y="348"/>
                </a:cubicBezTo>
                <a:lnTo>
                  <a:pt x="86" y="348"/>
                </a:lnTo>
                <a:lnTo>
                  <a:pt x="86" y="358"/>
                </a:lnTo>
                <a:cubicBezTo>
                  <a:pt x="86" y="366"/>
                  <a:pt x="88" y="374"/>
                  <a:pt x="91" y="381"/>
                </a:cubicBezTo>
                <a:lnTo>
                  <a:pt x="218" y="254"/>
                </a:lnTo>
                <a:lnTo>
                  <a:pt x="218" y="148"/>
                </a:lnTo>
                <a:cubicBezTo>
                  <a:pt x="218" y="138"/>
                  <a:pt x="226" y="130"/>
                  <a:pt x="236" y="130"/>
                </a:cubicBezTo>
                <a:lnTo>
                  <a:pt x="350" y="130"/>
                </a:lnTo>
                <a:cubicBezTo>
                  <a:pt x="360" y="130"/>
                  <a:pt x="368" y="138"/>
                  <a:pt x="368" y="148"/>
                </a:cubicBezTo>
                <a:lnTo>
                  <a:pt x="368" y="260"/>
                </a:lnTo>
                <a:cubicBezTo>
                  <a:pt x="368" y="270"/>
                  <a:pt x="360" y="278"/>
                  <a:pt x="350" y="278"/>
                </a:cubicBezTo>
                <a:lnTo>
                  <a:pt x="244" y="278"/>
                </a:lnTo>
                <a:lnTo>
                  <a:pt x="118" y="405"/>
                </a:lnTo>
                <a:cubicBezTo>
                  <a:pt x="123" y="407"/>
                  <a:pt x="130" y="408"/>
                  <a:pt x="136" y="408"/>
                </a:cubicBezTo>
                <a:lnTo>
                  <a:pt x="450" y="408"/>
                </a:lnTo>
                <a:cubicBezTo>
                  <a:pt x="478" y="408"/>
                  <a:pt x="501" y="386"/>
                  <a:pt x="501" y="358"/>
                </a:cubicBezTo>
                <a:lnTo>
                  <a:pt x="501" y="348"/>
                </a:lnTo>
                <a:lnTo>
                  <a:pt x="535" y="348"/>
                </a:lnTo>
                <a:cubicBezTo>
                  <a:pt x="540" y="357"/>
                  <a:pt x="549" y="364"/>
                  <a:pt x="560" y="364"/>
                </a:cubicBezTo>
                <a:cubicBezTo>
                  <a:pt x="575" y="364"/>
                  <a:pt x="588" y="351"/>
                  <a:pt x="588" y="336"/>
                </a:cubicBezTo>
                <a:cubicBezTo>
                  <a:pt x="588" y="321"/>
                  <a:pt x="575" y="308"/>
                  <a:pt x="560" y="308"/>
                </a:cubicBezTo>
                <a:cubicBezTo>
                  <a:pt x="549" y="308"/>
                  <a:pt x="540" y="314"/>
                  <a:pt x="535" y="323"/>
                </a:cubicBezTo>
                <a:lnTo>
                  <a:pt x="501" y="323"/>
                </a:lnTo>
                <a:lnTo>
                  <a:pt x="501" y="257"/>
                </a:lnTo>
                <a:lnTo>
                  <a:pt x="535" y="257"/>
                </a:lnTo>
                <a:cubicBezTo>
                  <a:pt x="540" y="266"/>
                  <a:pt x="549" y="273"/>
                  <a:pt x="560" y="273"/>
                </a:cubicBezTo>
                <a:cubicBezTo>
                  <a:pt x="575" y="273"/>
                  <a:pt x="588" y="260"/>
                  <a:pt x="588" y="245"/>
                </a:cubicBezTo>
                <a:cubicBezTo>
                  <a:pt x="588" y="229"/>
                  <a:pt x="575" y="217"/>
                  <a:pt x="560" y="217"/>
                </a:cubicBezTo>
                <a:cubicBezTo>
                  <a:pt x="549" y="217"/>
                  <a:pt x="540" y="223"/>
                  <a:pt x="535" y="232"/>
                </a:cubicBezTo>
                <a:lnTo>
                  <a:pt x="501" y="232"/>
                </a:lnTo>
                <a:lnTo>
                  <a:pt x="501" y="166"/>
                </a:lnTo>
                <a:lnTo>
                  <a:pt x="535" y="16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xmlns="" val="15672305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9079" y="2975392"/>
            <a:ext cx="3018775" cy="458587"/>
          </a:xfrm>
          <a:prstGeom prst="rect">
            <a:avLst/>
          </a:prstGeom>
        </p:spPr>
        <p:txBody>
          <a:bodyPr wrap="none">
            <a:spAutoFit/>
          </a:bodyPr>
          <a:lstStyle/>
          <a:p>
            <a:pPr fontAlgn="base">
              <a:lnSpc>
                <a:spcPct val="85000"/>
              </a:lnSpc>
              <a:spcBef>
                <a:spcPct val="0"/>
              </a:spcBef>
              <a:spcAft>
                <a:spcPct val="0"/>
              </a:spcAft>
            </a:pPr>
            <a:r>
              <a:rPr lang="en-US" sz="2800" b="1" dirty="0">
                <a:solidFill>
                  <a:schemeClr val="accent1"/>
                </a:solidFill>
                <a:latin typeface="+mj-lt"/>
                <a:ea typeface="+mj-ea"/>
                <a:cs typeface="+mj-cs"/>
              </a:rPr>
              <a:t>Solution – Demo</a:t>
            </a:r>
          </a:p>
        </p:txBody>
      </p:sp>
    </p:spTree>
    <p:extLst>
      <p:ext uri="{BB962C8B-B14F-4D97-AF65-F5344CB8AC3E}">
        <p14:creationId xmlns:p14="http://schemas.microsoft.com/office/powerpoint/2010/main" xmlns="" val="30331458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1568" y="179142"/>
            <a:ext cx="8412480" cy="425534"/>
          </a:xfrm>
        </p:spPr>
        <p:txBody>
          <a:bodyPr>
            <a:normAutofit fontScale="90000"/>
          </a:bodyPr>
          <a:lstStyle/>
          <a:p>
            <a:pPr fontAlgn="base">
              <a:lnSpc>
                <a:spcPct val="85000"/>
              </a:lnSpc>
              <a:spcAft>
                <a:spcPct val="0"/>
              </a:spcAft>
            </a:pPr>
            <a:r>
              <a:rPr lang="en-US" b="1" dirty="0">
                <a:solidFill>
                  <a:schemeClr val="accent1"/>
                </a:solidFill>
              </a:rPr>
              <a:t>A glance at raw data</a:t>
            </a:r>
          </a:p>
        </p:txBody>
      </p:sp>
      <p:pic>
        <p:nvPicPr>
          <p:cNvPr id="5" name="Picture 4"/>
          <p:cNvPicPr>
            <a:picLocks noChangeAspect="1"/>
          </p:cNvPicPr>
          <p:nvPr/>
        </p:nvPicPr>
        <p:blipFill>
          <a:blip r:embed="rId2"/>
          <a:stretch>
            <a:fillRect/>
          </a:stretch>
        </p:blipFill>
        <p:spPr>
          <a:xfrm>
            <a:off x="2216307" y="793966"/>
            <a:ext cx="6289424" cy="552792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xmlns="" val="3546754855"/>
              </p:ext>
            </p:extLst>
          </p:nvPr>
        </p:nvGraphicFramePr>
        <p:xfrm>
          <a:off x="211568" y="1667435"/>
          <a:ext cx="1452282" cy="4165290"/>
        </p:xfrm>
        <a:graphic>
          <a:graphicData uri="http://schemas.openxmlformats.org/drawingml/2006/table">
            <a:tbl>
              <a:tblPr firstRow="1" bandRow="1">
                <a:tableStyleId>{5C22544A-7EE6-4342-B048-85BDC9FD1C3A}</a:tableStyleId>
              </a:tblPr>
              <a:tblGrid>
                <a:gridCol w="1452282">
                  <a:extLst>
                    <a:ext uri="{9D8B030D-6E8A-4147-A177-3AD203B41FA5}">
                      <a16:colId xmlns:a16="http://schemas.microsoft.com/office/drawing/2014/main" xmlns="" val="20000"/>
                    </a:ext>
                  </a:extLst>
                </a:gridCol>
              </a:tblGrid>
              <a:tr h="351416">
                <a:tc>
                  <a:txBody>
                    <a:bodyPr/>
                    <a:lstStyle/>
                    <a:p>
                      <a:pPr marL="0" marR="0">
                        <a:lnSpc>
                          <a:spcPct val="115000"/>
                        </a:lnSpc>
                        <a:spcBef>
                          <a:spcPts val="0"/>
                        </a:spcBef>
                        <a:spcAft>
                          <a:spcPts val="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Features</a:t>
                      </a:r>
                    </a:p>
                  </a:txBody>
                  <a:tcPr marL="68580" marR="68580" marT="0" marB="0" anchor="b"/>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Patient ID</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1"/>
                  </a:ext>
                </a:extLst>
              </a:tr>
              <a:tr h="370840">
                <a:tc>
                  <a:txBody>
                    <a:bodyPr/>
                    <a:lstStyle/>
                    <a:p>
                      <a:pPr marL="0" marR="0">
                        <a:lnSpc>
                          <a:spcPct val="115000"/>
                        </a:lnSpc>
                        <a:spcBef>
                          <a:spcPts val="0"/>
                        </a:spcBef>
                        <a:spcAft>
                          <a:spcPts val="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Medication</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2"/>
                  </a:ext>
                </a:extLst>
              </a:tr>
              <a:tr h="370840">
                <a:tc>
                  <a:txBody>
                    <a:bodyPr/>
                    <a:lstStyle/>
                    <a:p>
                      <a:pPr marL="0" marR="0">
                        <a:lnSpc>
                          <a:spcPct val="115000"/>
                        </a:lnSpc>
                        <a:spcBef>
                          <a:spcPts val="0"/>
                        </a:spcBef>
                        <a:spcAft>
                          <a:spcPts val="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3"/>
                  </a:ext>
                </a:extLst>
              </a:tr>
              <a:tr h="370840">
                <a:tc>
                  <a:txBody>
                    <a:bodyPr/>
                    <a:lstStyle/>
                    <a:p>
                      <a:pPr marL="0" marR="0">
                        <a:lnSpc>
                          <a:spcPct val="115000"/>
                        </a:lnSpc>
                        <a:spcBef>
                          <a:spcPts val="0"/>
                        </a:spcBef>
                        <a:spcAft>
                          <a:spcPts val="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Gender</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4"/>
                  </a:ext>
                </a:extLst>
              </a:tr>
              <a:tr h="370840">
                <a:tc>
                  <a:txBody>
                    <a:bodyPr/>
                    <a:lstStyle/>
                    <a:p>
                      <a:pPr marL="0" marR="0">
                        <a:lnSpc>
                          <a:spcPct val="115000"/>
                        </a:lnSpc>
                        <a:spcBef>
                          <a:spcPts val="0"/>
                        </a:spcBef>
                        <a:spcAft>
                          <a:spcPts val="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5"/>
                  </a:ext>
                </a:extLst>
              </a:tr>
              <a:tr h="370840">
                <a:tc>
                  <a:txBody>
                    <a:bodyPr/>
                    <a:lstStyle/>
                    <a:p>
                      <a:pPr marL="0" marR="0">
                        <a:lnSpc>
                          <a:spcPct val="115000"/>
                        </a:lnSpc>
                        <a:spcBef>
                          <a:spcPts val="0"/>
                        </a:spcBef>
                        <a:spcAft>
                          <a:spcPts val="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Pharmacy</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6"/>
                  </a:ext>
                </a:extLst>
              </a:tr>
              <a:tr h="370840">
                <a:tc>
                  <a:txBody>
                    <a:bodyPr/>
                    <a:lstStyle/>
                    <a:p>
                      <a:pPr marL="0" marR="0">
                        <a:lnSpc>
                          <a:spcPct val="115000"/>
                        </a:lnSpc>
                        <a:spcBef>
                          <a:spcPts val="0"/>
                        </a:spcBef>
                        <a:spcAft>
                          <a:spcPts val="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Purchased By</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7"/>
                  </a:ext>
                </a:extLst>
              </a:tr>
              <a:tr h="370840">
                <a:tc>
                  <a:txBody>
                    <a:bodyPr/>
                    <a:lstStyle/>
                    <a:p>
                      <a:pPr marL="0" marR="0">
                        <a:lnSpc>
                          <a:spcPct val="115000"/>
                        </a:lnSpc>
                        <a:spcBef>
                          <a:spcPts val="0"/>
                        </a:spcBef>
                        <a:spcAft>
                          <a:spcPts val="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RETAIL/MAIL</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8"/>
                  </a:ext>
                </a:extLst>
              </a:tr>
              <a:tr h="370840">
                <a:tc>
                  <a:txBody>
                    <a:bodyPr/>
                    <a:lstStyle/>
                    <a:p>
                      <a:pPr marL="0" marR="0">
                        <a:lnSpc>
                          <a:spcPct val="115000"/>
                        </a:lnSpc>
                        <a:spcBef>
                          <a:spcPts val="0"/>
                        </a:spcBef>
                        <a:spcAft>
                          <a:spcPts val="0"/>
                        </a:spcAft>
                      </a:pPr>
                      <a:r>
                        <a:rPr lang="en-IN"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For_How_Many_Days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9"/>
                  </a:ext>
                </a:extLst>
              </a:tr>
              <a:tr h="370840">
                <a:tc>
                  <a:txBody>
                    <a:bodyPr/>
                    <a:lstStyle/>
                    <a:p>
                      <a:pPr marL="0" marR="0">
                        <a:lnSpc>
                          <a:spcPct val="115000"/>
                        </a:lnSpc>
                        <a:spcBef>
                          <a:spcPts val="0"/>
                        </a:spcBef>
                        <a:spcAft>
                          <a:spcPts val="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Quantity</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xmlns="" val="39966255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4092" y="235272"/>
            <a:ext cx="8412480" cy="425534"/>
          </a:xfrm>
        </p:spPr>
        <p:txBody>
          <a:bodyPr>
            <a:normAutofit fontScale="90000"/>
          </a:bodyPr>
          <a:lstStyle/>
          <a:p>
            <a:pPr fontAlgn="base">
              <a:lnSpc>
                <a:spcPct val="85000"/>
              </a:lnSpc>
              <a:spcAft>
                <a:spcPct val="0"/>
              </a:spcAft>
            </a:pPr>
            <a:r>
              <a:rPr lang="en-US" b="1" dirty="0">
                <a:solidFill>
                  <a:schemeClr val="accent1"/>
                </a:solidFill>
              </a:rPr>
              <a:t>Data Engineering done </a:t>
            </a:r>
          </a:p>
        </p:txBody>
      </p:sp>
      <p:sp>
        <p:nvSpPr>
          <p:cNvPr id="6" name="Title 2"/>
          <p:cNvSpPr txBox="1">
            <a:spLocks/>
          </p:cNvSpPr>
          <p:nvPr/>
        </p:nvSpPr>
        <p:spPr bwMode="gray">
          <a:xfrm>
            <a:off x="361896" y="854858"/>
            <a:ext cx="1823648" cy="308631"/>
          </a:xfrm>
          <a:prstGeom prst="rect">
            <a:avLst/>
          </a:prstGeom>
        </p:spPr>
        <p:txBody>
          <a:bodyPr vert="horz" lIns="0" tIns="0" rIns="0" bIns="0" rtlCol="0" anchor="t" anchorCtr="0">
            <a:noAutofit/>
          </a:bodyPr>
          <a:lstStyle>
            <a:lvl1pPr algn="l" defTabSz="914400" rtl="0" eaLnBrk="1" latinLnBrk="0" hangingPunct="1">
              <a:spcBef>
                <a:spcPct val="0"/>
              </a:spcBef>
              <a:buNone/>
              <a:defRPr sz="2800" kern="1200">
                <a:solidFill>
                  <a:schemeClr val="accent2"/>
                </a:solidFill>
                <a:latin typeface="+mj-lt"/>
                <a:ea typeface="+mj-ea"/>
                <a:cs typeface="+mj-cs"/>
              </a:defRPr>
            </a:lvl1pPr>
          </a:lstStyle>
          <a:p>
            <a:r>
              <a:rPr lang="en-US" sz="1800" dirty="0">
                <a:solidFill>
                  <a:srgbClr val="00BCE4">
                    <a:lumMod val="50000"/>
                  </a:srgbClr>
                </a:solidFill>
                <a:latin typeface="+mn-lt"/>
                <a:ea typeface="+mn-ea"/>
                <a:cs typeface="Calibri" pitchFamily="34" charset="0"/>
              </a:rPr>
              <a:t>Problem at hand</a:t>
            </a:r>
          </a:p>
        </p:txBody>
      </p:sp>
      <p:sp>
        <p:nvSpPr>
          <p:cNvPr id="7" name="Rectangle 6"/>
          <p:cNvSpPr/>
          <p:nvPr/>
        </p:nvSpPr>
        <p:spPr>
          <a:xfrm>
            <a:off x="224092" y="1155057"/>
            <a:ext cx="8456268" cy="523220"/>
          </a:xfrm>
          <a:prstGeom prst="rect">
            <a:avLst/>
          </a:prstGeom>
        </p:spPr>
        <p:txBody>
          <a:bodyPr wrap="square">
            <a:spAutoFit/>
          </a:bodyPr>
          <a:lstStyle/>
          <a:p>
            <a:pPr marL="171450" indent="-171450">
              <a:spcBef>
                <a:spcPts val="600"/>
              </a:spcBef>
              <a:buSzPct val="100000"/>
              <a:buFont typeface="Wingdings" panose="05000000000000000000" pitchFamily="2" charset="2"/>
              <a:buChar char="§"/>
            </a:pPr>
            <a:r>
              <a:rPr lang="en-US" sz="1400" dirty="0">
                <a:solidFill>
                  <a:srgbClr val="002776"/>
                </a:solidFill>
                <a:ea typeface="Times New Roman" panose="02020603050405020304" pitchFamily="18" charset="0"/>
                <a:cs typeface="Times New Roman" panose="02020603050405020304" pitchFamily="18" charset="0"/>
              </a:rPr>
              <a:t>The client needs a model that can account for the risk of non-adherence per patient and predict if the patient is likely to non-adhere and what factors affect the non-adherence.</a:t>
            </a:r>
          </a:p>
        </p:txBody>
      </p:sp>
      <p:sp>
        <p:nvSpPr>
          <p:cNvPr id="8" name="Oval 3"/>
          <p:cNvSpPr>
            <a:spLocks noChangeArrowheads="1"/>
          </p:cNvSpPr>
          <p:nvPr/>
        </p:nvSpPr>
        <p:spPr bwMode="gray">
          <a:xfrm>
            <a:off x="505400" y="2164225"/>
            <a:ext cx="7931862" cy="3951050"/>
          </a:xfrm>
          <a:prstGeom prst="ellipse">
            <a:avLst/>
          </a:prstGeom>
          <a:noFill/>
          <a:ln w="254000">
            <a:solidFill>
              <a:srgbClr val="FFD200"/>
            </a:solidFill>
            <a:round/>
            <a:headEnd type="none" w="sm" len="sm"/>
            <a:tailEnd type="none" w="sm" len="sm"/>
          </a:ln>
          <a:effectLst/>
        </p:spPr>
        <p:txBody>
          <a:bodyPr wrap="none" lIns="91410" tIns="45704" rIns="91410" bIns="45704" anchor="ctr"/>
          <a:lstStyle/>
          <a:p>
            <a:pPr defTabSz="914309"/>
            <a:endParaRPr lang="en-US">
              <a:solidFill>
                <a:srgbClr val="000000"/>
              </a:solidFill>
              <a:latin typeface="EYInterstate Light" pitchFamily="2" charset="0"/>
            </a:endParaRPr>
          </a:p>
        </p:txBody>
      </p:sp>
      <p:sp>
        <p:nvSpPr>
          <p:cNvPr id="9" name="Oval 4"/>
          <p:cNvSpPr>
            <a:spLocks noChangeArrowheads="1"/>
          </p:cNvSpPr>
          <p:nvPr/>
        </p:nvSpPr>
        <p:spPr bwMode="gray">
          <a:xfrm>
            <a:off x="1121898" y="2662887"/>
            <a:ext cx="6779898" cy="2993557"/>
          </a:xfrm>
          <a:prstGeom prst="ellipse">
            <a:avLst/>
          </a:prstGeom>
          <a:solidFill>
            <a:srgbClr val="F2F2F2"/>
          </a:solidFill>
          <a:ln w="12700">
            <a:noFill/>
            <a:round/>
            <a:headEnd type="none" w="sm" len="sm"/>
            <a:tailEnd type="none" w="sm" len="sm"/>
          </a:ln>
          <a:effectLst/>
        </p:spPr>
        <p:txBody>
          <a:bodyPr wrap="none" lIns="91410" tIns="45704" rIns="91410" bIns="45704" anchor="ctr"/>
          <a:lstStyle/>
          <a:p>
            <a:pPr defTabSz="914309"/>
            <a:endParaRPr lang="en-US" dirty="0">
              <a:solidFill>
                <a:srgbClr val="000000"/>
              </a:solidFill>
              <a:latin typeface="EYInterstate Light" pitchFamily="2" charset="0"/>
            </a:endParaRPr>
          </a:p>
        </p:txBody>
      </p:sp>
      <p:sp>
        <p:nvSpPr>
          <p:cNvPr id="10" name="AutoShape 6"/>
          <p:cNvSpPr>
            <a:spLocks noChangeArrowheads="1"/>
          </p:cNvSpPr>
          <p:nvPr/>
        </p:nvSpPr>
        <p:spPr bwMode="gray">
          <a:xfrm>
            <a:off x="4432033" y="2659702"/>
            <a:ext cx="157717" cy="244007"/>
          </a:xfrm>
          <a:prstGeom prst="chevron">
            <a:avLst>
              <a:gd name="adj" fmla="val 40625"/>
            </a:avLst>
          </a:prstGeom>
          <a:solidFill>
            <a:schemeClr val="bg1"/>
          </a:solidFill>
          <a:ln w="28575">
            <a:solidFill>
              <a:schemeClr val="bg1"/>
            </a:solidFill>
            <a:miter lim="800000"/>
            <a:headEnd/>
            <a:tailEnd/>
          </a:ln>
          <a:effectLst/>
        </p:spPr>
        <p:txBody>
          <a:bodyPr wrap="none" anchor="ctr"/>
          <a:lstStyle/>
          <a:p>
            <a:pPr defTabSz="914309"/>
            <a:endParaRPr lang="en-US">
              <a:solidFill>
                <a:srgbClr val="000000"/>
              </a:solidFill>
              <a:latin typeface="EYInterstate Light" pitchFamily="2" charset="0"/>
            </a:endParaRPr>
          </a:p>
        </p:txBody>
      </p:sp>
      <p:sp>
        <p:nvSpPr>
          <p:cNvPr id="11" name="AutoShape 7"/>
          <p:cNvSpPr>
            <a:spLocks noChangeArrowheads="1"/>
          </p:cNvSpPr>
          <p:nvPr/>
        </p:nvSpPr>
        <p:spPr bwMode="gray">
          <a:xfrm rot="1103596">
            <a:off x="6794542" y="3083336"/>
            <a:ext cx="157717" cy="244007"/>
          </a:xfrm>
          <a:prstGeom prst="chevron">
            <a:avLst>
              <a:gd name="adj" fmla="val 40625"/>
            </a:avLst>
          </a:prstGeom>
          <a:solidFill>
            <a:schemeClr val="bg1"/>
          </a:solidFill>
          <a:ln w="28575">
            <a:solidFill>
              <a:schemeClr val="bg1"/>
            </a:solidFill>
            <a:miter lim="800000"/>
            <a:headEnd/>
            <a:tailEnd/>
          </a:ln>
          <a:effectLst/>
        </p:spPr>
        <p:txBody>
          <a:bodyPr wrap="none" anchor="ctr"/>
          <a:lstStyle/>
          <a:p>
            <a:pPr defTabSz="914309"/>
            <a:endParaRPr lang="en-US">
              <a:solidFill>
                <a:srgbClr val="000000"/>
              </a:solidFill>
              <a:latin typeface="EYInterstate Light" pitchFamily="2" charset="0"/>
            </a:endParaRPr>
          </a:p>
        </p:txBody>
      </p:sp>
      <p:sp>
        <p:nvSpPr>
          <p:cNvPr id="12" name="AutoShape 8"/>
          <p:cNvSpPr>
            <a:spLocks noChangeArrowheads="1"/>
          </p:cNvSpPr>
          <p:nvPr/>
        </p:nvSpPr>
        <p:spPr bwMode="gray">
          <a:xfrm rot="9414210">
            <a:off x="6580921" y="5065878"/>
            <a:ext cx="157717" cy="244007"/>
          </a:xfrm>
          <a:prstGeom prst="chevron">
            <a:avLst>
              <a:gd name="adj" fmla="val 40625"/>
            </a:avLst>
          </a:prstGeom>
          <a:solidFill>
            <a:schemeClr val="bg1"/>
          </a:solidFill>
          <a:ln w="28575">
            <a:solidFill>
              <a:schemeClr val="bg1"/>
            </a:solidFill>
            <a:miter lim="800000"/>
            <a:headEnd/>
            <a:tailEnd/>
          </a:ln>
          <a:effectLst/>
        </p:spPr>
        <p:txBody>
          <a:bodyPr wrap="none" anchor="ctr"/>
          <a:lstStyle/>
          <a:p>
            <a:pPr defTabSz="914309"/>
            <a:endParaRPr lang="en-US">
              <a:solidFill>
                <a:srgbClr val="000000"/>
              </a:solidFill>
              <a:latin typeface="EYInterstate Light" pitchFamily="2" charset="0"/>
            </a:endParaRPr>
          </a:p>
        </p:txBody>
      </p:sp>
      <p:sp>
        <p:nvSpPr>
          <p:cNvPr id="15" name="AutoShape 9"/>
          <p:cNvSpPr>
            <a:spLocks noChangeArrowheads="1"/>
          </p:cNvSpPr>
          <p:nvPr/>
        </p:nvSpPr>
        <p:spPr bwMode="gray">
          <a:xfrm rot="16414580">
            <a:off x="1166795" y="4019010"/>
            <a:ext cx="162671" cy="236575"/>
          </a:xfrm>
          <a:prstGeom prst="chevron">
            <a:avLst>
              <a:gd name="adj" fmla="val 40625"/>
            </a:avLst>
          </a:prstGeom>
          <a:solidFill>
            <a:schemeClr val="bg1"/>
          </a:solidFill>
          <a:ln w="28575">
            <a:solidFill>
              <a:schemeClr val="bg1"/>
            </a:solidFill>
            <a:miter lim="800000"/>
            <a:headEnd/>
            <a:tailEnd/>
          </a:ln>
          <a:effectLst/>
        </p:spPr>
        <p:txBody>
          <a:bodyPr wrap="none" anchor="ctr"/>
          <a:lstStyle/>
          <a:p>
            <a:pPr defTabSz="914309"/>
            <a:endParaRPr lang="en-US">
              <a:solidFill>
                <a:srgbClr val="000000"/>
              </a:solidFill>
              <a:latin typeface="EYInterstate Light" pitchFamily="2" charset="0"/>
            </a:endParaRPr>
          </a:p>
        </p:txBody>
      </p:sp>
      <p:sp>
        <p:nvSpPr>
          <p:cNvPr id="16" name="AutoShape 10"/>
          <p:cNvSpPr>
            <a:spLocks noChangeArrowheads="1"/>
          </p:cNvSpPr>
          <p:nvPr/>
        </p:nvSpPr>
        <p:spPr bwMode="gray">
          <a:xfrm rot="10800000">
            <a:off x="4415604" y="5399692"/>
            <a:ext cx="157717" cy="244007"/>
          </a:xfrm>
          <a:prstGeom prst="chevron">
            <a:avLst>
              <a:gd name="adj" fmla="val 40625"/>
            </a:avLst>
          </a:prstGeom>
          <a:solidFill>
            <a:schemeClr val="bg1"/>
          </a:solidFill>
          <a:ln w="28575">
            <a:solidFill>
              <a:schemeClr val="bg1"/>
            </a:solidFill>
            <a:miter lim="800000"/>
            <a:headEnd/>
            <a:tailEnd/>
          </a:ln>
          <a:effectLst/>
        </p:spPr>
        <p:txBody>
          <a:bodyPr wrap="none" anchor="ctr"/>
          <a:lstStyle/>
          <a:p>
            <a:pPr defTabSz="914309"/>
            <a:endParaRPr lang="en-US">
              <a:solidFill>
                <a:srgbClr val="000000"/>
              </a:solidFill>
              <a:latin typeface="EYInterstate Light" pitchFamily="2" charset="0"/>
            </a:endParaRPr>
          </a:p>
        </p:txBody>
      </p:sp>
      <p:sp>
        <p:nvSpPr>
          <p:cNvPr id="17" name="AutoShape 11"/>
          <p:cNvSpPr>
            <a:spLocks noChangeArrowheads="1"/>
          </p:cNvSpPr>
          <p:nvPr/>
        </p:nvSpPr>
        <p:spPr bwMode="gray">
          <a:xfrm rot="11849202">
            <a:off x="2289717" y="5081128"/>
            <a:ext cx="157717" cy="244007"/>
          </a:xfrm>
          <a:prstGeom prst="chevron">
            <a:avLst>
              <a:gd name="adj" fmla="val 40625"/>
            </a:avLst>
          </a:prstGeom>
          <a:solidFill>
            <a:schemeClr val="bg1"/>
          </a:solidFill>
          <a:ln w="28575">
            <a:solidFill>
              <a:schemeClr val="bg1"/>
            </a:solidFill>
            <a:miter lim="800000"/>
            <a:headEnd/>
            <a:tailEnd/>
          </a:ln>
          <a:effectLst/>
        </p:spPr>
        <p:txBody>
          <a:bodyPr wrap="none" anchor="ctr"/>
          <a:lstStyle/>
          <a:p>
            <a:pPr defTabSz="914309"/>
            <a:endParaRPr lang="en-US">
              <a:solidFill>
                <a:srgbClr val="000000"/>
              </a:solidFill>
              <a:latin typeface="EYInterstate Light" pitchFamily="2" charset="0"/>
            </a:endParaRPr>
          </a:p>
        </p:txBody>
      </p:sp>
      <p:sp>
        <p:nvSpPr>
          <p:cNvPr id="18" name="AutoShape 12"/>
          <p:cNvSpPr>
            <a:spLocks noChangeArrowheads="1"/>
          </p:cNvSpPr>
          <p:nvPr/>
        </p:nvSpPr>
        <p:spPr bwMode="gray">
          <a:xfrm rot="5689827">
            <a:off x="7702174" y="4068150"/>
            <a:ext cx="162671" cy="236575"/>
          </a:xfrm>
          <a:prstGeom prst="chevron">
            <a:avLst>
              <a:gd name="adj" fmla="val 40625"/>
            </a:avLst>
          </a:prstGeom>
          <a:solidFill>
            <a:schemeClr val="bg1"/>
          </a:solidFill>
          <a:ln w="28575">
            <a:solidFill>
              <a:schemeClr val="bg1"/>
            </a:solidFill>
            <a:miter lim="800000"/>
            <a:headEnd/>
            <a:tailEnd/>
          </a:ln>
          <a:effectLst/>
        </p:spPr>
        <p:txBody>
          <a:bodyPr wrap="none" anchor="ctr"/>
          <a:lstStyle/>
          <a:p>
            <a:pPr defTabSz="914309"/>
            <a:endParaRPr lang="en-US">
              <a:solidFill>
                <a:srgbClr val="000000"/>
              </a:solidFill>
              <a:latin typeface="EYInterstate Light" pitchFamily="2" charset="0"/>
            </a:endParaRPr>
          </a:p>
        </p:txBody>
      </p:sp>
      <p:sp>
        <p:nvSpPr>
          <p:cNvPr id="19" name="AutoShape 13"/>
          <p:cNvSpPr>
            <a:spLocks noChangeArrowheads="1"/>
          </p:cNvSpPr>
          <p:nvPr/>
        </p:nvSpPr>
        <p:spPr bwMode="gray">
          <a:xfrm rot="20494948">
            <a:off x="2279859" y="2990128"/>
            <a:ext cx="157717" cy="244007"/>
          </a:xfrm>
          <a:prstGeom prst="chevron">
            <a:avLst>
              <a:gd name="adj" fmla="val 40625"/>
            </a:avLst>
          </a:prstGeom>
          <a:solidFill>
            <a:schemeClr val="bg1"/>
          </a:solidFill>
          <a:ln w="28575">
            <a:solidFill>
              <a:schemeClr val="bg1"/>
            </a:solidFill>
            <a:miter lim="800000"/>
            <a:headEnd/>
            <a:tailEnd/>
          </a:ln>
          <a:effectLst/>
        </p:spPr>
        <p:txBody>
          <a:bodyPr wrap="none" anchor="ctr"/>
          <a:lstStyle/>
          <a:p>
            <a:pPr defTabSz="914309"/>
            <a:endParaRPr lang="en-US">
              <a:solidFill>
                <a:srgbClr val="000000"/>
              </a:solidFill>
              <a:latin typeface="EYInterstate Light" pitchFamily="2" charset="0"/>
            </a:endParaRPr>
          </a:p>
        </p:txBody>
      </p:sp>
      <p:sp>
        <p:nvSpPr>
          <p:cNvPr id="20" name="Oval 14"/>
          <p:cNvSpPr>
            <a:spLocks noChangeArrowheads="1"/>
          </p:cNvSpPr>
          <p:nvPr/>
        </p:nvSpPr>
        <p:spPr bwMode="gray">
          <a:xfrm>
            <a:off x="1358648" y="2909830"/>
            <a:ext cx="6306403" cy="2499676"/>
          </a:xfrm>
          <a:prstGeom prst="ellipse">
            <a:avLst/>
          </a:prstGeom>
          <a:solidFill>
            <a:srgbClr val="FFFFFF"/>
          </a:solidFill>
          <a:ln w="12700">
            <a:noFill/>
            <a:round/>
            <a:headEnd type="none" w="sm" len="sm"/>
            <a:tailEnd type="none" w="sm" len="sm"/>
          </a:ln>
          <a:effectLst/>
        </p:spPr>
        <p:txBody>
          <a:bodyPr wrap="none" lIns="91410" tIns="45704" rIns="91410" bIns="45704" anchor="ctr"/>
          <a:lstStyle/>
          <a:p>
            <a:pPr defTabSz="914309"/>
            <a:endParaRPr lang="en-US">
              <a:solidFill>
                <a:srgbClr val="000000"/>
              </a:solidFill>
              <a:latin typeface="EYInterstate Light" pitchFamily="2" charset="0"/>
            </a:endParaRPr>
          </a:p>
        </p:txBody>
      </p:sp>
      <p:sp>
        <p:nvSpPr>
          <p:cNvPr id="21" name="Freeform 25"/>
          <p:cNvSpPr>
            <a:spLocks/>
          </p:cNvSpPr>
          <p:nvPr/>
        </p:nvSpPr>
        <p:spPr bwMode="gray">
          <a:xfrm>
            <a:off x="5585161" y="5108396"/>
            <a:ext cx="7945" cy="19118"/>
          </a:xfrm>
          <a:custGeom>
            <a:avLst/>
            <a:gdLst/>
            <a:ahLst/>
            <a:cxnLst>
              <a:cxn ang="0">
                <a:pos x="0" y="12"/>
              </a:cxn>
              <a:cxn ang="0">
                <a:pos x="1" y="12"/>
              </a:cxn>
              <a:cxn ang="0">
                <a:pos x="3" y="0"/>
              </a:cxn>
              <a:cxn ang="0">
                <a:pos x="4" y="1"/>
              </a:cxn>
              <a:cxn ang="0">
                <a:pos x="0" y="12"/>
              </a:cxn>
            </a:cxnLst>
            <a:rect l="0" t="0" r="r" b="b"/>
            <a:pathLst>
              <a:path w="4" h="12">
                <a:moveTo>
                  <a:pt x="0" y="12"/>
                </a:moveTo>
                <a:lnTo>
                  <a:pt x="1" y="12"/>
                </a:lnTo>
                <a:lnTo>
                  <a:pt x="3" y="0"/>
                </a:lnTo>
                <a:lnTo>
                  <a:pt x="4" y="1"/>
                </a:lnTo>
                <a:lnTo>
                  <a:pt x="0" y="12"/>
                </a:lnTo>
                <a:close/>
              </a:path>
            </a:pathLst>
          </a:custGeom>
          <a:solidFill>
            <a:srgbClr val="000000"/>
          </a:solidFill>
          <a:ln w="9525">
            <a:noFill/>
            <a:round/>
            <a:headEnd/>
            <a:tailEnd/>
          </a:ln>
        </p:spPr>
        <p:txBody>
          <a:bodyPr lIns="91410" tIns="45704" rIns="91410" bIns="45704"/>
          <a:lstStyle/>
          <a:p>
            <a:pPr defTabSz="914309"/>
            <a:endParaRPr lang="en-US">
              <a:solidFill>
                <a:srgbClr val="000000"/>
              </a:solidFill>
              <a:latin typeface="EYInterstate Light" pitchFamily="2" charset="0"/>
            </a:endParaRPr>
          </a:p>
        </p:txBody>
      </p:sp>
      <p:sp>
        <p:nvSpPr>
          <p:cNvPr id="22" name="Freeform 26"/>
          <p:cNvSpPr>
            <a:spLocks/>
          </p:cNvSpPr>
          <p:nvPr/>
        </p:nvSpPr>
        <p:spPr bwMode="gray">
          <a:xfrm>
            <a:off x="4031202" y="5218324"/>
            <a:ext cx="17479" cy="11151"/>
          </a:xfrm>
          <a:custGeom>
            <a:avLst/>
            <a:gdLst/>
            <a:ahLst/>
            <a:cxnLst>
              <a:cxn ang="0">
                <a:pos x="0" y="8"/>
              </a:cxn>
              <a:cxn ang="0">
                <a:pos x="9" y="0"/>
              </a:cxn>
              <a:cxn ang="0">
                <a:pos x="10" y="1"/>
              </a:cxn>
              <a:cxn ang="0">
                <a:pos x="0" y="8"/>
              </a:cxn>
            </a:cxnLst>
            <a:rect l="0" t="0" r="r" b="b"/>
            <a:pathLst>
              <a:path w="10" h="8">
                <a:moveTo>
                  <a:pt x="0" y="8"/>
                </a:moveTo>
                <a:lnTo>
                  <a:pt x="9" y="0"/>
                </a:lnTo>
                <a:lnTo>
                  <a:pt x="10" y="1"/>
                </a:lnTo>
                <a:lnTo>
                  <a:pt x="0" y="8"/>
                </a:lnTo>
                <a:close/>
              </a:path>
            </a:pathLst>
          </a:custGeom>
          <a:solidFill>
            <a:srgbClr val="000000"/>
          </a:solidFill>
          <a:ln w="9525">
            <a:noFill/>
            <a:round/>
            <a:headEnd/>
            <a:tailEnd/>
          </a:ln>
        </p:spPr>
        <p:txBody>
          <a:bodyPr lIns="91410" tIns="45704" rIns="91410" bIns="45704"/>
          <a:lstStyle/>
          <a:p>
            <a:pPr defTabSz="914309"/>
            <a:endParaRPr lang="en-US">
              <a:solidFill>
                <a:srgbClr val="000000"/>
              </a:solidFill>
              <a:latin typeface="EYInterstate Light" pitchFamily="2" charset="0"/>
            </a:endParaRPr>
          </a:p>
        </p:txBody>
      </p:sp>
      <p:sp>
        <p:nvSpPr>
          <p:cNvPr id="23" name="Freeform 30"/>
          <p:cNvSpPr>
            <a:spLocks/>
          </p:cNvSpPr>
          <p:nvPr/>
        </p:nvSpPr>
        <p:spPr bwMode="gray">
          <a:xfrm>
            <a:off x="4190095" y="3013386"/>
            <a:ext cx="11123" cy="17525"/>
          </a:xfrm>
          <a:custGeom>
            <a:avLst/>
            <a:gdLst/>
            <a:ahLst/>
            <a:cxnLst>
              <a:cxn ang="0">
                <a:pos x="7" y="0"/>
              </a:cxn>
              <a:cxn ang="0">
                <a:pos x="1" y="10"/>
              </a:cxn>
              <a:cxn ang="0">
                <a:pos x="0" y="10"/>
              </a:cxn>
              <a:cxn ang="0">
                <a:pos x="7" y="0"/>
              </a:cxn>
            </a:cxnLst>
            <a:rect l="0" t="0" r="r" b="b"/>
            <a:pathLst>
              <a:path w="7" h="10">
                <a:moveTo>
                  <a:pt x="7" y="0"/>
                </a:moveTo>
                <a:lnTo>
                  <a:pt x="1" y="10"/>
                </a:lnTo>
                <a:lnTo>
                  <a:pt x="0" y="10"/>
                </a:lnTo>
                <a:lnTo>
                  <a:pt x="7" y="0"/>
                </a:lnTo>
                <a:close/>
              </a:path>
            </a:pathLst>
          </a:custGeom>
          <a:solidFill>
            <a:srgbClr val="000000"/>
          </a:solidFill>
          <a:ln w="9525">
            <a:noFill/>
            <a:round/>
            <a:headEnd/>
            <a:tailEnd/>
          </a:ln>
        </p:spPr>
        <p:txBody>
          <a:bodyPr lIns="91410" tIns="45704" rIns="91410" bIns="45704"/>
          <a:lstStyle/>
          <a:p>
            <a:pPr defTabSz="914309"/>
            <a:endParaRPr lang="en-US">
              <a:solidFill>
                <a:srgbClr val="000000"/>
              </a:solidFill>
              <a:latin typeface="EYInterstate Light" pitchFamily="2" charset="0"/>
            </a:endParaRPr>
          </a:p>
        </p:txBody>
      </p:sp>
      <p:sp>
        <p:nvSpPr>
          <p:cNvPr id="24" name="Text Box 31"/>
          <p:cNvSpPr txBox="1">
            <a:spLocks noChangeArrowheads="1"/>
          </p:cNvSpPr>
          <p:nvPr/>
        </p:nvSpPr>
        <p:spPr bwMode="gray">
          <a:xfrm>
            <a:off x="6792365" y="4434134"/>
            <a:ext cx="1287018" cy="449354"/>
          </a:xfrm>
          <a:prstGeom prst="rect">
            <a:avLst/>
          </a:prstGeom>
          <a:noFill/>
          <a:ln w="12700">
            <a:noFill/>
            <a:miter lim="800000"/>
            <a:headEnd type="none" w="sm" len="sm"/>
            <a:tailEnd type="none" w="sm" len="sm"/>
          </a:ln>
          <a:effectLst/>
        </p:spPr>
        <p:txBody>
          <a:bodyPr wrap="square" lIns="0" tIns="0" rIns="0" bIns="0" anchor="b" anchorCtr="1">
            <a:spAutoFit/>
          </a:bodyPr>
          <a:lstStyle/>
          <a:p>
            <a:pPr defTabSz="1134949">
              <a:lnSpc>
                <a:spcPct val="90000"/>
              </a:lnSpc>
            </a:pPr>
            <a:r>
              <a:rPr lang="en-US" sz="1600" b="1" dirty="0">
                <a:solidFill>
                  <a:srgbClr val="646464"/>
                </a:solidFill>
                <a:latin typeface="EYInterstate Light" pitchFamily="2" charset="0"/>
                <a:cs typeface="Times New Roman" pitchFamily="18" charset="0"/>
              </a:rPr>
              <a:t>4. Get Insights and document them</a:t>
            </a:r>
          </a:p>
        </p:txBody>
      </p:sp>
      <p:sp>
        <p:nvSpPr>
          <p:cNvPr id="25" name="Text Box 32"/>
          <p:cNvSpPr txBox="1">
            <a:spLocks noChangeArrowheads="1"/>
          </p:cNvSpPr>
          <p:nvPr/>
        </p:nvSpPr>
        <p:spPr bwMode="gray">
          <a:xfrm>
            <a:off x="847921" y="3525462"/>
            <a:ext cx="1463390" cy="443198"/>
          </a:xfrm>
          <a:prstGeom prst="rect">
            <a:avLst/>
          </a:prstGeom>
          <a:noFill/>
          <a:ln w="12700">
            <a:noFill/>
            <a:miter lim="800000"/>
            <a:headEnd type="none" w="sm" len="sm"/>
            <a:tailEnd type="none" w="sm" len="sm"/>
          </a:ln>
          <a:effectLst/>
        </p:spPr>
        <p:txBody>
          <a:bodyPr lIns="0" tIns="0" rIns="0" bIns="0" anchorCtr="1">
            <a:spAutoFit/>
          </a:bodyPr>
          <a:lstStyle/>
          <a:p>
            <a:pPr defTabSz="1134949">
              <a:lnSpc>
                <a:spcPct val="90000"/>
              </a:lnSpc>
            </a:pPr>
            <a:r>
              <a:rPr lang="en-US" sz="1600" b="1" dirty="0">
                <a:solidFill>
                  <a:srgbClr val="646464"/>
                </a:solidFill>
                <a:latin typeface="EYInterstate Light" pitchFamily="2" charset="0"/>
                <a:cs typeface="Times New Roman" pitchFamily="18" charset="0"/>
              </a:rPr>
              <a:t>8. Finalize the Model for the best fit</a:t>
            </a:r>
          </a:p>
        </p:txBody>
      </p:sp>
      <p:sp>
        <p:nvSpPr>
          <p:cNvPr id="26" name="Text Box 33"/>
          <p:cNvSpPr txBox="1">
            <a:spLocks noChangeArrowheads="1"/>
          </p:cNvSpPr>
          <p:nvPr/>
        </p:nvSpPr>
        <p:spPr bwMode="gray">
          <a:xfrm>
            <a:off x="2482546" y="2817455"/>
            <a:ext cx="2015665" cy="443198"/>
          </a:xfrm>
          <a:prstGeom prst="rect">
            <a:avLst/>
          </a:prstGeom>
          <a:noFill/>
          <a:ln w="12700">
            <a:noFill/>
            <a:miter lim="800000"/>
            <a:headEnd type="none" w="sm" len="sm"/>
            <a:tailEnd type="none" w="sm" len="sm"/>
          </a:ln>
          <a:effectLst/>
        </p:spPr>
        <p:txBody>
          <a:bodyPr wrap="square" lIns="0" tIns="0" rIns="0" bIns="0">
            <a:spAutoFit/>
          </a:bodyPr>
          <a:lstStyle/>
          <a:p>
            <a:pPr defTabSz="1134949">
              <a:lnSpc>
                <a:spcPct val="90000"/>
              </a:lnSpc>
            </a:pPr>
            <a:r>
              <a:rPr lang="en-US" sz="1600" b="1" dirty="0">
                <a:solidFill>
                  <a:srgbClr val="646464"/>
                </a:solidFill>
                <a:latin typeface="EYInterstate Light" pitchFamily="2" charset="0"/>
                <a:cs typeface="Times New Roman" pitchFamily="18" charset="0"/>
              </a:rPr>
              <a:t>1. Data Preprocessing – Imputation &amp; type conversion</a:t>
            </a:r>
          </a:p>
        </p:txBody>
      </p:sp>
      <p:sp>
        <p:nvSpPr>
          <p:cNvPr id="27" name="Text Box 34"/>
          <p:cNvSpPr txBox="1">
            <a:spLocks noChangeArrowheads="1"/>
          </p:cNvSpPr>
          <p:nvPr/>
        </p:nvSpPr>
        <p:spPr bwMode="gray">
          <a:xfrm>
            <a:off x="1073766" y="4495003"/>
            <a:ext cx="1387121" cy="670953"/>
          </a:xfrm>
          <a:prstGeom prst="rect">
            <a:avLst/>
          </a:prstGeom>
          <a:noFill/>
          <a:ln w="12700">
            <a:noFill/>
            <a:miter lim="800000"/>
            <a:headEnd type="none" w="sm" len="sm"/>
            <a:tailEnd type="none" w="sm" len="sm"/>
          </a:ln>
          <a:effectLst/>
        </p:spPr>
        <p:txBody>
          <a:bodyPr lIns="0" tIns="0" rIns="0" bIns="0">
            <a:spAutoFit/>
          </a:bodyPr>
          <a:lstStyle/>
          <a:p>
            <a:pPr defTabSz="1134949">
              <a:lnSpc>
                <a:spcPct val="90000"/>
              </a:lnSpc>
            </a:pPr>
            <a:r>
              <a:rPr lang="en-US" sz="1400" b="1" dirty="0">
                <a:solidFill>
                  <a:srgbClr val="646464"/>
                </a:solidFill>
                <a:latin typeface="EYInterstate Light" pitchFamily="2" charset="0"/>
                <a:cs typeface="Times New Roman" pitchFamily="18" charset="0"/>
              </a:rPr>
              <a:t>7. </a:t>
            </a:r>
            <a:r>
              <a:rPr lang="en-US" sz="1600" b="1" dirty="0">
                <a:solidFill>
                  <a:srgbClr val="646464"/>
                </a:solidFill>
                <a:latin typeface="EYInterstate Light" pitchFamily="2" charset="0"/>
                <a:cs typeface="Times New Roman" pitchFamily="18" charset="0"/>
              </a:rPr>
              <a:t>Compare accuracy and results of various models</a:t>
            </a:r>
          </a:p>
        </p:txBody>
      </p:sp>
      <p:sp>
        <p:nvSpPr>
          <p:cNvPr id="28" name="Text Box 35"/>
          <p:cNvSpPr txBox="1">
            <a:spLocks noChangeArrowheads="1"/>
          </p:cNvSpPr>
          <p:nvPr/>
        </p:nvSpPr>
        <p:spPr bwMode="gray">
          <a:xfrm>
            <a:off x="6822926" y="3453100"/>
            <a:ext cx="1231408" cy="670953"/>
          </a:xfrm>
          <a:prstGeom prst="rect">
            <a:avLst/>
          </a:prstGeom>
          <a:noFill/>
          <a:ln w="12700">
            <a:noFill/>
            <a:miter lim="800000"/>
            <a:headEnd type="none" w="sm" len="sm"/>
            <a:tailEnd type="none" w="sm" len="sm"/>
          </a:ln>
          <a:effectLst/>
        </p:spPr>
        <p:txBody>
          <a:bodyPr lIns="0" tIns="0" rIns="0" bIns="0" anchorCtr="1">
            <a:spAutoFit/>
          </a:bodyPr>
          <a:lstStyle/>
          <a:p>
            <a:pPr defTabSz="1134949">
              <a:lnSpc>
                <a:spcPct val="90000"/>
              </a:lnSpc>
            </a:pPr>
            <a:r>
              <a:rPr lang="en-US" sz="1600" b="1" dirty="0">
                <a:solidFill>
                  <a:srgbClr val="646464"/>
                </a:solidFill>
                <a:latin typeface="EYInterstate Light" pitchFamily="2" charset="0"/>
                <a:cs typeface="Times New Roman" pitchFamily="18" charset="0"/>
              </a:rPr>
              <a:t>3. Plotting and Visualizing the data</a:t>
            </a:r>
          </a:p>
        </p:txBody>
      </p:sp>
      <p:sp>
        <p:nvSpPr>
          <p:cNvPr id="29" name="Text Box 36"/>
          <p:cNvSpPr txBox="1">
            <a:spLocks noChangeArrowheads="1"/>
          </p:cNvSpPr>
          <p:nvPr/>
        </p:nvSpPr>
        <p:spPr bwMode="gray">
          <a:xfrm>
            <a:off x="2851802" y="5241971"/>
            <a:ext cx="1296555" cy="664797"/>
          </a:xfrm>
          <a:prstGeom prst="rect">
            <a:avLst/>
          </a:prstGeom>
          <a:noFill/>
          <a:ln w="12700">
            <a:noFill/>
            <a:miter lim="800000"/>
            <a:headEnd type="none" w="sm" len="sm"/>
            <a:tailEnd type="none" w="sm" len="sm"/>
          </a:ln>
          <a:effectLst/>
        </p:spPr>
        <p:txBody>
          <a:bodyPr wrap="square" lIns="0" tIns="0" rIns="0" bIns="0" anchorCtr="1">
            <a:spAutoFit/>
          </a:bodyPr>
          <a:lstStyle/>
          <a:p>
            <a:pPr defTabSz="1134949">
              <a:lnSpc>
                <a:spcPct val="90000"/>
              </a:lnSpc>
            </a:pPr>
            <a:r>
              <a:rPr lang="en-US" sz="1600" b="1" dirty="0">
                <a:solidFill>
                  <a:srgbClr val="646464"/>
                </a:solidFill>
                <a:latin typeface="EYInterstate Light" pitchFamily="2" charset="0"/>
                <a:cs typeface="Times New Roman" pitchFamily="18" charset="0"/>
              </a:rPr>
              <a:t>6. Freeze data frame to feed into models</a:t>
            </a:r>
          </a:p>
        </p:txBody>
      </p:sp>
      <p:sp>
        <p:nvSpPr>
          <p:cNvPr id="30" name="Text Box 37"/>
          <p:cNvSpPr txBox="1">
            <a:spLocks noChangeArrowheads="1"/>
          </p:cNvSpPr>
          <p:nvPr/>
        </p:nvSpPr>
        <p:spPr bwMode="gray">
          <a:xfrm>
            <a:off x="4723276" y="2746985"/>
            <a:ext cx="2358912" cy="443198"/>
          </a:xfrm>
          <a:prstGeom prst="rect">
            <a:avLst/>
          </a:prstGeom>
          <a:noFill/>
          <a:ln w="12700">
            <a:noFill/>
            <a:miter lim="800000"/>
            <a:headEnd type="none" w="sm" len="sm"/>
            <a:tailEnd type="none" w="sm" len="sm"/>
          </a:ln>
          <a:effectLst/>
        </p:spPr>
        <p:txBody>
          <a:bodyPr wrap="square" lIns="0" tIns="0" rIns="0" bIns="0">
            <a:spAutoFit/>
          </a:bodyPr>
          <a:lstStyle/>
          <a:p>
            <a:pPr defTabSz="1134949">
              <a:lnSpc>
                <a:spcPct val="90000"/>
              </a:lnSpc>
            </a:pPr>
            <a:r>
              <a:rPr lang="en-US" sz="1600" b="1" dirty="0">
                <a:solidFill>
                  <a:srgbClr val="646464"/>
                </a:solidFill>
                <a:latin typeface="EYInterstate Light" pitchFamily="2" charset="0"/>
                <a:cs typeface="Times New Roman" pitchFamily="18" charset="0"/>
              </a:rPr>
              <a:t>2. Derive Features based on existing ones</a:t>
            </a:r>
          </a:p>
        </p:txBody>
      </p:sp>
      <p:sp>
        <p:nvSpPr>
          <p:cNvPr id="31" name="Text Box 38"/>
          <p:cNvSpPr txBox="1">
            <a:spLocks noChangeArrowheads="1"/>
          </p:cNvSpPr>
          <p:nvPr/>
        </p:nvSpPr>
        <p:spPr bwMode="gray">
          <a:xfrm>
            <a:off x="5051284" y="4856065"/>
            <a:ext cx="1156730" cy="670953"/>
          </a:xfrm>
          <a:prstGeom prst="rect">
            <a:avLst/>
          </a:prstGeom>
          <a:noFill/>
          <a:ln w="12700">
            <a:noFill/>
            <a:miter lim="800000"/>
            <a:headEnd type="none" w="sm" len="sm"/>
            <a:tailEnd type="none" w="sm" len="sm"/>
          </a:ln>
          <a:effectLst/>
        </p:spPr>
        <p:txBody>
          <a:bodyPr lIns="0" tIns="0" rIns="0" bIns="0" anchor="b" anchorCtr="1">
            <a:spAutoFit/>
          </a:bodyPr>
          <a:lstStyle/>
          <a:p>
            <a:pPr defTabSz="1134949">
              <a:lnSpc>
                <a:spcPct val="90000"/>
              </a:lnSpc>
            </a:pPr>
            <a:r>
              <a:rPr lang="en-US" sz="1400" b="1" dirty="0">
                <a:solidFill>
                  <a:srgbClr val="646464"/>
                </a:solidFill>
                <a:latin typeface="EYInterstate Light" pitchFamily="2" charset="0"/>
                <a:cs typeface="Times New Roman" pitchFamily="18" charset="0"/>
              </a:rPr>
              <a:t>5. </a:t>
            </a:r>
            <a:r>
              <a:rPr lang="en-US" sz="1600" b="1" dirty="0">
                <a:solidFill>
                  <a:srgbClr val="646464"/>
                </a:solidFill>
                <a:latin typeface="EYInterstate Light" pitchFamily="2" charset="0"/>
                <a:cs typeface="Times New Roman" pitchFamily="18" charset="0"/>
              </a:rPr>
              <a:t>Enrich data based on the Insights</a:t>
            </a:r>
          </a:p>
        </p:txBody>
      </p:sp>
      <p:sp>
        <p:nvSpPr>
          <p:cNvPr id="32" name="Text Box 39"/>
          <p:cNvSpPr txBox="1">
            <a:spLocks noChangeArrowheads="1"/>
          </p:cNvSpPr>
          <p:nvPr/>
        </p:nvSpPr>
        <p:spPr bwMode="gray">
          <a:xfrm>
            <a:off x="2591567" y="2102916"/>
            <a:ext cx="3723696" cy="276999"/>
          </a:xfrm>
          <a:prstGeom prst="rect">
            <a:avLst/>
          </a:prstGeom>
          <a:noFill/>
          <a:ln w="12700">
            <a:noFill/>
            <a:miter lim="800000"/>
            <a:headEnd type="none" w="sm" len="sm"/>
            <a:tailEnd type="none" w="sm" len="sm"/>
          </a:ln>
          <a:effectLst/>
        </p:spPr>
        <p:txBody>
          <a:bodyPr wrap="square" lIns="0" tIns="0" rIns="0" bIns="0" anchorCtr="1">
            <a:spAutoFit/>
          </a:bodyPr>
          <a:lstStyle/>
          <a:p>
            <a:pPr defTabSz="1134949">
              <a:lnSpc>
                <a:spcPct val="90000"/>
              </a:lnSpc>
            </a:pPr>
            <a:r>
              <a:rPr lang="en-US" sz="2000" b="1" dirty="0">
                <a:solidFill>
                  <a:srgbClr val="333333"/>
                </a:solidFill>
                <a:latin typeface="EYInterstate" pitchFamily="2" charset="0"/>
                <a:cs typeface="Times New Roman" pitchFamily="18" charset="0"/>
              </a:rPr>
              <a:t>Analytics Solution Framework Implemented</a:t>
            </a:r>
          </a:p>
        </p:txBody>
      </p:sp>
      <p:sp>
        <p:nvSpPr>
          <p:cNvPr id="33" name="Freeform 22"/>
          <p:cNvSpPr>
            <a:spLocks/>
          </p:cNvSpPr>
          <p:nvPr/>
        </p:nvSpPr>
        <p:spPr bwMode="gray">
          <a:xfrm>
            <a:off x="5717040" y="3309715"/>
            <a:ext cx="17477" cy="3186"/>
          </a:xfrm>
          <a:custGeom>
            <a:avLst/>
            <a:gdLst/>
            <a:ahLst/>
            <a:cxnLst>
              <a:cxn ang="0">
                <a:pos x="11" y="2"/>
              </a:cxn>
              <a:cxn ang="0">
                <a:pos x="11" y="1"/>
              </a:cxn>
              <a:cxn ang="0">
                <a:pos x="11" y="0"/>
              </a:cxn>
              <a:cxn ang="0">
                <a:pos x="0" y="2"/>
              </a:cxn>
              <a:cxn ang="0">
                <a:pos x="0" y="0"/>
              </a:cxn>
              <a:cxn ang="0">
                <a:pos x="11" y="2"/>
              </a:cxn>
            </a:cxnLst>
            <a:rect l="0" t="0" r="r" b="b"/>
            <a:pathLst>
              <a:path w="11" h="2">
                <a:moveTo>
                  <a:pt x="11" y="2"/>
                </a:moveTo>
                <a:lnTo>
                  <a:pt x="11" y="1"/>
                </a:lnTo>
                <a:lnTo>
                  <a:pt x="11" y="0"/>
                </a:lnTo>
                <a:lnTo>
                  <a:pt x="0" y="2"/>
                </a:lnTo>
                <a:lnTo>
                  <a:pt x="0" y="0"/>
                </a:lnTo>
                <a:lnTo>
                  <a:pt x="11" y="2"/>
                </a:lnTo>
                <a:close/>
              </a:path>
            </a:pathLst>
          </a:custGeom>
          <a:solidFill>
            <a:srgbClr val="000000"/>
          </a:solidFill>
          <a:ln w="9525">
            <a:noFill/>
            <a:round/>
            <a:headEnd/>
            <a:tailEnd/>
          </a:ln>
        </p:spPr>
        <p:txBody>
          <a:bodyPr lIns="91410" tIns="45704" rIns="91410" bIns="45704"/>
          <a:lstStyle/>
          <a:p>
            <a:pPr defTabSz="914309"/>
            <a:endParaRPr lang="en-US">
              <a:solidFill>
                <a:srgbClr val="000000"/>
              </a:solidFill>
              <a:latin typeface="EYInterstate Light" pitchFamily="2" charset="0"/>
            </a:endParaRPr>
          </a:p>
        </p:txBody>
      </p:sp>
      <p:sp>
        <p:nvSpPr>
          <p:cNvPr id="34" name="Freeform 23"/>
          <p:cNvSpPr>
            <a:spLocks/>
          </p:cNvSpPr>
          <p:nvPr/>
        </p:nvSpPr>
        <p:spPr bwMode="gray">
          <a:xfrm>
            <a:off x="6681512" y="3903965"/>
            <a:ext cx="11123" cy="17525"/>
          </a:xfrm>
          <a:custGeom>
            <a:avLst/>
            <a:gdLst/>
            <a:ahLst/>
            <a:cxnLst>
              <a:cxn ang="0">
                <a:pos x="6" y="11"/>
              </a:cxn>
              <a:cxn ang="0">
                <a:pos x="7" y="10"/>
              </a:cxn>
              <a:cxn ang="0">
                <a:pos x="0" y="0"/>
              </a:cxn>
              <a:cxn ang="0">
                <a:pos x="1" y="0"/>
              </a:cxn>
              <a:cxn ang="0">
                <a:pos x="6" y="11"/>
              </a:cxn>
            </a:cxnLst>
            <a:rect l="0" t="0" r="r" b="b"/>
            <a:pathLst>
              <a:path w="7" h="11">
                <a:moveTo>
                  <a:pt x="6" y="11"/>
                </a:moveTo>
                <a:lnTo>
                  <a:pt x="7" y="10"/>
                </a:lnTo>
                <a:lnTo>
                  <a:pt x="0" y="0"/>
                </a:lnTo>
                <a:lnTo>
                  <a:pt x="1" y="0"/>
                </a:lnTo>
                <a:lnTo>
                  <a:pt x="6" y="11"/>
                </a:lnTo>
                <a:close/>
              </a:path>
            </a:pathLst>
          </a:custGeom>
          <a:solidFill>
            <a:srgbClr val="000000"/>
          </a:solidFill>
          <a:ln w="9525">
            <a:noFill/>
            <a:round/>
            <a:headEnd/>
            <a:tailEnd/>
          </a:ln>
        </p:spPr>
        <p:txBody>
          <a:bodyPr lIns="91410" tIns="45704" rIns="91410" bIns="45704"/>
          <a:lstStyle/>
          <a:p>
            <a:pPr defTabSz="914309"/>
            <a:endParaRPr lang="en-US">
              <a:solidFill>
                <a:srgbClr val="000000"/>
              </a:solidFill>
              <a:latin typeface="EYInterstate Light" pitchFamily="2" charset="0"/>
            </a:endParaRPr>
          </a:p>
        </p:txBody>
      </p:sp>
      <p:sp>
        <p:nvSpPr>
          <p:cNvPr id="35" name="Freeform 24"/>
          <p:cNvSpPr>
            <a:spLocks/>
          </p:cNvSpPr>
          <p:nvPr/>
        </p:nvSpPr>
        <p:spPr bwMode="gray">
          <a:xfrm>
            <a:off x="6633842" y="4665497"/>
            <a:ext cx="1589" cy="20712"/>
          </a:xfrm>
          <a:custGeom>
            <a:avLst/>
            <a:gdLst/>
            <a:ahLst/>
            <a:cxnLst>
              <a:cxn ang="0">
                <a:pos x="0" y="12"/>
              </a:cxn>
              <a:cxn ang="0">
                <a:pos x="1" y="12"/>
              </a:cxn>
              <a:cxn ang="0">
                <a:pos x="0" y="0"/>
              </a:cxn>
              <a:cxn ang="0">
                <a:pos x="0" y="12"/>
              </a:cxn>
            </a:cxnLst>
            <a:rect l="0" t="0" r="r" b="b"/>
            <a:pathLst>
              <a:path w="1" h="12">
                <a:moveTo>
                  <a:pt x="0" y="12"/>
                </a:moveTo>
                <a:lnTo>
                  <a:pt x="1" y="12"/>
                </a:lnTo>
                <a:lnTo>
                  <a:pt x="0" y="0"/>
                </a:lnTo>
                <a:lnTo>
                  <a:pt x="0" y="12"/>
                </a:lnTo>
                <a:close/>
              </a:path>
            </a:pathLst>
          </a:custGeom>
          <a:solidFill>
            <a:srgbClr val="000000"/>
          </a:solidFill>
          <a:ln w="9525">
            <a:noFill/>
            <a:round/>
            <a:headEnd/>
            <a:tailEnd/>
          </a:ln>
        </p:spPr>
        <p:txBody>
          <a:bodyPr lIns="91410" tIns="45704" rIns="91410" bIns="45704"/>
          <a:lstStyle/>
          <a:p>
            <a:pPr defTabSz="914309"/>
            <a:endParaRPr lang="en-US">
              <a:solidFill>
                <a:srgbClr val="000000"/>
              </a:solidFill>
              <a:latin typeface="EYInterstate Light" pitchFamily="2" charset="0"/>
            </a:endParaRPr>
          </a:p>
        </p:txBody>
      </p:sp>
      <p:sp>
        <p:nvSpPr>
          <p:cNvPr id="36" name="Freeform 27"/>
          <p:cNvSpPr>
            <a:spLocks/>
          </p:cNvSpPr>
          <p:nvPr/>
        </p:nvSpPr>
        <p:spPr bwMode="gray">
          <a:xfrm>
            <a:off x="2706050" y="4937930"/>
            <a:ext cx="15889" cy="14337"/>
          </a:xfrm>
          <a:custGeom>
            <a:avLst/>
            <a:gdLst/>
            <a:ahLst/>
            <a:cxnLst>
              <a:cxn ang="0">
                <a:pos x="0" y="0"/>
              </a:cxn>
              <a:cxn ang="0">
                <a:pos x="0" y="1"/>
              </a:cxn>
              <a:cxn ang="0">
                <a:pos x="10" y="8"/>
              </a:cxn>
              <a:cxn ang="0">
                <a:pos x="9" y="8"/>
              </a:cxn>
              <a:cxn ang="0">
                <a:pos x="0" y="0"/>
              </a:cxn>
            </a:cxnLst>
            <a:rect l="0" t="0" r="r" b="b"/>
            <a:pathLst>
              <a:path w="10" h="8">
                <a:moveTo>
                  <a:pt x="0" y="0"/>
                </a:moveTo>
                <a:lnTo>
                  <a:pt x="0" y="1"/>
                </a:lnTo>
                <a:lnTo>
                  <a:pt x="10" y="8"/>
                </a:lnTo>
                <a:lnTo>
                  <a:pt x="9" y="8"/>
                </a:lnTo>
                <a:lnTo>
                  <a:pt x="0" y="0"/>
                </a:lnTo>
                <a:close/>
              </a:path>
            </a:pathLst>
          </a:custGeom>
          <a:solidFill>
            <a:srgbClr val="000000"/>
          </a:solidFill>
          <a:ln w="9525">
            <a:noFill/>
            <a:round/>
            <a:headEnd/>
            <a:tailEnd/>
          </a:ln>
        </p:spPr>
        <p:txBody>
          <a:bodyPr lIns="91410" tIns="45704" rIns="91410" bIns="45704"/>
          <a:lstStyle/>
          <a:p>
            <a:pPr defTabSz="914309"/>
            <a:endParaRPr lang="en-US">
              <a:solidFill>
                <a:srgbClr val="000000"/>
              </a:solidFill>
              <a:latin typeface="EYInterstate Light" pitchFamily="2" charset="0"/>
            </a:endParaRPr>
          </a:p>
        </p:txBody>
      </p:sp>
      <p:sp>
        <p:nvSpPr>
          <p:cNvPr id="37" name="Freeform 28"/>
          <p:cNvSpPr>
            <a:spLocks/>
          </p:cNvSpPr>
          <p:nvPr/>
        </p:nvSpPr>
        <p:spPr bwMode="gray">
          <a:xfrm>
            <a:off x="2229374" y="4211447"/>
            <a:ext cx="6356" cy="15931"/>
          </a:xfrm>
          <a:custGeom>
            <a:avLst/>
            <a:gdLst/>
            <a:ahLst/>
            <a:cxnLst>
              <a:cxn ang="0">
                <a:pos x="0" y="0"/>
              </a:cxn>
              <a:cxn ang="0">
                <a:pos x="4" y="11"/>
              </a:cxn>
              <a:cxn ang="0">
                <a:pos x="0" y="0"/>
              </a:cxn>
            </a:cxnLst>
            <a:rect l="0" t="0" r="r" b="b"/>
            <a:pathLst>
              <a:path w="4" h="11">
                <a:moveTo>
                  <a:pt x="0" y="0"/>
                </a:moveTo>
                <a:lnTo>
                  <a:pt x="4" y="11"/>
                </a:lnTo>
                <a:lnTo>
                  <a:pt x="0" y="0"/>
                </a:lnTo>
                <a:close/>
              </a:path>
            </a:pathLst>
          </a:custGeom>
          <a:solidFill>
            <a:srgbClr val="000000"/>
          </a:solidFill>
          <a:ln w="9525">
            <a:noFill/>
            <a:round/>
            <a:headEnd/>
            <a:tailEnd/>
          </a:ln>
        </p:spPr>
        <p:txBody>
          <a:bodyPr lIns="91410" tIns="45704" rIns="91410" bIns="45704"/>
          <a:lstStyle/>
          <a:p>
            <a:pPr defTabSz="914309"/>
            <a:endParaRPr lang="en-US">
              <a:solidFill>
                <a:srgbClr val="000000"/>
              </a:solidFill>
              <a:latin typeface="EYInterstate Light" pitchFamily="2" charset="0"/>
            </a:endParaRPr>
          </a:p>
        </p:txBody>
      </p:sp>
      <p:sp>
        <p:nvSpPr>
          <p:cNvPr id="38" name="Freeform 29"/>
          <p:cNvSpPr>
            <a:spLocks/>
          </p:cNvSpPr>
          <p:nvPr/>
        </p:nvSpPr>
        <p:spPr bwMode="gray">
          <a:xfrm>
            <a:off x="2815686" y="3502488"/>
            <a:ext cx="3176" cy="15931"/>
          </a:xfrm>
          <a:custGeom>
            <a:avLst/>
            <a:gdLst/>
            <a:ahLst/>
            <a:cxnLst>
              <a:cxn ang="0">
                <a:pos x="2" y="0"/>
              </a:cxn>
              <a:cxn ang="0">
                <a:pos x="1" y="0"/>
              </a:cxn>
              <a:cxn ang="0">
                <a:pos x="1" y="11"/>
              </a:cxn>
              <a:cxn ang="0">
                <a:pos x="0" y="11"/>
              </a:cxn>
              <a:cxn ang="0">
                <a:pos x="2" y="0"/>
              </a:cxn>
            </a:cxnLst>
            <a:rect l="0" t="0" r="r" b="b"/>
            <a:pathLst>
              <a:path w="2" h="11">
                <a:moveTo>
                  <a:pt x="2" y="0"/>
                </a:moveTo>
                <a:lnTo>
                  <a:pt x="1" y="0"/>
                </a:lnTo>
                <a:lnTo>
                  <a:pt x="1" y="11"/>
                </a:lnTo>
                <a:lnTo>
                  <a:pt x="0" y="11"/>
                </a:lnTo>
                <a:lnTo>
                  <a:pt x="2" y="0"/>
                </a:lnTo>
                <a:close/>
              </a:path>
            </a:pathLst>
          </a:custGeom>
          <a:solidFill>
            <a:srgbClr val="000000"/>
          </a:solidFill>
          <a:ln w="9525">
            <a:noFill/>
            <a:round/>
            <a:headEnd/>
            <a:tailEnd/>
          </a:ln>
        </p:spPr>
        <p:txBody>
          <a:bodyPr lIns="91410" tIns="45704" rIns="91410" bIns="45704"/>
          <a:lstStyle/>
          <a:p>
            <a:pPr defTabSz="914309"/>
            <a:endParaRPr lang="en-US">
              <a:solidFill>
                <a:srgbClr val="000000"/>
              </a:solidFill>
              <a:latin typeface="EYInterstate Light" pitchFamily="2" charset="0"/>
            </a:endParaRPr>
          </a:p>
        </p:txBody>
      </p:sp>
    </p:spTree>
    <p:extLst>
      <p:ext uri="{BB962C8B-B14F-4D97-AF65-F5344CB8AC3E}">
        <p14:creationId xmlns:p14="http://schemas.microsoft.com/office/powerpoint/2010/main" xmlns="" val="34605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fade">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fade">
                                      <p:cBhvr>
                                        <p:cTn id="76" dur="500"/>
                                        <p:tgtEl>
                                          <p:spTgt spid="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5" grpId="0" animBg="1"/>
      <p:bldP spid="16" grpId="0" animBg="1"/>
      <p:bldP spid="17" grpId="0" animBg="1"/>
      <p:bldP spid="18" grpId="0" animBg="1"/>
      <p:bldP spid="19" grpId="0" animBg="1"/>
      <p:bldP spid="24" grpId="0"/>
      <p:bldP spid="25" grpId="0"/>
      <p:bldP spid="26" grpId="0"/>
      <p:bldP spid="27" grpId="0"/>
      <p:bldP spid="28" grpId="0"/>
      <p:bldP spid="29" grpId="0"/>
      <p:bldP spid="30" grpId="0"/>
      <p:bldP spid="31"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568" y="240085"/>
            <a:ext cx="8412480" cy="438413"/>
          </a:xfrm>
        </p:spPr>
        <p:txBody>
          <a:bodyPr>
            <a:normAutofit fontScale="90000"/>
          </a:bodyPr>
          <a:lstStyle/>
          <a:p>
            <a:pPr fontAlgn="base">
              <a:lnSpc>
                <a:spcPct val="85000"/>
              </a:lnSpc>
              <a:spcAft>
                <a:spcPct val="0"/>
              </a:spcAft>
            </a:pPr>
            <a:r>
              <a:rPr lang="en-US" b="1" dirty="0">
                <a:solidFill>
                  <a:schemeClr val="accent1"/>
                </a:solidFill>
              </a:rPr>
              <a:t>Important conclusions </a:t>
            </a:r>
          </a:p>
        </p:txBody>
      </p:sp>
      <p:sp>
        <p:nvSpPr>
          <p:cNvPr id="5" name="Text Placeholder 1"/>
          <p:cNvSpPr txBox="1">
            <a:spLocks/>
          </p:cNvSpPr>
          <p:nvPr/>
        </p:nvSpPr>
        <p:spPr bwMode="gray">
          <a:xfrm>
            <a:off x="159572" y="1241928"/>
            <a:ext cx="8412480" cy="4118966"/>
          </a:xfrm>
          <a:prstGeom prst="rect">
            <a:avLst/>
          </a:prstGeom>
        </p:spPr>
        <p:txBody>
          <a:bodyPr vert="horz" lIns="0" tIns="0" rIns="0" bIns="0" rtlCol="0">
            <a:noAutofit/>
          </a:bodyPr>
          <a:lstStyle>
            <a:lvl1pPr marL="0" indent="0" algn="l" defTabSz="914400" rtl="0" eaLnBrk="1" latinLnBrk="0" hangingPunct="1">
              <a:spcBef>
                <a:spcPts val="1200"/>
              </a:spcBef>
              <a:buSzPct val="100000"/>
              <a:buFont typeface="Arial" panose="020B0604020202020204" pitchFamily="34" charset="0"/>
              <a:buNone/>
              <a:defRPr sz="18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182880">
              <a:spcBef>
                <a:spcPts val="600"/>
              </a:spcBef>
              <a:buFont typeface="Arial"/>
              <a:buChar char="•"/>
            </a:pPr>
            <a:r>
              <a:rPr lang="en-US" sz="1600" b="1" dirty="0" err="1">
                <a:solidFill>
                  <a:srgbClr val="002776"/>
                </a:solidFill>
                <a:ea typeface="Times New Roman" panose="02020603050405020304" pitchFamily="18" charset="0"/>
                <a:cs typeface="Times New Roman" panose="02020603050405020304" pitchFamily="18" charset="0"/>
              </a:rPr>
              <a:t>PurchaseLapseDays</a:t>
            </a:r>
            <a:endParaRPr lang="en-US" sz="1600" b="1" dirty="0">
              <a:solidFill>
                <a:srgbClr val="002776"/>
              </a:solidFill>
              <a:ea typeface="Times New Roman" panose="02020603050405020304" pitchFamily="18" charset="0"/>
              <a:cs typeface="Times New Roman" panose="02020603050405020304" pitchFamily="18" charset="0"/>
            </a:endParaRPr>
          </a:p>
          <a:p>
            <a:pPr marL="717550" lvl="2" indent="-182880">
              <a:buFont typeface="Arial"/>
              <a:buChar char="•"/>
            </a:pPr>
            <a:r>
              <a:rPr lang="en-US" sz="1400" dirty="0">
                <a:solidFill>
                  <a:srgbClr val="002776"/>
                </a:solidFill>
                <a:ea typeface="Times New Roman" panose="02020603050405020304" pitchFamily="18" charset="0"/>
                <a:cs typeface="Times New Roman" panose="02020603050405020304" pitchFamily="18" charset="0"/>
              </a:rPr>
              <a:t>This field is just another representation for PurchasedAfter field but this field will specifically highlight by how many days the purchase has been lapsed. A positive number means that the purchase has been lapsed by so many days and a negative value means that the patient has refilled the medicine so many days before they ran out.</a:t>
            </a:r>
          </a:p>
          <a:p>
            <a:pPr marL="534670" lvl="2" indent="0">
              <a:buNone/>
            </a:pPr>
            <a:endParaRPr lang="en-US" sz="1400" dirty="0">
              <a:solidFill>
                <a:srgbClr val="002776"/>
              </a:solidFill>
              <a:ea typeface="Times New Roman" panose="02020603050405020304" pitchFamily="18" charset="0"/>
              <a:cs typeface="Times New Roman" panose="02020603050405020304" pitchFamily="18" charset="0"/>
            </a:endParaRPr>
          </a:p>
          <a:p>
            <a:pPr marL="285750" indent="-182880">
              <a:spcBef>
                <a:spcPts val="600"/>
              </a:spcBef>
              <a:buFont typeface="Arial"/>
              <a:buChar char="•"/>
            </a:pPr>
            <a:r>
              <a:rPr lang="en-US" sz="1600" b="1" dirty="0">
                <a:solidFill>
                  <a:srgbClr val="002776"/>
                </a:solidFill>
                <a:ea typeface="Times New Roman" panose="02020603050405020304" pitchFamily="18" charset="0"/>
                <a:cs typeface="Times New Roman" panose="02020603050405020304" pitchFamily="18" charset="0"/>
              </a:rPr>
              <a:t>Adherence</a:t>
            </a:r>
          </a:p>
          <a:p>
            <a:pPr marL="717550" lvl="2" indent="-182880">
              <a:buFont typeface="Arial"/>
              <a:buChar char="•"/>
            </a:pPr>
            <a:r>
              <a:rPr lang="en-US" sz="1400" dirty="0">
                <a:solidFill>
                  <a:srgbClr val="002776"/>
                </a:solidFill>
                <a:ea typeface="Times New Roman" panose="02020603050405020304" pitchFamily="18" charset="0"/>
                <a:cs typeface="Times New Roman" panose="02020603050405020304" pitchFamily="18" charset="0"/>
              </a:rPr>
              <a:t>This is a simple binary categorical representation of the adherence of the patient in that particular purchase. This is 0 (Non-Adherent) for a positive PurchaseLapseDays and 1 (Adherent) otherwise.</a:t>
            </a:r>
          </a:p>
          <a:p>
            <a:pPr marL="534670" lvl="2" indent="0">
              <a:buNone/>
            </a:pPr>
            <a:endParaRPr lang="en-US" sz="1400" dirty="0">
              <a:solidFill>
                <a:srgbClr val="002776"/>
              </a:solidFill>
              <a:ea typeface="Times New Roman" panose="02020603050405020304" pitchFamily="18" charset="0"/>
              <a:cs typeface="Times New Roman" panose="02020603050405020304" pitchFamily="18" charset="0"/>
            </a:endParaRPr>
          </a:p>
          <a:p>
            <a:r>
              <a:rPr lang="en-US" sz="1600" dirty="0">
                <a:solidFill>
                  <a:srgbClr val="002776"/>
                </a:solidFill>
                <a:ea typeface="Times New Roman" panose="02020603050405020304" pitchFamily="18" charset="0"/>
                <a:cs typeface="Times New Roman" panose="02020603050405020304" pitchFamily="18" charset="0"/>
              </a:rPr>
              <a:t> </a:t>
            </a:r>
          </a:p>
          <a:p>
            <a:pPr>
              <a:spcBef>
                <a:spcPct val="0"/>
              </a:spcBef>
            </a:pPr>
            <a:r>
              <a:rPr lang="en-US" sz="2000" dirty="0">
                <a:solidFill>
                  <a:srgbClr val="00BCE4">
                    <a:lumMod val="50000"/>
                  </a:srgbClr>
                </a:solidFill>
                <a:cs typeface="Calibri" pitchFamily="34" charset="0"/>
              </a:rPr>
              <a:t>Classification </a:t>
            </a:r>
            <a:r>
              <a:rPr lang="en-US" sz="2000" dirty="0" smtClean="0">
                <a:solidFill>
                  <a:srgbClr val="00BCE4">
                    <a:lumMod val="50000"/>
                  </a:srgbClr>
                </a:solidFill>
                <a:cs typeface="Calibri" pitchFamily="34" charset="0"/>
              </a:rPr>
              <a:t>Models(Multinomial Logistic Regression and </a:t>
            </a:r>
            <a:r>
              <a:rPr lang="en-US" sz="2000" dirty="0" err="1" smtClean="0">
                <a:solidFill>
                  <a:srgbClr val="00BCE4">
                    <a:lumMod val="50000"/>
                  </a:srgbClr>
                </a:solidFill>
                <a:cs typeface="Calibri" pitchFamily="34" charset="0"/>
              </a:rPr>
              <a:t>RandomForest</a:t>
            </a:r>
            <a:r>
              <a:rPr lang="en-US" sz="2000" dirty="0" smtClean="0">
                <a:solidFill>
                  <a:srgbClr val="00BCE4">
                    <a:lumMod val="50000"/>
                  </a:srgbClr>
                </a:solidFill>
                <a:cs typeface="Calibri" pitchFamily="34" charset="0"/>
              </a:rPr>
              <a:t>): </a:t>
            </a:r>
            <a:endParaRPr lang="en-US" sz="2000" dirty="0">
              <a:solidFill>
                <a:srgbClr val="00BCE4">
                  <a:lumMod val="50000"/>
                </a:srgbClr>
              </a:solidFill>
              <a:cs typeface="Calibri" pitchFamily="34" charset="0"/>
            </a:endParaRPr>
          </a:p>
          <a:p>
            <a:pPr marL="171450" indent="-171450">
              <a:buFont typeface="Arial" panose="020B0604020202020204" pitchFamily="34" charset="0"/>
              <a:buChar char="•"/>
            </a:pPr>
            <a:r>
              <a:rPr lang="en-US" sz="1400" dirty="0">
                <a:solidFill>
                  <a:srgbClr val="002776"/>
                </a:solidFill>
                <a:ea typeface="Times New Roman" panose="02020603050405020304" pitchFamily="18" charset="0"/>
                <a:cs typeface="Times New Roman" panose="02020603050405020304" pitchFamily="18" charset="0"/>
              </a:rPr>
              <a:t>To find if a patient has low risk or high risk adherence levels based on purchase pattern until today. </a:t>
            </a:r>
          </a:p>
          <a:p>
            <a:pPr marL="171450" indent="-171450">
              <a:buFont typeface="Arial" panose="020B0604020202020204" pitchFamily="34" charset="0"/>
              <a:buChar char="•"/>
            </a:pPr>
            <a:r>
              <a:rPr lang="en-US" sz="1400" dirty="0">
                <a:solidFill>
                  <a:srgbClr val="002776"/>
                </a:solidFill>
                <a:ea typeface="Times New Roman" panose="02020603050405020304" pitchFamily="18" charset="0"/>
                <a:cs typeface="Times New Roman" panose="02020603050405020304" pitchFamily="18" charset="0"/>
              </a:rPr>
              <a:t>The classification model with some accuracy will also be able to predict adherence levels for new patient based on the demographic attributes.</a:t>
            </a:r>
          </a:p>
          <a:p>
            <a:pPr marL="717550" lvl="2" indent="-182880">
              <a:buFont typeface="Arial"/>
              <a:buChar char="•"/>
            </a:pPr>
            <a:endParaRPr lang="en-US" sz="1600" dirty="0">
              <a:solidFill>
                <a:srgbClr val="002776"/>
              </a:solidFill>
              <a:ea typeface="Times New Roman" panose="02020603050405020304" pitchFamily="18" charset="0"/>
              <a:cs typeface="Times New Roman" panose="02020603050405020304" pitchFamily="18" charset="0"/>
            </a:endParaRPr>
          </a:p>
          <a:p>
            <a:pPr marL="717550" lvl="2" indent="-182880">
              <a:buFont typeface="Arial"/>
              <a:buChar char="•"/>
            </a:pPr>
            <a:endParaRPr lang="en-US" sz="1600" dirty="0">
              <a:solidFill>
                <a:srgbClr val="002776"/>
              </a:solidFill>
              <a:ea typeface="Times New Roman" panose="02020603050405020304" pitchFamily="18" charset="0"/>
              <a:cs typeface="Times New Roman" panose="02020603050405020304" pitchFamily="18" charset="0"/>
            </a:endParaRPr>
          </a:p>
          <a:p>
            <a:pPr marL="717550" lvl="2" indent="-182880">
              <a:buFont typeface="Arial"/>
              <a:buChar char="•"/>
            </a:pPr>
            <a:endParaRPr lang="en-US" sz="1200" dirty="0">
              <a:solidFill>
                <a:srgbClr val="002060"/>
              </a:solidFill>
            </a:endParaRPr>
          </a:p>
          <a:p>
            <a:pPr marL="717550" lvl="2" indent="-182880">
              <a:buFont typeface="Arial"/>
              <a:buChar char="•"/>
            </a:pPr>
            <a:endParaRPr lang="en-US" sz="1200" dirty="0">
              <a:solidFill>
                <a:srgbClr val="002060"/>
              </a:solidFill>
            </a:endParaRPr>
          </a:p>
          <a:p>
            <a:pPr marL="717550" lvl="2" indent="-182880">
              <a:buFont typeface="Arial"/>
              <a:buChar char="•"/>
            </a:pPr>
            <a:endParaRPr lang="en-US" sz="1200" dirty="0">
              <a:solidFill>
                <a:srgbClr val="002060"/>
              </a:solidFill>
            </a:endParaRPr>
          </a:p>
          <a:p>
            <a:pPr marL="717550" lvl="2" indent="-182880">
              <a:buFont typeface="Arial"/>
              <a:buChar char="•"/>
            </a:pPr>
            <a:endParaRPr lang="en-US" sz="1200" dirty="0">
              <a:solidFill>
                <a:srgbClr val="002060"/>
              </a:solidFill>
            </a:endParaRPr>
          </a:p>
          <a:p>
            <a:pPr marL="102870"/>
            <a:r>
              <a:rPr lang="en-US" sz="1200" dirty="0">
                <a:solidFill>
                  <a:srgbClr val="002060"/>
                </a:solidFill>
              </a:rPr>
              <a:t>		</a:t>
            </a:r>
          </a:p>
          <a:p>
            <a:pPr marL="285750" indent="-182880"/>
            <a:endParaRPr lang="en-US" sz="1200" dirty="0">
              <a:solidFill>
                <a:srgbClr val="002060"/>
              </a:solidFill>
            </a:endParaRPr>
          </a:p>
        </p:txBody>
      </p:sp>
      <p:sp>
        <p:nvSpPr>
          <p:cNvPr id="6" name="Title 2"/>
          <p:cNvSpPr txBox="1">
            <a:spLocks/>
          </p:cNvSpPr>
          <p:nvPr/>
        </p:nvSpPr>
        <p:spPr bwMode="gray">
          <a:xfrm>
            <a:off x="159568" y="763431"/>
            <a:ext cx="1823648" cy="308631"/>
          </a:xfrm>
          <a:prstGeom prst="rect">
            <a:avLst/>
          </a:prstGeom>
        </p:spPr>
        <p:txBody>
          <a:bodyPr vert="horz" lIns="0" tIns="0" rIns="0" bIns="0" rtlCol="0" anchor="t" anchorCtr="0">
            <a:noAutofit/>
          </a:bodyPr>
          <a:lstStyle>
            <a:lvl1pPr algn="l" defTabSz="914400" rtl="0" eaLnBrk="1" latinLnBrk="0" hangingPunct="1">
              <a:spcBef>
                <a:spcPct val="0"/>
              </a:spcBef>
              <a:buNone/>
              <a:defRPr sz="2800" kern="1200">
                <a:solidFill>
                  <a:schemeClr val="accent2"/>
                </a:solidFill>
                <a:latin typeface="+mj-lt"/>
                <a:ea typeface="+mj-ea"/>
                <a:cs typeface="+mj-cs"/>
              </a:defRPr>
            </a:lvl1pPr>
          </a:lstStyle>
          <a:p>
            <a:r>
              <a:rPr lang="en-US" sz="1800" dirty="0">
                <a:solidFill>
                  <a:srgbClr val="00BCE4">
                    <a:lumMod val="50000"/>
                  </a:srgbClr>
                </a:solidFill>
                <a:latin typeface="+mn-lt"/>
                <a:ea typeface="+mn-ea"/>
                <a:cs typeface="Calibri" pitchFamily="34" charset="0"/>
              </a:rPr>
              <a:t>Derived fields </a:t>
            </a:r>
          </a:p>
        </p:txBody>
      </p:sp>
    </p:spTree>
    <p:extLst>
      <p:ext uri="{BB962C8B-B14F-4D97-AF65-F5344CB8AC3E}">
        <p14:creationId xmlns:p14="http://schemas.microsoft.com/office/powerpoint/2010/main" xmlns="" val="19860983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61011" y="210906"/>
            <a:ext cx="8412480" cy="438413"/>
          </a:xfrm>
          <a:prstGeom prst="rect">
            <a:avLst/>
          </a:prstGeom>
        </p:spPr>
        <p:txBody>
          <a:bodyPr/>
          <a:lstStyle>
            <a:lvl1pPr algn="l" defTabSz="914400" rtl="0" eaLnBrk="1" latinLnBrk="0" hangingPunct="1">
              <a:spcBef>
                <a:spcPct val="0"/>
              </a:spcBef>
              <a:buNone/>
              <a:defRPr sz="2800" kern="1200">
                <a:solidFill>
                  <a:schemeClr val="accent2"/>
                </a:solidFill>
                <a:latin typeface="+mj-lt"/>
                <a:ea typeface="+mj-ea"/>
                <a:cs typeface="+mj-cs"/>
              </a:defRPr>
            </a:lvl1pPr>
          </a:lstStyle>
          <a:p>
            <a:r>
              <a:rPr lang="en-US" b="1" dirty="0">
                <a:solidFill>
                  <a:schemeClr val="accent1"/>
                </a:solidFill>
              </a:rPr>
              <a:t>Model output results</a:t>
            </a:r>
          </a:p>
        </p:txBody>
      </p:sp>
      <p:pic>
        <p:nvPicPr>
          <p:cNvPr id="10" name="Picture 9"/>
          <p:cNvPicPr>
            <a:picLocks noChangeAspect="1"/>
          </p:cNvPicPr>
          <p:nvPr/>
        </p:nvPicPr>
        <p:blipFill>
          <a:blip r:embed="rId2"/>
          <a:stretch>
            <a:fillRect/>
          </a:stretch>
        </p:blipFill>
        <p:spPr>
          <a:xfrm>
            <a:off x="365760" y="4338748"/>
            <a:ext cx="4357754" cy="2395848"/>
          </a:xfrm>
          <a:prstGeom prst="rect">
            <a:avLst/>
          </a:prstGeom>
        </p:spPr>
      </p:pic>
      <p:sp>
        <p:nvSpPr>
          <p:cNvPr id="11" name="Rectangle 10"/>
          <p:cNvSpPr/>
          <p:nvPr/>
        </p:nvSpPr>
        <p:spPr bwMode="gray">
          <a:xfrm>
            <a:off x="6285293" y="1050120"/>
            <a:ext cx="2468880" cy="1645920"/>
          </a:xfrm>
          <a:prstGeom prst="rect">
            <a:avLst/>
          </a:prstGeom>
          <a:solidFill>
            <a:schemeClr val="accent3"/>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400" b="1" dirty="0" smtClean="0">
                <a:solidFill>
                  <a:schemeClr val="bg1"/>
                </a:solidFill>
              </a:rPr>
              <a:t>Our Logistic Regression model predicts adherence class of a patient with approximately </a:t>
            </a:r>
            <a:r>
              <a:rPr lang="en-IN" sz="1400" dirty="0" smtClean="0"/>
              <a:t>92.14</a:t>
            </a:r>
            <a:r>
              <a:rPr lang="en-US" sz="1400" b="1" dirty="0" smtClean="0">
                <a:solidFill>
                  <a:schemeClr val="bg1"/>
                </a:solidFill>
              </a:rPr>
              <a:t>% </a:t>
            </a:r>
            <a:r>
              <a:rPr lang="en-US" sz="1400" b="1" dirty="0" smtClean="0">
                <a:solidFill>
                  <a:schemeClr val="bg1"/>
                </a:solidFill>
              </a:rPr>
              <a:t>accuracy for the “Test” data</a:t>
            </a:r>
            <a:endParaRPr lang="en-US" sz="1400" b="1" dirty="0">
              <a:solidFill>
                <a:schemeClr val="bg1"/>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xmlns="" val="2276138581"/>
              </p:ext>
            </p:extLst>
          </p:nvPr>
        </p:nvGraphicFramePr>
        <p:xfrm>
          <a:off x="365760" y="1317495"/>
          <a:ext cx="4620128" cy="1088823"/>
        </p:xfrm>
        <a:graphic>
          <a:graphicData uri="http://schemas.openxmlformats.org/drawingml/2006/table">
            <a:tbl>
              <a:tblPr firstRow="1" bandRow="1">
                <a:tableStyleId>{5C22544A-7EE6-4342-B048-85BDC9FD1C3A}</a:tableStyleId>
              </a:tblPr>
              <a:tblGrid>
                <a:gridCol w="1155032">
                  <a:extLst>
                    <a:ext uri="{9D8B030D-6E8A-4147-A177-3AD203B41FA5}">
                      <a16:colId xmlns:a16="http://schemas.microsoft.com/office/drawing/2014/main" xmlns="" val="20000"/>
                    </a:ext>
                  </a:extLst>
                </a:gridCol>
                <a:gridCol w="1155032">
                  <a:extLst>
                    <a:ext uri="{9D8B030D-6E8A-4147-A177-3AD203B41FA5}">
                      <a16:colId xmlns:a16="http://schemas.microsoft.com/office/drawing/2014/main" xmlns="" val="20001"/>
                    </a:ext>
                  </a:extLst>
                </a:gridCol>
                <a:gridCol w="1155032">
                  <a:extLst>
                    <a:ext uri="{9D8B030D-6E8A-4147-A177-3AD203B41FA5}">
                      <a16:colId xmlns:a16="http://schemas.microsoft.com/office/drawing/2014/main" xmlns="" val="20002"/>
                    </a:ext>
                  </a:extLst>
                </a:gridCol>
                <a:gridCol w="1155032">
                  <a:extLst>
                    <a:ext uri="{9D8B030D-6E8A-4147-A177-3AD203B41FA5}">
                      <a16:colId xmlns:a16="http://schemas.microsoft.com/office/drawing/2014/main" xmlns="" val="20003"/>
                    </a:ext>
                  </a:extLst>
                </a:gridCol>
              </a:tblGrid>
              <a:tr h="359611">
                <a:tc>
                  <a:txBody>
                    <a:bodyPr/>
                    <a:lstStyle/>
                    <a:p>
                      <a:r>
                        <a:rPr lang="en-US" sz="1400" dirty="0"/>
                        <a:t>Data</a:t>
                      </a:r>
                    </a:p>
                  </a:txBody>
                  <a:tcPr/>
                </a:tc>
                <a:tc>
                  <a:txBody>
                    <a:bodyPr/>
                    <a:lstStyle/>
                    <a:p>
                      <a:r>
                        <a:rPr lang="en-US" sz="1400" dirty="0" smtClean="0"/>
                        <a:t>Accuracy</a:t>
                      </a:r>
                      <a:endParaRPr lang="en-US" sz="1400" dirty="0"/>
                    </a:p>
                  </a:txBody>
                  <a:tcPr/>
                </a:tc>
                <a:tc>
                  <a:txBody>
                    <a:bodyPr/>
                    <a:lstStyle/>
                    <a:p>
                      <a:r>
                        <a:rPr lang="en-US" sz="1400" dirty="0" smtClean="0"/>
                        <a:t>Precision</a:t>
                      </a:r>
                      <a:endParaRPr lang="en-US" sz="1400" dirty="0"/>
                    </a:p>
                  </a:txBody>
                  <a:tcPr/>
                </a:tc>
                <a:tc>
                  <a:txBody>
                    <a:bodyPr/>
                    <a:lstStyle/>
                    <a:p>
                      <a:r>
                        <a:rPr lang="en-US" sz="1400" dirty="0" smtClean="0"/>
                        <a:t>Recall</a:t>
                      </a:r>
                      <a:endParaRPr lang="en-US" sz="1400" dirty="0"/>
                    </a:p>
                  </a:txBody>
                  <a:tcPr/>
                </a:tc>
                <a:extLst>
                  <a:ext uri="{0D108BD9-81ED-4DB2-BD59-A6C34878D82A}">
                    <a16:rowId xmlns:a16="http://schemas.microsoft.com/office/drawing/2014/main" xmlns="" val="10000"/>
                  </a:ext>
                </a:extLst>
              </a:tr>
              <a:tr h="364606">
                <a:tc>
                  <a:txBody>
                    <a:bodyPr/>
                    <a:lstStyle/>
                    <a:p>
                      <a:r>
                        <a:rPr lang="en-US" sz="1400" dirty="0"/>
                        <a:t>Train</a:t>
                      </a:r>
                    </a:p>
                  </a:txBody>
                  <a:tcPr/>
                </a:tc>
                <a:tc>
                  <a:txBody>
                    <a:bodyPr/>
                    <a:lstStyle/>
                    <a:p>
                      <a:r>
                        <a:rPr lang="en-IN" sz="1400" dirty="0" smtClean="0"/>
                        <a:t>99.78955</a:t>
                      </a:r>
                      <a:endParaRPr lang="en-US" sz="1400" dirty="0"/>
                    </a:p>
                  </a:txBody>
                  <a:tcPr/>
                </a:tc>
                <a:tc>
                  <a:txBody>
                    <a:bodyPr/>
                    <a:lstStyle/>
                    <a:p>
                      <a:r>
                        <a:rPr lang="en-US" sz="1400" dirty="0"/>
                        <a:t>21.51766</a:t>
                      </a:r>
                    </a:p>
                  </a:txBody>
                  <a:tcPr/>
                </a:tc>
                <a:tc>
                  <a:txBody>
                    <a:bodyPr/>
                    <a:lstStyle/>
                    <a:p>
                      <a:r>
                        <a:rPr lang="en-US" sz="1400" dirty="0"/>
                        <a:t>4.638713</a:t>
                      </a:r>
                    </a:p>
                  </a:txBody>
                  <a:tcPr/>
                </a:tc>
                <a:extLst>
                  <a:ext uri="{0D108BD9-81ED-4DB2-BD59-A6C34878D82A}">
                    <a16:rowId xmlns:a16="http://schemas.microsoft.com/office/drawing/2014/main" xmlns="" val="10001"/>
                  </a:ext>
                </a:extLst>
              </a:tr>
              <a:tr h="364606">
                <a:tc>
                  <a:txBody>
                    <a:bodyPr/>
                    <a:lstStyle/>
                    <a:p>
                      <a:r>
                        <a:rPr lang="en-US" sz="1400" dirty="0"/>
                        <a:t>Test</a:t>
                      </a:r>
                    </a:p>
                  </a:txBody>
                  <a:tcPr/>
                </a:tc>
                <a:tc>
                  <a:txBody>
                    <a:bodyPr/>
                    <a:lstStyle/>
                    <a:p>
                      <a:r>
                        <a:rPr lang="en-IN" sz="1400" dirty="0" smtClean="0"/>
                        <a:t>92.14</a:t>
                      </a:r>
                      <a:endParaRPr lang="en-US" sz="1400" dirty="0"/>
                    </a:p>
                  </a:txBody>
                  <a:tcPr/>
                </a:tc>
                <a:tc>
                  <a:txBody>
                    <a:bodyPr/>
                    <a:lstStyle/>
                    <a:p>
                      <a:r>
                        <a:rPr lang="en-US" sz="1400" dirty="0"/>
                        <a:t>34.87873</a:t>
                      </a:r>
                    </a:p>
                  </a:txBody>
                  <a:tcPr/>
                </a:tc>
                <a:tc>
                  <a:txBody>
                    <a:bodyPr/>
                    <a:lstStyle/>
                    <a:p>
                      <a:r>
                        <a:rPr lang="en-US" sz="1400" dirty="0"/>
                        <a:t>5.905822</a:t>
                      </a:r>
                    </a:p>
                  </a:txBody>
                  <a:tcPr/>
                </a:tc>
                <a:extLst>
                  <a:ext uri="{0D108BD9-81ED-4DB2-BD59-A6C34878D82A}">
                    <a16:rowId xmlns:a16="http://schemas.microsoft.com/office/drawing/2014/main" xmlns="" val="10002"/>
                  </a:ext>
                </a:extLst>
              </a:tr>
            </a:tbl>
          </a:graphicData>
        </a:graphic>
      </p:graphicFrame>
      <p:sp>
        <p:nvSpPr>
          <p:cNvPr id="14" name="TextBox 13"/>
          <p:cNvSpPr txBox="1"/>
          <p:nvPr/>
        </p:nvSpPr>
        <p:spPr>
          <a:xfrm>
            <a:off x="365760" y="1069371"/>
            <a:ext cx="2829829" cy="246221"/>
          </a:xfrm>
          <a:prstGeom prst="rect">
            <a:avLst/>
          </a:prstGeom>
          <a:solidFill>
            <a:srgbClr val="0070C0"/>
          </a:solidFill>
        </p:spPr>
        <p:txBody>
          <a:bodyPr wrap="square" lIns="0" tIns="0" rIns="0" bIns="0" rtlCol="0">
            <a:spAutoFit/>
          </a:bodyPr>
          <a:lstStyle/>
          <a:p>
            <a:pPr>
              <a:spcBef>
                <a:spcPts val="600"/>
              </a:spcBef>
              <a:buSzPct val="100000"/>
            </a:pPr>
            <a:r>
              <a:rPr lang="en-US" sz="1600" dirty="0" smtClean="0">
                <a:solidFill>
                  <a:schemeClr val="bg1"/>
                </a:solidFill>
              </a:rPr>
              <a:t>Logistic </a:t>
            </a:r>
            <a:r>
              <a:rPr lang="en-US" sz="1600" dirty="0" smtClean="0">
                <a:solidFill>
                  <a:schemeClr val="bg1"/>
                </a:solidFill>
              </a:rPr>
              <a:t> </a:t>
            </a:r>
            <a:r>
              <a:rPr lang="en-US" sz="1600" dirty="0">
                <a:solidFill>
                  <a:schemeClr val="bg1"/>
                </a:solidFill>
              </a:rPr>
              <a:t>Regression Results</a:t>
            </a:r>
          </a:p>
        </p:txBody>
      </p:sp>
      <p:graphicFrame>
        <p:nvGraphicFramePr>
          <p:cNvPr id="15" name="Table 14"/>
          <p:cNvGraphicFramePr>
            <a:graphicFrameLocks noGrp="1"/>
          </p:cNvGraphicFramePr>
          <p:nvPr>
            <p:extLst>
              <p:ext uri="{D42A27DB-BD31-4B8C-83A1-F6EECF244321}">
                <p14:modId xmlns:p14="http://schemas.microsoft.com/office/powerpoint/2010/main" xmlns="" val="3946193677"/>
              </p:ext>
            </p:extLst>
          </p:nvPr>
        </p:nvGraphicFramePr>
        <p:xfrm>
          <a:off x="346509" y="2950717"/>
          <a:ext cx="4620128" cy="1088823"/>
        </p:xfrm>
        <a:graphic>
          <a:graphicData uri="http://schemas.openxmlformats.org/drawingml/2006/table">
            <a:tbl>
              <a:tblPr firstRow="1" bandRow="1">
                <a:tableStyleId>{5C22544A-7EE6-4342-B048-85BDC9FD1C3A}</a:tableStyleId>
              </a:tblPr>
              <a:tblGrid>
                <a:gridCol w="1155032">
                  <a:extLst>
                    <a:ext uri="{9D8B030D-6E8A-4147-A177-3AD203B41FA5}">
                      <a16:colId xmlns:a16="http://schemas.microsoft.com/office/drawing/2014/main" xmlns="" val="20000"/>
                    </a:ext>
                  </a:extLst>
                </a:gridCol>
                <a:gridCol w="1155032">
                  <a:extLst>
                    <a:ext uri="{9D8B030D-6E8A-4147-A177-3AD203B41FA5}">
                      <a16:colId xmlns:a16="http://schemas.microsoft.com/office/drawing/2014/main" xmlns="" val="20001"/>
                    </a:ext>
                  </a:extLst>
                </a:gridCol>
                <a:gridCol w="1155032">
                  <a:extLst>
                    <a:ext uri="{9D8B030D-6E8A-4147-A177-3AD203B41FA5}">
                      <a16:colId xmlns:a16="http://schemas.microsoft.com/office/drawing/2014/main" xmlns="" val="20002"/>
                    </a:ext>
                  </a:extLst>
                </a:gridCol>
                <a:gridCol w="1155032">
                  <a:extLst>
                    <a:ext uri="{9D8B030D-6E8A-4147-A177-3AD203B41FA5}">
                      <a16:colId xmlns:a16="http://schemas.microsoft.com/office/drawing/2014/main" xmlns="" val="20003"/>
                    </a:ext>
                  </a:extLst>
                </a:gridCol>
              </a:tblGrid>
              <a:tr h="359611">
                <a:tc>
                  <a:txBody>
                    <a:bodyPr/>
                    <a:lstStyle/>
                    <a:p>
                      <a:r>
                        <a:rPr lang="en-US" sz="1400" dirty="0"/>
                        <a:t>Data</a:t>
                      </a:r>
                    </a:p>
                  </a:txBody>
                  <a:tcPr/>
                </a:tc>
                <a:tc>
                  <a:txBody>
                    <a:bodyPr/>
                    <a:lstStyle/>
                    <a:p>
                      <a:r>
                        <a:rPr lang="en-US" sz="1400" dirty="0"/>
                        <a:t>Accuracy</a:t>
                      </a:r>
                    </a:p>
                  </a:txBody>
                  <a:tcPr/>
                </a:tc>
                <a:tc>
                  <a:txBody>
                    <a:bodyPr/>
                    <a:lstStyle/>
                    <a:p>
                      <a:r>
                        <a:rPr lang="en-US" sz="1400" dirty="0"/>
                        <a:t>Precision</a:t>
                      </a:r>
                    </a:p>
                  </a:txBody>
                  <a:tcPr/>
                </a:tc>
                <a:tc>
                  <a:txBody>
                    <a:bodyPr/>
                    <a:lstStyle/>
                    <a:p>
                      <a:r>
                        <a:rPr lang="en-US" sz="1400" dirty="0"/>
                        <a:t>Recall</a:t>
                      </a:r>
                    </a:p>
                  </a:txBody>
                  <a:tcPr/>
                </a:tc>
                <a:extLst>
                  <a:ext uri="{0D108BD9-81ED-4DB2-BD59-A6C34878D82A}">
                    <a16:rowId xmlns:a16="http://schemas.microsoft.com/office/drawing/2014/main" xmlns="" val="10000"/>
                  </a:ext>
                </a:extLst>
              </a:tr>
              <a:tr h="364606">
                <a:tc>
                  <a:txBody>
                    <a:bodyPr/>
                    <a:lstStyle/>
                    <a:p>
                      <a:r>
                        <a:rPr lang="en-US" sz="1400" dirty="0"/>
                        <a:t>Train</a:t>
                      </a:r>
                    </a:p>
                  </a:txBody>
                  <a:tcPr/>
                </a:tc>
                <a:tc>
                  <a:txBody>
                    <a:bodyPr/>
                    <a:lstStyle/>
                    <a:p>
                      <a:r>
                        <a:rPr lang="en-IN" sz="1400" dirty="0" smtClean="0"/>
                        <a:t>99.88522</a:t>
                      </a:r>
                      <a:endParaRPr lang="en-US" sz="1400" dirty="0"/>
                    </a:p>
                  </a:txBody>
                  <a:tcPr/>
                </a:tc>
                <a:tc>
                  <a:txBody>
                    <a:bodyPr/>
                    <a:lstStyle/>
                    <a:p>
                      <a:r>
                        <a:rPr lang="en-US" sz="1400" dirty="0"/>
                        <a:t>96.97802</a:t>
                      </a:r>
                    </a:p>
                  </a:txBody>
                  <a:tcPr/>
                </a:tc>
                <a:tc>
                  <a:txBody>
                    <a:bodyPr/>
                    <a:lstStyle/>
                    <a:p>
                      <a:r>
                        <a:rPr lang="en-US" sz="1400" dirty="0"/>
                        <a:t>97.8517</a:t>
                      </a:r>
                    </a:p>
                  </a:txBody>
                  <a:tcPr/>
                </a:tc>
                <a:extLst>
                  <a:ext uri="{0D108BD9-81ED-4DB2-BD59-A6C34878D82A}">
                    <a16:rowId xmlns:a16="http://schemas.microsoft.com/office/drawing/2014/main" xmlns="" val="10001"/>
                  </a:ext>
                </a:extLst>
              </a:tr>
              <a:tr h="364606">
                <a:tc>
                  <a:txBody>
                    <a:bodyPr/>
                    <a:lstStyle/>
                    <a:p>
                      <a:r>
                        <a:rPr lang="en-US" sz="1400" dirty="0"/>
                        <a:t>Test</a:t>
                      </a:r>
                    </a:p>
                  </a:txBody>
                  <a:tcPr/>
                </a:tc>
                <a:tc>
                  <a:txBody>
                    <a:bodyPr/>
                    <a:lstStyle/>
                    <a:p>
                      <a:r>
                        <a:rPr lang="en-IN" sz="1400" dirty="0" smtClean="0"/>
                        <a:t>98.18 </a:t>
                      </a:r>
                      <a:endParaRPr lang="en-US" sz="1400" dirty="0"/>
                    </a:p>
                  </a:txBody>
                  <a:tcPr/>
                </a:tc>
                <a:tc>
                  <a:txBody>
                    <a:bodyPr/>
                    <a:lstStyle/>
                    <a:p>
                      <a:r>
                        <a:rPr lang="en-US" sz="1400" dirty="0"/>
                        <a:t>96.05978</a:t>
                      </a:r>
                    </a:p>
                  </a:txBody>
                  <a:tcPr/>
                </a:tc>
                <a:tc>
                  <a:txBody>
                    <a:bodyPr/>
                    <a:lstStyle/>
                    <a:p>
                      <a:r>
                        <a:rPr lang="en-US" sz="1400" dirty="0"/>
                        <a:t>96.5847</a:t>
                      </a:r>
                    </a:p>
                  </a:txBody>
                  <a:tcPr/>
                </a:tc>
                <a:extLst>
                  <a:ext uri="{0D108BD9-81ED-4DB2-BD59-A6C34878D82A}">
                    <a16:rowId xmlns:a16="http://schemas.microsoft.com/office/drawing/2014/main" xmlns="" val="10002"/>
                  </a:ext>
                </a:extLst>
              </a:tr>
            </a:tbl>
          </a:graphicData>
        </a:graphic>
      </p:graphicFrame>
      <p:sp>
        <p:nvSpPr>
          <p:cNvPr id="16" name="TextBox 15"/>
          <p:cNvSpPr txBox="1"/>
          <p:nvPr/>
        </p:nvSpPr>
        <p:spPr>
          <a:xfrm>
            <a:off x="356135" y="2695401"/>
            <a:ext cx="4600877" cy="246221"/>
          </a:xfrm>
          <a:prstGeom prst="rect">
            <a:avLst/>
          </a:prstGeom>
          <a:solidFill>
            <a:srgbClr val="0070C0"/>
          </a:solidFill>
        </p:spPr>
        <p:txBody>
          <a:bodyPr wrap="square" lIns="0" tIns="0" rIns="0" bIns="0" rtlCol="0">
            <a:spAutoFit/>
          </a:bodyPr>
          <a:lstStyle/>
          <a:p>
            <a:pPr>
              <a:spcBef>
                <a:spcPts val="600"/>
              </a:spcBef>
              <a:buSzPct val="100000"/>
            </a:pPr>
            <a:r>
              <a:rPr lang="en-US" sz="1600" dirty="0">
                <a:solidFill>
                  <a:schemeClr val="bg1"/>
                </a:solidFill>
              </a:rPr>
              <a:t>Classification results using </a:t>
            </a:r>
            <a:r>
              <a:rPr lang="en-US" sz="1600" dirty="0" err="1" smtClean="0">
                <a:solidFill>
                  <a:schemeClr val="bg1"/>
                </a:solidFill>
              </a:rPr>
              <a:t>Randomforest</a:t>
            </a:r>
            <a:r>
              <a:rPr lang="en-US" sz="1600" dirty="0" smtClean="0">
                <a:solidFill>
                  <a:schemeClr val="bg1"/>
                </a:solidFill>
              </a:rPr>
              <a:t> Regression</a:t>
            </a:r>
            <a:endParaRPr lang="en-US" sz="1600" dirty="0">
              <a:solidFill>
                <a:schemeClr val="bg1"/>
              </a:solidFill>
            </a:endParaRPr>
          </a:p>
        </p:txBody>
      </p:sp>
      <p:sp>
        <p:nvSpPr>
          <p:cNvPr id="17" name="Rectangle 16"/>
          <p:cNvSpPr/>
          <p:nvPr/>
        </p:nvSpPr>
        <p:spPr bwMode="gray">
          <a:xfrm>
            <a:off x="6299732" y="3022661"/>
            <a:ext cx="2468880" cy="1645920"/>
          </a:xfrm>
          <a:prstGeom prst="rect">
            <a:avLst/>
          </a:prstGeom>
          <a:solidFill>
            <a:schemeClr val="accent3"/>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400" b="1" dirty="0">
                <a:solidFill>
                  <a:schemeClr val="bg1"/>
                </a:solidFill>
              </a:rPr>
              <a:t>Our </a:t>
            </a:r>
            <a:r>
              <a:rPr lang="en-US" sz="1400" dirty="0" err="1" smtClean="0">
                <a:solidFill>
                  <a:schemeClr val="bg1"/>
                </a:solidFill>
              </a:rPr>
              <a:t>Randomforest</a:t>
            </a:r>
            <a:r>
              <a:rPr lang="en-US" sz="1400" dirty="0" smtClean="0">
                <a:solidFill>
                  <a:schemeClr val="bg1"/>
                </a:solidFill>
              </a:rPr>
              <a:t> </a:t>
            </a:r>
            <a:r>
              <a:rPr lang="en-US" sz="1400" b="1" dirty="0" smtClean="0">
                <a:solidFill>
                  <a:schemeClr val="bg1"/>
                </a:solidFill>
              </a:rPr>
              <a:t>Regression </a:t>
            </a:r>
            <a:r>
              <a:rPr lang="en-US" sz="1400" b="1" dirty="0">
                <a:solidFill>
                  <a:schemeClr val="bg1"/>
                </a:solidFill>
              </a:rPr>
              <a:t>model predicts adherence class of a patient with approximately </a:t>
            </a:r>
            <a:r>
              <a:rPr lang="en-IN" sz="1400" dirty="0" smtClean="0"/>
              <a:t>98.18 </a:t>
            </a:r>
            <a:r>
              <a:rPr lang="en-US" sz="1400" b="1" dirty="0" smtClean="0">
                <a:solidFill>
                  <a:schemeClr val="bg1"/>
                </a:solidFill>
              </a:rPr>
              <a:t>% </a:t>
            </a:r>
            <a:r>
              <a:rPr lang="en-US" sz="1400" b="1" dirty="0">
                <a:solidFill>
                  <a:schemeClr val="bg1"/>
                </a:solidFill>
              </a:rPr>
              <a:t>accuracy for the “Test” data</a:t>
            </a:r>
          </a:p>
        </p:txBody>
      </p:sp>
      <p:sp>
        <p:nvSpPr>
          <p:cNvPr id="18" name="Rectangle 17"/>
          <p:cNvSpPr/>
          <p:nvPr/>
        </p:nvSpPr>
        <p:spPr bwMode="gray">
          <a:xfrm>
            <a:off x="6299733" y="5031770"/>
            <a:ext cx="2468880" cy="1645920"/>
          </a:xfrm>
          <a:prstGeom prst="rect">
            <a:avLst/>
          </a:prstGeom>
          <a:solidFill>
            <a:schemeClr val="accent3"/>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400" b="1" dirty="0">
                <a:solidFill>
                  <a:schemeClr val="bg1"/>
                </a:solidFill>
              </a:rPr>
              <a:t>By looking at the Precision and Recall results we can say that the prediction of True positives and True Negatives is reasonably good and ROC curve also depicts this.</a:t>
            </a:r>
          </a:p>
        </p:txBody>
      </p:sp>
      <p:sp>
        <p:nvSpPr>
          <p:cNvPr id="19" name="Right Arrow 18"/>
          <p:cNvSpPr/>
          <p:nvPr/>
        </p:nvSpPr>
        <p:spPr bwMode="gray">
          <a:xfrm>
            <a:off x="5216893" y="1607419"/>
            <a:ext cx="904774" cy="616017"/>
          </a:xfrm>
          <a:prstGeom prst="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400" b="1" dirty="0">
              <a:solidFill>
                <a:schemeClr val="bg1"/>
              </a:solidFill>
            </a:endParaRPr>
          </a:p>
        </p:txBody>
      </p:sp>
      <p:sp>
        <p:nvSpPr>
          <p:cNvPr id="20" name="Chevron 19"/>
          <p:cNvSpPr/>
          <p:nvPr/>
        </p:nvSpPr>
        <p:spPr bwMode="gray">
          <a:xfrm>
            <a:off x="5216893" y="4213620"/>
            <a:ext cx="847022" cy="1359408"/>
          </a:xfrm>
          <a:prstGeom prst="chevron">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400" b="1" dirty="0">
              <a:solidFill>
                <a:schemeClr val="bg1"/>
              </a:solidFill>
            </a:endParaRPr>
          </a:p>
        </p:txBody>
      </p:sp>
    </p:spTree>
    <p:extLst>
      <p:ext uri="{BB962C8B-B14F-4D97-AF65-F5344CB8AC3E}">
        <p14:creationId xmlns:p14="http://schemas.microsoft.com/office/powerpoint/2010/main" xmlns="" val="67360427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5052270</TotalTime>
  <Words>1200</Words>
  <Application>Microsoft Office PowerPoint</Application>
  <PresentationFormat>On-screen Show (4:3)</PresentationFormat>
  <Paragraphs>174</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Patient Adherence System</vt:lpstr>
      <vt:lpstr>Problem and Impact </vt:lpstr>
      <vt:lpstr>Solving this big problem</vt:lpstr>
      <vt:lpstr>How it works?</vt:lpstr>
      <vt:lpstr>Slide 5</vt:lpstr>
      <vt:lpstr>A glance at raw data</vt:lpstr>
      <vt:lpstr>Data Engineering done </vt:lpstr>
      <vt:lpstr>Important conclusions </vt:lpstr>
      <vt:lpstr>Slide 9</vt:lpstr>
      <vt:lpstr>Impact</vt:lpstr>
      <vt:lpstr>Slide 11</vt:lpstr>
      <vt:lpstr>Slide 12</vt:lpstr>
      <vt:lpstr>Feature Engineering</vt:lpstr>
      <vt:lpstr>Adherence Behavior </vt:lpstr>
      <vt:lpstr>Adherence Behavior – Plots  </vt:lpstr>
      <vt:lpstr>Adherence Behavior – Plots  </vt:lpstr>
      <vt:lpstr>Adherence Behavior – Regression Plots  </vt:lpstr>
    </vt:vector>
  </TitlesOfParts>
  <Company>Deloitte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Narra, Chandra</dc:creator>
  <cp:lastModifiedBy>hemakumar</cp:lastModifiedBy>
  <cp:revision>94</cp:revision>
  <dcterms:created xsi:type="dcterms:W3CDTF">2015-08-22T14:31:51Z</dcterms:created>
  <dcterms:modified xsi:type="dcterms:W3CDTF">2019-03-28T00:19:05Z</dcterms:modified>
</cp:coreProperties>
</file>