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89" r:id="rId3"/>
    <p:sldId id="292" r:id="rId4"/>
    <p:sldId id="293" r:id="rId5"/>
    <p:sldId id="294" r:id="rId6"/>
    <p:sldId id="285" r:id="rId7"/>
    <p:sldId id="284" r:id="rId8"/>
    <p:sldId id="297" r:id="rId9"/>
    <p:sldId id="286" r:id="rId10"/>
    <p:sldId id="295" r:id="rId11"/>
    <p:sldId id="27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6" d="100"/>
          <a:sy n="116" d="100"/>
        </p:scale>
        <p:origin x="-1500" y="-114"/>
      </p:cViewPr>
      <p:guideLst>
        <p:guide orient="horz" pos="2160"/>
        <p:guide pos="2880"/>
      </p:guideLst>
    </p:cSldViewPr>
  </p:slideViewPr>
  <p:notesTextViewPr>
    <p:cViewPr>
      <p:scale>
        <a:sx n="1" d="1"/>
        <a:sy n="1" d="1"/>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3CA9C-29A1-4787-9CE8-A34BC45E6FE3}" type="datetimeFigureOut">
              <a:rPr lang="en-US" smtClean="0"/>
              <a:pPr/>
              <a:t>3/28/2019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4C78C-D17E-4EF1-9FA0-A5E4B7DBA36C}" type="slidenum">
              <a:rPr lang="en-US" smtClean="0"/>
              <a:pPr/>
              <a:t>‹#›</a:t>
            </a:fld>
            <a:endParaRPr lang="en-US"/>
          </a:p>
        </p:txBody>
      </p:sp>
    </p:spTree>
    <p:extLst>
      <p:ext uri="{BB962C8B-B14F-4D97-AF65-F5344CB8AC3E}">
        <p14:creationId xmlns="" xmlns:p14="http://schemas.microsoft.com/office/powerpoint/2010/main" val="415209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82664-B788-4DDF-A281-906C6E4677D0}" type="slidenum">
              <a:rPr lang="en-US" smtClean="0">
                <a:solidFill>
                  <a:prstClr val="black"/>
                </a:solidFill>
              </a:rPr>
              <a:pPr/>
              <a:t>10</a:t>
            </a:fld>
            <a:endParaRPr lang="en-US" dirty="0">
              <a:solidFill>
                <a:prstClr val="black"/>
              </a:solidFill>
            </a:endParaRPr>
          </a:p>
        </p:txBody>
      </p:sp>
    </p:spTree>
    <p:extLst>
      <p:ext uri="{BB962C8B-B14F-4D97-AF65-F5344CB8AC3E}">
        <p14:creationId xmlns="" xmlns:p14="http://schemas.microsoft.com/office/powerpoint/2010/main" val="69997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pPr/>
              <a:t>3/28/2019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pPr/>
              <a:t>3/28/2019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pPr/>
              <a:t>3/28/2019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0384261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68663C-8465-4C76-BE9D-0BEC785C717A}" type="datetimeFigureOut">
              <a:rPr lang="en-US" smtClean="0"/>
              <a:pPr/>
              <a:t>3/28/2019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8663C-8465-4C76-BE9D-0BEC785C717A}" type="datetimeFigureOut">
              <a:rPr lang="en-US" smtClean="0"/>
              <a:pPr/>
              <a:t>3/28/2019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68663C-8465-4C76-BE9D-0BEC785C717A}" type="datetimeFigureOut">
              <a:rPr lang="en-US" smtClean="0"/>
              <a:pPr/>
              <a:t>3/28/2019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68663C-8465-4C76-BE9D-0BEC785C717A}" type="datetimeFigureOut">
              <a:rPr lang="en-US" smtClean="0"/>
              <a:pPr/>
              <a:t>3/28/2019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68663C-8465-4C76-BE9D-0BEC785C717A}" type="datetimeFigureOut">
              <a:rPr lang="en-US" smtClean="0"/>
              <a:pPr/>
              <a:t>3/28/2019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663C-8465-4C76-BE9D-0BEC785C717A}" type="datetimeFigureOut">
              <a:rPr lang="en-US" smtClean="0"/>
              <a:pPr/>
              <a:t>3/28/2019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8663C-8465-4C76-BE9D-0BEC785C717A}" type="datetimeFigureOut">
              <a:rPr lang="en-US" smtClean="0"/>
              <a:pPr/>
              <a:t>3/28/2019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8663C-8465-4C76-BE9D-0BEC785C717A}" type="datetimeFigureOut">
              <a:rPr lang="en-US" smtClean="0"/>
              <a:pPr/>
              <a:t>3/28/2019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8242E7-6CEB-4D73-B205-1D80A14720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8663C-8465-4C76-BE9D-0BEC785C717A}" type="datetimeFigureOut">
              <a:rPr lang="en-US" smtClean="0"/>
              <a:pPr/>
              <a:t>3/28/2019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242E7-6CEB-4D73-B205-1D80A14720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ww.gartner.com/technology/home.jsp" TargetMode="External"/><Relationship Id="rId2" Type="http://schemas.openxmlformats.org/officeDocument/2006/relationships/hyperlink" Target="http://www.superoffice.com/blog/proactive-support/"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401541" y="1063822"/>
            <a:ext cx="6590853" cy="554049"/>
          </a:xfrm>
        </p:spPr>
        <p:txBody>
          <a:bodyPr>
            <a:normAutofit fontScale="90000"/>
          </a:bodyPr>
          <a:lstStyle/>
          <a:p>
            <a:r>
              <a:rPr lang="en-US" sz="3600" dirty="0" smtClean="0">
                <a:solidFill>
                  <a:schemeClr val="tx2"/>
                </a:solidFill>
                <a:latin typeface="Calibri" panose="020F0502020204030204" pitchFamily="34" charset="0"/>
              </a:rPr>
              <a:t>Customer Churn</a:t>
            </a:r>
            <a:endParaRPr lang="en-US" sz="3600" dirty="0">
              <a:solidFill>
                <a:schemeClr val="tx2"/>
              </a:solidFill>
              <a:latin typeface="Calibri" panose="020F0502020204030204" pitchFamily="34" charset="0"/>
            </a:endParaRPr>
          </a:p>
        </p:txBody>
      </p:sp>
      <p:sp>
        <p:nvSpPr>
          <p:cNvPr id="8" name="Rectangle 7"/>
          <p:cNvSpPr/>
          <p:nvPr/>
        </p:nvSpPr>
        <p:spPr>
          <a:xfrm>
            <a:off x="1331138" y="1749676"/>
            <a:ext cx="6965576" cy="406265"/>
          </a:xfrm>
          <a:prstGeom prst="rect">
            <a:avLst/>
          </a:prstGeom>
        </p:spPr>
        <p:txBody>
          <a:bodyPr wrap="square">
            <a:spAutoFit/>
          </a:bodyPr>
          <a:lstStyle/>
          <a:p>
            <a:pPr algn="ctr" defTabSz="913378" eaLnBrk="0" fontAlgn="base" hangingPunct="0">
              <a:lnSpc>
                <a:spcPct val="85000"/>
              </a:lnSpc>
              <a:spcBef>
                <a:spcPct val="0"/>
              </a:spcBef>
              <a:spcAft>
                <a:spcPct val="0"/>
              </a:spcAft>
            </a:pPr>
            <a:r>
              <a:rPr lang="en-US" sz="2400" dirty="0" smtClean="0">
                <a:solidFill>
                  <a:schemeClr val="accent2"/>
                </a:solidFill>
                <a:latin typeface="Calibri" panose="020F0502020204030204" pitchFamily="34" charset="0"/>
                <a:ea typeface="+mj-ea"/>
                <a:cs typeface="+mj-cs"/>
              </a:rPr>
              <a:t>Ways to find Customer Churn</a:t>
            </a:r>
            <a:endParaRPr lang="en-US" sz="2400" dirty="0">
              <a:solidFill>
                <a:schemeClr val="accent2"/>
              </a:solidFill>
              <a:latin typeface="Calibri" panose="020F0502020204030204" pitchFamily="34" charset="0"/>
              <a:ea typeface="+mj-ea"/>
              <a:cs typeface="+mj-cs"/>
            </a:endParaRPr>
          </a:p>
        </p:txBody>
      </p:sp>
      <p:pic>
        <p:nvPicPr>
          <p:cNvPr id="5" name="Picture 4" descr="CustomerChurn.JPG"/>
          <p:cNvPicPr>
            <a:picLocks noChangeAspect="1"/>
          </p:cNvPicPr>
          <p:nvPr/>
        </p:nvPicPr>
        <p:blipFill>
          <a:blip r:embed="rId2"/>
          <a:stretch>
            <a:fillRect/>
          </a:stretch>
        </p:blipFill>
        <p:spPr>
          <a:xfrm>
            <a:off x="1610775" y="3344562"/>
            <a:ext cx="6355213" cy="2943096"/>
          </a:xfrm>
          <a:prstGeom prst="rect">
            <a:avLst/>
          </a:prstGeom>
        </p:spPr>
      </p:pic>
    </p:spTree>
    <p:extLst>
      <p:ext uri="{BB962C8B-B14F-4D97-AF65-F5344CB8AC3E}">
        <p14:creationId xmlns="" xmlns:p14="http://schemas.microsoft.com/office/powerpoint/2010/main" val="29105821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1752" y="394968"/>
            <a:ext cx="8392674" cy="279165"/>
          </a:xfrm>
        </p:spPr>
        <p:txBody>
          <a:bodyPr>
            <a:normAutofit fontScale="90000"/>
          </a:bodyPr>
          <a:lstStyle/>
          <a:p>
            <a:r>
              <a:rPr lang="en-US" b="1" dirty="0">
                <a:solidFill>
                  <a:schemeClr val="accent1"/>
                </a:solidFill>
              </a:rPr>
              <a:t>Impact</a:t>
            </a:r>
          </a:p>
        </p:txBody>
      </p:sp>
      <p:sp>
        <p:nvSpPr>
          <p:cNvPr id="10" name="Rectangle 9"/>
          <p:cNvSpPr/>
          <p:nvPr/>
        </p:nvSpPr>
        <p:spPr bwMode="ltGray">
          <a:xfrm>
            <a:off x="391730" y="1206988"/>
            <a:ext cx="2107829" cy="1460012"/>
          </a:xfrm>
          <a:prstGeom prst="rect">
            <a:avLst/>
          </a:prstGeom>
          <a:solidFill>
            <a:srgbClr val="00B0F0"/>
          </a:solidFill>
          <a:ln w="25400" cap="flat" cmpd="sng" algn="ctr">
            <a:solidFill>
              <a:schemeClr val="accent1"/>
            </a:solidFill>
            <a:prstDash val="solid"/>
          </a:ln>
          <a:effectLst/>
        </p:spPr>
        <p:txBody>
          <a:bodyPr anchor="ct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b="1" i="0" u="none" strike="noStrike" kern="0" cap="none" spc="0" normalizeH="0" baseline="0" noProof="0" dirty="0" smtClean="0">
                <a:ln>
                  <a:noFill/>
                </a:ln>
                <a:solidFill>
                  <a:srgbClr val="FFFFFF"/>
                </a:solidFill>
                <a:effectLst/>
                <a:uLnTx/>
                <a:uFillTx/>
                <a:ea typeface="+mn-ea"/>
                <a:cs typeface="+mn-cs"/>
              </a:rPr>
              <a:t>Network </a:t>
            </a:r>
            <a:endParaRPr kumimoji="0" lang="en-US" b="1" i="0" u="none" strike="noStrike" kern="0" cap="none" spc="0" normalizeH="0" baseline="0" noProof="0" dirty="0">
              <a:ln>
                <a:noFill/>
              </a:ln>
              <a:solidFill>
                <a:srgbClr val="FFFFFF"/>
              </a:solidFill>
              <a:effectLst/>
              <a:uLnTx/>
              <a:uFillTx/>
              <a:ea typeface="+mn-ea"/>
              <a:cs typeface="+mn-cs"/>
            </a:endParaRPr>
          </a:p>
        </p:txBody>
      </p:sp>
      <p:sp>
        <p:nvSpPr>
          <p:cNvPr id="11" name="Rectangle 10"/>
          <p:cNvSpPr/>
          <p:nvPr/>
        </p:nvSpPr>
        <p:spPr bwMode="ltGray">
          <a:xfrm>
            <a:off x="2509391" y="1206988"/>
            <a:ext cx="6253609" cy="1460012"/>
          </a:xfrm>
          <a:prstGeom prst="rect">
            <a:avLst/>
          </a:prstGeom>
          <a:noFill/>
          <a:ln w="19050" cap="flat" cmpd="sng" algn="ctr">
            <a:solidFill>
              <a:schemeClr val="accent1"/>
            </a:solidFill>
            <a:prstDash val="solid"/>
          </a:ln>
          <a:effectLst/>
        </p:spPr>
        <p:txBody>
          <a:bodyPr anchor="ctr"/>
          <a:lstStyle/>
          <a:p>
            <a:pPr marL="173037" lvl="1" indent="-171450" fontAlgn="base">
              <a:spcBef>
                <a:spcPts val="600"/>
              </a:spcBef>
              <a:spcAft>
                <a:spcPct val="0"/>
              </a:spcAft>
              <a:buClr>
                <a:srgbClr val="002776"/>
              </a:buClr>
              <a:buFont typeface="Wingdings" panose="05000000000000000000" pitchFamily="2" charset="2"/>
              <a:buChar char="§"/>
              <a:defRPr/>
            </a:pP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Throttle overall </a:t>
            </a:r>
            <a:r>
              <a:rPr lang="en-US" sz="1400" kern="0" dirty="0" smtClean="0">
                <a:solidFill>
                  <a:srgbClr val="002776"/>
                </a:solidFill>
                <a:ea typeface="ＭＳ Ｐゴシック" pitchFamily="50" charset="-128"/>
              </a:rPr>
              <a:t>customers</a:t>
            </a: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Increased customer engagement</a:t>
            </a: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smtClean="0">
                <a:solidFill>
                  <a:srgbClr val="002776"/>
                </a:solidFill>
                <a:ea typeface="ＭＳ Ｐゴシック" pitchFamily="50" charset="-128"/>
              </a:rPr>
              <a:t>Limit churn</a:t>
            </a: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defRPr/>
            </a:pPr>
            <a:r>
              <a:rPr lang="en-US" sz="1400" kern="0" dirty="0">
                <a:solidFill>
                  <a:srgbClr val="002776"/>
                </a:solidFill>
                <a:ea typeface="ＭＳ Ｐゴシック" pitchFamily="50" charset="-128"/>
              </a:rPr>
              <a:t>Flexibility to scale up</a:t>
            </a:r>
          </a:p>
          <a:p>
            <a:pPr marL="1587" marR="0" lvl="1" defTabSz="914400" eaLnBrk="1" fontAlgn="base" latinLnBrk="0" hangingPunct="1">
              <a:lnSpc>
                <a:spcPct val="100000"/>
              </a:lnSpc>
              <a:spcBef>
                <a:spcPts val="1200"/>
              </a:spcBef>
              <a:spcAft>
                <a:spcPct val="0"/>
              </a:spcAft>
              <a:buClr>
                <a:srgbClr val="002776"/>
              </a:buClr>
              <a:buSzTx/>
              <a:tabLst/>
              <a:defRPr/>
            </a:pPr>
            <a:endParaRPr kumimoji="0" lang="en-US" sz="1400" b="0" i="0" u="none" strike="noStrike" kern="0" cap="none" spc="0" normalizeH="0" baseline="0" noProof="0" dirty="0">
              <a:ln>
                <a:noFill/>
              </a:ln>
              <a:solidFill>
                <a:srgbClr val="002776"/>
              </a:solidFill>
              <a:effectLst/>
              <a:uLnTx/>
              <a:uFillTx/>
              <a:latin typeface="+mj-lt"/>
              <a:ea typeface="ＭＳ Ｐゴシック" pitchFamily="50" charset="-128"/>
            </a:endParaRPr>
          </a:p>
        </p:txBody>
      </p:sp>
      <p:sp>
        <p:nvSpPr>
          <p:cNvPr id="12" name="Rectangle 11"/>
          <p:cNvSpPr/>
          <p:nvPr/>
        </p:nvSpPr>
        <p:spPr bwMode="ltGray">
          <a:xfrm>
            <a:off x="391730" y="3733800"/>
            <a:ext cx="2107829" cy="1448144"/>
          </a:xfrm>
          <a:prstGeom prst="rect">
            <a:avLst/>
          </a:prstGeom>
          <a:solidFill>
            <a:srgbClr val="00B0F0"/>
          </a:solidFill>
          <a:ln w="25400" cap="flat" cmpd="sng" algn="ctr">
            <a:solidFill>
              <a:schemeClr val="accent1"/>
            </a:solidFill>
            <a:prstDash val="solid"/>
          </a:ln>
          <a:effectLst/>
        </p:spPr>
        <p:txBody>
          <a:bodyPr anchor="ctr"/>
          <a:lstStyle/>
          <a:p>
            <a:pPr algn="ctr" fontAlgn="base">
              <a:spcBef>
                <a:spcPct val="20000"/>
              </a:spcBef>
              <a:spcAft>
                <a:spcPct val="0"/>
              </a:spcAft>
            </a:pPr>
            <a:r>
              <a:rPr lang="en-US" b="1" kern="0" dirty="0" smtClean="0">
                <a:solidFill>
                  <a:srgbClr val="FFFFFF"/>
                </a:solidFill>
              </a:rPr>
              <a:t>C</a:t>
            </a:r>
            <a:r>
              <a:rPr lang="en-US" b="1" kern="0" dirty="0" smtClean="0">
                <a:solidFill>
                  <a:srgbClr val="FFFFFF"/>
                </a:solidFill>
              </a:rPr>
              <a:t>ustomer</a:t>
            </a:r>
            <a:r>
              <a:rPr lang="en-US" b="1" kern="0" dirty="0" smtClean="0">
                <a:solidFill>
                  <a:srgbClr val="FFFFFF"/>
                </a:solidFill>
              </a:rPr>
              <a:t>s</a:t>
            </a:r>
            <a:endParaRPr lang="en-US" b="1" kern="0" dirty="0">
              <a:solidFill>
                <a:srgbClr val="FFFFFF"/>
              </a:solidFill>
            </a:endParaRPr>
          </a:p>
        </p:txBody>
      </p:sp>
      <p:sp>
        <p:nvSpPr>
          <p:cNvPr id="13" name="Rectangle 12"/>
          <p:cNvSpPr/>
          <p:nvPr/>
        </p:nvSpPr>
        <p:spPr bwMode="ltGray">
          <a:xfrm>
            <a:off x="2509391" y="3733800"/>
            <a:ext cx="6253609" cy="1447800"/>
          </a:xfrm>
          <a:prstGeom prst="rect">
            <a:avLst/>
          </a:prstGeom>
          <a:noFill/>
          <a:ln w="19050" cap="flat" cmpd="sng" algn="ctr">
            <a:solidFill>
              <a:schemeClr val="accent1"/>
            </a:solidFill>
            <a:prstDash val="solid"/>
          </a:ln>
          <a:effectLst/>
        </p:spPr>
        <p:txBody>
          <a:bodyPr anchor="ctr"/>
          <a:lstStyle/>
          <a:p>
            <a:pPr marL="173037" lvl="1" indent="-171450" fontAlgn="base">
              <a:spcBef>
                <a:spcPts val="600"/>
              </a:spcBef>
              <a:spcAft>
                <a:spcPct val="0"/>
              </a:spcAft>
              <a:buClr>
                <a:srgbClr val="002776"/>
              </a:buClr>
              <a:buFont typeface="Wingdings" panose="05000000000000000000" pitchFamily="2" charset="2"/>
              <a:buChar char="§"/>
            </a:pPr>
            <a:r>
              <a:rPr lang="en-US" sz="1400" kern="0" dirty="0" smtClean="0">
                <a:solidFill>
                  <a:srgbClr val="002776"/>
                </a:solidFill>
                <a:ea typeface="ＭＳ Ｐゴシック" pitchFamily="50" charset="-128"/>
              </a:rPr>
              <a:t>Improved overall quality of connectivity.</a:t>
            </a: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pPr>
            <a:r>
              <a:rPr lang="en-US" sz="1400" kern="0" dirty="0" smtClean="0">
                <a:solidFill>
                  <a:srgbClr val="002776"/>
                </a:solidFill>
                <a:ea typeface="ＭＳ Ｐゴシック" pitchFamily="50" charset="-128"/>
              </a:rPr>
              <a:t>Better Customer service</a:t>
            </a:r>
            <a:r>
              <a:rPr lang="en-US" sz="1400" kern="0" dirty="0" smtClean="0">
                <a:solidFill>
                  <a:srgbClr val="002776"/>
                </a:solidFill>
                <a:ea typeface="ＭＳ Ｐゴシック" pitchFamily="50" charset="-128"/>
              </a:rPr>
              <a:t>.</a:t>
            </a:r>
            <a:endParaRPr lang="en-US" sz="1400" kern="0" dirty="0">
              <a:solidFill>
                <a:srgbClr val="002776"/>
              </a:solidFill>
              <a:ea typeface="ＭＳ Ｐゴシック" pitchFamily="50" charset="-128"/>
            </a:endParaRPr>
          </a:p>
          <a:p>
            <a:pPr marL="173037" lvl="1" indent="-171450" fontAlgn="base">
              <a:spcBef>
                <a:spcPts val="600"/>
              </a:spcBef>
              <a:spcAft>
                <a:spcPct val="0"/>
              </a:spcAft>
              <a:buClr>
                <a:srgbClr val="002776"/>
              </a:buClr>
              <a:buFont typeface="Wingdings" panose="05000000000000000000" pitchFamily="2" charset="2"/>
              <a:buChar char="§"/>
            </a:pPr>
            <a:r>
              <a:rPr lang="en-US" sz="1400" kern="0" dirty="0" smtClean="0">
                <a:solidFill>
                  <a:srgbClr val="002776"/>
                </a:solidFill>
                <a:ea typeface="ＭＳ Ｐゴシック" pitchFamily="50" charset="-128"/>
              </a:rPr>
              <a:t>Good Offers.</a:t>
            </a:r>
            <a:endParaRPr lang="en-US" sz="1400" kern="0" dirty="0">
              <a:solidFill>
                <a:srgbClr val="002776"/>
              </a:solidFill>
              <a:ea typeface="ＭＳ Ｐゴシック" pitchFamily="50" charset="-128"/>
            </a:endParaRPr>
          </a:p>
        </p:txBody>
      </p:sp>
    </p:spTree>
    <p:extLst>
      <p:ext uri="{BB962C8B-B14F-4D97-AF65-F5344CB8AC3E}">
        <p14:creationId xmlns="" xmlns:p14="http://schemas.microsoft.com/office/powerpoint/2010/main" val="130846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171976"/>
            <a:ext cx="8412480" cy="1661838"/>
          </a:xfrm>
        </p:spPr>
        <p:txBody>
          <a:bodyPr/>
          <a:lstStyle/>
          <a:p>
            <a:pPr marL="285750" indent="-182880">
              <a:spcBef>
                <a:spcPts val="600"/>
              </a:spcBef>
              <a:buFont typeface="Arial"/>
              <a:buChar char="•"/>
            </a:pPr>
            <a:r>
              <a:rPr lang="en-US" sz="1100" dirty="0">
                <a:solidFill>
                  <a:srgbClr val="002060"/>
                </a:solidFill>
              </a:rPr>
              <a:t>Imputation</a:t>
            </a:r>
          </a:p>
          <a:p>
            <a:pPr marL="717550" lvl="2" indent="-182880">
              <a:buFont typeface="Arial"/>
              <a:buChar char="•"/>
            </a:pPr>
            <a:r>
              <a:rPr lang="en-US" sz="1100" dirty="0">
                <a:solidFill>
                  <a:srgbClr val="002060"/>
                </a:solidFill>
              </a:rPr>
              <a:t>While analyzing the data we found out there </a:t>
            </a:r>
            <a:r>
              <a:rPr lang="en-US" sz="1100" dirty="0" smtClean="0">
                <a:solidFill>
                  <a:srgbClr val="002060"/>
                </a:solidFill>
              </a:rPr>
              <a:t>are no values to impute.</a:t>
            </a:r>
            <a:endParaRPr lang="en-US" sz="1100" dirty="0">
              <a:solidFill>
                <a:srgbClr val="002060"/>
              </a:solidFill>
            </a:endParaRPr>
          </a:p>
          <a:p>
            <a:pPr marL="285750" indent="-182880">
              <a:spcBef>
                <a:spcPts val="600"/>
              </a:spcBef>
              <a:buFont typeface="Arial"/>
              <a:buChar char="•"/>
            </a:pPr>
            <a:r>
              <a:rPr lang="en-US" sz="1100" dirty="0">
                <a:solidFill>
                  <a:srgbClr val="002060"/>
                </a:solidFill>
              </a:rPr>
              <a:t>Data Types</a:t>
            </a:r>
          </a:p>
          <a:p>
            <a:pPr marL="717550" lvl="2" indent="-182880">
              <a:buFont typeface="Arial"/>
              <a:buChar char="•"/>
            </a:pPr>
            <a:r>
              <a:rPr lang="en-US" sz="1100" dirty="0" smtClean="0">
                <a:solidFill>
                  <a:srgbClr val="002060"/>
                </a:solidFill>
              </a:rPr>
              <a:t>State, Churn has </a:t>
            </a:r>
            <a:r>
              <a:rPr lang="en-US" sz="1100" dirty="0">
                <a:solidFill>
                  <a:srgbClr val="002060"/>
                </a:solidFill>
              </a:rPr>
              <a:t>been changed to </a:t>
            </a:r>
            <a:r>
              <a:rPr lang="en-US" sz="1100" dirty="0" smtClean="0">
                <a:solidFill>
                  <a:srgbClr val="002060"/>
                </a:solidFill>
              </a:rPr>
              <a:t>factor. </a:t>
            </a:r>
            <a:r>
              <a:rPr lang="en-US" sz="1100" dirty="0" smtClean="0">
                <a:solidFill>
                  <a:srgbClr val="002060"/>
                </a:solidFill>
              </a:rPr>
              <a:t>Phone</a:t>
            </a:r>
            <a:r>
              <a:rPr lang="en-US" sz="1100" dirty="0" smtClean="0">
                <a:solidFill>
                  <a:srgbClr val="002060"/>
                </a:solidFill>
              </a:rPr>
              <a:t> </a:t>
            </a:r>
            <a:r>
              <a:rPr lang="en-US" sz="1100" dirty="0" smtClean="0">
                <a:solidFill>
                  <a:srgbClr val="002060"/>
                </a:solidFill>
              </a:rPr>
              <a:t>has been changed to Numeric.</a:t>
            </a:r>
            <a:endParaRPr lang="en-US" sz="1100" dirty="0">
              <a:solidFill>
                <a:srgbClr val="002060"/>
              </a:solidFill>
            </a:endParaRPr>
          </a:p>
          <a:p>
            <a:pPr marL="717550" lvl="2" indent="-182880">
              <a:buFont typeface="Arial"/>
              <a:buChar char="•"/>
            </a:pPr>
            <a:r>
              <a:rPr lang="en-US" sz="1100" dirty="0" smtClean="0">
                <a:solidFill>
                  <a:srgbClr val="002060"/>
                </a:solidFill>
              </a:rPr>
              <a:t>Columns have been Re-Arranged.</a:t>
            </a:r>
            <a:endParaRPr lang="en-US" sz="1100" dirty="0">
              <a:solidFill>
                <a:srgbClr val="002060"/>
              </a:solidFill>
            </a:endParaRPr>
          </a:p>
          <a:p>
            <a:pPr marL="717550" lvl="2" indent="-182880">
              <a:buFont typeface="Arial"/>
              <a:buChar char="•"/>
            </a:pPr>
            <a:r>
              <a:rPr lang="en-US" sz="1100" dirty="0" smtClean="0">
                <a:solidFill>
                  <a:srgbClr val="002060"/>
                </a:solidFill>
              </a:rPr>
              <a:t>Total data Set has been partitioned </a:t>
            </a:r>
            <a:r>
              <a:rPr lang="en-US" sz="1100" dirty="0" smtClean="0">
                <a:solidFill>
                  <a:srgbClr val="002060"/>
                </a:solidFill>
              </a:rPr>
              <a:t>to: Train(80% data) &amp; Test(20% data)</a:t>
            </a:r>
            <a:r>
              <a:rPr lang="en-US" sz="1100" dirty="0" smtClean="0">
                <a:solidFill>
                  <a:srgbClr val="002060"/>
                </a:solidFill>
              </a:rPr>
              <a:t>.</a:t>
            </a:r>
            <a:endParaRPr lang="en-US" sz="1400" dirty="0">
              <a:solidFill>
                <a:srgbClr val="002060"/>
              </a:solidFill>
            </a:endParaRPr>
          </a:p>
        </p:txBody>
      </p:sp>
      <p:sp>
        <p:nvSpPr>
          <p:cNvPr id="3" name="Title 2"/>
          <p:cNvSpPr>
            <a:spLocks noGrp="1"/>
          </p:cNvSpPr>
          <p:nvPr>
            <p:ph type="title"/>
          </p:nvPr>
        </p:nvSpPr>
        <p:spPr>
          <a:xfrm>
            <a:off x="365760" y="205495"/>
            <a:ext cx="8412480" cy="438413"/>
          </a:xfrm>
        </p:spPr>
        <p:txBody>
          <a:bodyPr>
            <a:normAutofit fontScale="90000"/>
          </a:bodyPr>
          <a:lstStyle/>
          <a:p>
            <a:r>
              <a:rPr lang="en-US" sz="2400" b="1" dirty="0">
                <a:solidFill>
                  <a:schemeClr val="accent1"/>
                </a:solidFill>
                <a:latin typeface="+mn-lt"/>
                <a:ea typeface="+mn-ea"/>
                <a:cs typeface="+mn-cs"/>
              </a:rPr>
              <a:t>Feature Engineering</a:t>
            </a:r>
          </a:p>
        </p:txBody>
      </p:sp>
      <p:sp>
        <p:nvSpPr>
          <p:cNvPr id="4" name="Title 2"/>
          <p:cNvSpPr txBox="1">
            <a:spLocks/>
          </p:cNvSpPr>
          <p:nvPr/>
        </p:nvSpPr>
        <p:spPr bwMode="gray">
          <a:xfrm>
            <a:off x="365760" y="863345"/>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Data Wrangling</a:t>
            </a:r>
          </a:p>
        </p:txBody>
      </p:sp>
      <p:sp>
        <p:nvSpPr>
          <p:cNvPr id="5" name="Text Placeholder 1"/>
          <p:cNvSpPr txBox="1">
            <a:spLocks/>
          </p:cNvSpPr>
          <p:nvPr/>
        </p:nvSpPr>
        <p:spPr bwMode="gray">
          <a:xfrm>
            <a:off x="365760" y="3142445"/>
            <a:ext cx="8412480" cy="3322750"/>
          </a:xfrm>
          <a:prstGeom prst="rect">
            <a:avLst/>
          </a:prstGeom>
        </p:spPr>
        <p:txBody>
          <a:bodyPr vert="horz" lIns="0" tIns="0" rIns="0" bIns="0" rtlCol="0">
            <a:noAutofit/>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82880">
              <a:spcBef>
                <a:spcPts val="600"/>
              </a:spcBef>
              <a:buFont typeface="Arial"/>
              <a:buNone/>
            </a:pPr>
            <a:r>
              <a:rPr lang="en-US" sz="1100" dirty="0">
                <a:solidFill>
                  <a:srgbClr val="002060"/>
                </a:solidFill>
              </a:rPr>
              <a:t>The following columns and data frames have been derived from master dataset for processing  purpose.</a:t>
            </a:r>
          </a:p>
          <a:p>
            <a:pPr marL="285750" indent="-182880">
              <a:spcBef>
                <a:spcPts val="600"/>
              </a:spcBef>
              <a:buFont typeface="Arial"/>
              <a:buChar char="•"/>
            </a:pPr>
            <a:r>
              <a:rPr lang="en-US" sz="1100" dirty="0" smtClean="0">
                <a:solidFill>
                  <a:srgbClr val="002060"/>
                </a:solidFill>
              </a:rPr>
              <a:t>State</a:t>
            </a:r>
            <a:endParaRPr lang="en-US" sz="1100" dirty="0">
              <a:solidFill>
                <a:srgbClr val="002060"/>
              </a:solidFill>
            </a:endParaRPr>
          </a:p>
          <a:p>
            <a:pPr marL="717550" lvl="2" indent="-182880">
              <a:buFont typeface="Arial"/>
              <a:buChar char="•"/>
            </a:pPr>
            <a:r>
              <a:rPr lang="en-US" sz="1100" dirty="0" smtClean="0">
                <a:solidFill>
                  <a:srgbClr val="002060"/>
                </a:solidFill>
              </a:rPr>
              <a:t>This is the attribute which carries the state name.</a:t>
            </a:r>
            <a:endParaRPr lang="en-US" sz="1100" dirty="0">
              <a:solidFill>
                <a:srgbClr val="002060"/>
              </a:solidFill>
            </a:endParaRPr>
          </a:p>
          <a:p>
            <a:pPr marL="285750" indent="-182880">
              <a:spcBef>
                <a:spcPts val="600"/>
              </a:spcBef>
              <a:buFont typeface="Arial"/>
              <a:buChar char="•"/>
            </a:pPr>
            <a:r>
              <a:rPr lang="en-IN" sz="1100" dirty="0" smtClean="0"/>
              <a:t>Area Code </a:t>
            </a:r>
          </a:p>
          <a:p>
            <a:pPr marL="717550" lvl="2" indent="-182880">
              <a:buFont typeface="Arial" pitchFamily="34" charset="0"/>
              <a:buChar char="•"/>
            </a:pPr>
            <a:r>
              <a:rPr sz="1100">
                <a:solidFill>
                  <a:srgbClr val="002060"/>
                </a:solidFill>
              </a:rPr>
              <a:t>This field represents Area Code</a:t>
            </a:r>
            <a:r>
              <a:rPr sz="1100" smtClean="0">
                <a:solidFill>
                  <a:srgbClr val="002060"/>
                </a:solidFill>
              </a:rPr>
              <a:t>.</a:t>
            </a:r>
            <a:r>
              <a:rPr lang="en-US" sz="1100" dirty="0" smtClean="0">
                <a:solidFill>
                  <a:srgbClr val="002060"/>
                </a:solidFill>
              </a:rPr>
              <a:t>	</a:t>
            </a:r>
          </a:p>
          <a:p>
            <a:pPr marL="285750" indent="-182880">
              <a:spcBef>
                <a:spcPts val="600"/>
              </a:spcBef>
              <a:buFont typeface="Arial" pitchFamily="34" charset="0"/>
              <a:buChar char="•"/>
            </a:pPr>
            <a:r>
              <a:rPr lang="en-US" sz="1100" dirty="0" smtClean="0">
                <a:solidFill>
                  <a:srgbClr val="002060"/>
                </a:solidFill>
              </a:rPr>
              <a:t>Phone</a:t>
            </a:r>
          </a:p>
          <a:p>
            <a:pPr marL="946150" lvl="3" indent="-182880">
              <a:buFont typeface="Arial" pitchFamily="34" charset="0"/>
              <a:buChar char="•"/>
            </a:pPr>
            <a:r>
              <a:rPr lang="en-IN" sz="1100" dirty="0">
                <a:solidFill>
                  <a:srgbClr val="002060"/>
                </a:solidFill>
              </a:rPr>
              <a:t>T</a:t>
            </a:r>
            <a:r>
              <a:rPr sz="1100">
                <a:solidFill>
                  <a:srgbClr val="002060"/>
                </a:solidFill>
              </a:rPr>
              <a:t>his field has t</a:t>
            </a:r>
            <a:r>
              <a:rPr lang="en-IN" sz="1100" dirty="0">
                <a:solidFill>
                  <a:srgbClr val="002060"/>
                </a:solidFill>
              </a:rPr>
              <a:t>he</a:t>
            </a:r>
            <a:r>
              <a:rPr sz="1100">
                <a:solidFill>
                  <a:srgbClr val="002060"/>
                </a:solidFill>
              </a:rPr>
              <a:t> phone number of t</a:t>
            </a:r>
            <a:r>
              <a:rPr lang="en-IN" sz="1100" dirty="0">
                <a:solidFill>
                  <a:srgbClr val="002060"/>
                </a:solidFill>
              </a:rPr>
              <a:t>he</a:t>
            </a:r>
            <a:r>
              <a:rPr sz="1100">
                <a:solidFill>
                  <a:srgbClr val="002060"/>
                </a:solidFill>
              </a:rPr>
              <a:t> customer.</a:t>
            </a:r>
            <a:endParaRPr sz="1100">
              <a:solidFill>
                <a:srgbClr val="002060"/>
              </a:solidFill>
            </a:endParaRPr>
          </a:p>
          <a:p>
            <a:pPr marL="285750" indent="-182880">
              <a:spcBef>
                <a:spcPts val="600"/>
              </a:spcBef>
              <a:buFont typeface="Arial"/>
              <a:buChar char="•"/>
            </a:pPr>
            <a:r>
              <a:rPr lang="en-US" sz="1100" dirty="0" smtClean="0">
                <a:solidFill>
                  <a:srgbClr val="002060"/>
                </a:solidFill>
              </a:rPr>
              <a:t>Churn</a:t>
            </a:r>
            <a:endParaRPr lang="en-US" sz="1100" dirty="0">
              <a:solidFill>
                <a:srgbClr val="002060"/>
              </a:solidFill>
            </a:endParaRPr>
          </a:p>
          <a:p>
            <a:pPr marL="717550" lvl="2" indent="-182880">
              <a:buFont typeface="Arial"/>
              <a:buChar char="•"/>
            </a:pPr>
            <a:r>
              <a:rPr lang="en-US" sz="1100" dirty="0">
                <a:solidFill>
                  <a:srgbClr val="002060"/>
                </a:solidFill>
              </a:rPr>
              <a:t>This is a simple binary categorical representation of the </a:t>
            </a:r>
            <a:r>
              <a:rPr lang="en-US" sz="1100" dirty="0" smtClean="0">
                <a:solidFill>
                  <a:srgbClr val="002060"/>
                </a:solidFill>
              </a:rPr>
              <a:t>churn of the customer on Mobile Network usage. </a:t>
            </a:r>
            <a:r>
              <a:rPr lang="en-US" sz="1100" dirty="0">
                <a:solidFill>
                  <a:srgbClr val="002060"/>
                </a:solidFill>
              </a:rPr>
              <a:t>This is 0 </a:t>
            </a:r>
            <a:r>
              <a:rPr lang="en-US" sz="1100" dirty="0" smtClean="0">
                <a:solidFill>
                  <a:srgbClr val="002060"/>
                </a:solidFill>
              </a:rPr>
              <a:t>(Not-Churned) and</a:t>
            </a:r>
          </a:p>
          <a:p>
            <a:pPr marL="717550" lvl="2" indent="-182880">
              <a:buNone/>
            </a:pPr>
            <a:r>
              <a:rPr sz="1100">
                <a:solidFill>
                  <a:srgbClr val="002060"/>
                </a:solidFill>
              </a:rPr>
              <a:t>	</a:t>
            </a:r>
            <a:r>
              <a:rPr lang="en-US" sz="1100" dirty="0" smtClean="0">
                <a:solidFill>
                  <a:srgbClr val="002060"/>
                </a:solidFill>
              </a:rPr>
              <a:t> </a:t>
            </a:r>
            <a:r>
              <a:rPr lang="en-US" sz="1100" dirty="0">
                <a:solidFill>
                  <a:srgbClr val="002060"/>
                </a:solidFill>
              </a:rPr>
              <a:t>1 </a:t>
            </a:r>
            <a:r>
              <a:rPr lang="en-US" sz="1100" dirty="0" smtClean="0">
                <a:solidFill>
                  <a:srgbClr val="002060"/>
                </a:solidFill>
              </a:rPr>
              <a:t>(Churned) </a:t>
            </a:r>
            <a:r>
              <a:rPr lang="en-US" sz="1100" dirty="0">
                <a:solidFill>
                  <a:srgbClr val="002060"/>
                </a:solidFill>
              </a:rPr>
              <a:t>otherwise.</a:t>
            </a:r>
          </a:p>
          <a:p>
            <a:pPr marL="285750" indent="-182880"/>
            <a:r>
              <a:rPr lang="en-US" sz="1100" dirty="0">
                <a:solidFill>
                  <a:srgbClr val="002060"/>
                </a:solidFill>
              </a:rPr>
              <a:t>		</a:t>
            </a:r>
          </a:p>
          <a:p>
            <a:pPr marL="285750" indent="-182880"/>
            <a:endParaRPr lang="en-US" sz="1100" dirty="0">
              <a:solidFill>
                <a:srgbClr val="002060"/>
              </a:solidFill>
            </a:endParaRPr>
          </a:p>
        </p:txBody>
      </p:sp>
      <p:sp>
        <p:nvSpPr>
          <p:cNvPr id="6" name="Title 2"/>
          <p:cNvSpPr txBox="1">
            <a:spLocks/>
          </p:cNvSpPr>
          <p:nvPr/>
        </p:nvSpPr>
        <p:spPr bwMode="gray">
          <a:xfrm>
            <a:off x="365760" y="2834276"/>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Derived fields </a:t>
            </a:r>
          </a:p>
        </p:txBody>
      </p:sp>
    </p:spTree>
    <p:extLst>
      <p:ext uri="{BB962C8B-B14F-4D97-AF65-F5344CB8AC3E}">
        <p14:creationId xmlns="" xmlns:p14="http://schemas.microsoft.com/office/powerpoint/2010/main" val="8117681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3124" y="1499820"/>
            <a:ext cx="8546951" cy="3699709"/>
          </a:xfrm>
        </p:spPr>
        <p:txBody>
          <a:bodyPr>
            <a:normAutofit/>
          </a:bodyPr>
          <a:lstStyle/>
          <a:p>
            <a:r>
              <a:rPr lang="en-IN" sz="1400" dirty="0" smtClean="0">
                <a:solidFill>
                  <a:schemeClr val="tx2">
                    <a:lumMod val="75000"/>
                  </a:schemeClr>
                </a:solidFill>
              </a:rPr>
              <a:t>When customers are unhappy, they stop doing business with you. It’s that simple. The more customers that leave, the less you grow. If you want to keep your customers, then you need to address customer churn. </a:t>
            </a:r>
          </a:p>
          <a:p>
            <a:r>
              <a:rPr lang="en-IN" sz="1400" dirty="0" smtClean="0">
                <a:solidFill>
                  <a:schemeClr val="tx2">
                    <a:lumMod val="75000"/>
                  </a:schemeClr>
                </a:solidFill>
              </a:rPr>
              <a:t>Customer churn has a significant impact on your business as it lowers revenues and profits. Yet surprisingly, more than 2 out of 3 companies have no strategy for preventing customer churn.</a:t>
            </a:r>
          </a:p>
          <a:p>
            <a:r>
              <a:rPr lang="en-IN" sz="1400" dirty="0" smtClean="0">
                <a:solidFill>
                  <a:schemeClr val="tx2">
                    <a:lumMod val="75000"/>
                  </a:schemeClr>
                </a:solidFill>
              </a:rPr>
              <a:t>Here, we focus on reducing customer churn and build relationships with your existing customers, so that we keep customers happy and loyal.</a:t>
            </a:r>
          </a:p>
          <a:p>
            <a:pPr marL="171450" indent="-171450">
              <a:spcBef>
                <a:spcPts val="600"/>
              </a:spcBef>
              <a:buFont typeface="Wingdings" panose="05000000000000000000" pitchFamily="2" charset="2"/>
              <a:buChar char="§"/>
            </a:pPr>
            <a:endParaRPr lang="en-US" sz="1200" dirty="0" smtClean="0">
              <a:solidFill>
                <a:srgbClr val="002776"/>
              </a:solidFill>
              <a:ea typeface="Times New Roman" panose="02020603050405020304" pitchFamily="18" charset="0"/>
              <a:cs typeface="Times New Roman" panose="02020603050405020304" pitchFamily="18" charset="0"/>
            </a:endParaRPr>
          </a:p>
          <a:p>
            <a:pPr marL="171450" indent="-171450">
              <a:spcBef>
                <a:spcPts val="600"/>
              </a:spcBef>
              <a:buFont typeface="Wingdings" panose="05000000000000000000" pitchFamily="2" charset="2"/>
              <a:buChar char="§"/>
            </a:pPr>
            <a:endParaRPr lang="en-US" sz="1200" dirty="0">
              <a:solidFill>
                <a:srgbClr val="002776"/>
              </a:solidFill>
              <a:ea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95431" y="152248"/>
            <a:ext cx="8412480" cy="484246"/>
          </a:xfrm>
        </p:spPr>
        <p:txBody>
          <a:bodyPr/>
          <a:lstStyle/>
          <a:p>
            <a:pPr algn="ctr" fontAlgn="base">
              <a:lnSpc>
                <a:spcPct val="85000"/>
              </a:lnSpc>
              <a:spcAft>
                <a:spcPct val="0"/>
              </a:spcAft>
            </a:pPr>
            <a:r>
              <a:rPr lang="en-US" sz="2400" b="1" dirty="0">
                <a:solidFill>
                  <a:schemeClr val="accent1"/>
                </a:solidFill>
              </a:rPr>
              <a:t>Problem and Impact </a:t>
            </a:r>
          </a:p>
        </p:txBody>
      </p:sp>
      <p:sp>
        <p:nvSpPr>
          <p:cNvPr id="5" name="TextBox 4"/>
          <p:cNvSpPr txBox="1"/>
          <p:nvPr/>
        </p:nvSpPr>
        <p:spPr>
          <a:xfrm>
            <a:off x="1147482" y="571135"/>
            <a:ext cx="8776447" cy="276999"/>
          </a:xfrm>
          <a:prstGeom prst="rect">
            <a:avLst/>
          </a:prstGeom>
          <a:noFill/>
        </p:spPr>
        <p:txBody>
          <a:bodyPr wrap="square" lIns="0" tIns="0" rIns="0" bIns="0" rtlCol="0">
            <a:spAutoFit/>
          </a:bodyPr>
          <a:lstStyle/>
          <a:p>
            <a:r>
              <a:rPr lang="en-IN" dirty="0" smtClean="0">
                <a:solidFill>
                  <a:schemeClr val="tx2">
                    <a:lumMod val="75000"/>
                  </a:schemeClr>
                </a:solidFill>
              </a:rPr>
              <a:t>Finding ways to reduce customer churn </a:t>
            </a:r>
            <a:endParaRPr lang="en-US" dirty="0">
              <a:solidFill>
                <a:schemeClr val="tx2">
                  <a:lumMod val="75000"/>
                </a:schemeClr>
              </a:solidFill>
            </a:endParaRPr>
          </a:p>
        </p:txBody>
      </p:sp>
      <p:sp>
        <p:nvSpPr>
          <p:cNvPr id="6" name="TextBox 5"/>
          <p:cNvSpPr txBox="1"/>
          <p:nvPr/>
        </p:nvSpPr>
        <p:spPr>
          <a:xfrm>
            <a:off x="275071" y="6482052"/>
            <a:ext cx="6311153" cy="246221"/>
          </a:xfrm>
          <a:prstGeom prst="rect">
            <a:avLst/>
          </a:prstGeom>
          <a:noFill/>
        </p:spPr>
        <p:txBody>
          <a:bodyPr wrap="square" lIns="0" tIns="0" rIns="0" bIns="0" rtlCol="0">
            <a:spAutoFit/>
          </a:bodyPr>
          <a:lstStyle/>
          <a:p>
            <a:r>
              <a:rPr lang="en-US" sz="800" dirty="0"/>
              <a:t>American College of Cardiology</a:t>
            </a:r>
          </a:p>
          <a:p>
            <a:r>
              <a:rPr lang="en-US" sz="800" dirty="0"/>
              <a:t>New England Healthcare Institute. ‘Thinking outside the pillbox via Healthcare insights; Express Scripts Lab;</a:t>
            </a:r>
            <a:endParaRPr lang="en-US" sz="800" dirty="0">
              <a:solidFill>
                <a:srgbClr val="313131"/>
              </a:solidFill>
            </a:endParaRPr>
          </a:p>
        </p:txBody>
      </p:sp>
      <p:pic>
        <p:nvPicPr>
          <p:cNvPr id="7" name="Picture 6" descr="CustomerChurn2.JPG"/>
          <p:cNvPicPr>
            <a:picLocks noChangeAspect="1"/>
          </p:cNvPicPr>
          <p:nvPr/>
        </p:nvPicPr>
        <p:blipFill>
          <a:blip r:embed="rId2"/>
          <a:stretch>
            <a:fillRect/>
          </a:stretch>
        </p:blipFill>
        <p:spPr>
          <a:xfrm>
            <a:off x="1812324" y="3116906"/>
            <a:ext cx="4569811" cy="3032768"/>
          </a:xfrm>
          <a:prstGeom prst="rect">
            <a:avLst/>
          </a:prstGeom>
        </p:spPr>
      </p:pic>
    </p:spTree>
    <p:extLst>
      <p:ext uri="{BB962C8B-B14F-4D97-AF65-F5344CB8AC3E}">
        <p14:creationId xmlns="" xmlns:p14="http://schemas.microsoft.com/office/powerpoint/2010/main" val="1660060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885172"/>
            <a:ext cx="8412480" cy="5542522"/>
          </a:xfrm>
        </p:spPr>
        <p:txBody>
          <a:bodyPr/>
          <a:lstStyle/>
          <a:p>
            <a:endParaRPr lang="en-US" dirty="0">
              <a:solidFill>
                <a:srgbClr val="00BCE4">
                  <a:lumMod val="50000"/>
                </a:srgbClr>
              </a:solidFill>
              <a:cs typeface="Calibri" pitchFamily="34" charset="0"/>
            </a:endParaRPr>
          </a:p>
          <a:p>
            <a:endParaRPr lang="en-US" dirty="0">
              <a:solidFill>
                <a:srgbClr val="00BCE4">
                  <a:lumMod val="50000"/>
                </a:srgbClr>
              </a:solidFill>
              <a:cs typeface="Calibri" pitchFamily="34" charset="0"/>
            </a:endParaRPr>
          </a:p>
          <a:p>
            <a:pPr marL="285750" indent="-285750">
              <a:buFont typeface="Wingdings" panose="05000000000000000000" pitchFamily="2" charset="2"/>
              <a:buChar char="Ø"/>
            </a:pPr>
            <a:endParaRPr lang="en-US" sz="1600" dirty="0">
              <a:solidFill>
                <a:srgbClr val="000000"/>
              </a:solidFill>
              <a:cs typeface="Arial" charset="0"/>
            </a:endParaRPr>
          </a:p>
        </p:txBody>
      </p:sp>
      <p:sp>
        <p:nvSpPr>
          <p:cNvPr id="3" name="Title 2"/>
          <p:cNvSpPr>
            <a:spLocks noGrp="1"/>
          </p:cNvSpPr>
          <p:nvPr>
            <p:ph type="title"/>
          </p:nvPr>
        </p:nvSpPr>
        <p:spPr>
          <a:xfrm>
            <a:off x="365760" y="295683"/>
            <a:ext cx="8412480" cy="457352"/>
          </a:xfrm>
        </p:spPr>
        <p:txBody>
          <a:bodyPr/>
          <a:lstStyle/>
          <a:p>
            <a:pPr algn="ctr" fontAlgn="base">
              <a:lnSpc>
                <a:spcPct val="85000"/>
              </a:lnSpc>
              <a:spcAft>
                <a:spcPct val="0"/>
              </a:spcAft>
            </a:pPr>
            <a:r>
              <a:rPr lang="en-US" sz="2400" b="1" dirty="0">
                <a:solidFill>
                  <a:schemeClr val="accent1"/>
                </a:solidFill>
              </a:rPr>
              <a:t>Solving this big problem</a:t>
            </a:r>
          </a:p>
        </p:txBody>
      </p:sp>
      <p:graphicFrame>
        <p:nvGraphicFramePr>
          <p:cNvPr id="5" name="Table 4"/>
          <p:cNvGraphicFramePr>
            <a:graphicFrameLocks noGrp="1"/>
          </p:cNvGraphicFramePr>
          <p:nvPr>
            <p:extLst>
              <p:ext uri="{D42A27DB-BD31-4B8C-83A1-F6EECF244321}">
                <p14:modId xmlns="" xmlns:p14="http://schemas.microsoft.com/office/powerpoint/2010/main" val="323027743"/>
              </p:ext>
            </p:extLst>
          </p:nvPr>
        </p:nvGraphicFramePr>
        <p:xfrm>
          <a:off x="370703" y="1151068"/>
          <a:ext cx="8501448" cy="4854315"/>
        </p:xfrm>
        <a:graphic>
          <a:graphicData uri="http://schemas.openxmlformats.org/drawingml/2006/table">
            <a:tbl>
              <a:tblPr firstRow="1" bandRow="1">
                <a:tableStyleId>{5C22544A-7EE6-4342-B048-85BDC9FD1C3A}</a:tableStyleId>
              </a:tblPr>
              <a:tblGrid>
                <a:gridCol w="8501448">
                  <a:extLst>
                    <a:ext uri="{9D8B030D-6E8A-4147-A177-3AD203B41FA5}">
                      <a16:colId xmlns="" xmlns:a16="http://schemas.microsoft.com/office/drawing/2014/main" val="20000"/>
                    </a:ext>
                  </a:extLst>
                </a:gridCol>
              </a:tblGrid>
              <a:tr h="594406">
                <a:tc>
                  <a:txBody>
                    <a:bodyPr/>
                    <a:lstStyle/>
                    <a:p>
                      <a:pPr algn="ctr"/>
                      <a:r>
                        <a:rPr lang="en-US" sz="1200" dirty="0" smtClean="0">
                          <a:solidFill>
                            <a:schemeClr val="bg1"/>
                          </a:solidFill>
                          <a:cs typeface="Calibri" pitchFamily="34" charset="0"/>
                        </a:rPr>
                        <a:t>Strategies, Personalized </a:t>
                      </a:r>
                      <a:r>
                        <a:rPr lang="en-US" sz="1200" dirty="0">
                          <a:solidFill>
                            <a:schemeClr val="bg1"/>
                          </a:solidFill>
                          <a:cs typeface="Calibri" pitchFamily="34" charset="0"/>
                        </a:rPr>
                        <a:t>Interventions, Offers and Rewards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sngStrike" kern="1200" cap="none" spc="0" normalizeH="0" baseline="0" noProof="0" dirty="0">
                        <a:ln>
                          <a:noFill/>
                        </a:ln>
                        <a:solidFill>
                          <a:srgbClr val="FFFFFF"/>
                        </a:solidFill>
                        <a:effectLst/>
                        <a:uLnTx/>
                        <a:uFillTx/>
                        <a:latin typeface="+mj-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4259909">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IN" sz="1200" kern="1200" dirty="0" smtClean="0">
                        <a:solidFill>
                          <a:schemeClr val="tx1">
                            <a:lumMod val="95000"/>
                            <a:lumOff val="5000"/>
                          </a:schemeClr>
                        </a:solidFill>
                        <a:latin typeface="+mn-lt"/>
                        <a:ea typeface="Times New Roman" panose="02020603050405020304" pitchFamily="18" charset="0"/>
                        <a:cs typeface="Times New Roman" panose="02020603050405020304" pitchFamily="18" charset="0"/>
                      </a:endParaRPr>
                    </a:p>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IN" sz="1200" kern="1200" dirty="0" smtClean="0">
                        <a:solidFill>
                          <a:schemeClr val="tx1">
                            <a:lumMod val="95000"/>
                            <a:lumOff val="5000"/>
                          </a:schemeClr>
                        </a:solidFill>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200" kern="1200" dirty="0">
                        <a:solidFill>
                          <a:schemeClr val="tx1">
                            <a:lumMod val="95000"/>
                            <a:lumOff val="5000"/>
                          </a:schemeClr>
                        </a:solidFill>
                        <a:latin typeface="+mn-lt"/>
                        <a:ea typeface="Times New Roman" panose="02020603050405020304" pitchFamily="18" charset="0"/>
                        <a:cs typeface="Times New Roman" panose="02020603050405020304" pitchFamily="18" charset="0"/>
                      </a:endParaRPr>
                    </a:p>
                    <a:p>
                      <a:pPr marL="171450" indent="-171450" algn="ctr">
                        <a:spcBef>
                          <a:spcPts val="600"/>
                        </a:spcBef>
                        <a:buFont typeface="Wingdings" panose="05000000000000000000" pitchFamily="2" charset="2"/>
                        <a:buChar char="§"/>
                      </a:pPr>
                      <a:endParaRPr lang="en-US" sz="1200" b="0" kern="1200" baseline="0" dirty="0">
                        <a:solidFill>
                          <a:srgbClr val="002776"/>
                        </a:solidFill>
                        <a:latin typeface="+mn-lt"/>
                        <a:ea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pic>
        <p:nvPicPr>
          <p:cNvPr id="4098" name="Picture 2" descr="https://pixabay.com/static/uploads/photo/2013/03/30/00/09/operating-system-97849_640.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69007" y="5810205"/>
            <a:ext cx="972484" cy="1047795"/>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mobile.JPG"/>
          <p:cNvPicPr>
            <a:picLocks noChangeAspect="1"/>
          </p:cNvPicPr>
          <p:nvPr/>
        </p:nvPicPr>
        <p:blipFill>
          <a:blip r:embed="rId3">
            <a:lum bright="21000" contrast="21000"/>
          </a:blip>
          <a:stretch>
            <a:fillRect/>
          </a:stretch>
        </p:blipFill>
        <p:spPr>
          <a:xfrm>
            <a:off x="395416" y="1728834"/>
            <a:ext cx="8517925" cy="4284788"/>
          </a:xfrm>
          <a:prstGeom prst="rect">
            <a:avLst/>
          </a:prstGeom>
        </p:spPr>
      </p:pic>
      <p:sp>
        <p:nvSpPr>
          <p:cNvPr id="9" name="TextBox 8"/>
          <p:cNvSpPr txBox="1"/>
          <p:nvPr/>
        </p:nvSpPr>
        <p:spPr>
          <a:xfrm>
            <a:off x="682304" y="2221343"/>
            <a:ext cx="7562335" cy="3416320"/>
          </a:xfrm>
          <a:prstGeom prst="rect">
            <a:avLst/>
          </a:prstGeom>
          <a:noFill/>
        </p:spPr>
        <p:txBody>
          <a:bodyPr wrap="square" rtlCol="0">
            <a:spAutoFit/>
          </a:bodyPr>
          <a:lstStyle/>
          <a:p>
            <a:pPr>
              <a:buFont typeface="Arial" pitchFamily="34" charset="0"/>
              <a:buChar char="•"/>
            </a:pPr>
            <a:r>
              <a:rPr lang="en-IN" dirty="0" smtClean="0">
                <a:solidFill>
                  <a:schemeClr val="tx2">
                    <a:lumMod val="75000"/>
                  </a:schemeClr>
                </a:solidFill>
              </a:rPr>
              <a:t>  Analyze </a:t>
            </a:r>
            <a:r>
              <a:rPr lang="en-IN" dirty="0" smtClean="0">
                <a:solidFill>
                  <a:schemeClr val="tx2">
                    <a:lumMod val="75000"/>
                  </a:schemeClr>
                </a:solidFill>
              </a:rPr>
              <a:t>why churn occurs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Engage </a:t>
            </a:r>
            <a:r>
              <a:rPr lang="en-IN" dirty="0" smtClean="0">
                <a:solidFill>
                  <a:schemeClr val="tx2">
                    <a:lumMod val="75000"/>
                  </a:schemeClr>
                </a:solidFill>
              </a:rPr>
              <a:t>with your customers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Educate </a:t>
            </a:r>
            <a:r>
              <a:rPr lang="en-IN" dirty="0" smtClean="0">
                <a:solidFill>
                  <a:schemeClr val="tx2">
                    <a:lumMod val="75000"/>
                  </a:schemeClr>
                </a:solidFill>
              </a:rPr>
              <a:t>the </a:t>
            </a:r>
            <a:r>
              <a:rPr lang="en-IN" dirty="0" smtClean="0">
                <a:solidFill>
                  <a:schemeClr val="tx2">
                    <a:lumMod val="75000"/>
                  </a:schemeClr>
                </a:solidFill>
              </a:rPr>
              <a:t>customer</a:t>
            </a:r>
            <a:endParaRPr lang="en-IN" dirty="0" smtClean="0">
              <a:solidFill>
                <a:schemeClr val="tx2">
                  <a:lumMod val="75000"/>
                </a:schemeClr>
              </a:solidFill>
            </a:endParaRP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Know </a:t>
            </a:r>
            <a:r>
              <a:rPr lang="en-IN" dirty="0" smtClean="0">
                <a:solidFill>
                  <a:schemeClr val="tx2">
                    <a:lumMod val="75000"/>
                  </a:schemeClr>
                </a:solidFill>
              </a:rPr>
              <a:t>who is at risk</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Define </a:t>
            </a:r>
            <a:r>
              <a:rPr lang="en-IN" dirty="0" smtClean="0">
                <a:solidFill>
                  <a:schemeClr val="tx2">
                    <a:lumMod val="75000"/>
                  </a:schemeClr>
                </a:solidFill>
              </a:rPr>
              <a:t>your most valuable customers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Offer </a:t>
            </a:r>
            <a:r>
              <a:rPr lang="en-IN" dirty="0" smtClean="0">
                <a:solidFill>
                  <a:schemeClr val="tx2">
                    <a:lumMod val="75000"/>
                  </a:schemeClr>
                </a:solidFill>
              </a:rPr>
              <a:t>incentives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Target </a:t>
            </a:r>
            <a:r>
              <a:rPr lang="en-IN" dirty="0" smtClean="0">
                <a:solidFill>
                  <a:schemeClr val="tx2">
                    <a:lumMod val="75000"/>
                  </a:schemeClr>
                </a:solidFill>
              </a:rPr>
              <a:t>the right audience</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Give </a:t>
            </a:r>
            <a:r>
              <a:rPr lang="en-IN" dirty="0" smtClean="0">
                <a:solidFill>
                  <a:schemeClr val="tx2">
                    <a:lumMod val="75000"/>
                  </a:schemeClr>
                </a:solidFill>
              </a:rPr>
              <a:t>better service</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Pay </a:t>
            </a:r>
            <a:r>
              <a:rPr lang="en-IN" dirty="0" smtClean="0">
                <a:solidFill>
                  <a:schemeClr val="tx2">
                    <a:lumMod val="75000"/>
                  </a:schemeClr>
                </a:solidFill>
              </a:rPr>
              <a:t>attention to complaints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Offer </a:t>
            </a:r>
            <a:r>
              <a:rPr lang="en-IN" dirty="0" smtClean="0">
                <a:solidFill>
                  <a:schemeClr val="tx2">
                    <a:lumMod val="75000"/>
                  </a:schemeClr>
                </a:solidFill>
              </a:rPr>
              <a:t>a long term contract</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Make </a:t>
            </a:r>
            <a:r>
              <a:rPr lang="en-IN" dirty="0" smtClean="0">
                <a:solidFill>
                  <a:schemeClr val="tx2">
                    <a:lumMod val="75000"/>
                  </a:schemeClr>
                </a:solidFill>
              </a:rPr>
              <a:t>your best people deal with cancellations</a:t>
            </a:r>
          </a:p>
          <a:p>
            <a:pPr>
              <a:buFont typeface="Arial" pitchFamily="34" charset="0"/>
              <a:buChar char="•"/>
            </a:pPr>
            <a:r>
              <a:rPr lang="en-IN" dirty="0" smtClean="0">
                <a:solidFill>
                  <a:schemeClr val="tx2">
                    <a:lumMod val="75000"/>
                  </a:schemeClr>
                </a:solidFill>
              </a:rPr>
              <a:t> </a:t>
            </a:r>
            <a:r>
              <a:rPr lang="en-IN" dirty="0" smtClean="0">
                <a:solidFill>
                  <a:schemeClr val="tx2">
                    <a:lumMod val="75000"/>
                  </a:schemeClr>
                </a:solidFill>
              </a:rPr>
              <a:t> </a:t>
            </a:r>
            <a:r>
              <a:rPr lang="en-IN" dirty="0" err="1" smtClean="0">
                <a:solidFill>
                  <a:schemeClr val="tx2">
                    <a:lumMod val="75000"/>
                  </a:schemeClr>
                </a:solidFill>
              </a:rPr>
              <a:t>sFlaunt</a:t>
            </a:r>
            <a:r>
              <a:rPr lang="en-IN" dirty="0" smtClean="0">
                <a:solidFill>
                  <a:schemeClr val="tx2">
                    <a:lumMod val="75000"/>
                  </a:schemeClr>
                </a:solidFill>
              </a:rPr>
              <a:t> </a:t>
            </a:r>
            <a:r>
              <a:rPr lang="en-IN" dirty="0" smtClean="0">
                <a:solidFill>
                  <a:schemeClr val="tx2">
                    <a:lumMod val="75000"/>
                  </a:schemeClr>
                </a:solidFill>
              </a:rPr>
              <a:t>your competitive advantages</a:t>
            </a:r>
            <a:endParaRPr lang="en-IN" dirty="0">
              <a:solidFill>
                <a:schemeClr val="tx2">
                  <a:lumMod val="75000"/>
                </a:schemeClr>
              </a:solidFill>
            </a:endParaRPr>
          </a:p>
        </p:txBody>
      </p:sp>
    </p:spTree>
    <p:extLst>
      <p:ext uri="{BB962C8B-B14F-4D97-AF65-F5344CB8AC3E}">
        <p14:creationId xmlns="" xmlns:p14="http://schemas.microsoft.com/office/powerpoint/2010/main" val="405494011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ctr" fontAlgn="base">
              <a:lnSpc>
                <a:spcPct val="85000"/>
              </a:lnSpc>
              <a:spcAft>
                <a:spcPct val="0"/>
              </a:spcAft>
            </a:pPr>
            <a:r>
              <a:rPr lang="en-US" sz="2400" b="1" dirty="0">
                <a:solidFill>
                  <a:schemeClr val="accent1"/>
                </a:solidFill>
              </a:rPr>
              <a:t>How it works?</a:t>
            </a:r>
          </a:p>
        </p:txBody>
      </p:sp>
      <p:sp>
        <p:nvSpPr>
          <p:cNvPr id="11" name="TextBox 10"/>
          <p:cNvSpPr txBox="1"/>
          <p:nvPr/>
        </p:nvSpPr>
        <p:spPr>
          <a:xfrm>
            <a:off x="1648552" y="1343296"/>
            <a:ext cx="1220414" cy="251736"/>
          </a:xfrm>
          <a:prstGeom prst="rect">
            <a:avLst/>
          </a:prstGeom>
          <a:noFill/>
          <a:ln w="12700" algn="ctr">
            <a:noFill/>
            <a:round/>
            <a:headEnd/>
            <a:tailEnd/>
          </a:ln>
        </p:spPr>
        <p:txBody>
          <a:bodyPr lIns="0" tIns="0" rIns="0" bIns="0" anchor="t" anchorCtr="1"/>
          <a:lstStyle>
            <a:defPPr>
              <a:defRPr lang="en-US"/>
            </a:defPPr>
            <a:lvl1pPr algn="ctr" eaLnBrk="0" hangingPunct="0">
              <a:lnSpc>
                <a:spcPts val="1200"/>
              </a:lnSpc>
              <a:defRPr sz="1100" kern="0">
                <a:solidFill>
                  <a:srgbClr val="00BCE4">
                    <a:lumMod val="50000"/>
                  </a:srgbClr>
                </a:solidFill>
              </a:defRPr>
            </a:lvl1pPr>
          </a:lstStyle>
          <a:p>
            <a:r>
              <a:rPr lang="en-US" sz="1200" b="1" dirty="0"/>
              <a:t>PROFILE</a:t>
            </a:r>
          </a:p>
        </p:txBody>
      </p:sp>
      <p:sp>
        <p:nvSpPr>
          <p:cNvPr id="12" name="Rectangle 3"/>
          <p:cNvSpPr>
            <a:spLocks noChangeArrowheads="1"/>
          </p:cNvSpPr>
          <p:nvPr/>
        </p:nvSpPr>
        <p:spPr bwMode="auto">
          <a:xfrm>
            <a:off x="855545" y="1596711"/>
            <a:ext cx="5367977" cy="830997"/>
          </a:xfrm>
          <a:prstGeom prst="rect">
            <a:avLst/>
          </a:prstGeom>
          <a:ln w="19050">
            <a:noFill/>
            <a:prstDash val="sysDot"/>
          </a:ln>
        </p:spPr>
        <p:txBody>
          <a:bodyPr lIns="0" tIns="0" rIns="0" bIns="0" anchorCtr="1"/>
          <a:lstStyle/>
          <a:p>
            <a:pPr marL="171450" indent="-171450" eaLnBrk="0" hangingPunct="0">
              <a:spcBef>
                <a:spcPts val="600"/>
              </a:spcBef>
              <a:buFont typeface="Wingdings" panose="05000000000000000000" pitchFamily="2" charset="2"/>
              <a:buChar char="§"/>
            </a:pPr>
            <a:r>
              <a:rPr lang="en-US" sz="1100" dirty="0" smtClean="0">
                <a:solidFill>
                  <a:srgbClr val="000000"/>
                </a:solidFill>
                <a:cs typeface="Arial" charset="0"/>
              </a:rPr>
              <a:t>Mobile Number: 327-1058</a:t>
            </a:r>
            <a:endParaRPr lang="en-US" sz="1100" dirty="0">
              <a:solidFill>
                <a:srgbClr val="000000"/>
              </a:solidFill>
              <a:cs typeface="Arial" charset="0"/>
            </a:endParaRPr>
          </a:p>
          <a:p>
            <a:pPr marL="171450" indent="-171450" eaLnBrk="0" hangingPunct="0">
              <a:spcBef>
                <a:spcPts val="600"/>
              </a:spcBef>
              <a:buFont typeface="Wingdings" panose="05000000000000000000" pitchFamily="2" charset="2"/>
              <a:buChar char="§"/>
            </a:pPr>
            <a:r>
              <a:rPr lang="en-US" sz="1100" dirty="0" smtClean="0">
                <a:solidFill>
                  <a:srgbClr val="000000"/>
                </a:solidFill>
                <a:cs typeface="Arial" charset="0"/>
              </a:rPr>
              <a:t>State: OK</a:t>
            </a:r>
            <a:endParaRPr lang="en-US" sz="1100" dirty="0">
              <a:solidFill>
                <a:srgbClr val="000000"/>
              </a:solidFill>
              <a:cs typeface="Arial" charset="0"/>
            </a:endParaRPr>
          </a:p>
          <a:p>
            <a:pPr marL="171450" indent="-171450" eaLnBrk="0" hangingPunct="0">
              <a:spcBef>
                <a:spcPts val="600"/>
              </a:spcBef>
              <a:buFont typeface="Wingdings" panose="05000000000000000000" pitchFamily="2" charset="2"/>
              <a:buChar char="§"/>
            </a:pPr>
            <a:r>
              <a:rPr lang="en-US" sz="1100" dirty="0" smtClean="0">
                <a:solidFill>
                  <a:srgbClr val="000000"/>
                </a:solidFill>
                <a:cs typeface="Arial" charset="0"/>
              </a:rPr>
              <a:t>Makes roughly around 76 day calls, 100 Night calls</a:t>
            </a:r>
            <a:endParaRPr lang="en-US" sz="1100" dirty="0">
              <a:solidFill>
                <a:srgbClr val="000000"/>
              </a:solidFill>
              <a:cs typeface="Arial" charset="0"/>
            </a:endParaRPr>
          </a:p>
          <a:p>
            <a:pPr eaLnBrk="0" hangingPunct="0">
              <a:spcBef>
                <a:spcPts val="600"/>
              </a:spcBef>
            </a:pPr>
            <a:endParaRPr lang="en-US" sz="1100" dirty="0">
              <a:solidFill>
                <a:srgbClr val="000000"/>
              </a:solidFill>
              <a:cs typeface="Arial" charset="0"/>
            </a:endParaRPr>
          </a:p>
        </p:txBody>
      </p:sp>
      <p:sp>
        <p:nvSpPr>
          <p:cNvPr id="13" name="TextBox 12"/>
          <p:cNvSpPr txBox="1"/>
          <p:nvPr/>
        </p:nvSpPr>
        <p:spPr>
          <a:xfrm>
            <a:off x="403755" y="2397607"/>
            <a:ext cx="5092170" cy="353943"/>
          </a:xfrm>
          <a:prstGeom prst="rect">
            <a:avLst/>
          </a:prstGeom>
          <a:noFill/>
        </p:spPr>
        <p:txBody>
          <a:bodyPr wrap="square" rtlCol="0">
            <a:spAutoFit/>
          </a:bodyPr>
          <a:lstStyle/>
          <a:p>
            <a:pPr eaLnBrk="0" hangingPunct="0">
              <a:lnSpc>
                <a:spcPct val="85000"/>
              </a:lnSpc>
              <a:defRPr/>
            </a:pPr>
            <a:r>
              <a:rPr lang="en-US" sz="2000" kern="0" dirty="0" smtClean="0">
                <a:solidFill>
                  <a:srgbClr val="00BCE4">
                    <a:lumMod val="50000"/>
                  </a:srgbClr>
                </a:solidFill>
                <a:cs typeface="Calibri" pitchFamily="34" charset="0"/>
              </a:rPr>
              <a:t>Customer Interaction</a:t>
            </a:r>
            <a:endParaRPr lang="en-US" sz="2000" kern="0" dirty="0">
              <a:solidFill>
                <a:srgbClr val="00BCE4">
                  <a:lumMod val="50000"/>
                </a:srgbClr>
              </a:solidFill>
              <a:cs typeface="Calibri" pitchFamily="34" charset="0"/>
            </a:endParaRPr>
          </a:p>
        </p:txBody>
      </p:sp>
      <p:cxnSp>
        <p:nvCxnSpPr>
          <p:cNvPr id="14" name="Straight Connector 13"/>
          <p:cNvCxnSpPr/>
          <p:nvPr/>
        </p:nvCxnSpPr>
        <p:spPr>
          <a:xfrm>
            <a:off x="361349" y="2754739"/>
            <a:ext cx="8291513" cy="0"/>
          </a:xfrm>
          <a:prstGeom prst="line">
            <a:avLst/>
          </a:prstGeom>
          <a:noFill/>
          <a:ln w="19050" cap="flat" cmpd="sng" algn="ctr">
            <a:solidFill>
              <a:srgbClr val="7AC143"/>
            </a:solidFill>
            <a:prstDash val="sysDot"/>
            <a:headEnd type="none" w="med" len="med"/>
            <a:tailEnd type="arrow" w="lg" len="lg"/>
          </a:ln>
          <a:effectLst/>
        </p:spPr>
      </p:cxnSp>
      <p:sp>
        <p:nvSpPr>
          <p:cNvPr id="37" name="TextBox 36"/>
          <p:cNvSpPr txBox="1"/>
          <p:nvPr/>
        </p:nvSpPr>
        <p:spPr>
          <a:xfrm>
            <a:off x="864974" y="922638"/>
            <a:ext cx="215831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kern="0" dirty="0" smtClean="0">
                <a:solidFill>
                  <a:srgbClr val="00BCE4">
                    <a:lumMod val="50000"/>
                  </a:srgbClr>
                </a:solidFill>
              </a:rPr>
              <a:t>Customer</a:t>
            </a:r>
            <a:endParaRPr lang="en-IN" sz="1200" b="1" kern="0" dirty="0">
              <a:solidFill>
                <a:srgbClr val="00BCE4">
                  <a:lumMod val="50000"/>
                </a:srgbClr>
              </a:solidFill>
            </a:endParaRPr>
          </a:p>
        </p:txBody>
      </p:sp>
      <p:pic>
        <p:nvPicPr>
          <p:cNvPr id="38" name="Picture 37" descr="customer.png"/>
          <p:cNvPicPr>
            <a:picLocks noChangeAspect="1"/>
          </p:cNvPicPr>
          <p:nvPr/>
        </p:nvPicPr>
        <p:blipFill>
          <a:blip r:embed="rId2"/>
          <a:stretch>
            <a:fillRect/>
          </a:stretch>
        </p:blipFill>
        <p:spPr>
          <a:xfrm>
            <a:off x="939113" y="1236325"/>
            <a:ext cx="820179" cy="1086745"/>
          </a:xfrm>
          <a:prstGeom prst="rect">
            <a:avLst/>
          </a:prstGeom>
        </p:spPr>
      </p:pic>
      <p:pic>
        <p:nvPicPr>
          <p:cNvPr id="40" name="Picture 39" descr="churn_lr_model_diagram.png"/>
          <p:cNvPicPr>
            <a:picLocks noChangeAspect="1"/>
          </p:cNvPicPr>
          <p:nvPr/>
        </p:nvPicPr>
        <p:blipFill>
          <a:blip r:embed="rId3"/>
          <a:stretch>
            <a:fillRect/>
          </a:stretch>
        </p:blipFill>
        <p:spPr>
          <a:xfrm>
            <a:off x="247134" y="2919420"/>
            <a:ext cx="8690919" cy="3683207"/>
          </a:xfrm>
          <a:prstGeom prst="rect">
            <a:avLst/>
          </a:prstGeom>
        </p:spPr>
      </p:pic>
    </p:spTree>
    <p:extLst>
      <p:ext uri="{BB962C8B-B14F-4D97-AF65-F5344CB8AC3E}">
        <p14:creationId xmlns="" xmlns:p14="http://schemas.microsoft.com/office/powerpoint/2010/main" val="156723054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9079" y="2975392"/>
            <a:ext cx="3018775" cy="458587"/>
          </a:xfrm>
          <a:prstGeom prst="rect">
            <a:avLst/>
          </a:prstGeom>
        </p:spPr>
        <p:txBody>
          <a:bodyPr wrap="none">
            <a:spAutoFit/>
          </a:bodyPr>
          <a:lstStyle/>
          <a:p>
            <a:pPr fontAlgn="base">
              <a:lnSpc>
                <a:spcPct val="85000"/>
              </a:lnSpc>
              <a:spcBef>
                <a:spcPct val="0"/>
              </a:spcBef>
              <a:spcAft>
                <a:spcPct val="0"/>
              </a:spcAft>
            </a:pPr>
            <a:r>
              <a:rPr lang="en-US" sz="2800" b="1" dirty="0">
                <a:solidFill>
                  <a:schemeClr val="accent1"/>
                </a:solidFill>
                <a:latin typeface="+mj-lt"/>
                <a:ea typeface="+mj-ea"/>
                <a:cs typeface="+mj-cs"/>
              </a:rPr>
              <a:t>Solution – Demo</a:t>
            </a:r>
          </a:p>
        </p:txBody>
      </p:sp>
    </p:spTree>
    <p:extLst>
      <p:ext uri="{BB962C8B-B14F-4D97-AF65-F5344CB8AC3E}">
        <p14:creationId xmlns="" xmlns:p14="http://schemas.microsoft.com/office/powerpoint/2010/main" val="30331458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1568" y="179142"/>
            <a:ext cx="8412480" cy="425534"/>
          </a:xfrm>
        </p:spPr>
        <p:txBody>
          <a:bodyPr>
            <a:normAutofit fontScale="90000"/>
          </a:bodyPr>
          <a:lstStyle/>
          <a:p>
            <a:pPr fontAlgn="base">
              <a:lnSpc>
                <a:spcPct val="85000"/>
              </a:lnSpc>
              <a:spcAft>
                <a:spcPct val="0"/>
              </a:spcAft>
            </a:pPr>
            <a:r>
              <a:rPr lang="en-US" b="1" dirty="0">
                <a:solidFill>
                  <a:schemeClr val="accent1"/>
                </a:solidFill>
              </a:rPr>
              <a:t>A glance at raw data</a:t>
            </a:r>
          </a:p>
        </p:txBody>
      </p:sp>
      <p:pic>
        <p:nvPicPr>
          <p:cNvPr id="5" name="Picture 4"/>
          <p:cNvPicPr>
            <a:picLocks noChangeAspect="1"/>
          </p:cNvPicPr>
          <p:nvPr/>
        </p:nvPicPr>
        <p:blipFill>
          <a:blip r:embed="rId2"/>
          <a:stretch>
            <a:fillRect/>
          </a:stretch>
        </p:blipFill>
        <p:spPr>
          <a:xfrm>
            <a:off x="2216307" y="1518029"/>
            <a:ext cx="6289424" cy="4079799"/>
          </a:xfrm>
          <a:prstGeom prst="rect">
            <a:avLst/>
          </a:prstGeom>
        </p:spPr>
      </p:pic>
      <p:graphicFrame>
        <p:nvGraphicFramePr>
          <p:cNvPr id="2" name="Table 1"/>
          <p:cNvGraphicFramePr>
            <a:graphicFrameLocks noGrp="1"/>
          </p:cNvGraphicFramePr>
          <p:nvPr>
            <p:extLst>
              <p:ext uri="{D42A27DB-BD31-4B8C-83A1-F6EECF244321}">
                <p14:modId xmlns="" xmlns:p14="http://schemas.microsoft.com/office/powerpoint/2010/main" val="3546754855"/>
              </p:ext>
            </p:extLst>
          </p:nvPr>
        </p:nvGraphicFramePr>
        <p:xfrm>
          <a:off x="219805" y="275238"/>
          <a:ext cx="1452282" cy="6431637"/>
        </p:xfrm>
        <a:graphic>
          <a:graphicData uri="http://schemas.openxmlformats.org/drawingml/2006/table">
            <a:tbl>
              <a:tblPr firstRow="1" bandRow="1">
                <a:tableStyleId>{5C22544A-7EE6-4342-B048-85BDC9FD1C3A}</a:tableStyleId>
              </a:tblPr>
              <a:tblGrid>
                <a:gridCol w="1452282">
                  <a:extLst>
                    <a:ext uri="{9D8B030D-6E8A-4147-A177-3AD203B41FA5}">
                      <a16:colId xmlns="" xmlns:a16="http://schemas.microsoft.com/office/drawing/2014/main" val="20000"/>
                    </a:ext>
                  </a:extLst>
                </a:gridCol>
              </a:tblGrid>
              <a:tr h="237407">
                <a:tc>
                  <a:txBody>
                    <a:bodyPr/>
                    <a:lstStyle/>
                    <a:p>
                      <a:pPr marL="0" marR="0">
                        <a:lnSpc>
                          <a:spcPct val="115000"/>
                        </a:lnSpc>
                        <a:spcBef>
                          <a:spcPts val="0"/>
                        </a:spcBef>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Features</a:t>
                      </a:r>
                    </a:p>
                  </a:txBody>
                  <a:tcPr marL="68580" marR="68580" marT="0" marB="0" anchor="b"/>
                </a:tc>
                <a:extLst>
                  <a:ext uri="{0D108BD9-81ED-4DB2-BD59-A6C34878D82A}">
                    <a16:rowId xmlns="" xmlns:a16="http://schemas.microsoft.com/office/drawing/2014/main" val="10000"/>
                  </a:ext>
                </a:extLst>
              </a:tr>
              <a:tr h="2505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t>State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1"/>
                  </a:ext>
                </a:extLst>
              </a:tr>
              <a:tr h="250529">
                <a:tc>
                  <a:txBody>
                    <a:bodyPr/>
                    <a:lstStyle/>
                    <a:p>
                      <a:pPr marL="0" marR="0">
                        <a:lnSpc>
                          <a:spcPct val="115000"/>
                        </a:lnSpc>
                        <a:spcBef>
                          <a:spcPts val="0"/>
                        </a:spcBef>
                        <a:spcAft>
                          <a:spcPts val="0"/>
                        </a:spcAft>
                      </a:pPr>
                      <a:r>
                        <a:rPr lang="en-IN" sz="1400" dirty="0" smtClean="0"/>
                        <a:t>Area Code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2"/>
                  </a:ext>
                </a:extLst>
              </a:tr>
              <a:tr h="250529">
                <a:tc>
                  <a:txBody>
                    <a:bodyPr/>
                    <a:lstStyle/>
                    <a:p>
                      <a:pPr marL="0" marR="0">
                        <a:lnSpc>
                          <a:spcPct val="115000"/>
                        </a:lnSpc>
                        <a:spcBef>
                          <a:spcPts val="0"/>
                        </a:spcBef>
                        <a:spcAft>
                          <a:spcPts val="0"/>
                        </a:spcAft>
                      </a:pPr>
                      <a:r>
                        <a:rPr lang="en-IN" sz="1400" dirty="0" smtClean="0"/>
                        <a:t>Phone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3"/>
                  </a:ext>
                </a:extLst>
              </a:tr>
              <a:tr h="250529">
                <a:tc>
                  <a:txBody>
                    <a:bodyPr/>
                    <a:lstStyle/>
                    <a:p>
                      <a:pPr marL="0" marR="0">
                        <a:lnSpc>
                          <a:spcPct val="115000"/>
                        </a:lnSpc>
                        <a:spcBef>
                          <a:spcPts val="0"/>
                        </a:spcBef>
                        <a:spcAft>
                          <a:spcPts val="0"/>
                        </a:spcAft>
                      </a:pPr>
                      <a:r>
                        <a:rPr lang="en-IN" sz="1400" dirty="0" smtClean="0"/>
                        <a:t>Account Length</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4"/>
                  </a:ext>
                </a:extLst>
              </a:tr>
              <a:tr h="250529">
                <a:tc>
                  <a:txBody>
                    <a:bodyPr/>
                    <a:lstStyle/>
                    <a:p>
                      <a:pPr marL="0" marR="0">
                        <a:lnSpc>
                          <a:spcPct val="115000"/>
                        </a:lnSpc>
                        <a:spcBef>
                          <a:spcPts val="0"/>
                        </a:spcBef>
                        <a:spcAft>
                          <a:spcPts val="0"/>
                        </a:spcAft>
                      </a:pPr>
                      <a:r>
                        <a:rPr lang="en-IN" sz="1400" dirty="0" err="1" smtClean="0"/>
                        <a:t>VMail</a:t>
                      </a:r>
                      <a:r>
                        <a:rPr lang="en-IN" sz="1400" dirty="0" smtClean="0"/>
                        <a:t> Message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5"/>
                  </a:ext>
                </a:extLst>
              </a:tr>
              <a:tr h="250529">
                <a:tc>
                  <a:txBody>
                    <a:bodyPr/>
                    <a:lstStyle/>
                    <a:p>
                      <a:pPr marL="0" marR="0">
                        <a:lnSpc>
                          <a:spcPct val="115000"/>
                        </a:lnSpc>
                        <a:spcBef>
                          <a:spcPts val="0"/>
                        </a:spcBef>
                        <a:spcAft>
                          <a:spcPts val="0"/>
                        </a:spcAft>
                      </a:pPr>
                      <a:r>
                        <a:rPr lang="en-IN" sz="1400" dirty="0" smtClean="0"/>
                        <a:t>Day </a:t>
                      </a:r>
                      <a:r>
                        <a:rPr lang="en-IN" sz="1400" dirty="0" err="1" smtClean="0"/>
                        <a:t>Mins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6"/>
                  </a:ext>
                </a:extLst>
              </a:tr>
              <a:tr h="250529">
                <a:tc>
                  <a:txBody>
                    <a:bodyPr/>
                    <a:lstStyle/>
                    <a:p>
                      <a:pPr marL="0" marR="0">
                        <a:lnSpc>
                          <a:spcPct val="115000"/>
                        </a:lnSpc>
                        <a:spcBef>
                          <a:spcPts val="0"/>
                        </a:spcBef>
                        <a:spcAft>
                          <a:spcPts val="0"/>
                        </a:spcAft>
                      </a:pPr>
                      <a:r>
                        <a:rPr lang="en-IN" sz="1400" dirty="0" smtClean="0"/>
                        <a:t>Eve </a:t>
                      </a:r>
                      <a:r>
                        <a:rPr lang="en-IN" sz="1400" dirty="0" err="1" smtClean="0"/>
                        <a:t>Mins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7"/>
                  </a:ext>
                </a:extLst>
              </a:tr>
              <a:tr h="250529">
                <a:tc>
                  <a:txBody>
                    <a:bodyPr/>
                    <a:lstStyle/>
                    <a:p>
                      <a:pPr marL="0" marR="0">
                        <a:lnSpc>
                          <a:spcPct val="115000"/>
                        </a:lnSpc>
                        <a:spcBef>
                          <a:spcPts val="0"/>
                        </a:spcBef>
                        <a:spcAft>
                          <a:spcPts val="0"/>
                        </a:spcAft>
                      </a:pPr>
                      <a:r>
                        <a:rPr lang="en-IN" sz="1400" dirty="0" smtClean="0"/>
                        <a:t>Night </a:t>
                      </a:r>
                      <a:r>
                        <a:rPr lang="en-IN" sz="1400" dirty="0" err="1" smtClean="0"/>
                        <a:t>Mins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8"/>
                  </a:ext>
                </a:extLst>
              </a:tr>
              <a:tr h="250529">
                <a:tc>
                  <a:txBody>
                    <a:bodyPr/>
                    <a:lstStyle/>
                    <a:p>
                      <a:pPr marL="0" marR="0">
                        <a:lnSpc>
                          <a:spcPct val="115000"/>
                        </a:lnSpc>
                        <a:spcBef>
                          <a:spcPts val="0"/>
                        </a:spcBef>
                        <a:spcAft>
                          <a:spcPts val="0"/>
                        </a:spcAft>
                      </a:pPr>
                      <a:r>
                        <a:rPr lang="en-IN" sz="1400" dirty="0" smtClean="0"/>
                        <a:t>Intl </a:t>
                      </a:r>
                      <a:r>
                        <a:rPr lang="en-IN" sz="1400" dirty="0" err="1" smtClean="0"/>
                        <a:t>Mins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 xmlns:a16="http://schemas.microsoft.com/office/drawing/2014/main" val="10009"/>
                  </a:ext>
                </a:extLst>
              </a:tr>
              <a:tr h="321784">
                <a:tc>
                  <a:txBody>
                    <a:bodyPr/>
                    <a:lstStyle/>
                    <a:p>
                      <a:pPr marL="0" marR="0">
                        <a:lnSpc>
                          <a:spcPct val="115000"/>
                        </a:lnSpc>
                        <a:spcBef>
                          <a:spcPts val="0"/>
                        </a:spcBef>
                        <a:spcAft>
                          <a:spcPts val="0"/>
                        </a:spcAft>
                      </a:pPr>
                      <a:r>
                        <a:rPr lang="en-IN" sz="1400" dirty="0" err="1" smtClean="0"/>
                        <a:t>CustServ</a:t>
                      </a:r>
                      <a:r>
                        <a:rPr lang="en-IN" sz="1400" dirty="0" smtClean="0"/>
                        <a:t> Calls</a:t>
                      </a:r>
                    </a:p>
                  </a:txBody>
                  <a:tcPr marL="68580" marR="68580" marT="0" marB="0" anchor="b"/>
                </a:tc>
                <a:extLst>
                  <a:ext uri="{0D108BD9-81ED-4DB2-BD59-A6C34878D82A}">
                    <a16:rowId xmlns="" xmlns:a16="http://schemas.microsoft.com/office/drawing/2014/main" val="10010"/>
                  </a:ext>
                </a:extLst>
              </a:tr>
              <a:tr h="321784">
                <a:tc>
                  <a:txBody>
                    <a:bodyPr/>
                    <a:lstStyle/>
                    <a:p>
                      <a:pPr marL="0" marR="0">
                        <a:lnSpc>
                          <a:spcPct val="115000"/>
                        </a:lnSpc>
                        <a:spcBef>
                          <a:spcPts val="0"/>
                        </a:spcBef>
                        <a:spcAft>
                          <a:spcPts val="0"/>
                        </a:spcAft>
                      </a:pPr>
                      <a:r>
                        <a:rPr lang="en-IN" sz="1400" dirty="0" smtClean="0"/>
                        <a:t>Int'l Plan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err="1" smtClean="0"/>
                        <a:t>VMail</a:t>
                      </a:r>
                      <a:r>
                        <a:rPr lang="en-IN" sz="1400" dirty="0" smtClean="0"/>
                        <a:t> Plan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Day Calls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Day Charge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Eve Calls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Eve </a:t>
                      </a:r>
                      <a:r>
                        <a:rPr lang="en-IN" sz="1400" dirty="0" err="1" smtClean="0"/>
                        <a:t>Charg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Night Calls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Night </a:t>
                      </a:r>
                      <a:r>
                        <a:rPr lang="en-IN" sz="1400" dirty="0" err="1" smtClean="0"/>
                        <a:t>Charg</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Intl Call</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Intl Charge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r h="321784">
                <a:tc>
                  <a:txBody>
                    <a:bodyPr/>
                    <a:lstStyle/>
                    <a:p>
                      <a:pPr marL="0" marR="0">
                        <a:lnSpc>
                          <a:spcPct val="115000"/>
                        </a:lnSpc>
                        <a:spcBef>
                          <a:spcPts val="0"/>
                        </a:spcBef>
                        <a:spcAft>
                          <a:spcPts val="0"/>
                        </a:spcAft>
                      </a:pPr>
                      <a:r>
                        <a:rPr lang="en-IN" sz="1400" dirty="0" smtClean="0"/>
                        <a:t>Churn</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 xmlns:p14="http://schemas.microsoft.com/office/powerpoint/2010/main" val="39966255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4092" y="235272"/>
            <a:ext cx="8412480" cy="425534"/>
          </a:xfrm>
        </p:spPr>
        <p:txBody>
          <a:bodyPr>
            <a:normAutofit fontScale="90000"/>
          </a:bodyPr>
          <a:lstStyle/>
          <a:p>
            <a:pPr fontAlgn="base">
              <a:lnSpc>
                <a:spcPct val="85000"/>
              </a:lnSpc>
              <a:spcAft>
                <a:spcPct val="0"/>
              </a:spcAft>
            </a:pPr>
            <a:r>
              <a:rPr lang="en-US" b="1" dirty="0">
                <a:solidFill>
                  <a:schemeClr val="accent1"/>
                </a:solidFill>
              </a:rPr>
              <a:t>Data Engineering done </a:t>
            </a:r>
          </a:p>
        </p:txBody>
      </p:sp>
      <p:sp>
        <p:nvSpPr>
          <p:cNvPr id="6" name="Title 2"/>
          <p:cNvSpPr txBox="1">
            <a:spLocks/>
          </p:cNvSpPr>
          <p:nvPr/>
        </p:nvSpPr>
        <p:spPr bwMode="gray">
          <a:xfrm>
            <a:off x="361896" y="854858"/>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Problem at hand</a:t>
            </a:r>
          </a:p>
        </p:txBody>
      </p:sp>
      <p:sp>
        <p:nvSpPr>
          <p:cNvPr id="7" name="Rectangle 6"/>
          <p:cNvSpPr/>
          <p:nvPr/>
        </p:nvSpPr>
        <p:spPr>
          <a:xfrm>
            <a:off x="224092" y="1155057"/>
            <a:ext cx="8456268" cy="738664"/>
          </a:xfrm>
          <a:prstGeom prst="rect">
            <a:avLst/>
          </a:prstGeom>
        </p:spPr>
        <p:txBody>
          <a:bodyPr wrap="square">
            <a:spAutoFit/>
          </a:bodyPr>
          <a:lstStyle/>
          <a:p>
            <a:pPr marL="171450" indent="-171450">
              <a:spcBef>
                <a:spcPts val="600"/>
              </a:spcBef>
              <a:buSzPct val="100000"/>
              <a:buFont typeface="Wingdings" panose="05000000000000000000" pitchFamily="2" charset="2"/>
              <a:buChar char="§"/>
            </a:pPr>
            <a:r>
              <a:rPr lang="en-IN" sz="1400" dirty="0" smtClean="0">
                <a:solidFill>
                  <a:srgbClr val="00BCE4">
                    <a:lumMod val="50000"/>
                  </a:srgbClr>
                </a:solidFill>
                <a:cs typeface="Calibri" pitchFamily="34" charset="0"/>
              </a:rPr>
              <a:t>Keeping your customers is not magic. It all boils down to analyzing the reasons behind churn and then acting on them. Improve your customer service levels and make sure they see what they are gaining if they stay with you, rather than stray away from you.</a:t>
            </a:r>
            <a:endParaRPr lang="en-US" sz="1400" dirty="0">
              <a:solidFill>
                <a:srgbClr val="00BCE4">
                  <a:lumMod val="50000"/>
                </a:srgbClr>
              </a:solidFill>
              <a:cs typeface="Calibri" pitchFamily="34" charset="0"/>
            </a:endParaRPr>
          </a:p>
        </p:txBody>
      </p:sp>
      <p:sp>
        <p:nvSpPr>
          <p:cNvPr id="8" name="Oval 3"/>
          <p:cNvSpPr>
            <a:spLocks noChangeArrowheads="1"/>
          </p:cNvSpPr>
          <p:nvPr/>
        </p:nvSpPr>
        <p:spPr bwMode="gray">
          <a:xfrm>
            <a:off x="505400" y="2164225"/>
            <a:ext cx="7931862" cy="3951050"/>
          </a:xfrm>
          <a:prstGeom prst="ellipse">
            <a:avLst/>
          </a:prstGeom>
          <a:noFill/>
          <a:ln w="254000">
            <a:solidFill>
              <a:srgbClr val="FFD200"/>
            </a:solidFill>
            <a:round/>
            <a:headEnd type="none" w="sm" len="sm"/>
            <a:tailEnd type="none" w="sm" len="sm"/>
          </a:ln>
          <a:effectLst/>
        </p:spPr>
        <p:txBody>
          <a:bodyPr wrap="none" lIns="91410" tIns="45704" rIns="91410" bIns="45704" anchor="ctr"/>
          <a:lstStyle/>
          <a:p>
            <a:pPr defTabSz="914309"/>
            <a:endParaRPr lang="en-US">
              <a:solidFill>
                <a:srgbClr val="000000"/>
              </a:solidFill>
              <a:latin typeface="EYInterstate Light" pitchFamily="2" charset="0"/>
            </a:endParaRPr>
          </a:p>
        </p:txBody>
      </p:sp>
      <p:sp>
        <p:nvSpPr>
          <p:cNvPr id="9" name="Oval 4"/>
          <p:cNvSpPr>
            <a:spLocks noChangeArrowheads="1"/>
          </p:cNvSpPr>
          <p:nvPr/>
        </p:nvSpPr>
        <p:spPr bwMode="gray">
          <a:xfrm>
            <a:off x="1121898" y="2662887"/>
            <a:ext cx="6779898" cy="2993557"/>
          </a:xfrm>
          <a:prstGeom prst="ellipse">
            <a:avLst/>
          </a:prstGeom>
          <a:solidFill>
            <a:srgbClr val="F2F2F2"/>
          </a:solidFill>
          <a:ln w="12700">
            <a:noFill/>
            <a:round/>
            <a:headEnd type="none" w="sm" len="sm"/>
            <a:tailEnd type="none" w="sm" len="sm"/>
          </a:ln>
          <a:effectLst/>
        </p:spPr>
        <p:txBody>
          <a:bodyPr wrap="none" lIns="91410" tIns="45704" rIns="91410" bIns="45704" anchor="ctr"/>
          <a:lstStyle/>
          <a:p>
            <a:pPr defTabSz="914309"/>
            <a:endParaRPr lang="en-US" dirty="0">
              <a:solidFill>
                <a:srgbClr val="000000"/>
              </a:solidFill>
              <a:latin typeface="EYInterstate Light" pitchFamily="2" charset="0"/>
            </a:endParaRPr>
          </a:p>
        </p:txBody>
      </p:sp>
      <p:sp>
        <p:nvSpPr>
          <p:cNvPr id="10" name="AutoShape 6"/>
          <p:cNvSpPr>
            <a:spLocks noChangeArrowheads="1"/>
          </p:cNvSpPr>
          <p:nvPr/>
        </p:nvSpPr>
        <p:spPr bwMode="gray">
          <a:xfrm>
            <a:off x="4432033" y="2659702"/>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1" name="AutoShape 7"/>
          <p:cNvSpPr>
            <a:spLocks noChangeArrowheads="1"/>
          </p:cNvSpPr>
          <p:nvPr/>
        </p:nvSpPr>
        <p:spPr bwMode="gray">
          <a:xfrm rot="1103596">
            <a:off x="6794542" y="3083336"/>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2" name="AutoShape 8"/>
          <p:cNvSpPr>
            <a:spLocks noChangeArrowheads="1"/>
          </p:cNvSpPr>
          <p:nvPr/>
        </p:nvSpPr>
        <p:spPr bwMode="gray">
          <a:xfrm rot="9414210">
            <a:off x="6580921" y="506587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5" name="AutoShape 9"/>
          <p:cNvSpPr>
            <a:spLocks noChangeArrowheads="1"/>
          </p:cNvSpPr>
          <p:nvPr/>
        </p:nvSpPr>
        <p:spPr bwMode="gray">
          <a:xfrm rot="16414580">
            <a:off x="1166795" y="4019010"/>
            <a:ext cx="162671" cy="236575"/>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6" name="AutoShape 10"/>
          <p:cNvSpPr>
            <a:spLocks noChangeArrowheads="1"/>
          </p:cNvSpPr>
          <p:nvPr/>
        </p:nvSpPr>
        <p:spPr bwMode="gray">
          <a:xfrm rot="10800000">
            <a:off x="4415604" y="5399692"/>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7" name="AutoShape 11"/>
          <p:cNvSpPr>
            <a:spLocks noChangeArrowheads="1"/>
          </p:cNvSpPr>
          <p:nvPr/>
        </p:nvSpPr>
        <p:spPr bwMode="gray">
          <a:xfrm rot="11849202">
            <a:off x="2289717" y="508112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8" name="AutoShape 12"/>
          <p:cNvSpPr>
            <a:spLocks noChangeArrowheads="1"/>
          </p:cNvSpPr>
          <p:nvPr/>
        </p:nvSpPr>
        <p:spPr bwMode="gray">
          <a:xfrm rot="5689827">
            <a:off x="7702174" y="4068150"/>
            <a:ext cx="162671" cy="236575"/>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19" name="AutoShape 13"/>
          <p:cNvSpPr>
            <a:spLocks noChangeArrowheads="1"/>
          </p:cNvSpPr>
          <p:nvPr/>
        </p:nvSpPr>
        <p:spPr bwMode="gray">
          <a:xfrm rot="20494948">
            <a:off x="2279859" y="2990128"/>
            <a:ext cx="157717" cy="244007"/>
          </a:xfrm>
          <a:prstGeom prst="chevron">
            <a:avLst>
              <a:gd name="adj" fmla="val 40625"/>
            </a:avLst>
          </a:prstGeom>
          <a:solidFill>
            <a:schemeClr val="bg1"/>
          </a:solidFill>
          <a:ln w="28575">
            <a:solidFill>
              <a:schemeClr val="bg1"/>
            </a:solidFill>
            <a:miter lim="800000"/>
            <a:headEnd/>
            <a:tailEnd/>
          </a:ln>
          <a:effectLst/>
        </p:spPr>
        <p:txBody>
          <a:bodyPr wrap="none" anchor="ctr"/>
          <a:lstStyle/>
          <a:p>
            <a:pPr defTabSz="914309"/>
            <a:endParaRPr lang="en-US">
              <a:solidFill>
                <a:srgbClr val="000000"/>
              </a:solidFill>
              <a:latin typeface="EYInterstate Light" pitchFamily="2" charset="0"/>
            </a:endParaRPr>
          </a:p>
        </p:txBody>
      </p:sp>
      <p:sp>
        <p:nvSpPr>
          <p:cNvPr id="20" name="Oval 14"/>
          <p:cNvSpPr>
            <a:spLocks noChangeArrowheads="1"/>
          </p:cNvSpPr>
          <p:nvPr/>
        </p:nvSpPr>
        <p:spPr bwMode="gray">
          <a:xfrm>
            <a:off x="1358648" y="2909830"/>
            <a:ext cx="6306403" cy="2499676"/>
          </a:xfrm>
          <a:prstGeom prst="ellipse">
            <a:avLst/>
          </a:prstGeom>
          <a:solidFill>
            <a:srgbClr val="FFFFFF"/>
          </a:solidFill>
          <a:ln w="12700">
            <a:noFill/>
            <a:round/>
            <a:headEnd type="none" w="sm" len="sm"/>
            <a:tailEnd type="none" w="sm" len="sm"/>
          </a:ln>
          <a:effectLst/>
        </p:spPr>
        <p:txBody>
          <a:bodyPr wrap="none" lIns="91410" tIns="45704" rIns="91410" bIns="45704" anchor="ctr"/>
          <a:lstStyle/>
          <a:p>
            <a:pPr defTabSz="914309"/>
            <a:endParaRPr lang="en-US">
              <a:solidFill>
                <a:srgbClr val="000000"/>
              </a:solidFill>
              <a:latin typeface="EYInterstate Light" pitchFamily="2" charset="0"/>
            </a:endParaRPr>
          </a:p>
        </p:txBody>
      </p:sp>
      <p:sp>
        <p:nvSpPr>
          <p:cNvPr id="21" name="Freeform 25"/>
          <p:cNvSpPr>
            <a:spLocks/>
          </p:cNvSpPr>
          <p:nvPr/>
        </p:nvSpPr>
        <p:spPr bwMode="gray">
          <a:xfrm>
            <a:off x="5585161" y="5108396"/>
            <a:ext cx="7945" cy="19118"/>
          </a:xfrm>
          <a:custGeom>
            <a:avLst/>
            <a:gdLst/>
            <a:ahLst/>
            <a:cxnLst>
              <a:cxn ang="0">
                <a:pos x="0" y="12"/>
              </a:cxn>
              <a:cxn ang="0">
                <a:pos x="1" y="12"/>
              </a:cxn>
              <a:cxn ang="0">
                <a:pos x="3" y="0"/>
              </a:cxn>
              <a:cxn ang="0">
                <a:pos x="4" y="1"/>
              </a:cxn>
              <a:cxn ang="0">
                <a:pos x="0" y="12"/>
              </a:cxn>
            </a:cxnLst>
            <a:rect l="0" t="0" r="r" b="b"/>
            <a:pathLst>
              <a:path w="4" h="12">
                <a:moveTo>
                  <a:pt x="0" y="12"/>
                </a:moveTo>
                <a:lnTo>
                  <a:pt x="1" y="12"/>
                </a:lnTo>
                <a:lnTo>
                  <a:pt x="3" y="0"/>
                </a:lnTo>
                <a:lnTo>
                  <a:pt x="4" y="1"/>
                </a:lnTo>
                <a:lnTo>
                  <a:pt x="0" y="1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2" name="Freeform 26"/>
          <p:cNvSpPr>
            <a:spLocks/>
          </p:cNvSpPr>
          <p:nvPr/>
        </p:nvSpPr>
        <p:spPr bwMode="gray">
          <a:xfrm>
            <a:off x="4031202" y="5218324"/>
            <a:ext cx="17479" cy="11151"/>
          </a:xfrm>
          <a:custGeom>
            <a:avLst/>
            <a:gdLst/>
            <a:ahLst/>
            <a:cxnLst>
              <a:cxn ang="0">
                <a:pos x="0" y="8"/>
              </a:cxn>
              <a:cxn ang="0">
                <a:pos x="9" y="0"/>
              </a:cxn>
              <a:cxn ang="0">
                <a:pos x="10" y="1"/>
              </a:cxn>
              <a:cxn ang="0">
                <a:pos x="0" y="8"/>
              </a:cxn>
            </a:cxnLst>
            <a:rect l="0" t="0" r="r" b="b"/>
            <a:pathLst>
              <a:path w="10" h="8">
                <a:moveTo>
                  <a:pt x="0" y="8"/>
                </a:moveTo>
                <a:lnTo>
                  <a:pt x="9" y="0"/>
                </a:lnTo>
                <a:lnTo>
                  <a:pt x="10" y="1"/>
                </a:lnTo>
                <a:lnTo>
                  <a:pt x="0" y="8"/>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3" name="Freeform 30"/>
          <p:cNvSpPr>
            <a:spLocks/>
          </p:cNvSpPr>
          <p:nvPr/>
        </p:nvSpPr>
        <p:spPr bwMode="gray">
          <a:xfrm>
            <a:off x="4190095" y="3013386"/>
            <a:ext cx="11123" cy="17525"/>
          </a:xfrm>
          <a:custGeom>
            <a:avLst/>
            <a:gdLst/>
            <a:ahLst/>
            <a:cxnLst>
              <a:cxn ang="0">
                <a:pos x="7" y="0"/>
              </a:cxn>
              <a:cxn ang="0">
                <a:pos x="1" y="10"/>
              </a:cxn>
              <a:cxn ang="0">
                <a:pos x="0" y="10"/>
              </a:cxn>
              <a:cxn ang="0">
                <a:pos x="7" y="0"/>
              </a:cxn>
            </a:cxnLst>
            <a:rect l="0" t="0" r="r" b="b"/>
            <a:pathLst>
              <a:path w="7" h="10">
                <a:moveTo>
                  <a:pt x="7" y="0"/>
                </a:moveTo>
                <a:lnTo>
                  <a:pt x="1" y="10"/>
                </a:lnTo>
                <a:lnTo>
                  <a:pt x="0" y="10"/>
                </a:lnTo>
                <a:lnTo>
                  <a:pt x="7"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24" name="Text Box 31"/>
          <p:cNvSpPr txBox="1">
            <a:spLocks noChangeArrowheads="1"/>
          </p:cNvSpPr>
          <p:nvPr/>
        </p:nvSpPr>
        <p:spPr bwMode="gray">
          <a:xfrm>
            <a:off x="6792365" y="4434134"/>
            <a:ext cx="1287018" cy="449354"/>
          </a:xfrm>
          <a:prstGeom prst="rect">
            <a:avLst/>
          </a:prstGeom>
          <a:noFill/>
          <a:ln w="12700">
            <a:noFill/>
            <a:miter lim="800000"/>
            <a:headEnd type="none" w="sm" len="sm"/>
            <a:tailEnd type="none" w="sm" len="sm"/>
          </a:ln>
          <a:effectLst/>
        </p:spPr>
        <p:txBody>
          <a:bodyPr wrap="square" lIns="0" tIns="0" rIns="0" bIns="0" anchor="b"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4. Get Insights and document them</a:t>
            </a:r>
          </a:p>
        </p:txBody>
      </p:sp>
      <p:sp>
        <p:nvSpPr>
          <p:cNvPr id="25" name="Text Box 32"/>
          <p:cNvSpPr txBox="1">
            <a:spLocks noChangeArrowheads="1"/>
          </p:cNvSpPr>
          <p:nvPr/>
        </p:nvSpPr>
        <p:spPr bwMode="gray">
          <a:xfrm>
            <a:off x="847921" y="3525462"/>
            <a:ext cx="1463390" cy="443198"/>
          </a:xfrm>
          <a:prstGeom prst="rect">
            <a:avLst/>
          </a:prstGeom>
          <a:noFill/>
          <a:ln w="12700">
            <a:noFill/>
            <a:miter lim="800000"/>
            <a:headEnd type="none" w="sm" len="sm"/>
            <a:tailEnd type="none" w="sm" len="sm"/>
          </a:ln>
          <a:effectLst/>
        </p:spPr>
        <p:txBody>
          <a:bodyPr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8. Finalize the Model for the best fit</a:t>
            </a:r>
          </a:p>
        </p:txBody>
      </p:sp>
      <p:sp>
        <p:nvSpPr>
          <p:cNvPr id="26" name="Text Box 33"/>
          <p:cNvSpPr txBox="1">
            <a:spLocks noChangeArrowheads="1"/>
          </p:cNvSpPr>
          <p:nvPr/>
        </p:nvSpPr>
        <p:spPr bwMode="gray">
          <a:xfrm>
            <a:off x="2482546" y="2817455"/>
            <a:ext cx="2015665" cy="443198"/>
          </a:xfrm>
          <a:prstGeom prst="rect">
            <a:avLst/>
          </a:prstGeom>
          <a:noFill/>
          <a:ln w="12700">
            <a:noFill/>
            <a:miter lim="800000"/>
            <a:headEnd type="none" w="sm" len="sm"/>
            <a:tailEnd type="none" w="sm" len="sm"/>
          </a:ln>
          <a:effectLst/>
        </p:spPr>
        <p:txBody>
          <a:bodyPr wrap="square" lIns="0" tIns="0" rIns="0" bIns="0">
            <a:spAutoFit/>
          </a:bodyPr>
          <a:lstStyle/>
          <a:p>
            <a:pPr defTabSz="1134949">
              <a:lnSpc>
                <a:spcPct val="90000"/>
              </a:lnSpc>
            </a:pPr>
            <a:r>
              <a:rPr lang="en-US" sz="1600" b="1" dirty="0">
                <a:solidFill>
                  <a:srgbClr val="646464"/>
                </a:solidFill>
                <a:latin typeface="EYInterstate Light" pitchFamily="2" charset="0"/>
                <a:cs typeface="Times New Roman" pitchFamily="18" charset="0"/>
              </a:rPr>
              <a:t>1. Data Preprocessing – Imputation &amp; type conversion</a:t>
            </a:r>
          </a:p>
        </p:txBody>
      </p:sp>
      <p:sp>
        <p:nvSpPr>
          <p:cNvPr id="27" name="Text Box 34"/>
          <p:cNvSpPr txBox="1">
            <a:spLocks noChangeArrowheads="1"/>
          </p:cNvSpPr>
          <p:nvPr/>
        </p:nvSpPr>
        <p:spPr bwMode="gray">
          <a:xfrm>
            <a:off x="1073766" y="4495003"/>
            <a:ext cx="1387121" cy="670953"/>
          </a:xfrm>
          <a:prstGeom prst="rect">
            <a:avLst/>
          </a:prstGeom>
          <a:noFill/>
          <a:ln w="12700">
            <a:noFill/>
            <a:miter lim="800000"/>
            <a:headEnd type="none" w="sm" len="sm"/>
            <a:tailEnd type="none" w="sm" len="sm"/>
          </a:ln>
          <a:effectLst/>
        </p:spPr>
        <p:txBody>
          <a:bodyPr lIns="0" tIns="0" rIns="0" bIns="0">
            <a:spAutoFit/>
          </a:bodyPr>
          <a:lstStyle/>
          <a:p>
            <a:pPr defTabSz="1134949">
              <a:lnSpc>
                <a:spcPct val="90000"/>
              </a:lnSpc>
            </a:pPr>
            <a:r>
              <a:rPr lang="en-US" sz="1400" b="1" dirty="0">
                <a:solidFill>
                  <a:srgbClr val="646464"/>
                </a:solidFill>
                <a:latin typeface="EYInterstate Light" pitchFamily="2" charset="0"/>
                <a:cs typeface="Times New Roman" pitchFamily="18" charset="0"/>
              </a:rPr>
              <a:t>7. </a:t>
            </a:r>
            <a:r>
              <a:rPr lang="en-US" sz="1600" b="1" dirty="0">
                <a:solidFill>
                  <a:srgbClr val="646464"/>
                </a:solidFill>
                <a:latin typeface="EYInterstate Light" pitchFamily="2" charset="0"/>
                <a:cs typeface="Times New Roman" pitchFamily="18" charset="0"/>
              </a:rPr>
              <a:t>Compare accuracy and results of various models</a:t>
            </a:r>
          </a:p>
        </p:txBody>
      </p:sp>
      <p:sp>
        <p:nvSpPr>
          <p:cNvPr id="28" name="Text Box 35"/>
          <p:cNvSpPr txBox="1">
            <a:spLocks noChangeArrowheads="1"/>
          </p:cNvSpPr>
          <p:nvPr/>
        </p:nvSpPr>
        <p:spPr bwMode="gray">
          <a:xfrm>
            <a:off x="6822926" y="3453100"/>
            <a:ext cx="1231408" cy="670953"/>
          </a:xfrm>
          <a:prstGeom prst="rect">
            <a:avLst/>
          </a:prstGeom>
          <a:noFill/>
          <a:ln w="12700">
            <a:noFill/>
            <a:miter lim="800000"/>
            <a:headEnd type="none" w="sm" len="sm"/>
            <a:tailEnd type="none" w="sm" len="sm"/>
          </a:ln>
          <a:effectLst/>
        </p:spPr>
        <p:txBody>
          <a:bodyPr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3. Plotting and Visualizing the data</a:t>
            </a:r>
          </a:p>
        </p:txBody>
      </p:sp>
      <p:sp>
        <p:nvSpPr>
          <p:cNvPr id="29" name="Text Box 36"/>
          <p:cNvSpPr txBox="1">
            <a:spLocks noChangeArrowheads="1"/>
          </p:cNvSpPr>
          <p:nvPr/>
        </p:nvSpPr>
        <p:spPr bwMode="gray">
          <a:xfrm>
            <a:off x="2851802" y="5241971"/>
            <a:ext cx="1296555" cy="664797"/>
          </a:xfrm>
          <a:prstGeom prst="rect">
            <a:avLst/>
          </a:prstGeom>
          <a:noFill/>
          <a:ln w="12700">
            <a:noFill/>
            <a:miter lim="800000"/>
            <a:headEnd type="none" w="sm" len="sm"/>
            <a:tailEnd type="none" w="sm" len="sm"/>
          </a:ln>
          <a:effectLst/>
        </p:spPr>
        <p:txBody>
          <a:bodyPr wrap="square" lIns="0" tIns="0" rIns="0" bIns="0" anchorCtr="1">
            <a:spAutoFit/>
          </a:bodyPr>
          <a:lstStyle/>
          <a:p>
            <a:pPr defTabSz="1134949">
              <a:lnSpc>
                <a:spcPct val="90000"/>
              </a:lnSpc>
            </a:pPr>
            <a:r>
              <a:rPr lang="en-US" sz="1600" b="1" dirty="0">
                <a:solidFill>
                  <a:srgbClr val="646464"/>
                </a:solidFill>
                <a:latin typeface="EYInterstate Light" pitchFamily="2" charset="0"/>
                <a:cs typeface="Times New Roman" pitchFamily="18" charset="0"/>
              </a:rPr>
              <a:t>6. Freeze data frame to feed into models</a:t>
            </a:r>
          </a:p>
        </p:txBody>
      </p:sp>
      <p:sp>
        <p:nvSpPr>
          <p:cNvPr id="30" name="Text Box 37"/>
          <p:cNvSpPr txBox="1">
            <a:spLocks noChangeArrowheads="1"/>
          </p:cNvSpPr>
          <p:nvPr/>
        </p:nvSpPr>
        <p:spPr bwMode="gray">
          <a:xfrm>
            <a:off x="4723276" y="2746985"/>
            <a:ext cx="2358912" cy="443198"/>
          </a:xfrm>
          <a:prstGeom prst="rect">
            <a:avLst/>
          </a:prstGeom>
          <a:noFill/>
          <a:ln w="12700">
            <a:noFill/>
            <a:miter lim="800000"/>
            <a:headEnd type="none" w="sm" len="sm"/>
            <a:tailEnd type="none" w="sm" len="sm"/>
          </a:ln>
          <a:effectLst/>
        </p:spPr>
        <p:txBody>
          <a:bodyPr wrap="square" lIns="0" tIns="0" rIns="0" bIns="0">
            <a:spAutoFit/>
          </a:bodyPr>
          <a:lstStyle/>
          <a:p>
            <a:pPr defTabSz="1134949">
              <a:lnSpc>
                <a:spcPct val="90000"/>
              </a:lnSpc>
            </a:pPr>
            <a:r>
              <a:rPr lang="en-US" sz="1600" b="1" dirty="0">
                <a:solidFill>
                  <a:srgbClr val="646464"/>
                </a:solidFill>
                <a:latin typeface="EYInterstate Light" pitchFamily="2" charset="0"/>
                <a:cs typeface="Times New Roman" pitchFamily="18" charset="0"/>
              </a:rPr>
              <a:t>2. Derive Features based on existing ones</a:t>
            </a:r>
          </a:p>
        </p:txBody>
      </p:sp>
      <p:sp>
        <p:nvSpPr>
          <p:cNvPr id="31" name="Text Box 38"/>
          <p:cNvSpPr txBox="1">
            <a:spLocks noChangeArrowheads="1"/>
          </p:cNvSpPr>
          <p:nvPr/>
        </p:nvSpPr>
        <p:spPr bwMode="gray">
          <a:xfrm>
            <a:off x="5051284" y="4856065"/>
            <a:ext cx="1156730" cy="670953"/>
          </a:xfrm>
          <a:prstGeom prst="rect">
            <a:avLst/>
          </a:prstGeom>
          <a:noFill/>
          <a:ln w="12700">
            <a:noFill/>
            <a:miter lim="800000"/>
            <a:headEnd type="none" w="sm" len="sm"/>
            <a:tailEnd type="none" w="sm" len="sm"/>
          </a:ln>
          <a:effectLst/>
        </p:spPr>
        <p:txBody>
          <a:bodyPr lIns="0" tIns="0" rIns="0" bIns="0" anchor="b" anchorCtr="1">
            <a:spAutoFit/>
          </a:bodyPr>
          <a:lstStyle/>
          <a:p>
            <a:pPr defTabSz="1134949">
              <a:lnSpc>
                <a:spcPct val="90000"/>
              </a:lnSpc>
            </a:pPr>
            <a:r>
              <a:rPr lang="en-US" sz="1400" b="1" dirty="0">
                <a:solidFill>
                  <a:srgbClr val="646464"/>
                </a:solidFill>
                <a:latin typeface="EYInterstate Light" pitchFamily="2" charset="0"/>
                <a:cs typeface="Times New Roman" pitchFamily="18" charset="0"/>
              </a:rPr>
              <a:t>5. </a:t>
            </a:r>
            <a:r>
              <a:rPr lang="en-US" sz="1600" b="1" dirty="0">
                <a:solidFill>
                  <a:srgbClr val="646464"/>
                </a:solidFill>
                <a:latin typeface="EYInterstate Light" pitchFamily="2" charset="0"/>
                <a:cs typeface="Times New Roman" pitchFamily="18" charset="0"/>
              </a:rPr>
              <a:t>Enrich data based on the Insights</a:t>
            </a:r>
          </a:p>
        </p:txBody>
      </p:sp>
      <p:sp>
        <p:nvSpPr>
          <p:cNvPr id="32" name="Text Box 39"/>
          <p:cNvSpPr txBox="1">
            <a:spLocks noChangeArrowheads="1"/>
          </p:cNvSpPr>
          <p:nvPr/>
        </p:nvSpPr>
        <p:spPr bwMode="gray">
          <a:xfrm>
            <a:off x="2591567" y="2102916"/>
            <a:ext cx="3723696" cy="276999"/>
          </a:xfrm>
          <a:prstGeom prst="rect">
            <a:avLst/>
          </a:prstGeom>
          <a:noFill/>
          <a:ln w="12700">
            <a:noFill/>
            <a:miter lim="800000"/>
            <a:headEnd type="none" w="sm" len="sm"/>
            <a:tailEnd type="none" w="sm" len="sm"/>
          </a:ln>
          <a:effectLst/>
        </p:spPr>
        <p:txBody>
          <a:bodyPr wrap="square" lIns="0" tIns="0" rIns="0" bIns="0" anchorCtr="1">
            <a:spAutoFit/>
          </a:bodyPr>
          <a:lstStyle/>
          <a:p>
            <a:pPr defTabSz="1134949">
              <a:lnSpc>
                <a:spcPct val="90000"/>
              </a:lnSpc>
            </a:pPr>
            <a:r>
              <a:rPr lang="en-US" sz="2000" b="1" dirty="0">
                <a:solidFill>
                  <a:srgbClr val="333333"/>
                </a:solidFill>
                <a:latin typeface="EYInterstate" pitchFamily="2" charset="0"/>
                <a:cs typeface="Times New Roman" pitchFamily="18" charset="0"/>
              </a:rPr>
              <a:t>Analytics Solution Framework Implemented</a:t>
            </a:r>
          </a:p>
        </p:txBody>
      </p:sp>
      <p:sp>
        <p:nvSpPr>
          <p:cNvPr id="33" name="Freeform 22"/>
          <p:cNvSpPr>
            <a:spLocks/>
          </p:cNvSpPr>
          <p:nvPr/>
        </p:nvSpPr>
        <p:spPr bwMode="gray">
          <a:xfrm>
            <a:off x="5717040" y="3309715"/>
            <a:ext cx="17477" cy="3186"/>
          </a:xfrm>
          <a:custGeom>
            <a:avLst/>
            <a:gdLst/>
            <a:ahLst/>
            <a:cxnLst>
              <a:cxn ang="0">
                <a:pos x="11" y="2"/>
              </a:cxn>
              <a:cxn ang="0">
                <a:pos x="11" y="1"/>
              </a:cxn>
              <a:cxn ang="0">
                <a:pos x="11" y="0"/>
              </a:cxn>
              <a:cxn ang="0">
                <a:pos x="0" y="2"/>
              </a:cxn>
              <a:cxn ang="0">
                <a:pos x="0" y="0"/>
              </a:cxn>
              <a:cxn ang="0">
                <a:pos x="11" y="2"/>
              </a:cxn>
            </a:cxnLst>
            <a:rect l="0" t="0" r="r" b="b"/>
            <a:pathLst>
              <a:path w="11" h="2">
                <a:moveTo>
                  <a:pt x="11" y="2"/>
                </a:moveTo>
                <a:lnTo>
                  <a:pt x="11" y="1"/>
                </a:lnTo>
                <a:lnTo>
                  <a:pt x="11" y="0"/>
                </a:lnTo>
                <a:lnTo>
                  <a:pt x="0" y="2"/>
                </a:lnTo>
                <a:lnTo>
                  <a:pt x="0" y="0"/>
                </a:lnTo>
                <a:lnTo>
                  <a:pt x="11" y="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4" name="Freeform 23"/>
          <p:cNvSpPr>
            <a:spLocks/>
          </p:cNvSpPr>
          <p:nvPr/>
        </p:nvSpPr>
        <p:spPr bwMode="gray">
          <a:xfrm>
            <a:off x="6681512" y="3903965"/>
            <a:ext cx="11123" cy="17525"/>
          </a:xfrm>
          <a:custGeom>
            <a:avLst/>
            <a:gdLst/>
            <a:ahLst/>
            <a:cxnLst>
              <a:cxn ang="0">
                <a:pos x="6" y="11"/>
              </a:cxn>
              <a:cxn ang="0">
                <a:pos x="7" y="10"/>
              </a:cxn>
              <a:cxn ang="0">
                <a:pos x="0" y="0"/>
              </a:cxn>
              <a:cxn ang="0">
                <a:pos x="1" y="0"/>
              </a:cxn>
              <a:cxn ang="0">
                <a:pos x="6" y="11"/>
              </a:cxn>
            </a:cxnLst>
            <a:rect l="0" t="0" r="r" b="b"/>
            <a:pathLst>
              <a:path w="7" h="11">
                <a:moveTo>
                  <a:pt x="6" y="11"/>
                </a:moveTo>
                <a:lnTo>
                  <a:pt x="7" y="10"/>
                </a:lnTo>
                <a:lnTo>
                  <a:pt x="0" y="0"/>
                </a:lnTo>
                <a:lnTo>
                  <a:pt x="1" y="0"/>
                </a:lnTo>
                <a:lnTo>
                  <a:pt x="6" y="11"/>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5" name="Freeform 24"/>
          <p:cNvSpPr>
            <a:spLocks/>
          </p:cNvSpPr>
          <p:nvPr/>
        </p:nvSpPr>
        <p:spPr bwMode="gray">
          <a:xfrm>
            <a:off x="6633842" y="4665497"/>
            <a:ext cx="1589" cy="20712"/>
          </a:xfrm>
          <a:custGeom>
            <a:avLst/>
            <a:gdLst/>
            <a:ahLst/>
            <a:cxnLst>
              <a:cxn ang="0">
                <a:pos x="0" y="12"/>
              </a:cxn>
              <a:cxn ang="0">
                <a:pos x="1" y="12"/>
              </a:cxn>
              <a:cxn ang="0">
                <a:pos x="0" y="0"/>
              </a:cxn>
              <a:cxn ang="0">
                <a:pos x="0" y="12"/>
              </a:cxn>
            </a:cxnLst>
            <a:rect l="0" t="0" r="r" b="b"/>
            <a:pathLst>
              <a:path w="1" h="12">
                <a:moveTo>
                  <a:pt x="0" y="12"/>
                </a:moveTo>
                <a:lnTo>
                  <a:pt x="1" y="12"/>
                </a:lnTo>
                <a:lnTo>
                  <a:pt x="0" y="0"/>
                </a:lnTo>
                <a:lnTo>
                  <a:pt x="0" y="12"/>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6" name="Freeform 27"/>
          <p:cNvSpPr>
            <a:spLocks/>
          </p:cNvSpPr>
          <p:nvPr/>
        </p:nvSpPr>
        <p:spPr bwMode="gray">
          <a:xfrm>
            <a:off x="2706050" y="4937930"/>
            <a:ext cx="15889" cy="14337"/>
          </a:xfrm>
          <a:custGeom>
            <a:avLst/>
            <a:gdLst/>
            <a:ahLst/>
            <a:cxnLst>
              <a:cxn ang="0">
                <a:pos x="0" y="0"/>
              </a:cxn>
              <a:cxn ang="0">
                <a:pos x="0" y="1"/>
              </a:cxn>
              <a:cxn ang="0">
                <a:pos x="10" y="8"/>
              </a:cxn>
              <a:cxn ang="0">
                <a:pos x="9" y="8"/>
              </a:cxn>
              <a:cxn ang="0">
                <a:pos x="0" y="0"/>
              </a:cxn>
            </a:cxnLst>
            <a:rect l="0" t="0" r="r" b="b"/>
            <a:pathLst>
              <a:path w="10" h="8">
                <a:moveTo>
                  <a:pt x="0" y="0"/>
                </a:moveTo>
                <a:lnTo>
                  <a:pt x="0" y="1"/>
                </a:lnTo>
                <a:lnTo>
                  <a:pt x="10" y="8"/>
                </a:lnTo>
                <a:lnTo>
                  <a:pt x="9" y="8"/>
                </a:lnTo>
                <a:lnTo>
                  <a:pt x="0"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7" name="Freeform 28"/>
          <p:cNvSpPr>
            <a:spLocks/>
          </p:cNvSpPr>
          <p:nvPr/>
        </p:nvSpPr>
        <p:spPr bwMode="gray">
          <a:xfrm>
            <a:off x="2229374" y="4211447"/>
            <a:ext cx="6356" cy="15931"/>
          </a:xfrm>
          <a:custGeom>
            <a:avLst/>
            <a:gdLst/>
            <a:ahLst/>
            <a:cxnLst>
              <a:cxn ang="0">
                <a:pos x="0" y="0"/>
              </a:cxn>
              <a:cxn ang="0">
                <a:pos x="4" y="11"/>
              </a:cxn>
              <a:cxn ang="0">
                <a:pos x="0" y="0"/>
              </a:cxn>
            </a:cxnLst>
            <a:rect l="0" t="0" r="r" b="b"/>
            <a:pathLst>
              <a:path w="4" h="11">
                <a:moveTo>
                  <a:pt x="0" y="0"/>
                </a:moveTo>
                <a:lnTo>
                  <a:pt x="4" y="11"/>
                </a:lnTo>
                <a:lnTo>
                  <a:pt x="0"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
        <p:nvSpPr>
          <p:cNvPr id="38" name="Freeform 29"/>
          <p:cNvSpPr>
            <a:spLocks/>
          </p:cNvSpPr>
          <p:nvPr/>
        </p:nvSpPr>
        <p:spPr bwMode="gray">
          <a:xfrm>
            <a:off x="2815686" y="3502488"/>
            <a:ext cx="3176" cy="15931"/>
          </a:xfrm>
          <a:custGeom>
            <a:avLst/>
            <a:gdLst/>
            <a:ahLst/>
            <a:cxnLst>
              <a:cxn ang="0">
                <a:pos x="2" y="0"/>
              </a:cxn>
              <a:cxn ang="0">
                <a:pos x="1" y="0"/>
              </a:cxn>
              <a:cxn ang="0">
                <a:pos x="1" y="11"/>
              </a:cxn>
              <a:cxn ang="0">
                <a:pos x="0" y="11"/>
              </a:cxn>
              <a:cxn ang="0">
                <a:pos x="2" y="0"/>
              </a:cxn>
            </a:cxnLst>
            <a:rect l="0" t="0" r="r" b="b"/>
            <a:pathLst>
              <a:path w="2" h="11">
                <a:moveTo>
                  <a:pt x="2" y="0"/>
                </a:moveTo>
                <a:lnTo>
                  <a:pt x="1" y="0"/>
                </a:lnTo>
                <a:lnTo>
                  <a:pt x="1" y="11"/>
                </a:lnTo>
                <a:lnTo>
                  <a:pt x="0" y="11"/>
                </a:lnTo>
                <a:lnTo>
                  <a:pt x="2" y="0"/>
                </a:lnTo>
                <a:close/>
              </a:path>
            </a:pathLst>
          </a:custGeom>
          <a:solidFill>
            <a:srgbClr val="000000"/>
          </a:solidFill>
          <a:ln w="9525">
            <a:noFill/>
            <a:round/>
            <a:headEnd/>
            <a:tailEnd/>
          </a:ln>
        </p:spPr>
        <p:txBody>
          <a:bodyPr lIns="91410" tIns="45704" rIns="91410" bIns="45704"/>
          <a:lstStyle/>
          <a:p>
            <a:pPr defTabSz="914309"/>
            <a:endParaRPr lang="en-US">
              <a:solidFill>
                <a:srgbClr val="000000"/>
              </a:solidFill>
              <a:latin typeface="EYInterstate Light" pitchFamily="2" charset="0"/>
            </a:endParaRPr>
          </a:p>
        </p:txBody>
      </p:sp>
    </p:spTree>
    <p:extLst>
      <p:ext uri="{BB962C8B-B14F-4D97-AF65-F5344CB8AC3E}">
        <p14:creationId xmlns="" xmlns:p14="http://schemas.microsoft.com/office/powerpoint/2010/main" val="34605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6" grpId="0" animBg="1"/>
      <p:bldP spid="17" grpId="0" animBg="1"/>
      <p:bldP spid="18" grpId="0" animBg="1"/>
      <p:bldP spid="19" grpId="0" animBg="1"/>
      <p:bldP spid="24" grpId="0"/>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568" y="240085"/>
            <a:ext cx="8412480" cy="438413"/>
          </a:xfrm>
        </p:spPr>
        <p:txBody>
          <a:bodyPr>
            <a:normAutofit fontScale="90000"/>
          </a:bodyPr>
          <a:lstStyle/>
          <a:p>
            <a:pPr fontAlgn="base">
              <a:lnSpc>
                <a:spcPct val="85000"/>
              </a:lnSpc>
              <a:spcAft>
                <a:spcPct val="0"/>
              </a:spcAft>
            </a:pPr>
            <a:r>
              <a:rPr lang="en-US" b="1" dirty="0">
                <a:solidFill>
                  <a:schemeClr val="accent1"/>
                </a:solidFill>
              </a:rPr>
              <a:t>Important conclusions </a:t>
            </a:r>
          </a:p>
        </p:txBody>
      </p:sp>
      <p:sp>
        <p:nvSpPr>
          <p:cNvPr id="5" name="Text Placeholder 1"/>
          <p:cNvSpPr txBox="1">
            <a:spLocks/>
          </p:cNvSpPr>
          <p:nvPr/>
        </p:nvSpPr>
        <p:spPr bwMode="gray">
          <a:xfrm>
            <a:off x="159572" y="1241928"/>
            <a:ext cx="8412480" cy="4118966"/>
          </a:xfrm>
          <a:prstGeom prst="rect">
            <a:avLst/>
          </a:prstGeom>
        </p:spPr>
        <p:txBody>
          <a:bodyPr vert="horz" lIns="0" tIns="0" rIns="0" bIns="0" rtlCol="0">
            <a:noAutofit/>
          </a:bodyPr>
          <a:lstStyle>
            <a:lvl1pPr marL="0" indent="0" algn="l" defTabSz="914400" rtl="0" eaLnBrk="1" latinLnBrk="0" hangingPunct="1">
              <a:spcBef>
                <a:spcPts val="1200"/>
              </a:spcBef>
              <a:buSzPct val="100000"/>
              <a:buFont typeface="Arial" panose="020B0604020202020204" pitchFamily="34" charset="0"/>
              <a:buNone/>
              <a:defRPr sz="18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8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6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6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600" dirty="0" smtClean="0"/>
              <a:t>Now that we have established that you simply cannot afford to lose customers, it is better to focus on being a keeper. That means that your customers have to clearly see why it is better to keep you and stay with you instead of leaving.</a:t>
            </a:r>
          </a:p>
          <a:p>
            <a:r>
              <a:rPr lang="en-IN" sz="1600" dirty="0" smtClean="0"/>
              <a:t>And you’d </a:t>
            </a:r>
            <a:r>
              <a:rPr lang="en-IN" sz="1600" dirty="0" smtClean="0">
                <a:hlinkClick r:id="rId2"/>
              </a:rPr>
              <a:t>better be proactive</a:t>
            </a:r>
            <a:r>
              <a:rPr lang="en-IN" sz="1600" dirty="0" smtClean="0"/>
              <a:t> in how you prevent customer churn by creating the conditions in which customers would clearly see and make use of the benefits your products offer.</a:t>
            </a:r>
          </a:p>
          <a:p>
            <a:r>
              <a:rPr lang="en-IN" sz="1600" dirty="0" smtClean="0"/>
              <a:t>Keep in mind that </a:t>
            </a:r>
            <a:r>
              <a:rPr lang="en-IN" sz="1600" dirty="0" smtClean="0">
                <a:hlinkClick r:id="rId3"/>
              </a:rPr>
              <a:t>80% of a company’s future revenue comes from just 20% of its existing customers</a:t>
            </a:r>
            <a:r>
              <a:rPr lang="en-IN" sz="1600" dirty="0" smtClean="0"/>
              <a:t>. You can’t deny that is a lot.</a:t>
            </a:r>
          </a:p>
          <a:p>
            <a:pPr marL="534670" lvl="2" indent="0">
              <a:buNone/>
            </a:pPr>
            <a:endParaRPr lang="en-US" sz="1400" dirty="0">
              <a:solidFill>
                <a:srgbClr val="002776"/>
              </a:solidFill>
              <a:ea typeface="Times New Roman" panose="02020603050405020304" pitchFamily="18" charset="0"/>
              <a:cs typeface="Times New Roman" panose="02020603050405020304" pitchFamily="18" charset="0"/>
            </a:endParaRPr>
          </a:p>
          <a:p>
            <a:r>
              <a:rPr lang="en-US" sz="1600" dirty="0">
                <a:solidFill>
                  <a:srgbClr val="002776"/>
                </a:solidFill>
                <a:ea typeface="Times New Roman" panose="02020603050405020304" pitchFamily="18" charset="0"/>
                <a:cs typeface="Times New Roman" panose="02020603050405020304" pitchFamily="18" charset="0"/>
              </a:rPr>
              <a:t> </a:t>
            </a:r>
          </a:p>
          <a:p>
            <a:pPr>
              <a:spcBef>
                <a:spcPct val="0"/>
              </a:spcBef>
            </a:pPr>
            <a:r>
              <a:rPr lang="en-US" sz="2000" dirty="0">
                <a:solidFill>
                  <a:srgbClr val="00BCE4">
                    <a:lumMod val="50000"/>
                  </a:srgbClr>
                </a:solidFill>
                <a:cs typeface="Calibri" pitchFamily="34" charset="0"/>
              </a:rPr>
              <a:t>Classification </a:t>
            </a:r>
            <a:r>
              <a:rPr lang="en-US" sz="2000" dirty="0" smtClean="0">
                <a:solidFill>
                  <a:srgbClr val="00BCE4">
                    <a:lumMod val="50000"/>
                  </a:srgbClr>
                </a:solidFill>
                <a:cs typeface="Calibri" pitchFamily="34" charset="0"/>
              </a:rPr>
              <a:t>Models(Multinomial Logistic Regression and </a:t>
            </a:r>
            <a:r>
              <a:rPr lang="en-US" sz="2000" dirty="0" err="1" smtClean="0">
                <a:solidFill>
                  <a:srgbClr val="00BCE4">
                    <a:lumMod val="50000"/>
                  </a:srgbClr>
                </a:solidFill>
                <a:cs typeface="Calibri" pitchFamily="34" charset="0"/>
              </a:rPr>
              <a:t>RandomForest</a:t>
            </a:r>
            <a:r>
              <a:rPr lang="en-US" sz="2000" dirty="0" smtClean="0">
                <a:solidFill>
                  <a:srgbClr val="00BCE4">
                    <a:lumMod val="50000"/>
                  </a:srgbClr>
                </a:solidFill>
                <a:cs typeface="Calibri" pitchFamily="34" charset="0"/>
              </a:rPr>
              <a:t>): </a:t>
            </a:r>
            <a:endParaRPr lang="en-US" sz="2000" dirty="0">
              <a:solidFill>
                <a:srgbClr val="00BCE4">
                  <a:lumMod val="50000"/>
                </a:srgbClr>
              </a:solidFill>
              <a:cs typeface="Calibri" pitchFamily="34" charset="0"/>
            </a:endParaRPr>
          </a:p>
          <a:p>
            <a:pPr marL="171450" indent="-171450">
              <a:buFont typeface="Arial" panose="020B0604020202020204" pitchFamily="34" charset="0"/>
              <a:buChar char="•"/>
            </a:pPr>
            <a:r>
              <a:rPr lang="en-US" sz="1400" dirty="0" smtClean="0">
                <a:solidFill>
                  <a:srgbClr val="002776"/>
                </a:solidFill>
                <a:ea typeface="Times New Roman" panose="02020603050405020304" pitchFamily="18" charset="0"/>
                <a:cs typeface="Times New Roman" panose="02020603050405020304" pitchFamily="18" charset="0"/>
              </a:rPr>
              <a:t>To find whether the customer will churn or not based on the </a:t>
            </a:r>
            <a:r>
              <a:rPr lang="en-US" sz="1400" dirty="0" err="1" smtClean="0">
                <a:solidFill>
                  <a:srgbClr val="002776"/>
                </a:solidFill>
                <a:ea typeface="Times New Roman" panose="02020603050405020304" pitchFamily="18" charset="0"/>
                <a:cs typeface="Times New Roman" panose="02020603050405020304" pitchFamily="18" charset="0"/>
              </a:rPr>
              <a:t>useage</a:t>
            </a:r>
            <a:r>
              <a:rPr lang="en-US" sz="1400" dirty="0" smtClean="0">
                <a:solidFill>
                  <a:srgbClr val="002776"/>
                </a:solidFill>
                <a:ea typeface="Times New Roman" panose="02020603050405020304" pitchFamily="18" charset="0"/>
                <a:cs typeface="Times New Roman" panose="02020603050405020304" pitchFamily="18" charset="0"/>
              </a:rPr>
              <a:t> of net work till date.</a:t>
            </a:r>
            <a:endParaRPr lang="en-US" sz="1400" dirty="0">
              <a:solidFill>
                <a:srgbClr val="002776"/>
              </a:solidFill>
              <a:ea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dirty="0" smtClean="0">
                <a:solidFill>
                  <a:srgbClr val="002776"/>
                </a:solidFill>
                <a:ea typeface="Times New Roman" panose="02020603050405020304" pitchFamily="18" charset="0"/>
                <a:cs typeface="Times New Roman" panose="02020603050405020304" pitchFamily="18" charset="0"/>
              </a:rPr>
              <a:t>The </a:t>
            </a:r>
            <a:r>
              <a:rPr lang="en-US" sz="1400" dirty="0" smtClean="0">
                <a:solidFill>
                  <a:srgbClr val="002776"/>
                </a:solidFill>
                <a:ea typeface="Times New Roman" panose="02020603050405020304" pitchFamily="18" charset="0"/>
                <a:cs typeface="Times New Roman" panose="02020603050405020304" pitchFamily="18" charset="0"/>
              </a:rPr>
              <a:t>classification model with some accuracy will also be able to </a:t>
            </a:r>
            <a:r>
              <a:rPr lang="en-US" sz="1400" dirty="0" smtClean="0">
                <a:solidFill>
                  <a:srgbClr val="002776"/>
                </a:solidFill>
                <a:ea typeface="Times New Roman" panose="02020603050405020304" pitchFamily="18" charset="0"/>
                <a:cs typeface="Times New Roman" panose="02020603050405020304" pitchFamily="18" charset="0"/>
              </a:rPr>
              <a:t>predict churn for the new existing customers based on the demographic attributes.</a:t>
            </a:r>
            <a:endParaRPr lang="en-US" sz="1600" dirty="0">
              <a:solidFill>
                <a:srgbClr val="002776"/>
              </a:solidFill>
              <a:ea typeface="Times New Roman" panose="02020603050405020304" pitchFamily="18" charset="0"/>
              <a:cs typeface="Times New Roman" panose="02020603050405020304" pitchFamily="18" charset="0"/>
            </a:endParaRPr>
          </a:p>
          <a:p>
            <a:pPr marL="717550" lvl="2" indent="-182880">
              <a:buFont typeface="Arial"/>
              <a:buChar char="•"/>
            </a:pPr>
            <a:endParaRPr lang="en-US" sz="1600" dirty="0">
              <a:solidFill>
                <a:srgbClr val="002776"/>
              </a:solidFill>
              <a:ea typeface="Times New Roman" panose="02020603050405020304" pitchFamily="18" charset="0"/>
              <a:cs typeface="Times New Roman" panose="02020603050405020304" pitchFamily="18" charset="0"/>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717550" lvl="2" indent="-182880">
              <a:buFont typeface="Arial"/>
              <a:buChar char="•"/>
            </a:pPr>
            <a:endParaRPr lang="en-US" sz="1200" dirty="0">
              <a:solidFill>
                <a:srgbClr val="002060"/>
              </a:solidFill>
            </a:endParaRPr>
          </a:p>
          <a:p>
            <a:pPr marL="102870"/>
            <a:r>
              <a:rPr lang="en-US" sz="1200" dirty="0">
                <a:solidFill>
                  <a:srgbClr val="002060"/>
                </a:solidFill>
              </a:rPr>
              <a:t>		</a:t>
            </a:r>
          </a:p>
          <a:p>
            <a:pPr marL="285750" indent="-182880"/>
            <a:endParaRPr lang="en-US" sz="1200" dirty="0">
              <a:solidFill>
                <a:srgbClr val="002060"/>
              </a:solidFill>
            </a:endParaRPr>
          </a:p>
        </p:txBody>
      </p:sp>
      <p:sp>
        <p:nvSpPr>
          <p:cNvPr id="6" name="Title 2"/>
          <p:cNvSpPr txBox="1">
            <a:spLocks/>
          </p:cNvSpPr>
          <p:nvPr/>
        </p:nvSpPr>
        <p:spPr bwMode="gray">
          <a:xfrm>
            <a:off x="159568" y="763431"/>
            <a:ext cx="1823648" cy="308631"/>
          </a:xfrm>
          <a:prstGeom prst="rect">
            <a:avLst/>
          </a:prstGeom>
        </p:spPr>
        <p:txBody>
          <a:bodyPr vert="horz" lIns="0" tIns="0" rIns="0" bIns="0" rtlCol="0" anchor="t" anchorCtr="0">
            <a:noAutofit/>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sz="1800" dirty="0">
                <a:solidFill>
                  <a:srgbClr val="00BCE4">
                    <a:lumMod val="50000"/>
                  </a:srgbClr>
                </a:solidFill>
                <a:latin typeface="+mn-lt"/>
                <a:ea typeface="+mn-ea"/>
                <a:cs typeface="Calibri" pitchFamily="34" charset="0"/>
              </a:rPr>
              <a:t>Derived fields </a:t>
            </a:r>
          </a:p>
        </p:txBody>
      </p:sp>
    </p:spTree>
    <p:extLst>
      <p:ext uri="{BB962C8B-B14F-4D97-AF65-F5344CB8AC3E}">
        <p14:creationId xmlns="" xmlns:p14="http://schemas.microsoft.com/office/powerpoint/2010/main" val="19860983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61011" y="210906"/>
            <a:ext cx="8412480" cy="438413"/>
          </a:xfrm>
          <a:prstGeom prst="rect">
            <a:avLst/>
          </a:prstGeom>
        </p:spPr>
        <p:txBody>
          <a:bodyPr/>
          <a:lstStyle>
            <a:lvl1pPr algn="l" defTabSz="914400" rtl="0" eaLnBrk="1" latinLnBrk="0" hangingPunct="1">
              <a:spcBef>
                <a:spcPct val="0"/>
              </a:spcBef>
              <a:buNone/>
              <a:defRPr sz="2800" kern="1200">
                <a:solidFill>
                  <a:schemeClr val="accent2"/>
                </a:solidFill>
                <a:latin typeface="+mj-lt"/>
                <a:ea typeface="+mj-ea"/>
                <a:cs typeface="+mj-cs"/>
              </a:defRPr>
            </a:lvl1pPr>
          </a:lstStyle>
          <a:p>
            <a:r>
              <a:rPr lang="en-US" b="1" dirty="0">
                <a:solidFill>
                  <a:schemeClr val="accent1"/>
                </a:solidFill>
              </a:rPr>
              <a:t>Model output results</a:t>
            </a:r>
          </a:p>
        </p:txBody>
      </p:sp>
      <p:sp>
        <p:nvSpPr>
          <p:cNvPr id="11" name="Rectangle 10"/>
          <p:cNvSpPr/>
          <p:nvPr/>
        </p:nvSpPr>
        <p:spPr bwMode="gray">
          <a:xfrm>
            <a:off x="6285293" y="1050120"/>
            <a:ext cx="2468880" cy="1645920"/>
          </a:xfrm>
          <a:prstGeom prst="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smtClean="0">
                <a:solidFill>
                  <a:schemeClr val="bg1"/>
                </a:solidFill>
              </a:rPr>
              <a:t>Our Logistic Regression model predicts adherence class of a patient with approximately </a:t>
            </a:r>
            <a:r>
              <a:rPr lang="en-IN" sz="1400" dirty="0" smtClean="0"/>
              <a:t>85.49 </a:t>
            </a:r>
            <a:r>
              <a:rPr lang="en-US" sz="1400" b="1" dirty="0" smtClean="0">
                <a:solidFill>
                  <a:schemeClr val="bg1"/>
                </a:solidFill>
              </a:rPr>
              <a:t>% </a:t>
            </a:r>
            <a:r>
              <a:rPr lang="en-US" sz="1400" b="1" dirty="0" smtClean="0">
                <a:solidFill>
                  <a:schemeClr val="bg1"/>
                </a:solidFill>
              </a:rPr>
              <a:t>accuracy for the “Test” data</a:t>
            </a:r>
            <a:endParaRPr lang="en-US" sz="1400" b="1" dirty="0">
              <a:solidFill>
                <a:schemeClr val="bg1"/>
              </a:solidFill>
            </a:endParaRPr>
          </a:p>
        </p:txBody>
      </p:sp>
      <p:graphicFrame>
        <p:nvGraphicFramePr>
          <p:cNvPr id="13" name="Table 12"/>
          <p:cNvGraphicFramePr>
            <a:graphicFrameLocks noGrp="1"/>
          </p:cNvGraphicFramePr>
          <p:nvPr>
            <p:extLst>
              <p:ext uri="{D42A27DB-BD31-4B8C-83A1-F6EECF244321}">
                <p14:modId xmlns="" xmlns:p14="http://schemas.microsoft.com/office/powerpoint/2010/main" val="2276138581"/>
              </p:ext>
            </p:extLst>
          </p:nvPr>
        </p:nvGraphicFramePr>
        <p:xfrm>
          <a:off x="415187" y="1762338"/>
          <a:ext cx="4620128" cy="1153856"/>
        </p:xfrm>
        <a:graphic>
          <a:graphicData uri="http://schemas.openxmlformats.org/drawingml/2006/table">
            <a:tbl>
              <a:tblPr firstRow="1" bandRow="1">
                <a:tableStyleId>{5C22544A-7EE6-4342-B048-85BDC9FD1C3A}</a:tableStyleId>
              </a:tblPr>
              <a:tblGrid>
                <a:gridCol w="1155032">
                  <a:extLst>
                    <a:ext uri="{9D8B030D-6E8A-4147-A177-3AD203B41FA5}">
                      <a16:colId xmlns="" xmlns:a16="http://schemas.microsoft.com/office/drawing/2014/main" val="20000"/>
                    </a:ext>
                  </a:extLst>
                </a:gridCol>
                <a:gridCol w="1140030">
                  <a:extLst>
                    <a:ext uri="{9D8B030D-6E8A-4147-A177-3AD203B41FA5}">
                      <a16:colId xmlns="" xmlns:a16="http://schemas.microsoft.com/office/drawing/2014/main" val="20001"/>
                    </a:ext>
                  </a:extLst>
                </a:gridCol>
                <a:gridCol w="1170034">
                  <a:extLst>
                    <a:ext uri="{9D8B030D-6E8A-4147-A177-3AD203B41FA5}">
                      <a16:colId xmlns="" xmlns:a16="http://schemas.microsoft.com/office/drawing/2014/main" val="20002"/>
                    </a:ext>
                  </a:extLst>
                </a:gridCol>
                <a:gridCol w="1155032">
                  <a:extLst>
                    <a:ext uri="{9D8B030D-6E8A-4147-A177-3AD203B41FA5}">
                      <a16:colId xmlns="" xmlns:a16="http://schemas.microsoft.com/office/drawing/2014/main" val="20003"/>
                    </a:ext>
                  </a:extLst>
                </a:gridCol>
              </a:tblGrid>
              <a:tr h="381090">
                <a:tc>
                  <a:txBody>
                    <a:bodyPr/>
                    <a:lstStyle/>
                    <a:p>
                      <a:r>
                        <a:rPr lang="en-US" sz="1400" dirty="0"/>
                        <a:t>Data</a:t>
                      </a:r>
                    </a:p>
                  </a:txBody>
                  <a:tcPr/>
                </a:tc>
                <a:tc>
                  <a:txBody>
                    <a:bodyPr/>
                    <a:lstStyle/>
                    <a:p>
                      <a:r>
                        <a:rPr lang="en-US" sz="1400" dirty="0" smtClean="0"/>
                        <a:t>Accuracy</a:t>
                      </a:r>
                      <a:endParaRPr lang="en-US" sz="1400" dirty="0"/>
                    </a:p>
                  </a:txBody>
                  <a:tcPr/>
                </a:tc>
                <a:tc>
                  <a:txBody>
                    <a:bodyPr/>
                    <a:lstStyle/>
                    <a:p>
                      <a:r>
                        <a:rPr lang="en-US" sz="1400" dirty="0" smtClean="0"/>
                        <a:t>Precision</a:t>
                      </a:r>
                      <a:endParaRPr lang="en-US" sz="1400" dirty="0"/>
                    </a:p>
                  </a:txBody>
                  <a:tcPr/>
                </a:tc>
                <a:tc>
                  <a:txBody>
                    <a:bodyPr/>
                    <a:lstStyle/>
                    <a:p>
                      <a:r>
                        <a:rPr lang="en-US" sz="1400" dirty="0" smtClean="0"/>
                        <a:t>Recall</a:t>
                      </a:r>
                      <a:endParaRPr lang="en-US" sz="1400" dirty="0"/>
                    </a:p>
                  </a:txBody>
                  <a:tcPr/>
                </a:tc>
                <a:extLst>
                  <a:ext uri="{0D108BD9-81ED-4DB2-BD59-A6C34878D82A}">
                    <a16:rowId xmlns="" xmlns:a16="http://schemas.microsoft.com/office/drawing/2014/main" val="10000"/>
                  </a:ext>
                </a:extLst>
              </a:tr>
              <a:tr h="386383">
                <a:tc>
                  <a:txBody>
                    <a:bodyPr/>
                    <a:lstStyle/>
                    <a:p>
                      <a:r>
                        <a:rPr lang="en-US" sz="1400" dirty="0"/>
                        <a:t>Train</a:t>
                      </a:r>
                    </a:p>
                  </a:txBody>
                  <a:tcPr/>
                </a:tc>
                <a:tc>
                  <a:txBody>
                    <a:bodyPr/>
                    <a:lstStyle/>
                    <a:p>
                      <a:r>
                        <a:rPr lang="en-IN" sz="1400" dirty="0" smtClean="0"/>
                        <a:t>87.07224</a:t>
                      </a:r>
                      <a:endParaRPr lang="en-US" sz="1400" dirty="0"/>
                    </a:p>
                  </a:txBody>
                  <a:tcPr/>
                </a:tc>
                <a:tc>
                  <a:txBody>
                    <a:bodyPr/>
                    <a:lstStyle/>
                    <a:p>
                      <a:r>
                        <a:rPr lang="en-IN" sz="1400" dirty="0" smtClean="0"/>
                        <a:t>88.83022 </a:t>
                      </a:r>
                      <a:endParaRPr lang="en-US" sz="1400" dirty="0"/>
                    </a:p>
                  </a:txBody>
                  <a:tcPr/>
                </a:tc>
                <a:tc>
                  <a:txBody>
                    <a:bodyPr/>
                    <a:lstStyle/>
                    <a:p>
                      <a:r>
                        <a:rPr lang="en-IN" sz="1400" dirty="0" smtClean="0"/>
                        <a:t>97.11368 </a:t>
                      </a:r>
                      <a:endParaRPr lang="en-US" sz="1400" dirty="0"/>
                    </a:p>
                  </a:txBody>
                  <a:tcPr/>
                </a:tc>
                <a:extLst>
                  <a:ext uri="{0D108BD9-81ED-4DB2-BD59-A6C34878D82A}">
                    <a16:rowId xmlns="" xmlns:a16="http://schemas.microsoft.com/office/drawing/2014/main" val="10001"/>
                  </a:ext>
                </a:extLst>
              </a:tr>
              <a:tr h="386383">
                <a:tc>
                  <a:txBody>
                    <a:bodyPr/>
                    <a:lstStyle/>
                    <a:p>
                      <a:r>
                        <a:rPr lang="en-US" sz="1400" dirty="0"/>
                        <a:t>Test</a:t>
                      </a:r>
                    </a:p>
                  </a:txBody>
                  <a:tcPr/>
                </a:tc>
                <a:tc>
                  <a:txBody>
                    <a:bodyPr/>
                    <a:lstStyle/>
                    <a:p>
                      <a:r>
                        <a:rPr lang="en-IN" sz="1400" dirty="0" smtClean="0"/>
                        <a:t>85.49075</a:t>
                      </a:r>
                      <a:endParaRPr lang="en-US" sz="1400" dirty="0"/>
                    </a:p>
                  </a:txBody>
                  <a:tcPr/>
                </a:tc>
                <a:tc>
                  <a:txBody>
                    <a:bodyPr/>
                    <a:lstStyle/>
                    <a:p>
                      <a:r>
                        <a:rPr lang="en-IN" sz="1400" dirty="0" smtClean="0"/>
                        <a:t>87.46224</a:t>
                      </a:r>
                      <a:endParaRPr lang="en-US" sz="1400" dirty="0"/>
                    </a:p>
                  </a:txBody>
                  <a:tcPr/>
                </a:tc>
                <a:tc>
                  <a:txBody>
                    <a:bodyPr/>
                    <a:lstStyle/>
                    <a:p>
                      <a:r>
                        <a:rPr lang="en-IN" sz="1400" dirty="0" smtClean="0"/>
                        <a:t>96.82274 </a:t>
                      </a:r>
                      <a:endParaRPr lang="en-US" sz="1400" dirty="0"/>
                    </a:p>
                  </a:txBody>
                  <a:tcPr/>
                </a:tc>
                <a:extLst>
                  <a:ext uri="{0D108BD9-81ED-4DB2-BD59-A6C34878D82A}">
                    <a16:rowId xmlns="" xmlns:a16="http://schemas.microsoft.com/office/drawing/2014/main" val="10002"/>
                  </a:ext>
                </a:extLst>
              </a:tr>
            </a:tbl>
          </a:graphicData>
        </a:graphic>
      </p:graphicFrame>
      <p:sp>
        <p:nvSpPr>
          <p:cNvPr id="14" name="TextBox 13"/>
          <p:cNvSpPr txBox="1"/>
          <p:nvPr/>
        </p:nvSpPr>
        <p:spPr>
          <a:xfrm>
            <a:off x="365760" y="1069371"/>
            <a:ext cx="2829829" cy="246221"/>
          </a:xfrm>
          <a:prstGeom prst="rect">
            <a:avLst/>
          </a:prstGeom>
          <a:solidFill>
            <a:srgbClr val="0070C0"/>
          </a:solidFill>
        </p:spPr>
        <p:txBody>
          <a:bodyPr wrap="square" lIns="0" tIns="0" rIns="0" bIns="0" rtlCol="0">
            <a:spAutoFit/>
          </a:bodyPr>
          <a:lstStyle/>
          <a:p>
            <a:pPr>
              <a:spcBef>
                <a:spcPts val="600"/>
              </a:spcBef>
              <a:buSzPct val="100000"/>
            </a:pPr>
            <a:r>
              <a:rPr lang="en-US" sz="1600" dirty="0" smtClean="0">
                <a:solidFill>
                  <a:schemeClr val="bg1"/>
                </a:solidFill>
              </a:rPr>
              <a:t>Logistic  </a:t>
            </a:r>
            <a:r>
              <a:rPr lang="en-US" sz="1600" dirty="0">
                <a:solidFill>
                  <a:schemeClr val="bg1"/>
                </a:solidFill>
              </a:rPr>
              <a:t>Regression Results</a:t>
            </a:r>
          </a:p>
        </p:txBody>
      </p:sp>
      <p:sp>
        <p:nvSpPr>
          <p:cNvPr id="18" name="Rectangle 17"/>
          <p:cNvSpPr/>
          <p:nvPr/>
        </p:nvSpPr>
        <p:spPr bwMode="gray">
          <a:xfrm>
            <a:off x="6316209" y="3367727"/>
            <a:ext cx="2468880" cy="1645920"/>
          </a:xfrm>
          <a:prstGeom prst="rect">
            <a:avLst/>
          </a:prstGeom>
          <a:solidFill>
            <a:schemeClr val="accent3"/>
          </a:solidFill>
          <a:ln w="19050" algn="ctr">
            <a:noFill/>
            <a:miter lim="800000"/>
            <a:headEnd/>
            <a:tailEnd/>
          </a:ln>
        </p:spPr>
        <p:txBody>
          <a:bodyPr wrap="square" lIns="88900" tIns="88900" rIns="88900" bIns="88900" rtlCol="0" anchor="ctr"/>
          <a:lstStyle/>
          <a:p>
            <a:pPr>
              <a:lnSpc>
                <a:spcPct val="106000"/>
              </a:lnSpc>
              <a:buFont typeface="Wingdings 2" pitchFamily="18" charset="2"/>
              <a:buNone/>
            </a:pPr>
            <a:r>
              <a:rPr lang="en-US" sz="1400" b="1" dirty="0">
                <a:solidFill>
                  <a:schemeClr val="bg1"/>
                </a:solidFill>
              </a:rPr>
              <a:t>By looking at the Precision and Recall results we can say that the prediction of True positives and True Negatives is reasonably good and ROC curve also depicts this.</a:t>
            </a:r>
          </a:p>
        </p:txBody>
      </p:sp>
      <p:sp>
        <p:nvSpPr>
          <p:cNvPr id="20" name="Chevron 19"/>
          <p:cNvSpPr/>
          <p:nvPr/>
        </p:nvSpPr>
        <p:spPr bwMode="gray">
          <a:xfrm>
            <a:off x="5266320" y="2557815"/>
            <a:ext cx="847022" cy="1359408"/>
          </a:xfrm>
          <a:prstGeom prst="chevron">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400" b="1" dirty="0">
              <a:solidFill>
                <a:schemeClr val="bg1"/>
              </a:solidFill>
            </a:endParaRPr>
          </a:p>
        </p:txBody>
      </p:sp>
      <p:pic>
        <p:nvPicPr>
          <p:cNvPr id="23" name="Picture 22" descr="roc for train.JPG"/>
          <p:cNvPicPr>
            <a:picLocks noChangeAspect="1"/>
          </p:cNvPicPr>
          <p:nvPr/>
        </p:nvPicPr>
        <p:blipFill>
          <a:blip r:embed="rId2"/>
          <a:stretch>
            <a:fillRect/>
          </a:stretch>
        </p:blipFill>
        <p:spPr>
          <a:xfrm>
            <a:off x="161024" y="2972701"/>
            <a:ext cx="4773441" cy="1953526"/>
          </a:xfrm>
          <a:prstGeom prst="rect">
            <a:avLst/>
          </a:prstGeom>
        </p:spPr>
      </p:pic>
      <p:pic>
        <p:nvPicPr>
          <p:cNvPr id="25" name="Picture 24" descr="roc for test.JPG"/>
          <p:cNvPicPr>
            <a:picLocks noChangeAspect="1"/>
          </p:cNvPicPr>
          <p:nvPr/>
        </p:nvPicPr>
        <p:blipFill>
          <a:blip r:embed="rId3"/>
          <a:stretch>
            <a:fillRect/>
          </a:stretch>
        </p:blipFill>
        <p:spPr>
          <a:xfrm>
            <a:off x="0" y="4999595"/>
            <a:ext cx="5008605" cy="1858405"/>
          </a:xfrm>
          <a:prstGeom prst="rect">
            <a:avLst/>
          </a:prstGeom>
        </p:spPr>
      </p:pic>
    </p:spTree>
    <p:extLst>
      <p:ext uri="{BB962C8B-B14F-4D97-AF65-F5344CB8AC3E}">
        <p14:creationId xmlns="" xmlns:p14="http://schemas.microsoft.com/office/powerpoint/2010/main" val="67360427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5052435</TotalTime>
  <Words>602</Words>
  <Application>Microsoft Office PowerPoint</Application>
  <PresentationFormat>On-screen Show (4:3)</PresentationFormat>
  <Paragraphs>133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Customer Churn</vt:lpstr>
      <vt:lpstr>Problem and Impact </vt:lpstr>
      <vt:lpstr>Solving this big problem</vt:lpstr>
      <vt:lpstr>How it works?</vt:lpstr>
      <vt:lpstr>Slide 5</vt:lpstr>
      <vt:lpstr>A glance at raw data</vt:lpstr>
      <vt:lpstr>Data Engineering done </vt:lpstr>
      <vt:lpstr>Important conclusions </vt:lpstr>
      <vt:lpstr>Slide 9</vt:lpstr>
      <vt:lpstr>Impact</vt:lpstr>
      <vt:lpstr>Feature Engineering</vt:lpstr>
    </vt:vector>
  </TitlesOfParts>
  <Company>Deloitte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Narra, Chandra</dc:creator>
  <cp:lastModifiedBy>hemakumar</cp:lastModifiedBy>
  <cp:revision>119</cp:revision>
  <dcterms:created xsi:type="dcterms:W3CDTF">2015-08-22T14:31:51Z</dcterms:created>
  <dcterms:modified xsi:type="dcterms:W3CDTF">2019-03-28T14:52:57Z</dcterms:modified>
</cp:coreProperties>
</file>