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usha\Desktop\BDM\Compiled%20%20Rishikesh%20Transaction%20Repor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SUS\Desktop\BDM%20Project\Compiled%20Rishikesh%20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kusha\Desktop\BDM\Compiled%20Rishikesh%20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SUS\Desktop\BDM%20Project\Compiled%20Rishikesh%20Data.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usha\Desktop\BDM\Compiled%20%20Rishikesh%20Transaction%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usha\Desktop\BDM\Compiled%20%20Rishikesh%20Transaction%20Repo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usha\Desktop\BDM\Compiled%20%20Rishikesh%20Transaction%20Repo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usha\Desktop\BDM\Compiled%20Rishikesh%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usha\Desktop\BDM\Compiled%20%20Rishikesh%20Transaction%20Repo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SUS\Desktop\BDM%20Project\Compiled%20%20Rishikesh%20Transaction%20Report(AutoRecover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100" b="1" u="none">
                <a:latin typeface="Times New Roman" panose="02020603050405020304" pitchFamily="18" charset="0"/>
                <a:cs typeface="Times New Roman" panose="02020603050405020304" pitchFamily="18" charset="0"/>
              </a:rPr>
              <a:t>Number of Reservations by month </a:t>
            </a:r>
            <a:r>
              <a:rPr lang="en-IN" sz="1100" b="1" i="0" u="none" strike="noStrike" baseline="0">
                <a:effectLst/>
                <a:latin typeface="Times New Roman" panose="02020603050405020304" pitchFamily="18" charset="0"/>
                <a:cs typeface="Times New Roman" panose="02020603050405020304" pitchFamily="18" charset="0"/>
              </a:rPr>
              <a:t>Rishikesh hostel</a:t>
            </a:r>
            <a:endParaRPr lang="en-US" sz="1100" b="1" u="none">
              <a:latin typeface="Times New Roman" panose="02020603050405020304" pitchFamily="18" charset="0"/>
              <a:cs typeface="Times New Roman" panose="02020603050405020304" pitchFamily="18" charset="0"/>
            </a:endParaRPr>
          </a:p>
        </c:rich>
      </c:tx>
      <c:layout>
        <c:manualLayout>
          <c:xMode val="edge"/>
          <c:yMode val="edge"/>
          <c:x val="0.17506096751267936"/>
          <c:y val="3.4836085246917899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analysis'!$A$23:$A$31</c:f>
              <c:strCache>
                <c:ptCount val="9"/>
                <c:pt idx="0">
                  <c:v>April</c:v>
                </c:pt>
                <c:pt idx="1">
                  <c:v>May</c:v>
                </c:pt>
                <c:pt idx="2">
                  <c:v>June</c:v>
                </c:pt>
                <c:pt idx="3">
                  <c:v>July</c:v>
                </c:pt>
                <c:pt idx="4">
                  <c:v>Aug</c:v>
                </c:pt>
                <c:pt idx="5">
                  <c:v>Sept</c:v>
                </c:pt>
                <c:pt idx="6">
                  <c:v>Oct</c:v>
                </c:pt>
                <c:pt idx="7">
                  <c:v>Nov</c:v>
                </c:pt>
                <c:pt idx="8">
                  <c:v>Dec</c:v>
                </c:pt>
              </c:strCache>
            </c:strRef>
          </c:cat>
          <c:val>
            <c:numRef>
              <c:f>'Descriptive analysis'!$B$23:$B$31</c:f>
              <c:numCache>
                <c:formatCode>General</c:formatCode>
                <c:ptCount val="9"/>
                <c:pt idx="0">
                  <c:v>899</c:v>
                </c:pt>
                <c:pt idx="1">
                  <c:v>2050</c:v>
                </c:pt>
                <c:pt idx="2">
                  <c:v>1898</c:v>
                </c:pt>
                <c:pt idx="3">
                  <c:v>1753</c:v>
                </c:pt>
                <c:pt idx="4">
                  <c:v>650</c:v>
                </c:pt>
                <c:pt idx="5">
                  <c:v>1434</c:v>
                </c:pt>
                <c:pt idx="6">
                  <c:v>2103</c:v>
                </c:pt>
                <c:pt idx="7">
                  <c:v>1355</c:v>
                </c:pt>
                <c:pt idx="8">
                  <c:v>1693</c:v>
                </c:pt>
              </c:numCache>
            </c:numRef>
          </c:val>
          <c:extLst>
            <c:ext xmlns:c16="http://schemas.microsoft.com/office/drawing/2014/chart" uri="{C3380CC4-5D6E-409C-BE32-E72D297353CC}">
              <c16:uniqueId val="{00000000-E8EC-40F4-90C4-4102228C9C1B}"/>
            </c:ext>
          </c:extLst>
        </c:ser>
        <c:dLbls>
          <c:dLblPos val="outEnd"/>
          <c:showLegendKey val="0"/>
          <c:showVal val="1"/>
          <c:showCatName val="0"/>
          <c:showSerName val="0"/>
          <c:showPercent val="0"/>
          <c:showBubbleSize val="0"/>
        </c:dLbls>
        <c:gapWidth val="219"/>
        <c:overlap val="-27"/>
        <c:axId val="654627480"/>
        <c:axId val="654628264"/>
      </c:barChart>
      <c:catAx>
        <c:axId val="6546274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28264"/>
        <c:crosses val="autoZero"/>
        <c:auto val="1"/>
        <c:lblAlgn val="ctr"/>
        <c:lblOffset val="100"/>
        <c:noMultiLvlLbl val="0"/>
      </c:catAx>
      <c:valAx>
        <c:axId val="6546282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2748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Average Lead time of various travel agents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Subms'!$D$40:$D$46</c:f>
              <c:strCache>
                <c:ptCount val="7"/>
                <c:pt idx="0">
                  <c:v>Agoda</c:v>
                </c:pt>
                <c:pt idx="1">
                  <c:v>Booking.com</c:v>
                </c:pt>
                <c:pt idx="2">
                  <c:v>Go-mmt</c:v>
                </c:pt>
                <c:pt idx="3">
                  <c:v>Hostel world</c:v>
                </c:pt>
                <c:pt idx="4">
                  <c:v>Internet booking engine</c:v>
                </c:pt>
                <c:pt idx="5">
                  <c:v>Make my trip</c:v>
                </c:pt>
                <c:pt idx="6">
                  <c:v>Walk-ins</c:v>
                </c:pt>
              </c:strCache>
            </c:strRef>
          </c:cat>
          <c:val>
            <c:numRef>
              <c:f>'Final Subms'!$E$40:$E$46</c:f>
              <c:numCache>
                <c:formatCode>0.00</c:formatCode>
                <c:ptCount val="7"/>
                <c:pt idx="0">
                  <c:v>2.7955555555555556</c:v>
                </c:pt>
                <c:pt idx="1">
                  <c:v>4.0966666666666676</c:v>
                </c:pt>
                <c:pt idx="2">
                  <c:v>2.6833333333333331</c:v>
                </c:pt>
                <c:pt idx="3">
                  <c:v>4.9419999999999993</c:v>
                </c:pt>
                <c:pt idx="4">
                  <c:v>4.1930000000000005</c:v>
                </c:pt>
                <c:pt idx="5">
                  <c:v>4.0999999999999996</c:v>
                </c:pt>
                <c:pt idx="6">
                  <c:v>1.96</c:v>
                </c:pt>
              </c:numCache>
            </c:numRef>
          </c:val>
          <c:extLst>
            <c:ext xmlns:c16="http://schemas.microsoft.com/office/drawing/2014/chart" uri="{C3380CC4-5D6E-409C-BE32-E72D297353CC}">
              <c16:uniqueId val="{00000000-8653-4D83-816F-09740396E05D}"/>
            </c:ext>
          </c:extLst>
        </c:ser>
        <c:dLbls>
          <c:showLegendKey val="0"/>
          <c:showVal val="0"/>
          <c:showCatName val="0"/>
          <c:showSerName val="0"/>
          <c:showPercent val="0"/>
          <c:showBubbleSize val="0"/>
        </c:dLbls>
        <c:gapWidth val="100"/>
        <c:overlap val="-24"/>
        <c:axId val="1156720592"/>
        <c:axId val="1156706032"/>
      </c:barChart>
      <c:catAx>
        <c:axId val="11567205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Travel agents</a:t>
                </a:r>
              </a:p>
            </c:rich>
          </c:tx>
          <c:layout>
            <c:manualLayout>
              <c:xMode val="edge"/>
              <c:yMode val="edge"/>
              <c:x val="0.44355782255465981"/>
              <c:y val="0.88793963254593178"/>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156706032"/>
        <c:crosses val="autoZero"/>
        <c:auto val="1"/>
        <c:lblAlgn val="ctr"/>
        <c:lblOffset val="100"/>
        <c:noMultiLvlLbl val="0"/>
      </c:catAx>
      <c:valAx>
        <c:axId val="115670603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Lead time (Days)</a:t>
                </a:r>
              </a:p>
              <a:p>
                <a:pPr>
                  <a:defRPr>
                    <a:latin typeface="Times New Roman" panose="02020603050405020304" pitchFamily="18" charset="0"/>
                    <a:cs typeface="Times New Roman" panose="02020603050405020304" pitchFamily="18" charset="0"/>
                  </a:defRPr>
                </a:pPr>
                <a:endParaRPr lang="en-US">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15672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Proportion of bookings from various Travel Agents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'Final Subms'!$B$57</c:f>
              <c:strCache>
                <c:ptCount val="1"/>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Subms'!$A$58:$A$64</c:f>
              <c:strCache>
                <c:ptCount val="7"/>
                <c:pt idx="0">
                  <c:v>Booking.com</c:v>
                </c:pt>
                <c:pt idx="1">
                  <c:v>Go-mmt</c:v>
                </c:pt>
                <c:pt idx="2">
                  <c:v>Hostel World</c:v>
                </c:pt>
                <c:pt idx="3">
                  <c:v>Internet Booking Engine</c:v>
                </c:pt>
                <c:pt idx="4">
                  <c:v>Make my trip</c:v>
                </c:pt>
                <c:pt idx="5">
                  <c:v>Agoda</c:v>
                </c:pt>
                <c:pt idx="6">
                  <c:v>Walk-ins</c:v>
                </c:pt>
              </c:strCache>
            </c:strRef>
          </c:cat>
          <c:val>
            <c:numRef>
              <c:f>'Final Subms'!$B$58:$B$64</c:f>
              <c:numCache>
                <c:formatCode>General</c:formatCode>
                <c:ptCount val="7"/>
                <c:pt idx="0">
                  <c:v>14.98</c:v>
                </c:pt>
                <c:pt idx="1">
                  <c:v>10.42</c:v>
                </c:pt>
                <c:pt idx="2">
                  <c:v>23.35</c:v>
                </c:pt>
                <c:pt idx="3">
                  <c:v>18.350000000000001</c:v>
                </c:pt>
                <c:pt idx="4">
                  <c:v>11.63</c:v>
                </c:pt>
                <c:pt idx="5">
                  <c:v>1.1499999999999999</c:v>
                </c:pt>
                <c:pt idx="6">
                  <c:v>2.4500000000000002</c:v>
                </c:pt>
              </c:numCache>
            </c:numRef>
          </c:val>
          <c:extLst>
            <c:ext xmlns:c16="http://schemas.microsoft.com/office/drawing/2014/chart" uri="{C3380CC4-5D6E-409C-BE32-E72D297353CC}">
              <c16:uniqueId val="{00000000-9016-4B8E-9C73-40407BE137A3}"/>
            </c:ext>
          </c:extLst>
        </c:ser>
        <c:dLbls>
          <c:dLblPos val="outEnd"/>
          <c:showLegendKey val="0"/>
          <c:showVal val="1"/>
          <c:showCatName val="0"/>
          <c:showSerName val="0"/>
          <c:showPercent val="0"/>
          <c:showBubbleSize val="0"/>
        </c:dLbls>
        <c:gapWidth val="100"/>
        <c:overlap val="-24"/>
        <c:axId val="383538287"/>
        <c:axId val="383527055"/>
      </c:barChart>
      <c:catAx>
        <c:axId val="38353828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Travel Agents</a:t>
                </a:r>
              </a:p>
            </c:rich>
          </c:tx>
          <c:layout>
            <c:manualLayout>
              <c:xMode val="edge"/>
              <c:yMode val="edge"/>
              <c:x val="0.43885120786338366"/>
              <c:y val="0.90840959721801773"/>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383527055"/>
        <c:crosses val="autoZero"/>
        <c:auto val="1"/>
        <c:lblAlgn val="ctr"/>
        <c:lblOffset val="100"/>
        <c:noMultiLvlLbl val="0"/>
      </c:catAx>
      <c:valAx>
        <c:axId val="383527055"/>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Percentage</a:t>
                </a:r>
              </a:p>
            </c:rich>
          </c:tx>
          <c:layout>
            <c:manualLayout>
              <c:xMode val="edge"/>
              <c:yMode val="edge"/>
              <c:x val="1.8876639304210047E-2"/>
              <c:y val="0.27470290074439763"/>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3835382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Proportion</a:t>
            </a:r>
            <a:r>
              <a:rPr lang="en-US" sz="1300" b="1" u="none" baseline="0">
                <a:latin typeface="Times New Roman" panose="02020603050405020304" pitchFamily="18" charset="0"/>
                <a:cs typeface="Times New Roman" panose="02020603050405020304" pitchFamily="18" charset="0"/>
              </a:rPr>
              <a:t> of Travel Agents between Indian nationals and Foreign nationals</a:t>
            </a:r>
            <a:endParaRPr lang="en-US" sz="1300" b="1" u="none">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stacked"/>
        <c:varyColors val="0"/>
        <c:ser>
          <c:idx val="0"/>
          <c:order val="0"/>
          <c:tx>
            <c:strRef>
              <c:f>'Final Subms'!$B$150</c:f>
              <c:strCache>
                <c:ptCount val="1"/>
                <c:pt idx="0">
                  <c:v>Indian nationals</c:v>
                </c:pt>
              </c:strCache>
            </c:strRef>
          </c:tx>
          <c:spPr>
            <a:solidFill>
              <a:schemeClr val="accent2">
                <a:tint val="70000"/>
                <a:lumMod val="104000"/>
              </a:schemeClr>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Subms'!$A$151:$A$157</c:f>
              <c:strCache>
                <c:ptCount val="7"/>
                <c:pt idx="0">
                  <c:v>Booking.com</c:v>
                </c:pt>
                <c:pt idx="1">
                  <c:v>Go-mmt</c:v>
                </c:pt>
                <c:pt idx="2">
                  <c:v>Hostel World</c:v>
                </c:pt>
                <c:pt idx="3">
                  <c:v>Internet Booking Engine</c:v>
                </c:pt>
                <c:pt idx="4">
                  <c:v>Make my trip</c:v>
                </c:pt>
                <c:pt idx="5">
                  <c:v>Agoda</c:v>
                </c:pt>
                <c:pt idx="6">
                  <c:v>Walk-ins</c:v>
                </c:pt>
              </c:strCache>
            </c:strRef>
          </c:cat>
          <c:val>
            <c:numRef>
              <c:f>'Final Subms'!$B$151:$B$157</c:f>
              <c:numCache>
                <c:formatCode>0.00</c:formatCode>
                <c:ptCount val="7"/>
                <c:pt idx="0">
                  <c:v>15.65982404692082</c:v>
                </c:pt>
                <c:pt idx="1">
                  <c:v>14.086021505376344</c:v>
                </c:pt>
                <c:pt idx="2">
                  <c:v>25.444770283479961</c:v>
                </c:pt>
                <c:pt idx="3">
                  <c:v>24.770283479960899</c:v>
                </c:pt>
                <c:pt idx="4">
                  <c:v>15.728250244379277</c:v>
                </c:pt>
                <c:pt idx="5">
                  <c:v>1.2023460410557185</c:v>
                </c:pt>
                <c:pt idx="6">
                  <c:v>3.1085043988269794</c:v>
                </c:pt>
              </c:numCache>
            </c:numRef>
          </c:val>
          <c:extLst>
            <c:ext xmlns:c16="http://schemas.microsoft.com/office/drawing/2014/chart" uri="{C3380CC4-5D6E-409C-BE32-E72D297353CC}">
              <c16:uniqueId val="{00000000-E73C-46D8-B16A-4AB4F45BB35B}"/>
            </c:ext>
          </c:extLst>
        </c:ser>
        <c:ser>
          <c:idx val="1"/>
          <c:order val="1"/>
          <c:tx>
            <c:strRef>
              <c:f>'Final Subms'!$C$150</c:f>
              <c:strCache>
                <c:ptCount val="1"/>
                <c:pt idx="0">
                  <c:v>Foreign nationals</c:v>
                </c:pt>
              </c:strCache>
            </c:strRef>
          </c:tx>
          <c:spPr>
            <a:solidFill>
              <a:schemeClr val="accent4">
                <a:tint val="70000"/>
                <a:lumMod val="104000"/>
              </a:schemeClr>
            </a:soli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Subms'!$A$151:$A$157</c:f>
              <c:strCache>
                <c:ptCount val="7"/>
                <c:pt idx="0">
                  <c:v>Booking.com</c:v>
                </c:pt>
                <c:pt idx="1">
                  <c:v>Go-mmt</c:v>
                </c:pt>
                <c:pt idx="2">
                  <c:v>Hostel World</c:v>
                </c:pt>
                <c:pt idx="3">
                  <c:v>Internet Booking Engine</c:v>
                </c:pt>
                <c:pt idx="4">
                  <c:v>Make my trip</c:v>
                </c:pt>
                <c:pt idx="5">
                  <c:v>Agoda</c:v>
                </c:pt>
                <c:pt idx="6">
                  <c:v>Walk-ins</c:v>
                </c:pt>
              </c:strCache>
            </c:strRef>
          </c:cat>
          <c:val>
            <c:numRef>
              <c:f>'Final Subms'!$C$151:$C$157</c:f>
              <c:numCache>
                <c:formatCode>0.00</c:formatCode>
                <c:ptCount val="7"/>
                <c:pt idx="0">
                  <c:v>40.870307167235495</c:v>
                </c:pt>
                <c:pt idx="1">
                  <c:v>0</c:v>
                </c:pt>
                <c:pt idx="2">
                  <c:v>55.290102389078498</c:v>
                </c:pt>
                <c:pt idx="3">
                  <c:v>0.42662116040955633</c:v>
                </c:pt>
                <c:pt idx="4">
                  <c:v>0</c:v>
                </c:pt>
                <c:pt idx="5">
                  <c:v>1.6211604095563139</c:v>
                </c:pt>
                <c:pt idx="6">
                  <c:v>1.7918088737201365</c:v>
                </c:pt>
              </c:numCache>
            </c:numRef>
          </c:val>
          <c:extLst>
            <c:ext xmlns:c16="http://schemas.microsoft.com/office/drawing/2014/chart" uri="{C3380CC4-5D6E-409C-BE32-E72D297353CC}">
              <c16:uniqueId val="{00000001-E73C-46D8-B16A-4AB4F45BB35B}"/>
            </c:ext>
          </c:extLst>
        </c:ser>
        <c:dLbls>
          <c:dLblPos val="ctr"/>
          <c:showLegendKey val="0"/>
          <c:showVal val="1"/>
          <c:showCatName val="0"/>
          <c:showSerName val="0"/>
          <c:showPercent val="0"/>
          <c:showBubbleSize val="0"/>
        </c:dLbls>
        <c:gapWidth val="150"/>
        <c:overlap val="100"/>
        <c:axId val="1822093456"/>
        <c:axId val="1822085136"/>
      </c:barChart>
      <c:catAx>
        <c:axId val="182209345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travel</a:t>
                </a:r>
                <a:r>
                  <a:rPr lang="en-US" baseline="0">
                    <a:latin typeface="Times New Roman" panose="02020603050405020304" pitchFamily="18" charset="0"/>
                    <a:cs typeface="Times New Roman" panose="02020603050405020304" pitchFamily="18" charset="0"/>
                  </a:rPr>
                  <a:t> agents</a:t>
                </a:r>
                <a:endParaRPr lang="en-US">
                  <a:latin typeface="Times New Roman" panose="02020603050405020304" pitchFamily="18" charset="0"/>
                  <a:cs typeface="Times New Roman" panose="02020603050405020304" pitchFamily="18" charset="0"/>
                </a:endParaRPr>
              </a:p>
            </c:rich>
          </c:tx>
          <c:layout>
            <c:manualLayout>
              <c:xMode val="edge"/>
              <c:yMode val="edge"/>
              <c:x val="0.4343508480508263"/>
              <c:y val="0.87399431368035885"/>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822085136"/>
        <c:crosses val="autoZero"/>
        <c:auto val="1"/>
        <c:lblAlgn val="ctr"/>
        <c:lblOffset val="100"/>
        <c:noMultiLvlLbl val="0"/>
      </c:catAx>
      <c:valAx>
        <c:axId val="182208513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pROPORTION(%)</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822093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Competitive Analysis of Prices</a:t>
            </a:r>
            <a:r>
              <a:rPr lang="en-US" sz="1300" b="1" u="none" baseline="0">
                <a:latin typeface="Times New Roman" panose="02020603050405020304" pitchFamily="18" charset="0"/>
                <a:cs typeface="Times New Roman" panose="02020603050405020304" pitchFamily="18" charset="0"/>
              </a:rPr>
              <a:t> of Madpackers</a:t>
            </a:r>
            <a:endParaRPr lang="en-US" sz="1300" b="1" u="none">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analysis!$C$192:$E$192</c:f>
              <c:strCache>
                <c:ptCount val="3"/>
                <c:pt idx="0">
                  <c:v>Madpackers</c:v>
                </c:pt>
                <c:pt idx="1">
                  <c:v>Zostel</c:v>
                </c:pt>
                <c:pt idx="2">
                  <c:v>Oyo Rooms</c:v>
                </c:pt>
              </c:strCache>
            </c:strRef>
          </c:cat>
          <c:val>
            <c:numRef>
              <c:f>analysis!$C$193:$E$193</c:f>
              <c:numCache>
                <c:formatCode>General</c:formatCode>
                <c:ptCount val="3"/>
                <c:pt idx="0" formatCode="0.00">
                  <c:v>862.83549701314223</c:v>
                </c:pt>
                <c:pt idx="1">
                  <c:v>958.84</c:v>
                </c:pt>
                <c:pt idx="2">
                  <c:v>987.63</c:v>
                </c:pt>
              </c:numCache>
            </c:numRef>
          </c:val>
          <c:extLst>
            <c:ext xmlns:c16="http://schemas.microsoft.com/office/drawing/2014/chart" uri="{C3380CC4-5D6E-409C-BE32-E72D297353CC}">
              <c16:uniqueId val="{00000000-98CF-4F9B-9CC4-C17CC2FEB39E}"/>
            </c:ext>
          </c:extLst>
        </c:ser>
        <c:dLbls>
          <c:dLblPos val="outEnd"/>
          <c:showLegendKey val="0"/>
          <c:showVal val="1"/>
          <c:showCatName val="0"/>
          <c:showSerName val="0"/>
          <c:showPercent val="0"/>
          <c:showBubbleSize val="0"/>
        </c:dLbls>
        <c:gapWidth val="100"/>
        <c:overlap val="-24"/>
        <c:axId val="1957687344"/>
        <c:axId val="1957689424"/>
      </c:barChart>
      <c:catAx>
        <c:axId val="19576873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Hostels</a:t>
                </a:r>
              </a:p>
            </c:rich>
          </c:tx>
          <c:layout>
            <c:manualLayout>
              <c:xMode val="edge"/>
              <c:yMode val="edge"/>
              <c:x val="0.51223787425552503"/>
              <c:y val="0.90352467087387567"/>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57689424"/>
        <c:crosses val="autoZero"/>
        <c:auto val="1"/>
        <c:lblAlgn val="ctr"/>
        <c:lblOffset val="100"/>
        <c:noMultiLvlLbl val="0"/>
      </c:catAx>
      <c:valAx>
        <c:axId val="1957689424"/>
        <c:scaling>
          <c:orientation val="minMax"/>
          <c:min val="0"/>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Prices</a:t>
                </a:r>
              </a:p>
              <a:p>
                <a:pPr>
                  <a:defRPr/>
                </a:pPr>
                <a:endParaRPr lang="en-US"/>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57687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100" b="1">
                <a:latin typeface="Times New Roman" panose="02020603050405020304" pitchFamily="18" charset="0"/>
                <a:cs typeface="Times New Roman" panose="02020603050405020304" pitchFamily="18" charset="0"/>
              </a:rPr>
              <a:t>Disribution of ADR Across Months for Rishikesh hostel</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analysis!$A$2:$A$10</c:f>
              <c:strCache>
                <c:ptCount val="9"/>
                <c:pt idx="0">
                  <c:v>April</c:v>
                </c:pt>
                <c:pt idx="1">
                  <c:v>May</c:v>
                </c:pt>
                <c:pt idx="2">
                  <c:v>June</c:v>
                </c:pt>
                <c:pt idx="3">
                  <c:v>July</c:v>
                </c:pt>
                <c:pt idx="4">
                  <c:v>Aug</c:v>
                </c:pt>
                <c:pt idx="5">
                  <c:v>Sept</c:v>
                </c:pt>
                <c:pt idx="6">
                  <c:v>Oct</c:v>
                </c:pt>
                <c:pt idx="7">
                  <c:v>Nov</c:v>
                </c:pt>
                <c:pt idx="8">
                  <c:v>Dec</c:v>
                </c:pt>
              </c:strCache>
            </c:strRef>
          </c:cat>
          <c:val>
            <c:numRef>
              <c:f>analysis!$C$2:$C$10</c:f>
              <c:numCache>
                <c:formatCode>0.0</c:formatCode>
                <c:ptCount val="9"/>
                <c:pt idx="0">
                  <c:v>662.22833333333335</c:v>
                </c:pt>
                <c:pt idx="1">
                  <c:v>807.03903225806448</c:v>
                </c:pt>
                <c:pt idx="2">
                  <c:v>1062.7806666666665</c:v>
                </c:pt>
                <c:pt idx="3">
                  <c:v>823.06258064516135</c:v>
                </c:pt>
                <c:pt idx="4">
                  <c:v>832.11322580645185</c:v>
                </c:pt>
                <c:pt idx="5">
                  <c:v>734.2056666666665</c:v>
                </c:pt>
                <c:pt idx="6">
                  <c:v>913.6390322580645</c:v>
                </c:pt>
                <c:pt idx="7">
                  <c:v>860.279</c:v>
                </c:pt>
                <c:pt idx="8">
                  <c:v>1070.171935483871</c:v>
                </c:pt>
              </c:numCache>
            </c:numRef>
          </c:val>
          <c:smooth val="0"/>
          <c:extLst>
            <c:ext xmlns:c16="http://schemas.microsoft.com/office/drawing/2014/chart" uri="{C3380CC4-5D6E-409C-BE32-E72D297353CC}">
              <c16:uniqueId val="{00000000-5597-48EE-9B7F-82033C87DF6B}"/>
            </c:ext>
          </c:extLst>
        </c:ser>
        <c:dLbls>
          <c:showLegendKey val="0"/>
          <c:showVal val="0"/>
          <c:showCatName val="0"/>
          <c:showSerName val="0"/>
          <c:showPercent val="0"/>
          <c:showBubbleSize val="0"/>
        </c:dLbls>
        <c:smooth val="0"/>
        <c:axId val="652936056"/>
        <c:axId val="652937624"/>
      </c:lineChart>
      <c:catAx>
        <c:axId val="652936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2937624"/>
        <c:crosses val="autoZero"/>
        <c:auto val="1"/>
        <c:lblAlgn val="ctr"/>
        <c:lblOffset val="100"/>
        <c:noMultiLvlLbl val="0"/>
      </c:catAx>
      <c:valAx>
        <c:axId val="652937624"/>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2936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Competitve</a:t>
            </a:r>
            <a:r>
              <a:rPr lang="en-US" sz="1300" b="1" u="none" baseline="0">
                <a:latin typeface="Times New Roman" panose="02020603050405020304" pitchFamily="18" charset="0"/>
                <a:cs typeface="Times New Roman" panose="02020603050405020304" pitchFamily="18" charset="0"/>
              </a:rPr>
              <a:t> analysis of NPS </a:t>
            </a:r>
            <a:endParaRPr lang="en-US" sz="1300" b="1" u="none">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analysis!$M$205:$M$207</c:f>
              <c:strCache>
                <c:ptCount val="3"/>
                <c:pt idx="0">
                  <c:v>Madpackers</c:v>
                </c:pt>
                <c:pt idx="1">
                  <c:v>Zostel</c:v>
                </c:pt>
                <c:pt idx="2">
                  <c:v>Oyo rooms</c:v>
                </c:pt>
              </c:strCache>
            </c:strRef>
          </c:cat>
          <c:val>
            <c:numRef>
              <c:f>analysis!$N$205:$N$207</c:f>
              <c:numCache>
                <c:formatCode>General</c:formatCode>
                <c:ptCount val="3"/>
                <c:pt idx="0">
                  <c:v>63.19</c:v>
                </c:pt>
                <c:pt idx="1">
                  <c:v>65</c:v>
                </c:pt>
                <c:pt idx="2">
                  <c:v>48.7</c:v>
                </c:pt>
              </c:numCache>
            </c:numRef>
          </c:val>
          <c:extLst>
            <c:ext xmlns:c16="http://schemas.microsoft.com/office/drawing/2014/chart" uri="{C3380CC4-5D6E-409C-BE32-E72D297353CC}">
              <c16:uniqueId val="{00000000-177E-4EFC-9ED4-1420A87C5376}"/>
            </c:ext>
          </c:extLst>
        </c:ser>
        <c:dLbls>
          <c:showLegendKey val="0"/>
          <c:showVal val="0"/>
          <c:showCatName val="0"/>
          <c:showSerName val="0"/>
          <c:showPercent val="0"/>
          <c:showBubbleSize val="0"/>
        </c:dLbls>
        <c:gapWidth val="100"/>
        <c:overlap val="-24"/>
        <c:axId val="1962964320"/>
        <c:axId val="1962962240"/>
      </c:barChart>
      <c:catAx>
        <c:axId val="196296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62962240"/>
        <c:crosses val="autoZero"/>
        <c:auto val="1"/>
        <c:lblAlgn val="ctr"/>
        <c:lblOffset val="100"/>
        <c:noMultiLvlLbl val="0"/>
      </c:catAx>
      <c:valAx>
        <c:axId val="1962962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62964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100" b="1">
                <a:latin typeface="Times New Roman" panose="02020603050405020304" pitchFamily="18" charset="0"/>
                <a:cs typeface="Times New Roman" panose="02020603050405020304" pitchFamily="18" charset="0"/>
              </a:rPr>
              <a:t>Distribution</a:t>
            </a:r>
            <a:r>
              <a:rPr lang="en-IN" sz="1100" b="1" baseline="0">
                <a:latin typeface="Times New Roman" panose="02020603050405020304" pitchFamily="18" charset="0"/>
                <a:cs typeface="Times New Roman" panose="02020603050405020304" pitchFamily="18" charset="0"/>
              </a:rPr>
              <a:t> of Lead time Across Months </a:t>
            </a:r>
            <a:r>
              <a:rPr lang="en-IN" sz="1100" b="1" i="0" u="none" strike="noStrike" baseline="0">
                <a:effectLst/>
                <a:latin typeface="Times New Roman" panose="02020603050405020304" pitchFamily="18" charset="0"/>
                <a:cs typeface="Times New Roman" panose="02020603050405020304" pitchFamily="18" charset="0"/>
              </a:rPr>
              <a:t>Rishikesh hostel</a:t>
            </a:r>
            <a:endParaRPr lang="en-IN" sz="11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analysis'!$A$3:$A$11</c:f>
              <c:strCache>
                <c:ptCount val="9"/>
                <c:pt idx="0">
                  <c:v>April</c:v>
                </c:pt>
                <c:pt idx="1">
                  <c:v>May</c:v>
                </c:pt>
                <c:pt idx="2">
                  <c:v>June</c:v>
                </c:pt>
                <c:pt idx="3">
                  <c:v>July</c:v>
                </c:pt>
                <c:pt idx="4">
                  <c:v>Aug</c:v>
                </c:pt>
                <c:pt idx="5">
                  <c:v>Sept</c:v>
                </c:pt>
                <c:pt idx="6">
                  <c:v>Oct</c:v>
                </c:pt>
                <c:pt idx="7">
                  <c:v>Nov</c:v>
                </c:pt>
                <c:pt idx="8">
                  <c:v>Dec</c:v>
                </c:pt>
              </c:strCache>
            </c:strRef>
          </c:cat>
          <c:val>
            <c:numRef>
              <c:f>'Descriptive analysis'!$B$3:$B$11</c:f>
              <c:numCache>
                <c:formatCode>0.0</c:formatCode>
                <c:ptCount val="9"/>
                <c:pt idx="0">
                  <c:v>3.9699666295884315</c:v>
                </c:pt>
                <c:pt idx="1">
                  <c:v>2.2156097560975612</c:v>
                </c:pt>
                <c:pt idx="2">
                  <c:v>3.367755532139094</c:v>
                </c:pt>
                <c:pt idx="3">
                  <c:v>2.458625525946704</c:v>
                </c:pt>
                <c:pt idx="4">
                  <c:v>10.687878787878788</c:v>
                </c:pt>
                <c:pt idx="5">
                  <c:v>2.6213389121338913</c:v>
                </c:pt>
                <c:pt idx="6">
                  <c:v>4.3599619591060392</c:v>
                </c:pt>
                <c:pt idx="7">
                  <c:v>4.102583025830258</c:v>
                </c:pt>
                <c:pt idx="8">
                  <c:v>4.0496160661547549</c:v>
                </c:pt>
              </c:numCache>
            </c:numRef>
          </c:val>
          <c:extLst>
            <c:ext xmlns:c16="http://schemas.microsoft.com/office/drawing/2014/chart" uri="{C3380CC4-5D6E-409C-BE32-E72D297353CC}">
              <c16:uniqueId val="{00000000-3E68-4CAF-BB40-78C4FF93B257}"/>
            </c:ext>
          </c:extLst>
        </c:ser>
        <c:dLbls>
          <c:dLblPos val="outEnd"/>
          <c:showLegendKey val="0"/>
          <c:showVal val="1"/>
          <c:showCatName val="0"/>
          <c:showSerName val="0"/>
          <c:showPercent val="0"/>
          <c:showBubbleSize val="0"/>
        </c:dLbls>
        <c:gapWidth val="219"/>
        <c:overlap val="-27"/>
        <c:axId val="654630616"/>
        <c:axId val="654630224"/>
      </c:barChart>
      <c:catAx>
        <c:axId val="654630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30224"/>
        <c:crosses val="autoZero"/>
        <c:auto val="1"/>
        <c:lblAlgn val="ctr"/>
        <c:lblOffset val="100"/>
        <c:noMultiLvlLbl val="0"/>
      </c:catAx>
      <c:valAx>
        <c:axId val="654630224"/>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30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100" b="1" dirty="0">
                <a:latin typeface="Times New Roman" panose="02020603050405020304" pitchFamily="18" charset="0"/>
                <a:cs typeface="Times New Roman" panose="02020603050405020304" pitchFamily="18" charset="0"/>
              </a:rPr>
              <a:t>Distribution Indian Nationals</a:t>
            </a:r>
            <a:r>
              <a:rPr lang="en-IN" sz="1100" b="1" baseline="0" dirty="0">
                <a:latin typeface="Times New Roman" panose="02020603050405020304" pitchFamily="18" charset="0"/>
                <a:cs typeface="Times New Roman" panose="02020603050405020304" pitchFamily="18" charset="0"/>
              </a:rPr>
              <a:t> and Foreign Nationals for Rishikesh hostel</a:t>
            </a:r>
            <a:endParaRPr lang="en-IN" sz="11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'Descriptive analysis'!$B$84</c:f>
              <c:strCache>
                <c:ptCount val="1"/>
                <c:pt idx="0">
                  <c:v>Indian Nationals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analysis'!$A$85:$A$93</c:f>
              <c:strCache>
                <c:ptCount val="9"/>
                <c:pt idx="0">
                  <c:v>April</c:v>
                </c:pt>
                <c:pt idx="1">
                  <c:v>May</c:v>
                </c:pt>
                <c:pt idx="2">
                  <c:v>June</c:v>
                </c:pt>
                <c:pt idx="3">
                  <c:v>July </c:v>
                </c:pt>
                <c:pt idx="4">
                  <c:v>Aug</c:v>
                </c:pt>
                <c:pt idx="5">
                  <c:v>Sept</c:v>
                </c:pt>
                <c:pt idx="6">
                  <c:v>Oct</c:v>
                </c:pt>
                <c:pt idx="7">
                  <c:v>Nov</c:v>
                </c:pt>
                <c:pt idx="8">
                  <c:v>Dec</c:v>
                </c:pt>
              </c:strCache>
            </c:strRef>
          </c:cat>
          <c:val>
            <c:numRef>
              <c:f>'Descriptive analysis'!$B$85:$B$93</c:f>
              <c:numCache>
                <c:formatCode>General</c:formatCode>
                <c:ptCount val="9"/>
                <c:pt idx="0">
                  <c:v>405</c:v>
                </c:pt>
                <c:pt idx="1">
                  <c:v>545</c:v>
                </c:pt>
                <c:pt idx="2">
                  <c:v>420</c:v>
                </c:pt>
                <c:pt idx="3">
                  <c:v>233</c:v>
                </c:pt>
                <c:pt idx="4">
                  <c:v>161</c:v>
                </c:pt>
                <c:pt idx="5">
                  <c:v>528</c:v>
                </c:pt>
                <c:pt idx="6">
                  <c:v>720</c:v>
                </c:pt>
                <c:pt idx="7">
                  <c:v>518</c:v>
                </c:pt>
                <c:pt idx="8">
                  <c:v>701</c:v>
                </c:pt>
              </c:numCache>
            </c:numRef>
          </c:val>
          <c:extLst>
            <c:ext xmlns:c16="http://schemas.microsoft.com/office/drawing/2014/chart" uri="{C3380CC4-5D6E-409C-BE32-E72D297353CC}">
              <c16:uniqueId val="{00000000-798F-4667-A9BB-5C92A78DC245}"/>
            </c:ext>
          </c:extLst>
        </c:ser>
        <c:ser>
          <c:idx val="1"/>
          <c:order val="1"/>
          <c:tx>
            <c:strRef>
              <c:f>'Descriptive analysis'!$C$84</c:f>
              <c:strCache>
                <c:ptCount val="1"/>
                <c:pt idx="0">
                  <c:v>Foreign Nationals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analysis'!$A$85:$A$93</c:f>
              <c:strCache>
                <c:ptCount val="9"/>
                <c:pt idx="0">
                  <c:v>April</c:v>
                </c:pt>
                <c:pt idx="1">
                  <c:v>May</c:v>
                </c:pt>
                <c:pt idx="2">
                  <c:v>June</c:v>
                </c:pt>
                <c:pt idx="3">
                  <c:v>July </c:v>
                </c:pt>
                <c:pt idx="4">
                  <c:v>Aug</c:v>
                </c:pt>
                <c:pt idx="5">
                  <c:v>Sept</c:v>
                </c:pt>
                <c:pt idx="6">
                  <c:v>Oct</c:v>
                </c:pt>
                <c:pt idx="7">
                  <c:v>Nov</c:v>
                </c:pt>
                <c:pt idx="8">
                  <c:v>Dec</c:v>
                </c:pt>
              </c:strCache>
            </c:strRef>
          </c:cat>
          <c:val>
            <c:numRef>
              <c:f>'Descriptive analysis'!$C$85:$C$93</c:f>
              <c:numCache>
                <c:formatCode>General</c:formatCode>
                <c:ptCount val="9"/>
                <c:pt idx="0">
                  <c:v>9</c:v>
                </c:pt>
                <c:pt idx="1">
                  <c:v>46</c:v>
                </c:pt>
                <c:pt idx="2">
                  <c:v>57</c:v>
                </c:pt>
                <c:pt idx="3">
                  <c:v>77</c:v>
                </c:pt>
                <c:pt idx="4">
                  <c:v>41</c:v>
                </c:pt>
                <c:pt idx="5">
                  <c:v>184</c:v>
                </c:pt>
                <c:pt idx="6">
                  <c:v>338</c:v>
                </c:pt>
                <c:pt idx="7">
                  <c:v>169</c:v>
                </c:pt>
                <c:pt idx="8">
                  <c:v>279</c:v>
                </c:pt>
              </c:numCache>
            </c:numRef>
          </c:val>
          <c:extLst>
            <c:ext xmlns:c16="http://schemas.microsoft.com/office/drawing/2014/chart" uri="{C3380CC4-5D6E-409C-BE32-E72D297353CC}">
              <c16:uniqueId val="{00000001-798F-4667-A9BB-5C92A78DC245}"/>
            </c:ext>
          </c:extLst>
        </c:ser>
        <c:dLbls>
          <c:dLblPos val="outEnd"/>
          <c:showLegendKey val="0"/>
          <c:showVal val="1"/>
          <c:showCatName val="0"/>
          <c:showSerName val="0"/>
          <c:showPercent val="0"/>
          <c:showBubbleSize val="0"/>
        </c:dLbls>
        <c:gapWidth val="219"/>
        <c:overlap val="-27"/>
        <c:axId val="451132576"/>
        <c:axId val="451130616"/>
      </c:barChart>
      <c:catAx>
        <c:axId val="45113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1130616"/>
        <c:crosses val="autoZero"/>
        <c:auto val="1"/>
        <c:lblAlgn val="ctr"/>
        <c:lblOffset val="100"/>
        <c:noMultiLvlLbl val="0"/>
      </c:catAx>
      <c:valAx>
        <c:axId val="451130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1132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100" b="1">
                <a:latin typeface="Times New Roman" panose="02020603050405020304" pitchFamily="18" charset="0"/>
                <a:cs typeface="Times New Roman" panose="02020603050405020304" pitchFamily="18" charset="0"/>
              </a:rPr>
              <a:t>Distribution</a:t>
            </a:r>
            <a:r>
              <a:rPr lang="en-IN" sz="1100" b="1" baseline="0">
                <a:latin typeface="Times New Roman" panose="02020603050405020304" pitchFamily="18" charset="0"/>
                <a:cs typeface="Times New Roman" panose="02020603050405020304" pitchFamily="18" charset="0"/>
              </a:rPr>
              <a:t> of Cancellations Across Months </a:t>
            </a:r>
            <a:r>
              <a:rPr lang="en-IN" sz="1100" b="1" i="0" u="none" strike="noStrike" baseline="0">
                <a:effectLst/>
                <a:latin typeface="Times New Roman" panose="02020603050405020304" pitchFamily="18" charset="0"/>
                <a:cs typeface="Times New Roman" panose="02020603050405020304" pitchFamily="18" charset="0"/>
              </a:rPr>
              <a:t>Rishikesh hostel</a:t>
            </a:r>
            <a:endParaRPr lang="en-IN" sz="1100" b="1">
              <a:latin typeface="Times New Roman" panose="02020603050405020304" pitchFamily="18" charset="0"/>
              <a:cs typeface="Times New Roman" panose="02020603050405020304" pitchFamily="18" charset="0"/>
            </a:endParaRPr>
          </a:p>
        </c:rich>
      </c:tx>
      <c:layout>
        <c:manualLayout>
          <c:xMode val="edge"/>
          <c:yMode val="edge"/>
          <c:x val="0.11515884545504079"/>
          <c:y val="4.515828512301187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'Descriptive analysis'!$B$56</c:f>
              <c:strCache>
                <c:ptCount val="1"/>
                <c:pt idx="0">
                  <c:v>Cancellations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analysis'!$A$57:$A$65</c:f>
              <c:strCache>
                <c:ptCount val="9"/>
                <c:pt idx="0">
                  <c:v>April</c:v>
                </c:pt>
                <c:pt idx="1">
                  <c:v>May</c:v>
                </c:pt>
                <c:pt idx="2">
                  <c:v>June</c:v>
                </c:pt>
                <c:pt idx="3">
                  <c:v>July </c:v>
                </c:pt>
                <c:pt idx="4">
                  <c:v>Aug</c:v>
                </c:pt>
                <c:pt idx="5">
                  <c:v>Sept</c:v>
                </c:pt>
                <c:pt idx="6">
                  <c:v>Oct</c:v>
                </c:pt>
                <c:pt idx="7">
                  <c:v>Nov</c:v>
                </c:pt>
                <c:pt idx="8">
                  <c:v>Dec</c:v>
                </c:pt>
              </c:strCache>
            </c:strRef>
          </c:cat>
          <c:val>
            <c:numRef>
              <c:f>'Descriptive analysis'!$B$57:$B$65</c:f>
              <c:numCache>
                <c:formatCode>General</c:formatCode>
                <c:ptCount val="9"/>
                <c:pt idx="0">
                  <c:v>51</c:v>
                </c:pt>
                <c:pt idx="1">
                  <c:v>141</c:v>
                </c:pt>
                <c:pt idx="2">
                  <c:v>96</c:v>
                </c:pt>
                <c:pt idx="3">
                  <c:v>7</c:v>
                </c:pt>
                <c:pt idx="4">
                  <c:v>34</c:v>
                </c:pt>
                <c:pt idx="5">
                  <c:v>124</c:v>
                </c:pt>
                <c:pt idx="6">
                  <c:v>194</c:v>
                </c:pt>
                <c:pt idx="7">
                  <c:v>49</c:v>
                </c:pt>
                <c:pt idx="8">
                  <c:v>129</c:v>
                </c:pt>
              </c:numCache>
            </c:numRef>
          </c:val>
          <c:extLst>
            <c:ext xmlns:c16="http://schemas.microsoft.com/office/drawing/2014/chart" uri="{C3380CC4-5D6E-409C-BE32-E72D297353CC}">
              <c16:uniqueId val="{00000000-63DB-448F-8BCC-9BEDB7DCE64A}"/>
            </c:ext>
          </c:extLst>
        </c:ser>
        <c:dLbls>
          <c:dLblPos val="outEnd"/>
          <c:showLegendKey val="0"/>
          <c:showVal val="1"/>
          <c:showCatName val="0"/>
          <c:showSerName val="0"/>
          <c:showPercent val="0"/>
          <c:showBubbleSize val="0"/>
        </c:dLbls>
        <c:gapWidth val="219"/>
        <c:overlap val="-27"/>
        <c:axId val="654629048"/>
        <c:axId val="654629440"/>
      </c:barChart>
      <c:catAx>
        <c:axId val="65462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29440"/>
        <c:crosses val="autoZero"/>
        <c:auto val="1"/>
        <c:lblAlgn val="ctr"/>
        <c:lblOffset val="100"/>
        <c:noMultiLvlLbl val="0"/>
      </c:catAx>
      <c:valAx>
        <c:axId val="6546294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2904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100" b="1">
                <a:latin typeface="Times New Roman" panose="02020603050405020304" pitchFamily="18" charset="0"/>
                <a:cs typeface="Times New Roman" panose="02020603050405020304" pitchFamily="18" charset="0"/>
              </a:rPr>
              <a:t>Distribution of Avg Occupancy across months</a:t>
            </a:r>
            <a:r>
              <a:rPr lang="en-IN" sz="1100" b="1" baseline="0">
                <a:latin typeface="Times New Roman" panose="02020603050405020304" pitchFamily="18" charset="0"/>
                <a:cs typeface="Times New Roman" panose="02020603050405020304" pitchFamily="18" charset="0"/>
              </a:rPr>
              <a:t> for the Rishikesh hostel</a:t>
            </a:r>
            <a:endParaRPr lang="en-IN" sz="1100" b="1">
              <a:latin typeface="Times New Roman" panose="02020603050405020304" pitchFamily="18" charset="0"/>
              <a:cs typeface="Times New Roman" panose="02020603050405020304" pitchFamily="18" charset="0"/>
            </a:endParaRPr>
          </a:p>
        </c:rich>
      </c:tx>
      <c:layout>
        <c:manualLayout>
          <c:xMode val="edge"/>
          <c:yMode val="edge"/>
          <c:x val="0.1095871956412616"/>
          <c:y val="2.010780103515593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analysis!$B$1</c:f>
              <c:strCache>
                <c:ptCount val="1"/>
                <c:pt idx="0">
                  <c:v>Avg Occupancy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analysis!$A$2:$A$10</c:f>
              <c:strCache>
                <c:ptCount val="9"/>
                <c:pt idx="0">
                  <c:v>April</c:v>
                </c:pt>
                <c:pt idx="1">
                  <c:v>May</c:v>
                </c:pt>
                <c:pt idx="2">
                  <c:v>June</c:v>
                </c:pt>
                <c:pt idx="3">
                  <c:v>July</c:v>
                </c:pt>
                <c:pt idx="4">
                  <c:v>Aug</c:v>
                </c:pt>
                <c:pt idx="5">
                  <c:v>Sept</c:v>
                </c:pt>
                <c:pt idx="6">
                  <c:v>Oct</c:v>
                </c:pt>
                <c:pt idx="7">
                  <c:v>Nov</c:v>
                </c:pt>
                <c:pt idx="8">
                  <c:v>Dec</c:v>
                </c:pt>
              </c:strCache>
            </c:strRef>
          </c:cat>
          <c:val>
            <c:numRef>
              <c:f>analysis!$B$2:$B$10</c:f>
              <c:numCache>
                <c:formatCode>0.0</c:formatCode>
                <c:ptCount val="9"/>
                <c:pt idx="0">
                  <c:v>50.412000000000006</c:v>
                </c:pt>
                <c:pt idx="1">
                  <c:v>68.377419354838707</c:v>
                </c:pt>
                <c:pt idx="2">
                  <c:v>68.144666666666666</c:v>
                </c:pt>
                <c:pt idx="3">
                  <c:v>23.306451612903224</c:v>
                </c:pt>
                <c:pt idx="4">
                  <c:v>26.612903225806452</c:v>
                </c:pt>
                <c:pt idx="5">
                  <c:v>57.083333333333336</c:v>
                </c:pt>
                <c:pt idx="6">
                  <c:v>72.923870967741934</c:v>
                </c:pt>
                <c:pt idx="7">
                  <c:v>56.666666666666664</c:v>
                </c:pt>
                <c:pt idx="8">
                  <c:v>62.338709677419352</c:v>
                </c:pt>
              </c:numCache>
            </c:numRef>
          </c:val>
          <c:extLst>
            <c:ext xmlns:c16="http://schemas.microsoft.com/office/drawing/2014/chart" uri="{C3380CC4-5D6E-409C-BE32-E72D297353CC}">
              <c16:uniqueId val="{00000000-D049-4455-BAB3-13E1F97E8ED3}"/>
            </c:ext>
          </c:extLst>
        </c:ser>
        <c:dLbls>
          <c:showLegendKey val="0"/>
          <c:showVal val="0"/>
          <c:showCatName val="0"/>
          <c:showSerName val="0"/>
          <c:showPercent val="0"/>
          <c:showBubbleSize val="0"/>
        </c:dLbls>
        <c:gapWidth val="219"/>
        <c:overlap val="-27"/>
        <c:axId val="652938800"/>
        <c:axId val="652936840"/>
      </c:barChart>
      <c:catAx>
        <c:axId val="65293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2936840"/>
        <c:crosses val="autoZero"/>
        <c:auto val="1"/>
        <c:lblAlgn val="ctr"/>
        <c:lblOffset val="100"/>
        <c:noMultiLvlLbl val="0"/>
      </c:catAx>
      <c:valAx>
        <c:axId val="65293684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2938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100" b="1" dirty="0"/>
              <a:t>Distribution of No-Show Customers across Months for</a:t>
            </a:r>
            <a:r>
              <a:rPr lang="en-IN" sz="1100" b="1" baseline="0" dirty="0"/>
              <a:t> the Rishikesh hostel</a:t>
            </a:r>
            <a:endParaRPr lang="en-IN" sz="1100" b="1" dirty="0"/>
          </a:p>
          <a:p>
            <a:pPr>
              <a:defRPr sz="1100" b="1"/>
            </a:pPr>
            <a:endParaRPr lang="en-IN" sz="1100" b="1" dirty="0"/>
          </a:p>
        </c:rich>
      </c:tx>
      <c:layout>
        <c:manualLayout>
          <c:xMode val="edge"/>
          <c:yMode val="edge"/>
          <c:x val="0.1046185116231404"/>
          <c:y val="3.8610038610038609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'Descriptive analysis'!$B$67</c:f>
              <c:strCache>
                <c:ptCount val="1"/>
                <c:pt idx="0">
                  <c:v>No-show</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analysis'!$A$68:$A$76</c:f>
              <c:strCache>
                <c:ptCount val="9"/>
                <c:pt idx="0">
                  <c:v>April</c:v>
                </c:pt>
                <c:pt idx="1">
                  <c:v>May</c:v>
                </c:pt>
                <c:pt idx="2">
                  <c:v>June</c:v>
                </c:pt>
                <c:pt idx="3">
                  <c:v>July </c:v>
                </c:pt>
                <c:pt idx="4">
                  <c:v>Aug</c:v>
                </c:pt>
                <c:pt idx="5">
                  <c:v>Sept</c:v>
                </c:pt>
                <c:pt idx="6">
                  <c:v>Oct</c:v>
                </c:pt>
                <c:pt idx="7">
                  <c:v>Nov</c:v>
                </c:pt>
                <c:pt idx="8">
                  <c:v>Dec</c:v>
                </c:pt>
              </c:strCache>
            </c:strRef>
          </c:cat>
          <c:val>
            <c:numRef>
              <c:f>'Descriptive analysis'!$B$68:$B$76</c:f>
              <c:numCache>
                <c:formatCode>General</c:formatCode>
                <c:ptCount val="9"/>
                <c:pt idx="0">
                  <c:v>43</c:v>
                </c:pt>
                <c:pt idx="1">
                  <c:v>147</c:v>
                </c:pt>
                <c:pt idx="2">
                  <c:v>93</c:v>
                </c:pt>
                <c:pt idx="3">
                  <c:v>29</c:v>
                </c:pt>
                <c:pt idx="4">
                  <c:v>43</c:v>
                </c:pt>
                <c:pt idx="5">
                  <c:v>35</c:v>
                </c:pt>
                <c:pt idx="6">
                  <c:v>133</c:v>
                </c:pt>
                <c:pt idx="7">
                  <c:v>69</c:v>
                </c:pt>
                <c:pt idx="8">
                  <c:v>20</c:v>
                </c:pt>
              </c:numCache>
            </c:numRef>
          </c:val>
          <c:extLst>
            <c:ext xmlns:c16="http://schemas.microsoft.com/office/drawing/2014/chart" uri="{C3380CC4-5D6E-409C-BE32-E72D297353CC}">
              <c16:uniqueId val="{00000000-DAC5-4BC4-9DC9-F47146C1FC0B}"/>
            </c:ext>
          </c:extLst>
        </c:ser>
        <c:dLbls>
          <c:dLblPos val="outEnd"/>
          <c:showLegendKey val="0"/>
          <c:showVal val="1"/>
          <c:showCatName val="0"/>
          <c:showSerName val="0"/>
          <c:showPercent val="0"/>
          <c:showBubbleSize val="0"/>
        </c:dLbls>
        <c:gapWidth val="219"/>
        <c:overlap val="-27"/>
        <c:axId val="654631008"/>
        <c:axId val="451132184"/>
        <c:extLst>
          <c:ext xmlns:c15="http://schemas.microsoft.com/office/drawing/2012/chart" uri="{02D57815-91ED-43cb-92C2-25804820EDAC}">
            <c15:filteredBarSeries>
              <c15:ser>
                <c:idx val="1"/>
                <c:order val="1"/>
                <c:tx>
                  <c:strRef>
                    <c:extLst>
                      <c:ext uri="{02D57815-91ED-43cb-92C2-25804820EDAC}">
                        <c15:formulaRef>
                          <c15:sqref>'Descriptive analysis'!$C$67</c15:sqref>
                        </c15:formulaRef>
                      </c:ext>
                    </c:extLst>
                    <c:strCache>
                      <c:ptCount val="1"/>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'Descriptive analysis'!$A$68:$A$76</c15:sqref>
                        </c15:formulaRef>
                      </c:ext>
                    </c:extLst>
                    <c:strCache>
                      <c:ptCount val="9"/>
                      <c:pt idx="0">
                        <c:v>April</c:v>
                      </c:pt>
                      <c:pt idx="1">
                        <c:v>May</c:v>
                      </c:pt>
                      <c:pt idx="2">
                        <c:v>June</c:v>
                      </c:pt>
                      <c:pt idx="3">
                        <c:v>July </c:v>
                      </c:pt>
                      <c:pt idx="4">
                        <c:v>Aug</c:v>
                      </c:pt>
                      <c:pt idx="5">
                        <c:v>Sept</c:v>
                      </c:pt>
                      <c:pt idx="6">
                        <c:v>Oct</c:v>
                      </c:pt>
                      <c:pt idx="7">
                        <c:v>Nov</c:v>
                      </c:pt>
                      <c:pt idx="8">
                        <c:v>Dec</c:v>
                      </c:pt>
                    </c:strCache>
                  </c:strRef>
                </c:cat>
                <c:val>
                  <c:numRef>
                    <c:extLst>
                      <c:ext uri="{02D57815-91ED-43cb-92C2-25804820EDAC}">
                        <c15:formulaRef>
                          <c15:sqref>'Descriptive analysis'!$C$68:$C$76</c15:sqref>
                        </c15:formulaRef>
                      </c:ext>
                    </c:extLst>
                    <c:numCache>
                      <c:formatCode>General</c:formatCode>
                      <c:ptCount val="9"/>
                    </c:numCache>
                  </c:numRef>
                </c:val>
                <c:extLst>
                  <c:ext xmlns:c16="http://schemas.microsoft.com/office/drawing/2014/chart" uri="{C3380CC4-5D6E-409C-BE32-E72D297353CC}">
                    <c16:uniqueId val="{00000001-DAC5-4BC4-9DC9-F47146C1FC0B}"/>
                  </c:ext>
                </c:extLst>
              </c15:ser>
            </c15:filteredBarSeries>
          </c:ext>
        </c:extLst>
      </c:barChart>
      <c:catAx>
        <c:axId val="65463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1132184"/>
        <c:crosses val="autoZero"/>
        <c:auto val="1"/>
        <c:lblAlgn val="ctr"/>
        <c:lblOffset val="100"/>
        <c:noMultiLvlLbl val="0"/>
      </c:catAx>
      <c:valAx>
        <c:axId val="4511321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463100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Average lead time of various room types</a:t>
            </a:r>
          </a:p>
        </c:rich>
      </c:tx>
      <c:overlay val="0"/>
      <c:spPr>
        <a:noFill/>
        <a:ln>
          <a:noFill/>
        </a:ln>
        <a:effectLst/>
      </c:spPr>
      <c:txPr>
        <a:bodyPr rot="0" spcFirstLastPara="1" vertOverflow="ellipsis" vert="horz" wrap="square" anchor="ctr" anchorCtr="1"/>
        <a:lstStyle/>
        <a:p>
          <a:pPr>
            <a:defRPr sz="1400" b="1"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'Final Subms'!$P$11</c:f>
              <c:strCache>
                <c:ptCount val="1"/>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Subms'!$O$12:$O$17</c:f>
              <c:strCache>
                <c:ptCount val="6"/>
                <c:pt idx="0">
                  <c:v>Superior 4 Bed Mixed Ensuite</c:v>
                </c:pt>
                <c:pt idx="1">
                  <c:v>Superior 6 Bed Mixed Ensuite</c:v>
                </c:pt>
                <c:pt idx="2">
                  <c:v>Superior 6 Bed Female Ensuite</c:v>
                </c:pt>
                <c:pt idx="3">
                  <c:v>Superior Double Ensuite</c:v>
                </c:pt>
                <c:pt idx="4">
                  <c:v>Superior Triple Ensuite</c:v>
                </c:pt>
                <c:pt idx="5">
                  <c:v>Superior Twin Bed Private Ensuite</c:v>
                </c:pt>
              </c:strCache>
            </c:strRef>
          </c:cat>
          <c:val>
            <c:numRef>
              <c:f>'Final Subms'!$P$12:$P$17</c:f>
              <c:numCache>
                <c:formatCode>0.00</c:formatCode>
                <c:ptCount val="6"/>
                <c:pt idx="0">
                  <c:v>4.5966666666666667</c:v>
                </c:pt>
                <c:pt idx="1">
                  <c:v>3.6155555555555554</c:v>
                </c:pt>
                <c:pt idx="2">
                  <c:v>5.362222222222222</c:v>
                </c:pt>
                <c:pt idx="3">
                  <c:v>4.8711111111111105</c:v>
                </c:pt>
                <c:pt idx="4">
                  <c:v>5.2988888888888885</c:v>
                </c:pt>
                <c:pt idx="5">
                  <c:v>4.2366666666666672</c:v>
                </c:pt>
              </c:numCache>
            </c:numRef>
          </c:val>
          <c:extLst>
            <c:ext xmlns:c16="http://schemas.microsoft.com/office/drawing/2014/chart" uri="{C3380CC4-5D6E-409C-BE32-E72D297353CC}">
              <c16:uniqueId val="{00000000-E22F-4283-86AA-966E438E0227}"/>
            </c:ext>
          </c:extLst>
        </c:ser>
        <c:dLbls>
          <c:showLegendKey val="0"/>
          <c:showVal val="0"/>
          <c:showCatName val="0"/>
          <c:showSerName val="0"/>
          <c:showPercent val="0"/>
          <c:showBubbleSize val="0"/>
        </c:dLbls>
        <c:gapWidth val="100"/>
        <c:overlap val="-24"/>
        <c:axId val="791891424"/>
        <c:axId val="791897248"/>
      </c:barChart>
      <c:catAx>
        <c:axId val="79189142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Room types</a:t>
                </a:r>
              </a:p>
            </c:rich>
          </c:tx>
          <c:layout>
            <c:manualLayout>
              <c:xMode val="edge"/>
              <c:yMode val="edge"/>
              <c:x val="0.42954742836632598"/>
              <c:y val="0.9076129887056299"/>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791897248"/>
        <c:crosses val="autoZero"/>
        <c:auto val="1"/>
        <c:lblAlgn val="ctr"/>
        <c:lblOffset val="100"/>
        <c:noMultiLvlLbl val="0"/>
      </c:catAx>
      <c:valAx>
        <c:axId val="79189724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Leaf time (Days)</a:t>
                </a:r>
              </a:p>
            </c:rich>
          </c:tx>
          <c:layout>
            <c:manualLayout>
              <c:xMode val="edge"/>
              <c:yMode val="edge"/>
              <c:x val="5.9922680412371138E-3"/>
              <c:y val="0.2117961924280013"/>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791891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Proportion of room types in total bookings</a:t>
            </a:r>
          </a:p>
          <a:p>
            <a:pPr>
              <a:defRPr u="none"/>
            </a:pPr>
            <a:r>
              <a:rPr lang="en-US" sz="1300" b="1" u="none">
                <a:latin typeface="Times New Roman" panose="02020603050405020304" pitchFamily="18" charset="0"/>
                <a:cs typeface="Times New Roman" panose="02020603050405020304" pitchFamily="18" charset="0"/>
              </a:rPr>
              <a:t> </a:t>
            </a:r>
          </a:p>
        </c:rich>
      </c:tx>
      <c:layout>
        <c:manualLayout>
          <c:xMode val="edge"/>
          <c:yMode val="edge"/>
          <c:x val="0.22849338489177404"/>
          <c:y val="4.8309178743961352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9.9912329488957355E-2"/>
          <c:y val="0.265422876092686"/>
          <c:w val="0.8834729151222509"/>
          <c:h val="0.42110309128025669"/>
        </c:manualLayout>
      </c:layout>
      <c:barChart>
        <c:barDir val="col"/>
        <c:grouping val="clustered"/>
        <c:varyColors val="0"/>
        <c:ser>
          <c:idx val="0"/>
          <c:order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'Descriptive analysis'!$A$137:$A$142</c:f>
              <c:strCache>
                <c:ptCount val="6"/>
                <c:pt idx="0">
                  <c:v>Superior 4 Bed Mixed Ensuite</c:v>
                </c:pt>
                <c:pt idx="1">
                  <c:v>Superior 6 Bed Mixed Ensuite</c:v>
                </c:pt>
                <c:pt idx="2">
                  <c:v>Superior 6 Bed Female Ensuite</c:v>
                </c:pt>
                <c:pt idx="3">
                  <c:v>Superior Double Ensuite</c:v>
                </c:pt>
                <c:pt idx="4">
                  <c:v>Superior Triple Ensuite</c:v>
                </c:pt>
                <c:pt idx="5">
                  <c:v>Superior Twin Bed Private Ensuite</c:v>
                </c:pt>
              </c:strCache>
            </c:strRef>
          </c:cat>
          <c:val>
            <c:numRef>
              <c:f>'Descriptive analysis'!$B$137:$B$142</c:f>
              <c:numCache>
                <c:formatCode>General</c:formatCode>
                <c:ptCount val="6"/>
                <c:pt idx="0">
                  <c:v>17.440000000000001</c:v>
                </c:pt>
                <c:pt idx="1">
                  <c:v>48.66</c:v>
                </c:pt>
                <c:pt idx="2">
                  <c:v>13.14</c:v>
                </c:pt>
                <c:pt idx="3">
                  <c:v>7.61</c:v>
                </c:pt>
                <c:pt idx="4">
                  <c:v>3.88</c:v>
                </c:pt>
                <c:pt idx="5">
                  <c:v>1.82</c:v>
                </c:pt>
              </c:numCache>
            </c:numRef>
          </c:val>
          <c:extLst>
            <c:ext xmlns:c16="http://schemas.microsoft.com/office/drawing/2014/chart" uri="{C3380CC4-5D6E-409C-BE32-E72D297353CC}">
              <c16:uniqueId val="{00000000-EC6E-41F0-93F9-B17CAA8BC5BD}"/>
            </c:ext>
          </c:extLst>
        </c:ser>
        <c:dLbls>
          <c:dLblPos val="outEnd"/>
          <c:showLegendKey val="0"/>
          <c:showVal val="1"/>
          <c:showCatName val="0"/>
          <c:showSerName val="0"/>
          <c:showPercent val="0"/>
          <c:showBubbleSize val="0"/>
        </c:dLbls>
        <c:gapWidth val="100"/>
        <c:overlap val="-24"/>
        <c:axId val="709150895"/>
        <c:axId val="709128847"/>
      </c:barChart>
      <c:catAx>
        <c:axId val="70915089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Room types</a:t>
                </a:r>
              </a:p>
            </c:rich>
          </c:tx>
          <c:layout>
            <c:manualLayout>
              <c:xMode val="edge"/>
              <c:yMode val="edge"/>
              <c:x val="0.47222656328264312"/>
              <c:y val="0.87149861475648871"/>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709128847"/>
        <c:crosses val="autoZero"/>
        <c:auto val="1"/>
        <c:lblAlgn val="ctr"/>
        <c:lblOffset val="100"/>
        <c:noMultiLvlLbl val="0"/>
      </c:catAx>
      <c:valAx>
        <c:axId val="709128847"/>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Percentage</a:t>
                </a:r>
              </a:p>
            </c:rich>
          </c:tx>
          <c:layout>
            <c:manualLayout>
              <c:xMode val="edge"/>
              <c:yMode val="edge"/>
              <c:x val="1.4843087362171332E-2"/>
              <c:y val="0.3463154345290172"/>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709150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300" b="1" u="none">
                <a:latin typeface="Times New Roman" panose="02020603050405020304" pitchFamily="18" charset="0"/>
                <a:cs typeface="Times New Roman" panose="02020603050405020304" pitchFamily="18" charset="0"/>
              </a:rPr>
              <a:t>Proportion of hostel rooms between Indian nationals and Foreign nationals</a:t>
            </a:r>
          </a:p>
        </c:rich>
      </c:tx>
      <c:layout>
        <c:manualLayout>
          <c:xMode val="edge"/>
          <c:yMode val="edge"/>
          <c:x val="0.14251074449014259"/>
          <c:y val="1.8692510411507521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3736182352623474"/>
          <c:y val="0.16083163518499574"/>
          <c:w val="0.84309488627546236"/>
          <c:h val="0.55628855145524603"/>
        </c:manualLayout>
      </c:layout>
      <c:barChart>
        <c:barDir val="col"/>
        <c:grouping val="stacked"/>
        <c:varyColors val="0"/>
        <c:ser>
          <c:idx val="0"/>
          <c:order val="0"/>
          <c:tx>
            <c:strRef>
              <c:f>'Final Subms'!$B$128:$B$129</c:f>
              <c:strCache>
                <c:ptCount val="2"/>
                <c:pt idx="0">
                  <c:v>Indian nationals</c:v>
                </c:pt>
              </c:strCache>
            </c:strRef>
          </c:tx>
          <c:spPr>
            <a:solidFill>
              <a:schemeClr val="accent6">
                <a:tint val="70000"/>
                <a:lumMod val="104000"/>
              </a:schemeClr>
            </a:soli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Subms'!$A$130:$A$135</c:f>
              <c:strCache>
                <c:ptCount val="6"/>
                <c:pt idx="0">
                  <c:v>Superior 4 Bed Mixed Ensuite</c:v>
                </c:pt>
                <c:pt idx="1">
                  <c:v>Superior 6 Bed Mixed Ensuite</c:v>
                </c:pt>
                <c:pt idx="2">
                  <c:v>Superior 6 Bed Female Ensuite</c:v>
                </c:pt>
                <c:pt idx="3">
                  <c:v>Superior Double Ensuite</c:v>
                </c:pt>
                <c:pt idx="4">
                  <c:v>Superior Triple Ensuite</c:v>
                </c:pt>
                <c:pt idx="5">
                  <c:v>Superior Twin Bed Private Ensuite</c:v>
                </c:pt>
              </c:strCache>
            </c:strRef>
          </c:cat>
          <c:val>
            <c:numRef>
              <c:f>'Final Subms'!$B$130:$B$135</c:f>
              <c:numCache>
                <c:formatCode>0.00</c:formatCode>
                <c:ptCount val="6"/>
                <c:pt idx="0">
                  <c:v>19.399001205441706</c:v>
                </c:pt>
                <c:pt idx="1">
                  <c:v>53.659376614430862</c:v>
                </c:pt>
                <c:pt idx="2">
                  <c:v>13.543998622352332</c:v>
                </c:pt>
                <c:pt idx="3">
                  <c:v>7.6201136559324949</c:v>
                </c:pt>
                <c:pt idx="4">
                  <c:v>3.9262958498364045</c:v>
                </c:pt>
                <c:pt idx="5">
                  <c:v>1.8512140520061993</c:v>
                </c:pt>
              </c:numCache>
            </c:numRef>
          </c:val>
          <c:extLst>
            <c:ext xmlns:c16="http://schemas.microsoft.com/office/drawing/2014/chart" uri="{C3380CC4-5D6E-409C-BE32-E72D297353CC}">
              <c16:uniqueId val="{00000000-2AF1-45A9-80BC-34FC1A8587C0}"/>
            </c:ext>
          </c:extLst>
        </c:ser>
        <c:ser>
          <c:idx val="1"/>
          <c:order val="1"/>
          <c:tx>
            <c:strRef>
              <c:f>'Final Subms'!$C$128:$C$129</c:f>
              <c:strCache>
                <c:ptCount val="2"/>
                <c:pt idx="0">
                  <c:v>Foreign nationals</c:v>
                </c:pt>
              </c:strCache>
            </c:strRef>
          </c:tx>
          <c:spPr>
            <a:solidFill>
              <a:schemeClr val="accent5">
                <a:tint val="70000"/>
                <a:lumMod val="104000"/>
              </a:schemeClr>
            </a:soli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'Final Subms'!$A$130:$A$135</c:f>
              <c:strCache>
                <c:ptCount val="6"/>
                <c:pt idx="0">
                  <c:v>Superior 4 Bed Mixed Ensuite</c:v>
                </c:pt>
                <c:pt idx="1">
                  <c:v>Superior 6 Bed Mixed Ensuite</c:v>
                </c:pt>
                <c:pt idx="2">
                  <c:v>Superior 6 Bed Female Ensuite</c:v>
                </c:pt>
                <c:pt idx="3">
                  <c:v>Superior Double Ensuite</c:v>
                </c:pt>
                <c:pt idx="4">
                  <c:v>Superior Triple Ensuite</c:v>
                </c:pt>
                <c:pt idx="5">
                  <c:v>Superior Twin Bed Private Ensuite</c:v>
                </c:pt>
              </c:strCache>
            </c:strRef>
          </c:cat>
          <c:val>
            <c:numRef>
              <c:f>'Final Subms'!$C$130:$C$135</c:f>
              <c:numCache>
                <c:formatCode>0.00</c:formatCode>
                <c:ptCount val="6"/>
                <c:pt idx="0">
                  <c:v>14.888337468982629</c:v>
                </c:pt>
                <c:pt idx="1">
                  <c:v>41.191066997518611</c:v>
                </c:pt>
                <c:pt idx="2">
                  <c:v>20.264681555004135</c:v>
                </c:pt>
                <c:pt idx="3">
                  <c:v>13.978494623655912</c:v>
                </c:pt>
                <c:pt idx="4">
                  <c:v>6.6997518610421833</c:v>
                </c:pt>
                <c:pt idx="5">
                  <c:v>2.9776674937965262</c:v>
                </c:pt>
              </c:numCache>
            </c:numRef>
          </c:val>
          <c:extLst>
            <c:ext xmlns:c16="http://schemas.microsoft.com/office/drawing/2014/chart" uri="{C3380CC4-5D6E-409C-BE32-E72D297353CC}">
              <c16:uniqueId val="{00000001-2AF1-45A9-80BC-34FC1A8587C0}"/>
            </c:ext>
          </c:extLst>
        </c:ser>
        <c:dLbls>
          <c:dLblPos val="ctr"/>
          <c:showLegendKey val="0"/>
          <c:showVal val="1"/>
          <c:showCatName val="0"/>
          <c:showSerName val="0"/>
          <c:showPercent val="0"/>
          <c:showBubbleSize val="0"/>
        </c:dLbls>
        <c:gapWidth val="150"/>
        <c:overlap val="100"/>
        <c:axId val="1923197504"/>
        <c:axId val="1923204576"/>
      </c:barChart>
      <c:catAx>
        <c:axId val="192319750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Rooms</a:t>
                </a:r>
              </a:p>
            </c:rich>
          </c:tx>
          <c:layout>
            <c:manualLayout>
              <c:xMode val="edge"/>
              <c:yMode val="edge"/>
              <c:x val="0.46387010910268606"/>
              <c:y val="0.85860684242322693"/>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23204576"/>
        <c:crosses val="autoZero"/>
        <c:auto val="1"/>
        <c:lblAlgn val="ctr"/>
        <c:lblOffset val="100"/>
        <c:noMultiLvlLbl val="0"/>
      </c:catAx>
      <c:valAx>
        <c:axId val="192320457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Proprtion (%)</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crossAx val="192319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2">
  <a:schemeClr val="accent2"/>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363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415433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8A0167-2B46-4BA5-A693-B2BAC2AF60E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2853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159772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8A0167-2B46-4BA5-A693-B2BAC2AF60E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74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3780400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34409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17430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69748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36FB50-650A-4693-85C6-DF02F58580C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25441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405352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36FB50-650A-4693-85C6-DF02F58580CE}"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10832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36FB50-650A-4693-85C6-DF02F58580CE}"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41146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6FB50-650A-4693-85C6-DF02F58580CE}"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565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48590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36FB50-650A-4693-85C6-DF02F58580C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8A0167-2B46-4BA5-A693-B2BAC2AF60E5}" type="slidenum">
              <a:rPr lang="en-US" smtClean="0"/>
              <a:t>‹#›</a:t>
            </a:fld>
            <a:endParaRPr lang="en-US"/>
          </a:p>
        </p:txBody>
      </p:sp>
    </p:spTree>
    <p:extLst>
      <p:ext uri="{BB962C8B-B14F-4D97-AF65-F5344CB8AC3E}">
        <p14:creationId xmlns:p14="http://schemas.microsoft.com/office/powerpoint/2010/main" val="226081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36FB50-650A-4693-85C6-DF02F58580CE}" type="datetimeFigureOut">
              <a:rPr lang="en-US" smtClean="0"/>
              <a:t>4/22/2023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8A0167-2B46-4BA5-A693-B2BAC2AF60E5}" type="slidenum">
              <a:rPr lang="en-US" smtClean="0"/>
              <a:t>‹#›</a:t>
            </a:fld>
            <a:endParaRPr lang="en-US"/>
          </a:p>
        </p:txBody>
      </p:sp>
    </p:spTree>
    <p:extLst>
      <p:ext uri="{BB962C8B-B14F-4D97-AF65-F5344CB8AC3E}">
        <p14:creationId xmlns:p14="http://schemas.microsoft.com/office/powerpoint/2010/main" val="312042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3F52-184C-45DE-B08D-4C053E48F89F}"/>
              </a:ext>
            </a:extLst>
          </p:cNvPr>
          <p:cNvSpPr>
            <a:spLocks noGrp="1"/>
          </p:cNvSpPr>
          <p:nvPr>
            <p:ph type="ctrTitle"/>
          </p:nvPr>
        </p:nvSpPr>
        <p:spPr>
          <a:xfrm>
            <a:off x="1685364" y="1122363"/>
            <a:ext cx="8982635" cy="966413"/>
          </a:xfrm>
        </p:spPr>
        <p:txBody>
          <a:bodyPr>
            <a:normAutofit/>
          </a:bodyPr>
          <a:lstStyle/>
          <a:p>
            <a:r>
              <a:rPr lang="en-US" sz="3000" b="1"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BDM Capstone Project</a:t>
            </a:r>
          </a:p>
        </p:txBody>
      </p:sp>
      <p:sp>
        <p:nvSpPr>
          <p:cNvPr id="3" name="Subtitle 2">
            <a:extLst>
              <a:ext uri="{FF2B5EF4-FFF2-40B4-BE49-F238E27FC236}">
                <a16:creationId xmlns:a16="http://schemas.microsoft.com/office/drawing/2014/main" id="{172BB2F7-8A8C-4C76-BA93-B022B5A884CC}"/>
              </a:ext>
            </a:extLst>
          </p:cNvPr>
          <p:cNvSpPr>
            <a:spLocks noGrp="1"/>
          </p:cNvSpPr>
          <p:nvPr>
            <p:ph type="subTitle" idx="1"/>
          </p:nvPr>
        </p:nvSpPr>
        <p:spPr>
          <a:xfrm>
            <a:off x="1434352" y="2771868"/>
            <a:ext cx="9233647" cy="2875897"/>
          </a:xfrm>
        </p:spPr>
        <p:txBody>
          <a:bodyPr/>
          <a:lstStyle/>
          <a:p>
            <a:endParaRPr lang="en-US"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Lead time Optimization of Madpackers</a:t>
            </a:r>
          </a:p>
          <a:p>
            <a:endParaRPr lang="en-US" sz="3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Kushan Sharma</a:t>
            </a:r>
          </a:p>
          <a:p>
            <a:r>
              <a:rPr lang="en-US" sz="2100" b="1" dirty="0">
                <a:latin typeface="Times New Roman" panose="02020603050405020304" pitchFamily="18" charset="0"/>
                <a:cs typeface="Times New Roman" panose="02020603050405020304" pitchFamily="18" charset="0"/>
              </a:rPr>
              <a:t>		21f3000848</a:t>
            </a:r>
          </a:p>
        </p:txBody>
      </p:sp>
    </p:spTree>
    <p:extLst>
      <p:ext uri="{BB962C8B-B14F-4D97-AF65-F5344CB8AC3E}">
        <p14:creationId xmlns:p14="http://schemas.microsoft.com/office/powerpoint/2010/main" val="397630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CAAA-9ACA-48F3-996C-5FD7585BEE29}"/>
              </a:ext>
            </a:extLst>
          </p:cNvPr>
          <p:cNvSpPr>
            <a:spLocks noGrp="1"/>
          </p:cNvSpPr>
          <p:nvPr>
            <p:ph type="title"/>
          </p:nvPr>
        </p:nvSpPr>
        <p:spPr>
          <a:xfrm>
            <a:off x="2592925" y="624110"/>
            <a:ext cx="8911687" cy="789911"/>
          </a:xfrm>
        </p:spPr>
        <p:txBody>
          <a:bodyPr/>
          <a:lstStyle/>
          <a:p>
            <a:r>
              <a:rPr lang="en-US" b="1" u="sng" dirty="0">
                <a:latin typeface="Times New Roman" panose="02020603050405020304" pitchFamily="18" charset="0"/>
                <a:cs typeface="Times New Roman" panose="02020603050405020304" pitchFamily="18" charset="0"/>
              </a:rPr>
              <a:t>Recommendations</a:t>
            </a:r>
          </a:p>
        </p:txBody>
      </p:sp>
      <p:sp>
        <p:nvSpPr>
          <p:cNvPr id="5" name="Content Placeholder 4">
            <a:extLst>
              <a:ext uri="{FF2B5EF4-FFF2-40B4-BE49-F238E27FC236}">
                <a16:creationId xmlns:a16="http://schemas.microsoft.com/office/drawing/2014/main" id="{0C2D9E2C-E8E2-4AD4-A2F6-7DD532EEA0CB}"/>
              </a:ext>
            </a:extLst>
          </p:cNvPr>
          <p:cNvSpPr>
            <a:spLocks noGrp="1"/>
          </p:cNvSpPr>
          <p:nvPr>
            <p:ph idx="1"/>
          </p:nvPr>
        </p:nvSpPr>
        <p:spPr>
          <a:xfrm>
            <a:off x="2230624" y="2088776"/>
            <a:ext cx="8915400" cy="3777622"/>
          </a:xfrm>
        </p:spPr>
        <p:txBody>
          <a:bodyPr>
            <a:normAutofit lnSpcReduction="10000"/>
          </a:bodyPr>
          <a:lstStyle/>
          <a:p>
            <a:r>
              <a:rPr lang="en-US" dirty="0">
                <a:latin typeface="Times New Roman" panose="02020603050405020304" pitchFamily="18" charset="0"/>
                <a:cs typeface="Times New Roman" panose="02020603050405020304" pitchFamily="18" charset="0"/>
              </a:rPr>
              <a:t>Madpackers should advertise regarding their female only room as it has high lead time and low proportion in the total bookings.</a:t>
            </a:r>
          </a:p>
          <a:p>
            <a:r>
              <a:rPr lang="en-US" dirty="0">
                <a:latin typeface="Times New Roman" panose="02020603050405020304" pitchFamily="18" charset="0"/>
                <a:cs typeface="Times New Roman" panose="02020603050405020304" pitchFamily="18" charset="0"/>
              </a:rPr>
              <a:t>Furthermore, Superior 4 Bed Mixed </a:t>
            </a:r>
            <a:r>
              <a:rPr lang="en-US" dirty="0" err="1">
                <a:latin typeface="Times New Roman" panose="02020603050405020304" pitchFamily="18" charset="0"/>
                <a:cs typeface="Times New Roman" panose="02020603050405020304" pitchFamily="18" charset="0"/>
              </a:rPr>
              <a:t>Ensuite</a:t>
            </a:r>
            <a:r>
              <a:rPr lang="en-US" dirty="0">
                <a:latin typeface="Times New Roman" panose="02020603050405020304" pitchFamily="18" charset="0"/>
                <a:cs typeface="Times New Roman" panose="02020603050405020304" pitchFamily="18" charset="0"/>
              </a:rPr>
              <a:t>, Superior, Superior Double </a:t>
            </a:r>
            <a:r>
              <a:rPr lang="en-US" dirty="0" err="1">
                <a:latin typeface="Times New Roman" panose="02020603050405020304" pitchFamily="18" charset="0"/>
                <a:cs typeface="Times New Roman" panose="02020603050405020304" pitchFamily="18" charset="0"/>
              </a:rPr>
              <a:t>Ensuite</a:t>
            </a:r>
            <a:r>
              <a:rPr lang="en-US" dirty="0">
                <a:latin typeface="Times New Roman" panose="02020603050405020304" pitchFamily="18" charset="0"/>
                <a:cs typeface="Times New Roman" panose="02020603050405020304" pitchFamily="18" charset="0"/>
              </a:rPr>
              <a:t> and Superior Triple </a:t>
            </a:r>
            <a:r>
              <a:rPr lang="en-US" dirty="0" err="1">
                <a:latin typeface="Times New Roman" panose="02020603050405020304" pitchFamily="18" charset="0"/>
                <a:cs typeface="Times New Roman" panose="02020603050405020304" pitchFamily="18" charset="0"/>
              </a:rPr>
              <a:t>Ensuite</a:t>
            </a:r>
            <a:r>
              <a:rPr lang="en-US" dirty="0">
                <a:latin typeface="Times New Roman" panose="02020603050405020304" pitchFamily="18" charset="0"/>
                <a:cs typeface="Times New Roman" panose="02020603050405020304" pitchFamily="18" charset="0"/>
              </a:rPr>
              <a:t> should be incentivized as all of them high lead time and low proportions in the total bookings.</a:t>
            </a:r>
          </a:p>
          <a:p>
            <a:r>
              <a:rPr lang="en-US" dirty="0">
                <a:latin typeface="Times New Roman" panose="02020603050405020304" pitchFamily="18" charset="0"/>
                <a:cs typeface="Times New Roman" panose="02020603050405020304" pitchFamily="18" charset="0"/>
              </a:rPr>
              <a:t>Travel agent such as MakeMyTrip which has a lead time of 4.10 days and only favored by 11% of people. Therefore, Madpackers should launch promotional schemes to boost the popularity of the travel agent.</a:t>
            </a:r>
          </a:p>
          <a:p>
            <a:r>
              <a:rPr lang="en-US" dirty="0">
                <a:latin typeface="Times New Roman" panose="02020603050405020304" pitchFamily="18" charset="0"/>
                <a:cs typeface="Times New Roman" panose="02020603050405020304" pitchFamily="18" charset="0"/>
              </a:rPr>
              <a:t>Madpackers can increase its prices as seen from the competitive analysis. It will help them to increase their sales revenue</a:t>
            </a:r>
          </a:p>
          <a:p>
            <a:r>
              <a:rPr lang="en-US" dirty="0">
                <a:latin typeface="Times New Roman" panose="02020603050405020304" pitchFamily="18" charset="0"/>
                <a:cs typeface="Times New Roman" panose="02020603050405020304" pitchFamily="18" charset="0"/>
              </a:rPr>
              <a:t>Madpackers can further improve their NPS by encouraging the customers to leave a feedback. They can automate the procedure by using a software for such.</a:t>
            </a:r>
          </a:p>
          <a:p>
            <a:endParaRPr lang="en-US" dirty="0"/>
          </a:p>
          <a:p>
            <a:endParaRPr lang="en-US" dirty="0"/>
          </a:p>
          <a:p>
            <a:endParaRPr lang="en-US" dirty="0"/>
          </a:p>
        </p:txBody>
      </p:sp>
    </p:spTree>
    <p:extLst>
      <p:ext uri="{BB962C8B-B14F-4D97-AF65-F5344CB8AC3E}">
        <p14:creationId xmlns:p14="http://schemas.microsoft.com/office/powerpoint/2010/main" val="371404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7E67-CB92-41D1-8EFB-EAC6B0C02BD1}"/>
              </a:ext>
            </a:extLst>
          </p:cNvPr>
          <p:cNvSpPr>
            <a:spLocks noGrp="1"/>
          </p:cNvSpPr>
          <p:nvPr>
            <p:ph type="title"/>
          </p:nvPr>
        </p:nvSpPr>
        <p:spPr>
          <a:xfrm>
            <a:off x="1703294" y="570322"/>
            <a:ext cx="8911687" cy="1280890"/>
          </a:xfrm>
        </p:spPr>
        <p:txBody>
          <a:bodyPr>
            <a:normAutofit/>
          </a:bodyPr>
          <a:lstStyle/>
          <a:p>
            <a:r>
              <a:rPr lang="en-US" sz="3300" b="1" u="sng" dirty="0">
                <a:latin typeface="Times New Roman" panose="02020603050405020304" pitchFamily="18" charset="0"/>
                <a:cs typeface="Times New Roman" panose="02020603050405020304" pitchFamily="18" charset="0"/>
              </a:rPr>
              <a:t>About the Organization</a:t>
            </a:r>
          </a:p>
        </p:txBody>
      </p:sp>
      <p:sp>
        <p:nvSpPr>
          <p:cNvPr id="3" name="Content Placeholder 2">
            <a:extLst>
              <a:ext uri="{FF2B5EF4-FFF2-40B4-BE49-F238E27FC236}">
                <a16:creationId xmlns:a16="http://schemas.microsoft.com/office/drawing/2014/main" id="{DD5525BA-F986-4105-B460-2EB97765D2A1}"/>
              </a:ext>
            </a:extLst>
          </p:cNvPr>
          <p:cNvSpPr>
            <a:spLocks noGrp="1"/>
          </p:cNvSpPr>
          <p:nvPr>
            <p:ph idx="1"/>
          </p:nvPr>
        </p:nvSpPr>
        <p:spPr>
          <a:xfrm>
            <a:off x="1479176" y="1540189"/>
            <a:ext cx="6060142" cy="4371032"/>
          </a:xfrm>
        </p:spPr>
        <p:txBody>
          <a:bodyPr/>
          <a:lstStyle/>
          <a:p>
            <a:r>
              <a:rPr lang="en-US" dirty="0">
                <a:latin typeface="Times New Roman" panose="02020603050405020304" pitchFamily="18" charset="0"/>
                <a:cs typeface="Times New Roman" panose="02020603050405020304" pitchFamily="18" charset="0"/>
              </a:rPr>
              <a:t>Established in 2014, Madpackers was founded with an idea to create a chain of backpacking hostels that are safe as well as affordable</a:t>
            </a:r>
          </a:p>
          <a:p>
            <a:r>
              <a:rPr lang="en-US" dirty="0">
                <a:latin typeface="Times New Roman" panose="02020603050405020304" pitchFamily="18" charset="0"/>
                <a:cs typeface="Times New Roman" panose="02020603050405020304" pitchFamily="18" charset="0"/>
              </a:rPr>
              <a:t>It serves under the hospitality sector and largely caters to  youngsters and solo travelers.</a:t>
            </a:r>
          </a:p>
          <a:p>
            <a:r>
              <a:rPr lang="en-US" dirty="0">
                <a:latin typeface="Times New Roman" panose="02020603050405020304" pitchFamily="18" charset="0"/>
                <a:cs typeface="Times New Roman" panose="02020603050405020304" pitchFamily="18" charset="0"/>
              </a:rPr>
              <a:t>The key visionaries behind this idea are Mayank Srivastav and Narender </a:t>
            </a:r>
            <a:r>
              <a:rPr lang="en-US" dirty="0" err="1">
                <a:latin typeface="Times New Roman" panose="02020603050405020304" pitchFamily="18" charset="0"/>
                <a:cs typeface="Times New Roman" panose="02020603050405020304" pitchFamily="18" charset="0"/>
              </a:rPr>
              <a:t>Sondhi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started its operations in Delhi and over the years expanded to other locations like Rishikesh, Amritsar, Agra, Bir, </a:t>
            </a:r>
            <a:r>
              <a:rPr lang="en-US" dirty="0" err="1">
                <a:latin typeface="Times New Roman" panose="02020603050405020304" pitchFamily="18" charset="0"/>
                <a:cs typeface="Times New Roman" panose="02020603050405020304" pitchFamily="18" charset="0"/>
              </a:rPr>
              <a:t>Dharamkot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Jibhi</a:t>
            </a:r>
            <a:r>
              <a:rPr lang="en-US" dirty="0">
                <a:latin typeface="Times New Roman" panose="02020603050405020304" pitchFamily="18" charset="0"/>
                <a:cs typeface="Times New Roman" panose="02020603050405020304" pitchFamily="18" charset="0"/>
              </a:rPr>
              <a:t>, Khajuraho, Manali, and Pushkar</a:t>
            </a:r>
          </a:p>
          <a:p>
            <a:r>
              <a:rPr lang="en-US" dirty="0">
                <a:latin typeface="Times New Roman" panose="02020603050405020304" pitchFamily="18" charset="0"/>
                <a:cs typeface="Times New Roman" panose="02020603050405020304" pitchFamily="18" charset="0"/>
              </a:rPr>
              <a:t>The organization is on a mission to foster an adventurous spirit among the Indian youth.</a:t>
            </a:r>
          </a:p>
        </p:txBody>
      </p:sp>
      <p:pic>
        <p:nvPicPr>
          <p:cNvPr id="5" name="Picture 4">
            <a:extLst>
              <a:ext uri="{FF2B5EF4-FFF2-40B4-BE49-F238E27FC236}">
                <a16:creationId xmlns:a16="http://schemas.microsoft.com/office/drawing/2014/main" id="{3B466D8A-C275-44ED-9F9B-CAE095D560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447175" y="1423448"/>
            <a:ext cx="4675695" cy="4666267"/>
          </a:xfrm>
          <a:prstGeom prst="rect">
            <a:avLst/>
          </a:prstGeom>
        </p:spPr>
      </p:pic>
    </p:spTree>
    <p:extLst>
      <p:ext uri="{BB962C8B-B14F-4D97-AF65-F5344CB8AC3E}">
        <p14:creationId xmlns:p14="http://schemas.microsoft.com/office/powerpoint/2010/main" val="90094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BB43-EF6E-41E5-A09D-DCA2332771EE}"/>
              </a:ext>
            </a:extLst>
          </p:cNvPr>
          <p:cNvSpPr>
            <a:spLocks noGrp="1"/>
          </p:cNvSpPr>
          <p:nvPr>
            <p:ph type="title"/>
          </p:nvPr>
        </p:nvSpPr>
        <p:spPr>
          <a:xfrm>
            <a:off x="2083476" y="591670"/>
            <a:ext cx="8915400" cy="1013011"/>
          </a:xfrm>
        </p:spPr>
        <p:txBody>
          <a:bodyPr/>
          <a:lstStyle/>
          <a:p>
            <a:r>
              <a:rPr lang="en-US" sz="3300" b="1" u="sng" dirty="0">
                <a:latin typeface="Times New Roman" panose="02020603050405020304" pitchFamily="18" charset="0"/>
                <a:cs typeface="Times New Roman" panose="02020603050405020304" pitchFamily="18" charset="0"/>
              </a:rPr>
              <a:t>Problem</a:t>
            </a:r>
            <a:r>
              <a:rPr lang="en-US" b="1" u="sng" dirty="0">
                <a:latin typeface="Times New Roman" panose="02020603050405020304" pitchFamily="18" charset="0"/>
                <a:cs typeface="Times New Roman" panose="02020603050405020304" pitchFamily="18" charset="0"/>
              </a:rPr>
              <a:t> Statement</a:t>
            </a:r>
          </a:p>
        </p:txBody>
      </p:sp>
      <p:sp>
        <p:nvSpPr>
          <p:cNvPr id="3" name="Content Placeholder 2">
            <a:extLst>
              <a:ext uri="{FF2B5EF4-FFF2-40B4-BE49-F238E27FC236}">
                <a16:creationId xmlns:a16="http://schemas.microsoft.com/office/drawing/2014/main" id="{2265A1B1-D598-49AF-8AFB-378C03F55CD3}"/>
              </a:ext>
            </a:extLst>
          </p:cNvPr>
          <p:cNvSpPr>
            <a:spLocks noGrp="1"/>
          </p:cNvSpPr>
          <p:nvPr>
            <p:ph idx="1"/>
          </p:nvPr>
        </p:nvSpPr>
        <p:spPr>
          <a:xfrm>
            <a:off x="2087188" y="1604682"/>
            <a:ext cx="8915400" cy="4315504"/>
          </a:xfrm>
        </p:spPr>
        <p:txBody>
          <a:bodyPr/>
          <a:lstStyle/>
          <a:p>
            <a:r>
              <a:rPr lang="en-US" dirty="0">
                <a:latin typeface="Times New Roman" panose="02020603050405020304" pitchFamily="18" charset="0"/>
                <a:cs typeface="Times New Roman" panose="02020603050405020304" pitchFamily="18" charset="0"/>
              </a:rPr>
              <a:t>How to increase their average lead time so that they can better forecast their revenue and more efficiently manage their occupancy.</a:t>
            </a:r>
          </a:p>
          <a:p>
            <a:r>
              <a:rPr lang="en-US" dirty="0">
                <a:latin typeface="Times New Roman" panose="02020603050405020304" pitchFamily="18" charset="0"/>
                <a:cs typeface="Times New Roman" panose="02020603050405020304" pitchFamily="18" charset="0"/>
              </a:rPr>
              <a:t>To solve this problem we will be analyzing their pricing strategy and gauge level of satisfaction of customers through NPS.</a:t>
            </a:r>
          </a:p>
          <a:p>
            <a:r>
              <a:rPr lang="en-US" dirty="0">
                <a:latin typeface="Times New Roman" panose="02020603050405020304" pitchFamily="18" charset="0"/>
                <a:cs typeface="Times New Roman" panose="02020603050405020304" pitchFamily="18" charset="0"/>
              </a:rPr>
              <a:t>For the price analysis we will collect data regarding their Rishikesh hostel for the period of 9 months (April-22 to Dec-22).</a:t>
            </a:r>
          </a:p>
          <a:p>
            <a:r>
              <a:rPr lang="en-US" dirty="0">
                <a:latin typeface="Times New Roman" panose="02020603050405020304" pitchFamily="18" charset="0"/>
                <a:cs typeface="Times New Roman" panose="02020603050405020304" pitchFamily="18" charset="0"/>
              </a:rPr>
              <a:t>For the NPS part we will collect data regarding reviews of their Rishikesh, Manali, Pushkar and Agra hostels for the period of 9 months (April-22 to Dec-22)</a:t>
            </a:r>
          </a:p>
          <a:p>
            <a:r>
              <a:rPr lang="en-US" dirty="0">
                <a:latin typeface="Times New Roman" panose="02020603050405020304" pitchFamily="18" charset="0"/>
                <a:cs typeface="Times New Roman" panose="02020603050405020304" pitchFamily="18" charset="0"/>
              </a:rPr>
              <a:t>We will be using excel as a tool for analysis and various visualization methods like Bar charts, Line charts and more.</a:t>
            </a:r>
          </a:p>
        </p:txBody>
      </p:sp>
    </p:spTree>
    <p:extLst>
      <p:ext uri="{BB962C8B-B14F-4D97-AF65-F5344CB8AC3E}">
        <p14:creationId xmlns:p14="http://schemas.microsoft.com/office/powerpoint/2010/main" val="356260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AA63C-C2FE-4BFB-8B9E-D7275EE65700}"/>
              </a:ext>
            </a:extLst>
          </p:cNvPr>
          <p:cNvSpPr>
            <a:spLocks noGrp="1"/>
          </p:cNvSpPr>
          <p:nvPr>
            <p:ph idx="1"/>
          </p:nvPr>
        </p:nvSpPr>
        <p:spPr>
          <a:xfrm>
            <a:off x="7933765" y="2659036"/>
            <a:ext cx="4034117" cy="3257669"/>
          </a:xfrm>
        </p:spPr>
        <p:txBody>
          <a:bodyPr/>
          <a:lstStyle/>
          <a:p>
            <a:r>
              <a:rPr lang="en-US" sz="1800" dirty="0">
                <a:latin typeface="Times New Roman" panose="02020603050405020304" pitchFamily="18" charset="0"/>
                <a:cs typeface="Times New Roman" panose="02020603050405020304" pitchFamily="18" charset="0"/>
              </a:rPr>
              <a:t>It is evident from the charts that April and August witness the least numbers of reservations, while May and October witness the highest number of reservations.</a:t>
            </a:r>
          </a:p>
          <a:p>
            <a:r>
              <a:rPr lang="en-US" sz="1800" dirty="0">
                <a:latin typeface="Times New Roman" panose="02020603050405020304" pitchFamily="18" charset="0"/>
                <a:cs typeface="Times New Roman" panose="02020603050405020304" pitchFamily="18" charset="0"/>
              </a:rPr>
              <a:t>When it comes the lead time August has the maximum lead time, while the other months have a lead time between 2-4 days.</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graphicFrame>
        <p:nvGraphicFramePr>
          <p:cNvPr id="4" name="Content Placeholder 3">
            <a:extLst>
              <a:ext uri="{FF2B5EF4-FFF2-40B4-BE49-F238E27FC236}">
                <a16:creationId xmlns:a16="http://schemas.microsoft.com/office/drawing/2014/main" id="{AA69D925-43BF-482C-A5D5-4FD40119E199}"/>
              </a:ext>
            </a:extLst>
          </p:cNvPr>
          <p:cNvGraphicFramePr>
            <a:graphicFrameLocks/>
          </p:cNvGraphicFramePr>
          <p:nvPr>
            <p:extLst>
              <p:ext uri="{D42A27DB-BD31-4B8C-83A1-F6EECF244321}">
                <p14:modId xmlns:p14="http://schemas.microsoft.com/office/powerpoint/2010/main" val="1639853519"/>
              </p:ext>
            </p:extLst>
          </p:nvPr>
        </p:nvGraphicFramePr>
        <p:xfrm>
          <a:off x="2374060" y="1481003"/>
          <a:ext cx="5649352" cy="26158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BB98202-3566-4DE4-9F07-4B2C3057DD0F}"/>
              </a:ext>
            </a:extLst>
          </p:cNvPr>
          <p:cNvGraphicFramePr/>
          <p:nvPr>
            <p:extLst>
              <p:ext uri="{D42A27DB-BD31-4B8C-83A1-F6EECF244321}">
                <p14:modId xmlns:p14="http://schemas.microsoft.com/office/powerpoint/2010/main" val="592854735"/>
              </p:ext>
            </p:extLst>
          </p:nvPr>
        </p:nvGraphicFramePr>
        <p:xfrm>
          <a:off x="2528047" y="4177553"/>
          <a:ext cx="5316072" cy="2339788"/>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52A32996-7533-45FE-A977-9D65A0C0D53B}"/>
              </a:ext>
            </a:extLst>
          </p:cNvPr>
          <p:cNvSpPr>
            <a:spLocks noGrp="1"/>
          </p:cNvSpPr>
          <p:nvPr>
            <p:ph type="title"/>
          </p:nvPr>
        </p:nvSpPr>
        <p:spPr>
          <a:xfrm>
            <a:off x="2589213" y="624110"/>
            <a:ext cx="8915399" cy="810243"/>
          </a:xfrm>
        </p:spPr>
        <p:txBody>
          <a:bodyPr/>
          <a:lstStyle/>
          <a:p>
            <a:r>
              <a:rPr lang="en-US" b="1" u="sng"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272623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6D023F6-7B1D-43CD-9BB5-055CD4B8304C}"/>
              </a:ext>
            </a:extLst>
          </p:cNvPr>
          <p:cNvGraphicFramePr>
            <a:graphicFrameLocks noGrp="1"/>
          </p:cNvGraphicFramePr>
          <p:nvPr>
            <p:ph idx="1"/>
            <p:extLst>
              <p:ext uri="{D42A27DB-BD31-4B8C-83A1-F6EECF244321}">
                <p14:modId xmlns:p14="http://schemas.microsoft.com/office/powerpoint/2010/main" val="3354594866"/>
              </p:ext>
            </p:extLst>
          </p:nvPr>
        </p:nvGraphicFramePr>
        <p:xfrm>
          <a:off x="2051069" y="356739"/>
          <a:ext cx="4349731" cy="21413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2454225-24CB-49EE-8C27-24F9519F966D}"/>
              </a:ext>
            </a:extLst>
          </p:cNvPr>
          <p:cNvGraphicFramePr/>
          <p:nvPr>
            <p:extLst>
              <p:ext uri="{D42A27DB-BD31-4B8C-83A1-F6EECF244321}">
                <p14:modId xmlns:p14="http://schemas.microsoft.com/office/powerpoint/2010/main" val="3169374447"/>
              </p:ext>
            </p:extLst>
          </p:nvPr>
        </p:nvGraphicFramePr>
        <p:xfrm>
          <a:off x="2051069" y="2856323"/>
          <a:ext cx="4349731" cy="1687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DA3C74-9B1A-4048-B848-DFDD57B9DEAB}"/>
              </a:ext>
            </a:extLst>
          </p:cNvPr>
          <p:cNvGraphicFramePr/>
          <p:nvPr>
            <p:extLst>
              <p:ext uri="{D42A27DB-BD31-4B8C-83A1-F6EECF244321}">
                <p14:modId xmlns:p14="http://schemas.microsoft.com/office/powerpoint/2010/main" val="1060348133"/>
              </p:ext>
            </p:extLst>
          </p:nvPr>
        </p:nvGraphicFramePr>
        <p:xfrm>
          <a:off x="6400800" y="490194"/>
          <a:ext cx="4958499" cy="18947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DDF0C5A-48F2-4F1D-BFB8-30845A425EC9}"/>
              </a:ext>
            </a:extLst>
          </p:cNvPr>
          <p:cNvGraphicFramePr/>
          <p:nvPr>
            <p:extLst>
              <p:ext uri="{D42A27DB-BD31-4B8C-83A1-F6EECF244321}">
                <p14:modId xmlns:p14="http://schemas.microsoft.com/office/powerpoint/2010/main" val="403879286"/>
              </p:ext>
            </p:extLst>
          </p:nvPr>
        </p:nvGraphicFramePr>
        <p:xfrm>
          <a:off x="6849035" y="2856323"/>
          <a:ext cx="4510264" cy="1687398"/>
        </p:xfrm>
        <a:graphic>
          <a:graphicData uri="http://schemas.openxmlformats.org/drawingml/2006/chart">
            <c:chart xmlns:c="http://schemas.openxmlformats.org/drawingml/2006/chart" xmlns:r="http://schemas.openxmlformats.org/officeDocument/2006/relationships" r:id="rId5"/>
          </a:graphicData>
        </a:graphic>
      </p:graphicFrame>
      <p:sp>
        <p:nvSpPr>
          <p:cNvPr id="8" name="Content Placeholder 2">
            <a:extLst>
              <a:ext uri="{FF2B5EF4-FFF2-40B4-BE49-F238E27FC236}">
                <a16:creationId xmlns:a16="http://schemas.microsoft.com/office/drawing/2014/main" id="{613A47B1-7F2F-44D4-BA66-CAAA4B69C7F2}"/>
              </a:ext>
            </a:extLst>
          </p:cNvPr>
          <p:cNvSpPr txBox="1">
            <a:spLocks/>
          </p:cNvSpPr>
          <p:nvPr/>
        </p:nvSpPr>
        <p:spPr>
          <a:xfrm>
            <a:off x="1882588" y="4661647"/>
            <a:ext cx="9556377" cy="19991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3C992DE4-AEBF-4544-AB0F-D52A60CC9D41}"/>
              </a:ext>
            </a:extLst>
          </p:cNvPr>
          <p:cNvSpPr txBox="1">
            <a:spLocks/>
          </p:cNvSpPr>
          <p:nvPr/>
        </p:nvSpPr>
        <p:spPr>
          <a:xfrm>
            <a:off x="1810871" y="4713817"/>
            <a:ext cx="9628094" cy="1894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It can be the first chart that September, October, November and December are months with highest number of foreign nationals.</a:t>
            </a:r>
          </a:p>
          <a:p>
            <a:r>
              <a:rPr lang="en-US" dirty="0">
                <a:latin typeface="Times New Roman" panose="02020603050405020304" pitchFamily="18" charset="0"/>
                <a:cs typeface="Times New Roman" panose="02020603050405020304" pitchFamily="18" charset="0"/>
              </a:rPr>
              <a:t>May, June, and October are the peak months for the hostel.</a:t>
            </a:r>
          </a:p>
          <a:p>
            <a:r>
              <a:rPr lang="en-US" dirty="0">
                <a:latin typeface="Times New Roman" panose="02020603050405020304" pitchFamily="18" charset="0"/>
                <a:cs typeface="Times New Roman" panose="02020603050405020304" pitchFamily="18" charset="0"/>
              </a:rPr>
              <a:t>May and October are the months with the highest number of cancellations.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861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EBAA1F-FD92-45C3-8600-54E30A646230}"/>
              </a:ext>
            </a:extLst>
          </p:cNvPr>
          <p:cNvSpPr>
            <a:spLocks noGrp="1"/>
          </p:cNvSpPr>
          <p:nvPr>
            <p:ph idx="1"/>
          </p:nvPr>
        </p:nvSpPr>
        <p:spPr>
          <a:xfrm>
            <a:off x="8191893" y="2799761"/>
            <a:ext cx="3921550" cy="3784591"/>
          </a:xfrm>
        </p:spPr>
        <p:txBody>
          <a:bodyPr>
            <a:normAutofit/>
          </a:bodyPr>
          <a:lstStyle/>
          <a:p>
            <a:r>
              <a:rPr lang="en-US" sz="1600" dirty="0">
                <a:latin typeface="Times New Roman" panose="02020603050405020304" pitchFamily="18" charset="0"/>
                <a:cs typeface="Times New Roman" panose="02020603050405020304" pitchFamily="18" charset="0"/>
              </a:rPr>
              <a:t>It can be seen from the first chart that Superior 6 Female and Superior Triple </a:t>
            </a:r>
            <a:r>
              <a:rPr lang="en-US" sz="1600" dirty="0" err="1">
                <a:latin typeface="Times New Roman" panose="02020603050405020304" pitchFamily="18" charset="0"/>
                <a:cs typeface="Times New Roman" panose="02020603050405020304" pitchFamily="18" charset="0"/>
              </a:rPr>
              <a:t>Ensuite</a:t>
            </a:r>
            <a:r>
              <a:rPr lang="en-US" sz="1600" dirty="0">
                <a:latin typeface="Times New Roman" panose="02020603050405020304" pitchFamily="18" charset="0"/>
                <a:cs typeface="Times New Roman" panose="02020603050405020304" pitchFamily="18" charset="0"/>
              </a:rPr>
              <a:t> have the highest lead time among all the rooms</a:t>
            </a:r>
          </a:p>
          <a:p>
            <a:r>
              <a:rPr lang="en-US" sz="1600" dirty="0">
                <a:latin typeface="Times New Roman" panose="02020603050405020304" pitchFamily="18" charset="0"/>
                <a:cs typeface="Times New Roman" panose="02020603050405020304" pitchFamily="18" charset="0"/>
              </a:rPr>
              <a:t>It can also be seen that Superior 6 Bed Mixed </a:t>
            </a:r>
            <a:r>
              <a:rPr lang="en-US" sz="1600" dirty="0" err="1">
                <a:latin typeface="Times New Roman" panose="02020603050405020304" pitchFamily="18" charset="0"/>
                <a:cs typeface="Times New Roman" panose="02020603050405020304" pitchFamily="18" charset="0"/>
              </a:rPr>
              <a:t>Ensuite</a:t>
            </a:r>
            <a:r>
              <a:rPr lang="en-US" sz="1600" dirty="0">
                <a:latin typeface="Times New Roman" panose="02020603050405020304" pitchFamily="18" charset="0"/>
                <a:cs typeface="Times New Roman" panose="02020603050405020304" pitchFamily="18" charset="0"/>
              </a:rPr>
              <a:t> has the proportions of bookings despite having the lowest lead time among the rooms.</a:t>
            </a:r>
          </a:p>
          <a:p>
            <a:r>
              <a:rPr lang="en-US" sz="1600" dirty="0">
                <a:effectLst/>
                <a:latin typeface="Times New Roman" panose="02020603050405020304" pitchFamily="18" charset="0"/>
                <a:ea typeface="Calibri" panose="020F0502020204030204" pitchFamily="34" charset="0"/>
              </a:rPr>
              <a:t>It is worth noting that the percentage of Indian nationals is less as compared to the percentage of foreign nationals when to rooms with high lead times</a:t>
            </a:r>
            <a:r>
              <a:rPr lang="en-US" sz="1800" dirty="0">
                <a:effectLst/>
                <a:latin typeface="Times New Roman" panose="02020603050405020304" pitchFamily="18" charset="0"/>
                <a:ea typeface="Calibri" panose="020F0502020204030204" pitchFamily="34" charset="0"/>
              </a:rPr>
              <a:t>. </a:t>
            </a:r>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EACF0B7-6418-4E73-8BE1-CE09E8891D6D}"/>
              </a:ext>
            </a:extLst>
          </p:cNvPr>
          <p:cNvGraphicFramePr/>
          <p:nvPr>
            <p:extLst>
              <p:ext uri="{D42A27DB-BD31-4B8C-83A1-F6EECF244321}">
                <p14:modId xmlns:p14="http://schemas.microsoft.com/office/powerpoint/2010/main" val="3619634423"/>
              </p:ext>
            </p:extLst>
          </p:nvPr>
        </p:nvGraphicFramePr>
        <p:xfrm>
          <a:off x="1565751" y="273648"/>
          <a:ext cx="5098999" cy="23546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0F3B52B-28A6-4D5A-8C35-81A4451BC1AE}"/>
              </a:ext>
            </a:extLst>
          </p:cNvPr>
          <p:cNvGraphicFramePr/>
          <p:nvPr>
            <p:extLst>
              <p:ext uri="{D42A27DB-BD31-4B8C-83A1-F6EECF244321}">
                <p14:modId xmlns:p14="http://schemas.microsoft.com/office/powerpoint/2010/main" val="1868396773"/>
              </p:ext>
            </p:extLst>
          </p:nvPr>
        </p:nvGraphicFramePr>
        <p:xfrm>
          <a:off x="6513922" y="273648"/>
          <a:ext cx="5678078" cy="22830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E44D6F-6455-4C29-A8AA-8CB81174BE38}"/>
              </a:ext>
            </a:extLst>
          </p:cNvPr>
          <p:cNvGraphicFramePr/>
          <p:nvPr>
            <p:extLst>
              <p:ext uri="{D42A27DB-BD31-4B8C-83A1-F6EECF244321}">
                <p14:modId xmlns:p14="http://schemas.microsoft.com/office/powerpoint/2010/main" val="1583670149"/>
              </p:ext>
            </p:extLst>
          </p:nvPr>
        </p:nvGraphicFramePr>
        <p:xfrm>
          <a:off x="1565752" y="2644811"/>
          <a:ext cx="6758115" cy="40764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79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1EC20-DCF9-4142-83E6-F7E64D450DCC}"/>
              </a:ext>
            </a:extLst>
          </p:cNvPr>
          <p:cNvSpPr>
            <a:spLocks noGrp="1"/>
          </p:cNvSpPr>
          <p:nvPr>
            <p:ph idx="1"/>
          </p:nvPr>
        </p:nvSpPr>
        <p:spPr>
          <a:xfrm>
            <a:off x="8927184" y="3261673"/>
            <a:ext cx="3120272" cy="3054285"/>
          </a:xfrm>
        </p:spPr>
        <p:txBody>
          <a:bodyPr/>
          <a:lstStyle/>
          <a:p>
            <a:r>
              <a:rPr lang="en-US" sz="1600" dirty="0">
                <a:latin typeface="Times New Roman" panose="02020603050405020304" pitchFamily="18" charset="0"/>
                <a:cs typeface="Times New Roman" panose="02020603050405020304" pitchFamily="18" charset="0"/>
              </a:rPr>
              <a:t>Hostel world, Internet Booking Engine and MakeMyTrip and Booking.com have the highest lead time</a:t>
            </a:r>
          </a:p>
          <a:p>
            <a:r>
              <a:rPr lang="en-US" sz="1600" dirty="0">
                <a:latin typeface="Times New Roman" panose="02020603050405020304" pitchFamily="18" charset="0"/>
                <a:cs typeface="Times New Roman" panose="02020603050405020304" pitchFamily="18" charset="0"/>
              </a:rPr>
              <a:t>Hostel World and Internet Booking Engine have the highest proportion of bookings.</a:t>
            </a:r>
          </a:p>
          <a:p>
            <a:r>
              <a:rPr lang="en-US" sz="1600" dirty="0">
                <a:latin typeface="Times New Roman" panose="02020603050405020304" pitchFamily="18" charset="0"/>
                <a:cs typeface="Times New Roman" panose="02020603050405020304" pitchFamily="18" charset="0"/>
              </a:rPr>
              <a:t>Furthermore, both Hostel World, Booking.com have high lead time and are largely preferred by foreign nationals.</a:t>
            </a: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503D6B4E-6516-4AA8-BBF9-3F116217A2AF}"/>
              </a:ext>
            </a:extLst>
          </p:cNvPr>
          <p:cNvGraphicFramePr/>
          <p:nvPr>
            <p:extLst>
              <p:ext uri="{D42A27DB-BD31-4B8C-83A1-F6EECF244321}">
                <p14:modId xmlns:p14="http://schemas.microsoft.com/office/powerpoint/2010/main" val="4063120665"/>
              </p:ext>
            </p:extLst>
          </p:nvPr>
        </p:nvGraphicFramePr>
        <p:xfrm>
          <a:off x="1452632" y="405353"/>
          <a:ext cx="4919888" cy="25765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AA40C4E-C66D-4061-B195-573DA40055BB}"/>
              </a:ext>
            </a:extLst>
          </p:cNvPr>
          <p:cNvGraphicFramePr/>
          <p:nvPr>
            <p:extLst>
              <p:ext uri="{D42A27DB-BD31-4B8C-83A1-F6EECF244321}">
                <p14:modId xmlns:p14="http://schemas.microsoft.com/office/powerpoint/2010/main" val="2606688850"/>
              </p:ext>
            </p:extLst>
          </p:nvPr>
        </p:nvGraphicFramePr>
        <p:xfrm>
          <a:off x="6495459" y="405353"/>
          <a:ext cx="5382314" cy="2576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1C978BA-9CDB-4147-AE82-1A8C4832311C}"/>
              </a:ext>
            </a:extLst>
          </p:cNvPr>
          <p:cNvGraphicFramePr/>
          <p:nvPr>
            <p:extLst>
              <p:ext uri="{D42A27DB-BD31-4B8C-83A1-F6EECF244321}">
                <p14:modId xmlns:p14="http://schemas.microsoft.com/office/powerpoint/2010/main" val="2617593357"/>
              </p:ext>
            </p:extLst>
          </p:nvPr>
        </p:nvGraphicFramePr>
        <p:xfrm>
          <a:off x="1452632" y="2981933"/>
          <a:ext cx="7474552" cy="3636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058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AD67BA6-71FD-45F2-816E-037289DDFEAA}"/>
              </a:ext>
            </a:extLst>
          </p:cNvPr>
          <p:cNvGraphicFramePr>
            <a:graphicFrameLocks noGrp="1"/>
          </p:cNvGraphicFramePr>
          <p:nvPr>
            <p:ph idx="1"/>
            <p:extLst>
              <p:ext uri="{D42A27DB-BD31-4B8C-83A1-F6EECF244321}">
                <p14:modId xmlns:p14="http://schemas.microsoft.com/office/powerpoint/2010/main" val="1724095177"/>
              </p:ext>
            </p:extLst>
          </p:nvPr>
        </p:nvGraphicFramePr>
        <p:xfrm>
          <a:off x="6410226" y="791852"/>
          <a:ext cx="5165889" cy="3073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398EFF0-0C83-4785-98F2-769F705D0BA3}"/>
              </a:ext>
            </a:extLst>
          </p:cNvPr>
          <p:cNvGraphicFramePr/>
          <p:nvPr>
            <p:extLst>
              <p:ext uri="{D42A27DB-BD31-4B8C-83A1-F6EECF244321}">
                <p14:modId xmlns:p14="http://schemas.microsoft.com/office/powerpoint/2010/main" val="12859668"/>
              </p:ext>
            </p:extLst>
          </p:nvPr>
        </p:nvGraphicFramePr>
        <p:xfrm>
          <a:off x="1575063" y="1009847"/>
          <a:ext cx="4520937" cy="2637148"/>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F963949E-AA10-4498-A4E1-E2E737CCE9DA}"/>
              </a:ext>
            </a:extLst>
          </p:cNvPr>
          <p:cNvSpPr txBox="1">
            <a:spLocks/>
          </p:cNvSpPr>
          <p:nvPr/>
        </p:nvSpPr>
        <p:spPr>
          <a:xfrm>
            <a:off x="1575064" y="4607858"/>
            <a:ext cx="10070090" cy="19812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It can be seen that the ADR peaks in the month of June and December while it drops in the month of September.</a:t>
            </a:r>
          </a:p>
          <a:p>
            <a:r>
              <a:rPr lang="en-US" dirty="0">
                <a:latin typeface="Times New Roman" panose="02020603050405020304" pitchFamily="18" charset="0"/>
                <a:cs typeface="Times New Roman" panose="02020603050405020304" pitchFamily="18" charset="0"/>
              </a:rPr>
              <a:t>From the competitive analysis we can conclude that the prices of Madpackers are lowest from its competitors. </a:t>
            </a:r>
            <a:r>
              <a:rPr lang="en-US" sz="1800" dirty="0">
                <a:effectLst/>
                <a:latin typeface="Times New Roman" panose="02020603050405020304" pitchFamily="18" charset="0"/>
                <a:ea typeface="Calibri" panose="020F0502020204030204" pitchFamily="34" charset="0"/>
              </a:rPr>
              <a:t>There is almost 11-15% difference between the prices of Madpackers and the competitors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82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BE3D7-3F54-40D1-94E4-FCD7609A62F0}"/>
              </a:ext>
            </a:extLst>
          </p:cNvPr>
          <p:cNvSpPr>
            <a:spLocks noGrp="1"/>
          </p:cNvSpPr>
          <p:nvPr>
            <p:ph idx="1"/>
          </p:nvPr>
        </p:nvSpPr>
        <p:spPr>
          <a:xfrm>
            <a:off x="1873624" y="4858871"/>
            <a:ext cx="9538446" cy="1484504"/>
          </a:xfrm>
        </p:spPr>
        <p:txBody>
          <a:bodyPr>
            <a:normAutofit/>
          </a:bodyPr>
          <a:lstStyle/>
          <a:p>
            <a:r>
              <a:rPr lang="en-US" sz="1800" dirty="0">
                <a:effectLst/>
                <a:latin typeface="Times New Roman" panose="02020603050405020304" pitchFamily="18" charset="0"/>
                <a:ea typeface="Calibri" panose="020F0502020204030204" pitchFamily="34" charset="0"/>
              </a:rPr>
              <a:t>In the above analysis, it can be seen that the NPS of Madpackers is very close to </a:t>
            </a:r>
            <a:r>
              <a:rPr lang="en-US" sz="1800" dirty="0" err="1">
                <a:effectLst/>
                <a:latin typeface="Times New Roman" panose="02020603050405020304" pitchFamily="18" charset="0"/>
                <a:ea typeface="Calibri" panose="020F0502020204030204" pitchFamily="34" charset="0"/>
              </a:rPr>
              <a:t>Zostel</a:t>
            </a:r>
            <a:r>
              <a:rPr lang="en-US" sz="1800" dirty="0">
                <a:effectLst/>
                <a:latin typeface="Times New Roman" panose="02020603050405020304" pitchFamily="18" charset="0"/>
                <a:ea typeface="Calibri" panose="020F0502020204030204" pitchFamily="34" charset="0"/>
              </a:rPr>
              <a:t> which has an NPS of 65 (which is moderately good), while is far above the NPS of Oyo rooms which has an NPS of 48.7( which is considered average). Therefore, we can conclude that </a:t>
            </a:r>
            <a:r>
              <a:rPr lang="en-US" sz="1800" dirty="0" err="1">
                <a:effectLst/>
                <a:latin typeface="Times New Roman" panose="02020603050405020304" pitchFamily="18" charset="0"/>
                <a:ea typeface="Calibri" panose="020F0502020204030204" pitchFamily="34" charset="0"/>
              </a:rPr>
              <a:t>Madpackes</a:t>
            </a:r>
            <a:r>
              <a:rPr lang="en-US" sz="1800" dirty="0">
                <a:effectLst/>
                <a:latin typeface="Times New Roman" panose="02020603050405020304" pitchFamily="18" charset="0"/>
                <a:ea typeface="Calibri" panose="020F0502020204030204" pitchFamily="34" charset="0"/>
              </a:rPr>
              <a:t> is doing well concerning the competition</a:t>
            </a:r>
            <a:endParaRPr lang="en-US"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B29D7317-C5D6-48ED-9746-428D9FBD7A51}"/>
              </a:ext>
            </a:extLst>
          </p:cNvPr>
          <p:cNvGraphicFramePr/>
          <p:nvPr>
            <p:extLst>
              <p:ext uri="{D42A27DB-BD31-4B8C-83A1-F6EECF244321}">
                <p14:modId xmlns:p14="http://schemas.microsoft.com/office/powerpoint/2010/main" val="1751888135"/>
              </p:ext>
            </p:extLst>
          </p:nvPr>
        </p:nvGraphicFramePr>
        <p:xfrm>
          <a:off x="2017059" y="765930"/>
          <a:ext cx="7422776" cy="2990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35937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254</TotalTime>
  <Words>892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   BDM Capstone Project</vt:lpstr>
      <vt:lpstr>About the Organization</vt:lpstr>
      <vt:lpstr>Problem Statement</vt:lpstr>
      <vt:lpstr>Analysis</vt:lpstr>
      <vt:lpstr>PowerPoint Presentation</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Capstone Project</dc:title>
  <dc:creator>Kushan Sharma</dc:creator>
  <cp:lastModifiedBy>Kushan Sharma</cp:lastModifiedBy>
  <cp:revision>26</cp:revision>
  <dcterms:created xsi:type="dcterms:W3CDTF">2023-04-19T11:50:49Z</dcterms:created>
  <dcterms:modified xsi:type="dcterms:W3CDTF">2023-04-22T06:23:36Z</dcterms:modified>
</cp:coreProperties>
</file>