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65" r:id="rId2"/>
    <p:sldId id="256" r:id="rId3"/>
    <p:sldId id="264" r:id="rId4"/>
    <p:sldId id="259" r:id="rId5"/>
    <p:sldId id="266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5CE291-C345-46DB-9543-C61A5CBF2C0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6AE8BAF-1C2F-4057-8241-01D34AA21D34}">
      <dgm:prSet custT="1"/>
      <dgm:spPr/>
      <dgm:t>
        <a:bodyPr/>
        <a:lstStyle/>
        <a:p>
          <a:r>
            <a:rPr lang="en-US" sz="1800" dirty="0"/>
            <a:t>Our database can generate Grouped Reports.</a:t>
          </a:r>
        </a:p>
      </dgm:t>
    </dgm:pt>
    <dgm:pt modelId="{6FEEA6D9-8B2E-4D0E-9B3E-4779A01FBF9E}" type="parTrans" cxnId="{C1BCF812-209A-4DED-8E95-8CAE88D55A99}">
      <dgm:prSet/>
      <dgm:spPr/>
      <dgm:t>
        <a:bodyPr/>
        <a:lstStyle/>
        <a:p>
          <a:endParaRPr lang="en-US"/>
        </a:p>
      </dgm:t>
    </dgm:pt>
    <dgm:pt modelId="{3253B285-E2C6-4336-A54C-88D19AC8662F}" type="sibTrans" cxnId="{C1BCF812-209A-4DED-8E95-8CAE88D55A99}">
      <dgm:prSet/>
      <dgm:spPr/>
      <dgm:t>
        <a:bodyPr/>
        <a:lstStyle/>
        <a:p>
          <a:endParaRPr lang="en-US"/>
        </a:p>
      </dgm:t>
    </dgm:pt>
    <dgm:pt modelId="{03890919-2C60-4DAB-AFAE-803A8503C786}">
      <dgm:prSet custT="1"/>
      <dgm:spPr/>
      <dgm:t>
        <a:bodyPr/>
        <a:lstStyle/>
        <a:p>
          <a:r>
            <a:rPr lang="en-US" sz="1400" dirty="0"/>
            <a:t>For example, reporting the Total Quantity (SUM) and Average Quantity (AVG) of coconuts by </a:t>
          </a:r>
          <a:r>
            <a:rPr lang="en-US" sz="1400" dirty="0" err="1"/>
            <a:t>estate.Reports</a:t>
          </a:r>
          <a:r>
            <a:rPr lang="en-US" sz="1400" dirty="0"/>
            <a:t> allow managers to easily track estate progress, order status, payment information, and quality inspection results.</a:t>
          </a:r>
        </a:p>
      </dgm:t>
    </dgm:pt>
    <dgm:pt modelId="{A22DF949-4DFF-4B36-9030-E8C6661684F3}" type="parTrans" cxnId="{567AB759-C422-4BEA-88E2-2516D749857B}">
      <dgm:prSet/>
      <dgm:spPr/>
      <dgm:t>
        <a:bodyPr/>
        <a:lstStyle/>
        <a:p>
          <a:endParaRPr lang="en-US"/>
        </a:p>
      </dgm:t>
    </dgm:pt>
    <dgm:pt modelId="{123BD8F6-263F-41E1-A079-BFAF7D98524E}" type="sibTrans" cxnId="{567AB759-C422-4BEA-88E2-2516D749857B}">
      <dgm:prSet/>
      <dgm:spPr/>
      <dgm:t>
        <a:bodyPr/>
        <a:lstStyle/>
        <a:p>
          <a:endParaRPr lang="en-US"/>
        </a:p>
      </dgm:t>
    </dgm:pt>
    <dgm:pt modelId="{ABF19009-3573-416B-B928-87D492CC5A89}">
      <dgm:prSet/>
      <dgm:spPr/>
      <dgm:t>
        <a:bodyPr/>
        <a:lstStyle/>
        <a:p>
          <a:r>
            <a:rPr lang="en-US"/>
            <a:t>Reporting helps in decision making and improves business efficiency.These reports enable Kurunegala Estates to provide better information on estate management and trading.</a:t>
          </a:r>
        </a:p>
      </dgm:t>
    </dgm:pt>
    <dgm:pt modelId="{4CA25D33-ACCB-40B6-A00B-4FCAB5A43464}" type="parTrans" cxnId="{F70D4A84-37F2-4BA2-9E00-D5FC9E2C8CF7}">
      <dgm:prSet/>
      <dgm:spPr/>
      <dgm:t>
        <a:bodyPr/>
        <a:lstStyle/>
        <a:p>
          <a:endParaRPr lang="en-US"/>
        </a:p>
      </dgm:t>
    </dgm:pt>
    <dgm:pt modelId="{69415F7B-72CD-4D26-9EC8-A134F3C57106}" type="sibTrans" cxnId="{F70D4A84-37F2-4BA2-9E00-D5FC9E2C8CF7}">
      <dgm:prSet/>
      <dgm:spPr/>
      <dgm:t>
        <a:bodyPr/>
        <a:lstStyle/>
        <a:p>
          <a:endParaRPr lang="en-US"/>
        </a:p>
      </dgm:t>
    </dgm:pt>
    <dgm:pt modelId="{9A8FA78A-0A31-4ADF-96A9-2EEFBDE704CC}" type="pres">
      <dgm:prSet presAssocID="{6C5CE291-C345-46DB-9543-C61A5CBF2C0B}" presName="root" presStyleCnt="0">
        <dgm:presLayoutVars>
          <dgm:dir/>
          <dgm:resizeHandles val="exact"/>
        </dgm:presLayoutVars>
      </dgm:prSet>
      <dgm:spPr/>
    </dgm:pt>
    <dgm:pt modelId="{D407E5CD-D144-407C-A442-5704282CB5A2}" type="pres">
      <dgm:prSet presAssocID="{D6AE8BAF-1C2F-4057-8241-01D34AA21D34}" presName="compNode" presStyleCnt="0"/>
      <dgm:spPr/>
    </dgm:pt>
    <dgm:pt modelId="{5F556746-7811-4B19-94CD-C9DD7D5CE75A}" type="pres">
      <dgm:prSet presAssocID="{D6AE8BAF-1C2F-4057-8241-01D34AA21D3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6AFA121-E63B-49B2-81E0-FA408CFE4F1E}" type="pres">
      <dgm:prSet presAssocID="{D6AE8BAF-1C2F-4057-8241-01D34AA21D34}" presName="spaceRect" presStyleCnt="0"/>
      <dgm:spPr/>
    </dgm:pt>
    <dgm:pt modelId="{8B72A90C-69AF-4902-B452-03B45D057AB6}" type="pres">
      <dgm:prSet presAssocID="{D6AE8BAF-1C2F-4057-8241-01D34AA21D34}" presName="textRect" presStyleLbl="revTx" presStyleIdx="0" presStyleCnt="3">
        <dgm:presLayoutVars>
          <dgm:chMax val="1"/>
          <dgm:chPref val="1"/>
        </dgm:presLayoutVars>
      </dgm:prSet>
      <dgm:spPr/>
    </dgm:pt>
    <dgm:pt modelId="{33482315-7AEF-4554-BE23-07E4BF218FC5}" type="pres">
      <dgm:prSet presAssocID="{3253B285-E2C6-4336-A54C-88D19AC8662F}" presName="sibTrans" presStyleCnt="0"/>
      <dgm:spPr/>
    </dgm:pt>
    <dgm:pt modelId="{41F20EBA-1CED-4525-82EE-73733DF52E79}" type="pres">
      <dgm:prSet presAssocID="{03890919-2C60-4DAB-AFAE-803A8503C786}" presName="compNode" presStyleCnt="0"/>
      <dgm:spPr/>
    </dgm:pt>
    <dgm:pt modelId="{9D57A86A-9CEB-4D32-82A8-09FAFB07AEDD}" type="pres">
      <dgm:prSet presAssocID="{03890919-2C60-4DAB-AFAE-803A8503C78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ical scene"/>
        </a:ext>
      </dgm:extLst>
    </dgm:pt>
    <dgm:pt modelId="{0E496296-E4BA-43A8-98D0-01B7A8E71B52}" type="pres">
      <dgm:prSet presAssocID="{03890919-2C60-4DAB-AFAE-803A8503C786}" presName="spaceRect" presStyleCnt="0"/>
      <dgm:spPr/>
    </dgm:pt>
    <dgm:pt modelId="{29E74231-21FF-4488-BE26-6D3C37A68BD7}" type="pres">
      <dgm:prSet presAssocID="{03890919-2C60-4DAB-AFAE-803A8503C786}" presName="textRect" presStyleLbl="revTx" presStyleIdx="1" presStyleCnt="3">
        <dgm:presLayoutVars>
          <dgm:chMax val="1"/>
          <dgm:chPref val="1"/>
        </dgm:presLayoutVars>
      </dgm:prSet>
      <dgm:spPr/>
    </dgm:pt>
    <dgm:pt modelId="{F65D9DA1-1B03-4BA3-8F7F-53E1AB9AA4C8}" type="pres">
      <dgm:prSet presAssocID="{123BD8F6-263F-41E1-A079-BFAF7D98524E}" presName="sibTrans" presStyleCnt="0"/>
      <dgm:spPr/>
    </dgm:pt>
    <dgm:pt modelId="{4EBFC10F-DB32-40DF-BD45-F1C1CEB079F7}" type="pres">
      <dgm:prSet presAssocID="{ABF19009-3573-416B-B928-87D492CC5A89}" presName="compNode" presStyleCnt="0"/>
      <dgm:spPr/>
    </dgm:pt>
    <dgm:pt modelId="{A2CD84AC-FEBB-4DBB-88C0-E8C903C518D4}" type="pres">
      <dgm:prSet presAssocID="{ABF19009-3573-416B-B928-87D492CC5A8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DAE51F05-569C-4D32-A885-EBDF607A39A4}" type="pres">
      <dgm:prSet presAssocID="{ABF19009-3573-416B-B928-87D492CC5A89}" presName="spaceRect" presStyleCnt="0"/>
      <dgm:spPr/>
    </dgm:pt>
    <dgm:pt modelId="{6987312A-9406-43AA-B1E3-DBA751B43CF8}" type="pres">
      <dgm:prSet presAssocID="{ABF19009-3573-416B-B928-87D492CC5A8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D58B608-BC0D-4C32-87FD-423C5273C067}" type="presOf" srcId="{6C5CE291-C345-46DB-9543-C61A5CBF2C0B}" destId="{9A8FA78A-0A31-4ADF-96A9-2EEFBDE704CC}" srcOrd="0" destOrd="0" presId="urn:microsoft.com/office/officeart/2018/2/layout/IconLabelList"/>
    <dgm:cxn modelId="{C1BCF812-209A-4DED-8E95-8CAE88D55A99}" srcId="{6C5CE291-C345-46DB-9543-C61A5CBF2C0B}" destId="{D6AE8BAF-1C2F-4057-8241-01D34AA21D34}" srcOrd="0" destOrd="0" parTransId="{6FEEA6D9-8B2E-4D0E-9B3E-4779A01FBF9E}" sibTransId="{3253B285-E2C6-4336-A54C-88D19AC8662F}"/>
    <dgm:cxn modelId="{22363B1C-F1AA-4571-9D5B-418577ABF1A9}" type="presOf" srcId="{ABF19009-3573-416B-B928-87D492CC5A89}" destId="{6987312A-9406-43AA-B1E3-DBA751B43CF8}" srcOrd="0" destOrd="0" presId="urn:microsoft.com/office/officeart/2018/2/layout/IconLabelList"/>
    <dgm:cxn modelId="{C526CD77-80CF-4B58-8DEE-E2419A9AD617}" type="presOf" srcId="{03890919-2C60-4DAB-AFAE-803A8503C786}" destId="{29E74231-21FF-4488-BE26-6D3C37A68BD7}" srcOrd="0" destOrd="0" presId="urn:microsoft.com/office/officeart/2018/2/layout/IconLabelList"/>
    <dgm:cxn modelId="{567AB759-C422-4BEA-88E2-2516D749857B}" srcId="{6C5CE291-C345-46DB-9543-C61A5CBF2C0B}" destId="{03890919-2C60-4DAB-AFAE-803A8503C786}" srcOrd="1" destOrd="0" parTransId="{A22DF949-4DFF-4B36-9030-E8C6661684F3}" sibTransId="{123BD8F6-263F-41E1-A079-BFAF7D98524E}"/>
    <dgm:cxn modelId="{F70D4A84-37F2-4BA2-9E00-D5FC9E2C8CF7}" srcId="{6C5CE291-C345-46DB-9543-C61A5CBF2C0B}" destId="{ABF19009-3573-416B-B928-87D492CC5A89}" srcOrd="2" destOrd="0" parTransId="{4CA25D33-ACCB-40B6-A00B-4FCAB5A43464}" sibTransId="{69415F7B-72CD-4D26-9EC8-A134F3C57106}"/>
    <dgm:cxn modelId="{C7E7FEED-C016-4388-BAFA-836D04B49BEE}" type="presOf" srcId="{D6AE8BAF-1C2F-4057-8241-01D34AA21D34}" destId="{8B72A90C-69AF-4902-B452-03B45D057AB6}" srcOrd="0" destOrd="0" presId="urn:microsoft.com/office/officeart/2018/2/layout/IconLabelList"/>
    <dgm:cxn modelId="{D9267C99-25FD-4F67-8C7B-097F2D2BE756}" type="presParOf" srcId="{9A8FA78A-0A31-4ADF-96A9-2EEFBDE704CC}" destId="{D407E5CD-D144-407C-A442-5704282CB5A2}" srcOrd="0" destOrd="0" presId="urn:microsoft.com/office/officeart/2018/2/layout/IconLabelList"/>
    <dgm:cxn modelId="{944BC1A7-2028-4415-AA0F-A219B1CD6C0C}" type="presParOf" srcId="{D407E5CD-D144-407C-A442-5704282CB5A2}" destId="{5F556746-7811-4B19-94CD-C9DD7D5CE75A}" srcOrd="0" destOrd="0" presId="urn:microsoft.com/office/officeart/2018/2/layout/IconLabelList"/>
    <dgm:cxn modelId="{06C973BC-5F32-446D-8F68-D90F277E4C83}" type="presParOf" srcId="{D407E5CD-D144-407C-A442-5704282CB5A2}" destId="{A6AFA121-E63B-49B2-81E0-FA408CFE4F1E}" srcOrd="1" destOrd="0" presId="urn:microsoft.com/office/officeart/2018/2/layout/IconLabelList"/>
    <dgm:cxn modelId="{151C6C02-3D0A-48F3-976E-ABEF65D7B488}" type="presParOf" srcId="{D407E5CD-D144-407C-A442-5704282CB5A2}" destId="{8B72A90C-69AF-4902-B452-03B45D057AB6}" srcOrd="2" destOrd="0" presId="urn:microsoft.com/office/officeart/2018/2/layout/IconLabelList"/>
    <dgm:cxn modelId="{8E2064E7-9DC6-4936-9937-AE3F5646F650}" type="presParOf" srcId="{9A8FA78A-0A31-4ADF-96A9-2EEFBDE704CC}" destId="{33482315-7AEF-4554-BE23-07E4BF218FC5}" srcOrd="1" destOrd="0" presId="urn:microsoft.com/office/officeart/2018/2/layout/IconLabelList"/>
    <dgm:cxn modelId="{37474493-5890-45D9-B97F-00EEF2DBFEC5}" type="presParOf" srcId="{9A8FA78A-0A31-4ADF-96A9-2EEFBDE704CC}" destId="{41F20EBA-1CED-4525-82EE-73733DF52E79}" srcOrd="2" destOrd="0" presId="urn:microsoft.com/office/officeart/2018/2/layout/IconLabelList"/>
    <dgm:cxn modelId="{83DC91B4-D1D9-4A40-BC56-808D79CA9742}" type="presParOf" srcId="{41F20EBA-1CED-4525-82EE-73733DF52E79}" destId="{9D57A86A-9CEB-4D32-82A8-09FAFB07AEDD}" srcOrd="0" destOrd="0" presId="urn:microsoft.com/office/officeart/2018/2/layout/IconLabelList"/>
    <dgm:cxn modelId="{6901F71E-1536-4FD9-8484-942013869B8F}" type="presParOf" srcId="{41F20EBA-1CED-4525-82EE-73733DF52E79}" destId="{0E496296-E4BA-43A8-98D0-01B7A8E71B52}" srcOrd="1" destOrd="0" presId="urn:microsoft.com/office/officeart/2018/2/layout/IconLabelList"/>
    <dgm:cxn modelId="{015AB844-ACBE-40B7-AD96-244ABC722A57}" type="presParOf" srcId="{41F20EBA-1CED-4525-82EE-73733DF52E79}" destId="{29E74231-21FF-4488-BE26-6D3C37A68BD7}" srcOrd="2" destOrd="0" presId="urn:microsoft.com/office/officeart/2018/2/layout/IconLabelList"/>
    <dgm:cxn modelId="{03E850A7-B107-45AA-8F50-C30D129D1498}" type="presParOf" srcId="{9A8FA78A-0A31-4ADF-96A9-2EEFBDE704CC}" destId="{F65D9DA1-1B03-4BA3-8F7F-53E1AB9AA4C8}" srcOrd="3" destOrd="0" presId="urn:microsoft.com/office/officeart/2018/2/layout/IconLabelList"/>
    <dgm:cxn modelId="{DAD5555B-7018-4D71-9464-E28E0152BD93}" type="presParOf" srcId="{9A8FA78A-0A31-4ADF-96A9-2EEFBDE704CC}" destId="{4EBFC10F-DB32-40DF-BD45-F1C1CEB079F7}" srcOrd="4" destOrd="0" presId="urn:microsoft.com/office/officeart/2018/2/layout/IconLabelList"/>
    <dgm:cxn modelId="{D465D573-7C2D-4078-A0D9-EEFE6DDE6BC6}" type="presParOf" srcId="{4EBFC10F-DB32-40DF-BD45-F1C1CEB079F7}" destId="{A2CD84AC-FEBB-4DBB-88C0-E8C903C518D4}" srcOrd="0" destOrd="0" presId="urn:microsoft.com/office/officeart/2018/2/layout/IconLabelList"/>
    <dgm:cxn modelId="{F3505B28-7BF0-4A6E-B6FB-D61BEF980032}" type="presParOf" srcId="{4EBFC10F-DB32-40DF-BD45-F1C1CEB079F7}" destId="{DAE51F05-569C-4D32-A885-EBDF607A39A4}" srcOrd="1" destOrd="0" presId="urn:microsoft.com/office/officeart/2018/2/layout/IconLabelList"/>
    <dgm:cxn modelId="{81A80811-280B-4BA1-846D-D779710A7215}" type="presParOf" srcId="{4EBFC10F-DB32-40DF-BD45-F1C1CEB079F7}" destId="{6987312A-9406-43AA-B1E3-DBA751B43CF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60C800-A2EA-46C1-A86D-E17425A4C75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A6A7A7A-2120-4BB0-B15C-82251730B405}">
      <dgm:prSet custT="1"/>
      <dgm:spPr/>
      <dgm:t>
        <a:bodyPr/>
        <a:lstStyle/>
        <a:p>
          <a:r>
            <a:rPr lang="en-US" sz="1400" dirty="0"/>
            <a:t>Stores data accurately and </a:t>
          </a:r>
          <a:r>
            <a:rPr lang="en-US" sz="1400" dirty="0" err="1"/>
            <a:t>securely.Manages</a:t>
          </a:r>
          <a:r>
            <a:rPr lang="en-US" sz="1400" dirty="0"/>
            <a:t> estates, coconut stocks, orders, payments and routes </a:t>
          </a:r>
          <a:r>
            <a:rPr lang="en-US" sz="1400" dirty="0" err="1"/>
            <a:t>efficiently.Provides</a:t>
          </a:r>
          <a:r>
            <a:rPr lang="en-US" sz="1400" dirty="0"/>
            <a:t> a system that keeps track of data changes and provides accountability.</a:t>
          </a:r>
        </a:p>
      </dgm:t>
    </dgm:pt>
    <dgm:pt modelId="{4ABB138E-4CA7-4AF6-9CE7-4061728162DB}" type="parTrans" cxnId="{AC63CC49-16C7-4B0B-B80C-F4AF47131CCA}">
      <dgm:prSet/>
      <dgm:spPr/>
      <dgm:t>
        <a:bodyPr/>
        <a:lstStyle/>
        <a:p>
          <a:endParaRPr lang="en-US"/>
        </a:p>
      </dgm:t>
    </dgm:pt>
    <dgm:pt modelId="{5B0F8DB5-9527-4702-90CC-99BC5546AC04}" type="sibTrans" cxnId="{AC63CC49-16C7-4B0B-B80C-F4AF47131CCA}">
      <dgm:prSet/>
      <dgm:spPr/>
      <dgm:t>
        <a:bodyPr/>
        <a:lstStyle/>
        <a:p>
          <a:endParaRPr lang="en-US"/>
        </a:p>
      </dgm:t>
    </dgm:pt>
    <dgm:pt modelId="{D274577C-5CCA-4A05-8ADE-06D8C97CB994}">
      <dgm:prSet/>
      <dgm:spPr/>
      <dgm:t>
        <a:bodyPr/>
        <a:lstStyle/>
        <a:p>
          <a:r>
            <a:rPr lang="en-US"/>
            <a:t>Speeds up decision-making through reporting and analysis facilities.Saves time and resources by speeding up tasks.</a:t>
          </a:r>
        </a:p>
      </dgm:t>
    </dgm:pt>
    <dgm:pt modelId="{E5CCBE6D-928D-418D-A8AD-1D30814D946C}" type="parTrans" cxnId="{37463FC5-C788-4F41-A88F-3B731FA2CFFD}">
      <dgm:prSet/>
      <dgm:spPr/>
      <dgm:t>
        <a:bodyPr/>
        <a:lstStyle/>
        <a:p>
          <a:endParaRPr lang="en-US"/>
        </a:p>
      </dgm:t>
    </dgm:pt>
    <dgm:pt modelId="{9CD37549-5B5C-4B7D-B1AC-541A32423231}" type="sibTrans" cxnId="{37463FC5-C788-4F41-A88F-3B731FA2CFFD}">
      <dgm:prSet/>
      <dgm:spPr/>
      <dgm:t>
        <a:bodyPr/>
        <a:lstStyle/>
        <a:p>
          <a:endParaRPr lang="en-US"/>
        </a:p>
      </dgm:t>
    </dgm:pt>
    <dgm:pt modelId="{283C54E1-9192-407E-B782-7797314322CE}">
      <dgm:prSet/>
      <dgm:spPr/>
      <dgm:t>
        <a:bodyPr/>
        <a:lstStyle/>
        <a:p>
          <a:r>
            <a:rPr lang="en-US"/>
            <a:t>Maintains data integrity and relationships accurately.These advantages enable Kurunegala Estates to perform better and more efficient management.</a:t>
          </a:r>
        </a:p>
      </dgm:t>
    </dgm:pt>
    <dgm:pt modelId="{3136A269-436B-4E26-932C-8F219B875010}" type="parTrans" cxnId="{0C0478CF-0C62-4DE4-8295-A164753D6B34}">
      <dgm:prSet/>
      <dgm:spPr/>
      <dgm:t>
        <a:bodyPr/>
        <a:lstStyle/>
        <a:p>
          <a:endParaRPr lang="en-US"/>
        </a:p>
      </dgm:t>
    </dgm:pt>
    <dgm:pt modelId="{6BC5A5F4-4BCB-4CCC-AAEC-DD7150A09F25}" type="sibTrans" cxnId="{0C0478CF-0C62-4DE4-8295-A164753D6B34}">
      <dgm:prSet/>
      <dgm:spPr/>
      <dgm:t>
        <a:bodyPr/>
        <a:lstStyle/>
        <a:p>
          <a:endParaRPr lang="en-US"/>
        </a:p>
      </dgm:t>
    </dgm:pt>
    <dgm:pt modelId="{EF4951C8-45C0-4F3D-920C-3740B58C4A72}" type="pres">
      <dgm:prSet presAssocID="{CB60C800-A2EA-46C1-A86D-E17425A4C75A}" presName="root" presStyleCnt="0">
        <dgm:presLayoutVars>
          <dgm:dir/>
          <dgm:resizeHandles val="exact"/>
        </dgm:presLayoutVars>
      </dgm:prSet>
      <dgm:spPr/>
    </dgm:pt>
    <dgm:pt modelId="{B77A8123-F2A5-4E15-8349-30671E674B25}" type="pres">
      <dgm:prSet presAssocID="{5A6A7A7A-2120-4BB0-B15C-82251730B405}" presName="compNode" presStyleCnt="0"/>
      <dgm:spPr/>
    </dgm:pt>
    <dgm:pt modelId="{74B93317-6DB6-4FDC-8C31-009BFE3FB3F9}" type="pres">
      <dgm:prSet presAssocID="{5A6A7A7A-2120-4BB0-B15C-82251730B40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ruit Bowl"/>
        </a:ext>
      </dgm:extLst>
    </dgm:pt>
    <dgm:pt modelId="{33FFB85D-4C55-4964-AB0E-AFEA8F88B6D7}" type="pres">
      <dgm:prSet presAssocID="{5A6A7A7A-2120-4BB0-B15C-82251730B405}" presName="spaceRect" presStyleCnt="0"/>
      <dgm:spPr/>
    </dgm:pt>
    <dgm:pt modelId="{B3AFB41A-878D-4779-9DF2-750CBB7F99F6}" type="pres">
      <dgm:prSet presAssocID="{5A6A7A7A-2120-4BB0-B15C-82251730B405}" presName="textRect" presStyleLbl="revTx" presStyleIdx="0" presStyleCnt="3">
        <dgm:presLayoutVars>
          <dgm:chMax val="1"/>
          <dgm:chPref val="1"/>
        </dgm:presLayoutVars>
      </dgm:prSet>
      <dgm:spPr/>
    </dgm:pt>
    <dgm:pt modelId="{5D996897-0A3C-458D-BA7F-AFDC7B564309}" type="pres">
      <dgm:prSet presAssocID="{5B0F8DB5-9527-4702-90CC-99BC5546AC04}" presName="sibTrans" presStyleCnt="0"/>
      <dgm:spPr/>
    </dgm:pt>
    <dgm:pt modelId="{070CCDE8-A43B-4C86-8D0B-A2CCE74F8C5F}" type="pres">
      <dgm:prSet presAssocID="{D274577C-5CCA-4A05-8ADE-06D8C97CB994}" presName="compNode" presStyleCnt="0"/>
      <dgm:spPr/>
    </dgm:pt>
    <dgm:pt modelId="{4A858AD3-9B69-4BD8-A4A6-21C13047DE07}" type="pres">
      <dgm:prSet presAssocID="{D274577C-5CCA-4A05-8ADE-06D8C97CB99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181988F-B22B-4E5D-BB21-B986E18126D0}" type="pres">
      <dgm:prSet presAssocID="{D274577C-5CCA-4A05-8ADE-06D8C97CB994}" presName="spaceRect" presStyleCnt="0"/>
      <dgm:spPr/>
    </dgm:pt>
    <dgm:pt modelId="{1A15D66F-6920-4FDB-8121-A1D01695F1BE}" type="pres">
      <dgm:prSet presAssocID="{D274577C-5CCA-4A05-8ADE-06D8C97CB994}" presName="textRect" presStyleLbl="revTx" presStyleIdx="1" presStyleCnt="3">
        <dgm:presLayoutVars>
          <dgm:chMax val="1"/>
          <dgm:chPref val="1"/>
        </dgm:presLayoutVars>
      </dgm:prSet>
      <dgm:spPr/>
    </dgm:pt>
    <dgm:pt modelId="{585DB0A2-6D0D-4309-A049-3D1D5DDC80C1}" type="pres">
      <dgm:prSet presAssocID="{9CD37549-5B5C-4B7D-B1AC-541A32423231}" presName="sibTrans" presStyleCnt="0"/>
      <dgm:spPr/>
    </dgm:pt>
    <dgm:pt modelId="{C4CCDE14-89D7-446A-8F94-418FE1F8E738}" type="pres">
      <dgm:prSet presAssocID="{283C54E1-9192-407E-B782-7797314322CE}" presName="compNode" presStyleCnt="0"/>
      <dgm:spPr/>
    </dgm:pt>
    <dgm:pt modelId="{6A4BF8D5-5AB4-42F2-9C04-D8286450B8A6}" type="pres">
      <dgm:prSet presAssocID="{283C54E1-9192-407E-B782-7797314322C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B3A961B0-F1FC-445B-B77E-4CC839FB4D83}" type="pres">
      <dgm:prSet presAssocID="{283C54E1-9192-407E-B782-7797314322CE}" presName="spaceRect" presStyleCnt="0"/>
      <dgm:spPr/>
    </dgm:pt>
    <dgm:pt modelId="{E4AEDDF7-43D4-4EF1-8DF0-F53C4C37925A}" type="pres">
      <dgm:prSet presAssocID="{283C54E1-9192-407E-B782-7797314322C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3E09F42-56D2-453B-B4AF-1AFADA0E0B1B}" type="presOf" srcId="{283C54E1-9192-407E-B782-7797314322CE}" destId="{E4AEDDF7-43D4-4EF1-8DF0-F53C4C37925A}" srcOrd="0" destOrd="0" presId="urn:microsoft.com/office/officeart/2018/2/layout/IconLabelList"/>
    <dgm:cxn modelId="{D664E363-7D4E-4418-A98D-99A8818FCA6E}" type="presOf" srcId="{5A6A7A7A-2120-4BB0-B15C-82251730B405}" destId="{B3AFB41A-878D-4779-9DF2-750CBB7F99F6}" srcOrd="0" destOrd="0" presId="urn:microsoft.com/office/officeart/2018/2/layout/IconLabelList"/>
    <dgm:cxn modelId="{AC63CC49-16C7-4B0B-B80C-F4AF47131CCA}" srcId="{CB60C800-A2EA-46C1-A86D-E17425A4C75A}" destId="{5A6A7A7A-2120-4BB0-B15C-82251730B405}" srcOrd="0" destOrd="0" parTransId="{4ABB138E-4CA7-4AF6-9CE7-4061728162DB}" sibTransId="{5B0F8DB5-9527-4702-90CC-99BC5546AC04}"/>
    <dgm:cxn modelId="{EC851979-09B3-4EA1-A318-8F95A97E02E2}" type="presOf" srcId="{CB60C800-A2EA-46C1-A86D-E17425A4C75A}" destId="{EF4951C8-45C0-4F3D-920C-3740B58C4A72}" srcOrd="0" destOrd="0" presId="urn:microsoft.com/office/officeart/2018/2/layout/IconLabelList"/>
    <dgm:cxn modelId="{37463FC5-C788-4F41-A88F-3B731FA2CFFD}" srcId="{CB60C800-A2EA-46C1-A86D-E17425A4C75A}" destId="{D274577C-5CCA-4A05-8ADE-06D8C97CB994}" srcOrd="1" destOrd="0" parTransId="{E5CCBE6D-928D-418D-A8AD-1D30814D946C}" sibTransId="{9CD37549-5B5C-4B7D-B1AC-541A32423231}"/>
    <dgm:cxn modelId="{0C0478CF-0C62-4DE4-8295-A164753D6B34}" srcId="{CB60C800-A2EA-46C1-A86D-E17425A4C75A}" destId="{283C54E1-9192-407E-B782-7797314322CE}" srcOrd="2" destOrd="0" parTransId="{3136A269-436B-4E26-932C-8F219B875010}" sibTransId="{6BC5A5F4-4BCB-4CCC-AAEC-DD7150A09F25}"/>
    <dgm:cxn modelId="{617B36DE-9301-4E59-A4A5-086303AFE036}" type="presOf" srcId="{D274577C-5CCA-4A05-8ADE-06D8C97CB994}" destId="{1A15D66F-6920-4FDB-8121-A1D01695F1BE}" srcOrd="0" destOrd="0" presId="urn:microsoft.com/office/officeart/2018/2/layout/IconLabelList"/>
    <dgm:cxn modelId="{197D2B80-D277-4146-B9D2-277E435D9A18}" type="presParOf" srcId="{EF4951C8-45C0-4F3D-920C-3740B58C4A72}" destId="{B77A8123-F2A5-4E15-8349-30671E674B25}" srcOrd="0" destOrd="0" presId="urn:microsoft.com/office/officeart/2018/2/layout/IconLabelList"/>
    <dgm:cxn modelId="{4966C074-4A3E-4C29-92BA-C882C61CC1A4}" type="presParOf" srcId="{B77A8123-F2A5-4E15-8349-30671E674B25}" destId="{74B93317-6DB6-4FDC-8C31-009BFE3FB3F9}" srcOrd="0" destOrd="0" presId="urn:microsoft.com/office/officeart/2018/2/layout/IconLabelList"/>
    <dgm:cxn modelId="{6B0572F8-532B-45DA-9E4E-44F84C7107AE}" type="presParOf" srcId="{B77A8123-F2A5-4E15-8349-30671E674B25}" destId="{33FFB85D-4C55-4964-AB0E-AFEA8F88B6D7}" srcOrd="1" destOrd="0" presId="urn:microsoft.com/office/officeart/2018/2/layout/IconLabelList"/>
    <dgm:cxn modelId="{921BDA28-1464-4CE3-96D2-B696FAAF7EF7}" type="presParOf" srcId="{B77A8123-F2A5-4E15-8349-30671E674B25}" destId="{B3AFB41A-878D-4779-9DF2-750CBB7F99F6}" srcOrd="2" destOrd="0" presId="urn:microsoft.com/office/officeart/2018/2/layout/IconLabelList"/>
    <dgm:cxn modelId="{5BA5716C-C94D-4864-8F3F-277F188F78FE}" type="presParOf" srcId="{EF4951C8-45C0-4F3D-920C-3740B58C4A72}" destId="{5D996897-0A3C-458D-BA7F-AFDC7B564309}" srcOrd="1" destOrd="0" presId="urn:microsoft.com/office/officeart/2018/2/layout/IconLabelList"/>
    <dgm:cxn modelId="{CF43AC3E-7508-4D2C-9BEB-9CBFAB87CE0D}" type="presParOf" srcId="{EF4951C8-45C0-4F3D-920C-3740B58C4A72}" destId="{070CCDE8-A43B-4C86-8D0B-A2CCE74F8C5F}" srcOrd="2" destOrd="0" presId="urn:microsoft.com/office/officeart/2018/2/layout/IconLabelList"/>
    <dgm:cxn modelId="{CB4DCDF4-6D7C-4166-8B48-93D1140AF4B2}" type="presParOf" srcId="{070CCDE8-A43B-4C86-8D0B-A2CCE74F8C5F}" destId="{4A858AD3-9B69-4BD8-A4A6-21C13047DE07}" srcOrd="0" destOrd="0" presId="urn:microsoft.com/office/officeart/2018/2/layout/IconLabelList"/>
    <dgm:cxn modelId="{830103C8-F1D4-438B-BADD-CB909F48C9A7}" type="presParOf" srcId="{070CCDE8-A43B-4C86-8D0B-A2CCE74F8C5F}" destId="{F181988F-B22B-4E5D-BB21-B986E18126D0}" srcOrd="1" destOrd="0" presId="urn:microsoft.com/office/officeart/2018/2/layout/IconLabelList"/>
    <dgm:cxn modelId="{C3C8DEA9-3DA8-4D04-8BFF-03D91B5E64EE}" type="presParOf" srcId="{070CCDE8-A43B-4C86-8D0B-A2CCE74F8C5F}" destId="{1A15D66F-6920-4FDB-8121-A1D01695F1BE}" srcOrd="2" destOrd="0" presId="urn:microsoft.com/office/officeart/2018/2/layout/IconLabelList"/>
    <dgm:cxn modelId="{3B0C3745-E847-4A1A-993A-A889C76ED06A}" type="presParOf" srcId="{EF4951C8-45C0-4F3D-920C-3740B58C4A72}" destId="{585DB0A2-6D0D-4309-A049-3D1D5DDC80C1}" srcOrd="3" destOrd="0" presId="urn:microsoft.com/office/officeart/2018/2/layout/IconLabelList"/>
    <dgm:cxn modelId="{18B57A7D-4EB9-4B98-B73B-9A829ECBD089}" type="presParOf" srcId="{EF4951C8-45C0-4F3D-920C-3740B58C4A72}" destId="{C4CCDE14-89D7-446A-8F94-418FE1F8E738}" srcOrd="4" destOrd="0" presId="urn:microsoft.com/office/officeart/2018/2/layout/IconLabelList"/>
    <dgm:cxn modelId="{90DFEC37-7B0B-4640-B076-E8AA088B6186}" type="presParOf" srcId="{C4CCDE14-89D7-446A-8F94-418FE1F8E738}" destId="{6A4BF8D5-5AB4-42F2-9C04-D8286450B8A6}" srcOrd="0" destOrd="0" presId="urn:microsoft.com/office/officeart/2018/2/layout/IconLabelList"/>
    <dgm:cxn modelId="{C23495F7-09EC-4C80-951D-6DB7188D6C79}" type="presParOf" srcId="{C4CCDE14-89D7-446A-8F94-418FE1F8E738}" destId="{B3A961B0-F1FC-445B-B77E-4CC839FB4D83}" srcOrd="1" destOrd="0" presId="urn:microsoft.com/office/officeart/2018/2/layout/IconLabelList"/>
    <dgm:cxn modelId="{4BF4EDD3-368C-4D94-8F91-6563229CA092}" type="presParOf" srcId="{C4CCDE14-89D7-446A-8F94-418FE1F8E738}" destId="{E4AEDDF7-43D4-4EF1-8DF0-F53C4C37925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556746-7811-4B19-94CD-C9DD7D5CE75A}">
      <dsp:nvSpPr>
        <dsp:cNvPr id="0" name=""/>
        <dsp:cNvSpPr/>
      </dsp:nvSpPr>
      <dsp:spPr>
        <a:xfrm>
          <a:off x="1442767" y="1185864"/>
          <a:ext cx="1575691" cy="15756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72A90C-69AF-4902-B452-03B45D057AB6}">
      <dsp:nvSpPr>
        <dsp:cNvPr id="0" name=""/>
        <dsp:cNvSpPr/>
      </dsp:nvSpPr>
      <dsp:spPr>
        <a:xfrm>
          <a:off x="479844" y="3250275"/>
          <a:ext cx="3501537" cy="119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Our database can generate Grouped Reports.</a:t>
          </a:r>
        </a:p>
      </dsp:txBody>
      <dsp:txXfrm>
        <a:off x="479844" y="3250275"/>
        <a:ext cx="3501537" cy="1192500"/>
      </dsp:txXfrm>
    </dsp:sp>
    <dsp:sp modelId="{9D57A86A-9CEB-4D32-82A8-09FAFB07AEDD}">
      <dsp:nvSpPr>
        <dsp:cNvPr id="0" name=""/>
        <dsp:cNvSpPr/>
      </dsp:nvSpPr>
      <dsp:spPr>
        <a:xfrm>
          <a:off x="5557074" y="1185864"/>
          <a:ext cx="1575691" cy="15756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E74231-21FF-4488-BE26-6D3C37A68BD7}">
      <dsp:nvSpPr>
        <dsp:cNvPr id="0" name=""/>
        <dsp:cNvSpPr/>
      </dsp:nvSpPr>
      <dsp:spPr>
        <a:xfrm>
          <a:off x="4594151" y="3250275"/>
          <a:ext cx="3501537" cy="119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For example, reporting the Total Quantity (SUM) and Average Quantity (AVG) of coconuts by </a:t>
          </a:r>
          <a:r>
            <a:rPr lang="en-US" sz="1400" kern="1200" dirty="0" err="1"/>
            <a:t>estate.Reports</a:t>
          </a:r>
          <a:r>
            <a:rPr lang="en-US" sz="1400" kern="1200" dirty="0"/>
            <a:t> allow managers to easily track estate progress, order status, payment information, and quality inspection results.</a:t>
          </a:r>
        </a:p>
      </dsp:txBody>
      <dsp:txXfrm>
        <a:off x="4594151" y="3250275"/>
        <a:ext cx="3501537" cy="1192500"/>
      </dsp:txXfrm>
    </dsp:sp>
    <dsp:sp modelId="{A2CD84AC-FEBB-4DBB-88C0-E8C903C518D4}">
      <dsp:nvSpPr>
        <dsp:cNvPr id="0" name=""/>
        <dsp:cNvSpPr/>
      </dsp:nvSpPr>
      <dsp:spPr>
        <a:xfrm>
          <a:off x="9671380" y="1185864"/>
          <a:ext cx="1575691" cy="15756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87312A-9406-43AA-B1E3-DBA751B43CF8}">
      <dsp:nvSpPr>
        <dsp:cNvPr id="0" name=""/>
        <dsp:cNvSpPr/>
      </dsp:nvSpPr>
      <dsp:spPr>
        <a:xfrm>
          <a:off x="8708457" y="3250275"/>
          <a:ext cx="3501537" cy="119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Reporting helps in decision making and improves business efficiency.These reports enable Kurunegala Estates to provide better information on estate management and trading.</a:t>
          </a:r>
        </a:p>
      </dsp:txBody>
      <dsp:txXfrm>
        <a:off x="8708457" y="3250275"/>
        <a:ext cx="3501537" cy="119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B93317-6DB6-4FDC-8C31-009BFE3FB3F9}">
      <dsp:nvSpPr>
        <dsp:cNvPr id="0" name=""/>
        <dsp:cNvSpPr/>
      </dsp:nvSpPr>
      <dsp:spPr>
        <a:xfrm>
          <a:off x="947201" y="540863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AFB41A-878D-4779-9DF2-750CBB7F99F6}">
      <dsp:nvSpPr>
        <dsp:cNvPr id="0" name=""/>
        <dsp:cNvSpPr/>
      </dsp:nvSpPr>
      <dsp:spPr>
        <a:xfrm>
          <a:off x="59990" y="2459441"/>
          <a:ext cx="3226223" cy="119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Stores data accurately and </a:t>
          </a:r>
          <a:r>
            <a:rPr lang="en-US" sz="1400" kern="1200" dirty="0" err="1"/>
            <a:t>securely.Manages</a:t>
          </a:r>
          <a:r>
            <a:rPr lang="en-US" sz="1400" kern="1200" dirty="0"/>
            <a:t> estates, coconut stocks, orders, payments and routes </a:t>
          </a:r>
          <a:r>
            <a:rPr lang="en-US" sz="1400" kern="1200" dirty="0" err="1"/>
            <a:t>efficiently.Provides</a:t>
          </a:r>
          <a:r>
            <a:rPr lang="en-US" sz="1400" kern="1200" dirty="0"/>
            <a:t> a system that keeps track of data changes and provides accountability.</a:t>
          </a:r>
        </a:p>
      </dsp:txBody>
      <dsp:txXfrm>
        <a:off x="59990" y="2459441"/>
        <a:ext cx="3226223" cy="1192500"/>
      </dsp:txXfrm>
    </dsp:sp>
    <dsp:sp modelId="{4A858AD3-9B69-4BD8-A4A6-21C13047DE07}">
      <dsp:nvSpPr>
        <dsp:cNvPr id="0" name=""/>
        <dsp:cNvSpPr/>
      </dsp:nvSpPr>
      <dsp:spPr>
        <a:xfrm>
          <a:off x="4738014" y="540863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15D66F-6920-4FDB-8121-A1D01695F1BE}">
      <dsp:nvSpPr>
        <dsp:cNvPr id="0" name=""/>
        <dsp:cNvSpPr/>
      </dsp:nvSpPr>
      <dsp:spPr>
        <a:xfrm>
          <a:off x="3850802" y="2459441"/>
          <a:ext cx="3226223" cy="119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Speeds up decision-making through reporting and analysis facilities.Saves time and resources by speeding up tasks.</a:t>
          </a:r>
        </a:p>
      </dsp:txBody>
      <dsp:txXfrm>
        <a:off x="3850802" y="2459441"/>
        <a:ext cx="3226223" cy="1192500"/>
      </dsp:txXfrm>
    </dsp:sp>
    <dsp:sp modelId="{6A4BF8D5-5AB4-42F2-9C04-D8286450B8A6}">
      <dsp:nvSpPr>
        <dsp:cNvPr id="0" name=""/>
        <dsp:cNvSpPr/>
      </dsp:nvSpPr>
      <dsp:spPr>
        <a:xfrm>
          <a:off x="8528826" y="540863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AEDDF7-43D4-4EF1-8DF0-F53C4C37925A}">
      <dsp:nvSpPr>
        <dsp:cNvPr id="0" name=""/>
        <dsp:cNvSpPr/>
      </dsp:nvSpPr>
      <dsp:spPr>
        <a:xfrm>
          <a:off x="7641615" y="2459441"/>
          <a:ext cx="3226223" cy="119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Maintains data integrity and relationships accurately.These advantages enable Kurunegala Estates to perform better and more efficient management.</a:t>
          </a:r>
        </a:p>
      </dsp:txBody>
      <dsp:txXfrm>
        <a:off x="7641615" y="2459441"/>
        <a:ext cx="3226223" cy="1192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5D676C-6350-4D4C-902A-54DC194390C3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667A1-54E5-4E4F-BFA6-B8C31AD10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1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51B3C-0858-4A25-9396-601662C01B79}" type="datetime1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34826-2B44-4780-AD4A-E853AC988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92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B13C0-107B-4A19-B92D-78D8272A5CF6}" type="datetime1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34826-2B44-4780-AD4A-E853AC988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686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9B599-852D-4003-A78E-A006862ADD86}" type="datetime1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34826-2B44-4780-AD4A-E853AC988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42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5DBA6-4BC0-4DE3-9FAB-30E00B2839D2}" type="datetime1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34826-2B44-4780-AD4A-E853AC988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83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1E32-5FC8-4428-8B30-FB1982C9E057}" type="datetime1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34826-2B44-4780-AD4A-E853AC988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6939-C281-4016-9C99-E7DDC84A4517}" type="datetime1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34826-2B44-4780-AD4A-E853AC988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5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B4F9C-9CA9-40C4-9D58-7AC79FB31337}" type="datetime1">
              <a:rPr lang="en-US" smtClean="0"/>
              <a:t>7/9/2025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34826-2B44-4780-AD4A-E853AC988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261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2DCE-814F-4642-9914-E353F1E59F94}" type="datetime1">
              <a:rPr lang="en-US" smtClean="0"/>
              <a:t>7/9/2025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34826-2B44-4780-AD4A-E853AC988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66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E58D-515E-47A7-9378-01FC4F8FE06B}" type="datetime1">
              <a:rPr lang="en-US" smtClean="0"/>
              <a:t>7/9/2025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34826-2B44-4780-AD4A-E853AC988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144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2D287-32AF-4978-BFE4-8E2696A0FAFF}" type="datetime1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34826-2B44-4780-AD4A-E853AC988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70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70CA-93E2-4DD6-BDBE-6DFBF3D2A3D6}" type="datetime1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34826-2B44-4780-AD4A-E853AC988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85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40815968-624A-437D-85D8-F41E24FF9EF8}" type="datetime1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2FF34826-2B44-4780-AD4A-E853AC988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603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630BC9-154E-0ADB-9C58-5AA3BCAE16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D368FA-79E4-A2C7-E1C9-B3FA329EB891}"/>
              </a:ext>
            </a:extLst>
          </p:cNvPr>
          <p:cNvSpPr txBox="1"/>
          <p:nvPr/>
        </p:nvSpPr>
        <p:spPr>
          <a:xfrm>
            <a:off x="1991032" y="3244334"/>
            <a:ext cx="8209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Kurunegala  Plantations Limited Trade Database System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DEA6B2-A928-B423-5C3C-B39AF33381CA}"/>
              </a:ext>
            </a:extLst>
          </p:cNvPr>
          <p:cNvSpPr txBox="1"/>
          <p:nvPr/>
        </p:nvSpPr>
        <p:spPr>
          <a:xfrm>
            <a:off x="2148348" y="1396181"/>
            <a:ext cx="51324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WELCOME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ABCE60-F5C4-1222-2858-151D65ABD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34826-2B44-4780-AD4A-E853AC988B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19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AF2762-681B-90B1-90D8-904692FEAAD8}"/>
              </a:ext>
            </a:extLst>
          </p:cNvPr>
          <p:cNvSpPr txBox="1"/>
          <p:nvPr/>
        </p:nvSpPr>
        <p:spPr>
          <a:xfrm>
            <a:off x="5596501" y="489508"/>
            <a:ext cx="5754896" cy="16675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pic>
        <p:nvPicPr>
          <p:cNvPr id="10" name="Graphic 9" descr="Database with solid fill">
            <a:extLst>
              <a:ext uri="{FF2B5EF4-FFF2-40B4-BE49-F238E27FC236}">
                <a16:creationId xmlns:a16="http://schemas.microsoft.com/office/drawing/2014/main" id="{DC46644C-BA59-FB4F-C04B-FB4847691D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330" y="1490917"/>
            <a:ext cx="3876165" cy="38761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A56B4F-C705-7800-2555-65F9AAA45B35}"/>
              </a:ext>
            </a:extLst>
          </p:cNvPr>
          <p:cNvSpPr txBox="1"/>
          <p:nvPr/>
        </p:nvSpPr>
        <p:spPr>
          <a:xfrm>
            <a:off x="5596502" y="2405894"/>
            <a:ext cx="5754896" cy="31974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/>
              <a:t>Kurunegala Estates Limited is a government company that manages coconut plantations and trade.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/>
              <a:t>It manages plantations, suppliers, purchases, orders, payments, storage and quality checks.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/>
              <a:t>The current systems are manual or use separate systems, which has caused data errors and delays.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/>
              <a:t>The aim of our project is to integrate them and create an efficient data system.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/>
              <a:t>This will facilitate operations by correcting data, preparing reports and improving performance.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70E5F63-033F-C286-3761-6F079E8E6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34826-2B44-4780-AD4A-E853AC988B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290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8EBFC7-3C44-B2E8-A028-BD3612E354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CA8F79D6-3FF7-4F44-D411-87EAC5CEF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9D5401-3F58-747B-66F7-6B3D9683F10B}"/>
              </a:ext>
            </a:extLst>
          </p:cNvPr>
          <p:cNvSpPr txBox="1"/>
          <p:nvPr/>
        </p:nvSpPr>
        <p:spPr>
          <a:xfrm>
            <a:off x="838200" y="171162"/>
            <a:ext cx="2840182" cy="2371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ER </a:t>
            </a:r>
            <a:r>
              <a:rPr lang="en-US" dirty="0"/>
              <a:t>Entity-Relationship Model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A diagram of a company">
            <a:extLst>
              <a:ext uri="{FF2B5EF4-FFF2-40B4-BE49-F238E27FC236}">
                <a16:creationId xmlns:a16="http://schemas.microsoft.com/office/drawing/2014/main" id="{E16CD614-DF4B-523B-752F-EBC693DBDB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661" y="428626"/>
            <a:ext cx="7096837" cy="59436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30AC0-E02D-AF29-88AB-B0F4455CD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34826-2B44-4780-AD4A-E853AC988B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299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C83ECC-8249-8DD4-5F0B-683ACB9A48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9F12A5-47D2-7A70-08B8-3D14D09888D3}"/>
              </a:ext>
            </a:extLst>
          </p:cNvPr>
          <p:cNvSpPr txBox="1"/>
          <p:nvPr/>
        </p:nvSpPr>
        <p:spPr>
          <a:xfrm>
            <a:off x="838200" y="171162"/>
            <a:ext cx="2840182" cy="2371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Schema</a:t>
            </a:r>
          </a:p>
        </p:txBody>
      </p:sp>
      <p:pic>
        <p:nvPicPr>
          <p:cNvPr id="5" name="Picture 4" descr="A computer screen shot of a computer program&#10;&#10;AI-generated content may be incorrect.">
            <a:extLst>
              <a:ext uri="{FF2B5EF4-FFF2-40B4-BE49-F238E27FC236}">
                <a16:creationId xmlns:a16="http://schemas.microsoft.com/office/drawing/2014/main" id="{E6D73CF0-7E86-3921-6266-E05474083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236" y="640080"/>
            <a:ext cx="6524930" cy="55788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AFA1C-48CF-B55E-036F-67A0C4AEB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34826-2B44-4780-AD4A-E853AC988B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1288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3A751F-A67C-A7C0-67AA-2E540D8594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9831E696-4843-4BDC-5316-4B2DF39B03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DF663-8D92-A326-CFCC-D17578A5B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34826-2B44-4780-AD4A-E853AC988BCF}" type="slidenum">
              <a:rPr lang="en-US" smtClean="0"/>
              <a:t>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599ABE-D8B8-818A-0720-576AE4B97DEC}"/>
              </a:ext>
            </a:extLst>
          </p:cNvPr>
          <p:cNvSpPr txBox="1"/>
          <p:nvPr/>
        </p:nvSpPr>
        <p:spPr>
          <a:xfrm>
            <a:off x="4736939" y="1176829"/>
            <a:ext cx="850678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</a:rPr>
              <a:t>CREATE DATABASE KPLDB;</a:t>
            </a:r>
          </a:p>
          <a:p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</a:rPr>
              <a:t>USE KPLDB;</a:t>
            </a:r>
          </a:p>
          <a:p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</a:rPr>
              <a:t>-- Create Table Estate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CREATE TABLE Estate (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</a:rPr>
              <a:t>EstateID</a:t>
            </a:r>
            <a:r>
              <a:rPr lang="en-US" sz="1800" dirty="0">
                <a:latin typeface="Consolas" panose="020B0609020204030204" pitchFamily="49" charset="0"/>
              </a:rPr>
              <a:t> VARCHAR(10) PRIMARY KEY,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    Name VARCHAR(100),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    Location VARCHAR(100),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    Area FLOAT,</a:t>
            </a:r>
          </a:p>
          <a:p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</a:rPr>
              <a:t>CropType</a:t>
            </a:r>
            <a:r>
              <a:rPr lang="en-US" sz="1800" dirty="0">
                <a:latin typeface="Consolas" panose="020B0609020204030204" pitchFamily="49" charset="0"/>
              </a:rPr>
              <a:t> VARCHAR(50)</a:t>
            </a: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/**/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B830E8-0DC3-9CB3-1FD9-51FB7474122E}"/>
              </a:ext>
            </a:extLst>
          </p:cNvPr>
          <p:cNvSpPr txBox="1"/>
          <p:nvPr/>
        </p:nvSpPr>
        <p:spPr>
          <a:xfrm>
            <a:off x="638175" y="4421529"/>
            <a:ext cx="34361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 This Database Have 12 Entity’s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15 Tables and history Table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612220-F56F-ECBD-D66D-AD26E89BEBE5}"/>
              </a:ext>
            </a:extLst>
          </p:cNvPr>
          <p:cNvSpPr txBox="1"/>
          <p:nvPr/>
        </p:nvSpPr>
        <p:spPr>
          <a:xfrm>
            <a:off x="838200" y="171162"/>
            <a:ext cx="2840182" cy="2371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Physical Design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57C63D-88D5-B550-0BBB-B4808C50F4B5}"/>
              </a:ext>
            </a:extLst>
          </p:cNvPr>
          <p:cNvSpPr txBox="1"/>
          <p:nvPr/>
        </p:nvSpPr>
        <p:spPr>
          <a:xfrm>
            <a:off x="5192212" y="522755"/>
            <a:ext cx="311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SQL Code 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E8A70A7-5968-9E3E-8F48-04CF4F1FB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65765"/>
              </p:ext>
            </p:extLst>
          </p:nvPr>
        </p:nvGraphicFramePr>
        <p:xfrm>
          <a:off x="4274314" y="1097541"/>
          <a:ext cx="5448420" cy="39374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48420">
                  <a:extLst>
                    <a:ext uri="{9D8B030D-6E8A-4147-A177-3AD203B41FA5}">
                      <a16:colId xmlns:a16="http://schemas.microsoft.com/office/drawing/2014/main" val="1620268560"/>
                    </a:ext>
                  </a:extLst>
                </a:gridCol>
              </a:tblGrid>
              <a:tr h="393744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4008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66055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24F7F6-5116-F962-4635-1E815735ED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4D58CF-D714-5D36-D568-B3E5DACA5FDE}"/>
              </a:ext>
            </a:extLst>
          </p:cNvPr>
          <p:cNvSpPr txBox="1"/>
          <p:nvPr/>
        </p:nvSpPr>
        <p:spPr>
          <a:xfrm>
            <a:off x="1371597" y="348865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Reports</a:t>
            </a:r>
          </a:p>
        </p:txBody>
      </p:sp>
      <p:graphicFrame>
        <p:nvGraphicFramePr>
          <p:cNvPr id="8" name="TextBox 5">
            <a:extLst>
              <a:ext uri="{FF2B5EF4-FFF2-40B4-BE49-F238E27FC236}">
                <a16:creationId xmlns:a16="http://schemas.microsoft.com/office/drawing/2014/main" id="{8A4F7C5B-7F74-7F31-1316-141973F4FE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9051072"/>
              </p:ext>
            </p:extLst>
          </p:nvPr>
        </p:nvGraphicFramePr>
        <p:xfrm>
          <a:off x="-436880" y="2042160"/>
          <a:ext cx="12689840" cy="5628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0B503-0088-852A-F198-90EDFE0FD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45880" y="6484993"/>
            <a:ext cx="2743200" cy="365125"/>
          </a:xfrm>
        </p:spPr>
        <p:txBody>
          <a:bodyPr/>
          <a:lstStyle/>
          <a:p>
            <a:fld id="{2FF34826-2B44-4780-AD4A-E853AC988BC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1814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390083-D083-4692-0359-66DBBCE226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399800-FC27-8861-E38D-B56146350B76}"/>
              </a:ext>
            </a:extLst>
          </p:cNvPr>
          <p:cNvSpPr txBox="1"/>
          <p:nvPr/>
        </p:nvSpPr>
        <p:spPr>
          <a:xfrm>
            <a:off x="1371597" y="348865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Advantages</a:t>
            </a: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640231A2-D2AF-AB51-510F-7B643FC4F5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099209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D793E5-9C20-5D68-E758-44AB845DB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34826-2B44-4780-AD4A-E853AC988BC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182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1BB2CB-9F10-43E4-24BB-244609C21F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49474C-1503-B522-1279-4BCDBE7E2B2D}"/>
              </a:ext>
            </a:extLst>
          </p:cNvPr>
          <p:cNvSpPr txBox="1"/>
          <p:nvPr/>
        </p:nvSpPr>
        <p:spPr>
          <a:xfrm>
            <a:off x="1136397" y="502020"/>
            <a:ext cx="5323715" cy="16429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5A4D6D-F4E9-1A0A-516F-52EEB3711F2E}"/>
              </a:ext>
            </a:extLst>
          </p:cNvPr>
          <p:cNvSpPr txBox="1"/>
          <p:nvPr/>
        </p:nvSpPr>
        <p:spPr>
          <a:xfrm>
            <a:off x="1144923" y="2405894"/>
            <a:ext cx="5315189" cy="35350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database system designed for Kurunegala Estates helps in efficient management of estates, suppliers, purchases, orders, payments, warehouses and quality inspections.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Improves data accuracy, security and </a:t>
            </a:r>
            <a:r>
              <a:rPr lang="en-US" sz="2000" dirty="0" err="1"/>
              <a:t>accountability.Reports</a:t>
            </a:r>
            <a:r>
              <a:rPr lang="en-US" sz="2000" dirty="0"/>
              <a:t> and analytics facilitate decision-making.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system was able to save time and resources and improve performance.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 descr="Suburban scene">
            <a:extLst>
              <a:ext uri="{FF2B5EF4-FFF2-40B4-BE49-F238E27FC236}">
                <a16:creationId xmlns:a16="http://schemas.microsoft.com/office/drawing/2014/main" id="{506E298C-8615-D1A1-098C-D1D490A8B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5967" y="1359681"/>
            <a:ext cx="4170530" cy="417053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3B5339-A0EF-45FE-5B0C-5859BD24B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34826-2B44-4780-AD4A-E853AC988BC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021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9763E9-7726-4328-18C6-8F4F78273F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457E6D-98D1-A10A-F866-D7F879B648A6}"/>
              </a:ext>
            </a:extLst>
          </p:cNvPr>
          <p:cNvSpPr txBox="1"/>
          <p:nvPr/>
        </p:nvSpPr>
        <p:spPr>
          <a:xfrm>
            <a:off x="2550160" y="2967335"/>
            <a:ext cx="6675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THANK YOU…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120E74-7107-20CB-4D02-BB5068B2C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34826-2B44-4780-AD4A-E853AC988BC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353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</TotalTime>
  <Words>367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HERATH H M K R</dc:creator>
  <cp:lastModifiedBy>HERATH H M K R</cp:lastModifiedBy>
  <cp:revision>3</cp:revision>
  <dcterms:created xsi:type="dcterms:W3CDTF">2025-07-08T19:23:50Z</dcterms:created>
  <dcterms:modified xsi:type="dcterms:W3CDTF">2025-07-09T06:31:12Z</dcterms:modified>
</cp:coreProperties>
</file>