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87" r:id="rId3"/>
    <p:sldId id="283" r:id="rId4"/>
    <p:sldId id="279" r:id="rId5"/>
    <p:sldId id="284" r:id="rId6"/>
    <p:sldId id="269" r:id="rId7"/>
    <p:sldId id="278" r:id="rId8"/>
    <p:sldId id="270" r:id="rId9"/>
    <p:sldId id="271" r:id="rId10"/>
    <p:sldId id="273" r:id="rId11"/>
    <p:sldId id="272" r:id="rId12"/>
    <p:sldId id="293" r:id="rId13"/>
    <p:sldId id="295" r:id="rId14"/>
    <p:sldId id="285" r:id="rId15"/>
    <p:sldId id="274" r:id="rId16"/>
    <p:sldId id="286" r:id="rId17"/>
    <p:sldId id="275" r:id="rId18"/>
    <p:sldId id="276" r:id="rId19"/>
    <p:sldId id="288" r:id="rId20"/>
    <p:sldId id="277" r:id="rId21"/>
    <p:sldId id="294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05"/>
    <a:srgbClr val="7FB6D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CD13B-F95C-4241-81B7-F739AB8C8EC4}" v="2" dt="2025-03-25T05:46:26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9935" autoAdjust="0"/>
  </p:normalViewPr>
  <p:slideViewPr>
    <p:cSldViewPr snapToGrid="0">
      <p:cViewPr varScale="1">
        <p:scale>
          <a:sx n="74" d="100"/>
          <a:sy n="74" d="100"/>
        </p:scale>
        <p:origin x="1195" y="91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yanidarshan2110@gmail.com" userId="7ff8a9c2ebaaf3ac" providerId="LiveId" clId="{391CD13B-F95C-4241-81B7-F739AB8C8EC4}"/>
    <pc:docChg chg="modSld">
      <pc:chgData name="bhayanidarshan2110@gmail.com" userId="7ff8a9c2ebaaf3ac" providerId="LiveId" clId="{391CD13B-F95C-4241-81B7-F739AB8C8EC4}" dt="2025-03-25T05:46:24.763" v="0" actId="20577"/>
      <pc:docMkLst>
        <pc:docMk/>
      </pc:docMkLst>
      <pc:sldChg chg="modSp mod">
        <pc:chgData name="bhayanidarshan2110@gmail.com" userId="7ff8a9c2ebaaf3ac" providerId="LiveId" clId="{391CD13B-F95C-4241-81B7-F739AB8C8EC4}" dt="2025-03-25T05:46:24.763" v="0" actId="20577"/>
        <pc:sldMkLst>
          <pc:docMk/>
          <pc:sldMk cId="3137802969" sldId="296"/>
        </pc:sldMkLst>
        <pc:spChg chg="mod">
          <ac:chgData name="bhayanidarshan2110@gmail.com" userId="7ff8a9c2ebaaf3ac" providerId="LiveId" clId="{391CD13B-F95C-4241-81B7-F739AB8C8EC4}" dt="2025-03-25T05:46:24.763" v="0" actId="20577"/>
          <ac:spMkLst>
            <pc:docMk/>
            <pc:sldMk cId="3137802969" sldId="296"/>
            <ac:spMk id="10" creationId="{FB284ADB-9EE7-1C2E-4634-D2CE75C8A8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9CE06-EAC5-4CD8-8DA5-4908F4D619E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EB96F-BB57-4F42-97AF-ACBE7D71C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EB96F-BB57-4F42-97AF-ACBE7D71C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EB96F-BB57-4F42-97AF-ACBE7D71C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EB96F-BB57-4F42-97AF-ACBE7D71C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EB96F-BB57-4F42-97AF-ACBE7D71C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EB96F-BB57-4F42-97AF-ACBE7D71C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43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8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8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5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39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5770-9A84-4D50-93EB-40B2E60218D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CA47-C495-41D0-A6EB-B3AF22D7E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1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831-021-09571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3390/en16135071" TargetMode="External"/><Relationship Id="rId4" Type="http://schemas.openxmlformats.org/officeDocument/2006/relationships/hyperlink" Target="https://doi.org/10.1007/978-981-16-7660-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5.01834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5">
            <a:extLst>
              <a:ext uri="{FF2B5EF4-FFF2-40B4-BE49-F238E27FC236}">
                <a16:creationId xmlns:a16="http://schemas.microsoft.com/office/drawing/2014/main" id="{A86F337B-CEA5-4D3B-A709-35136A64E916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D9D8F-7712-4A79-A1C6-100655B6B7A1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7AE957DA-DA87-4D38-A6AF-825EE424771D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BD503AD9-EEAB-4D04-93B6-7BB8F33AD228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F68686D-EA23-4BC0-BC19-DA508691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90169" y="923949"/>
            <a:ext cx="10099343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CC63F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B .Tech – Mechanical Engineering</a:t>
            </a:r>
          </a:p>
          <a:p>
            <a:pPr algn="ctr"/>
            <a:r>
              <a:rPr lang="en-US" altLang="en-US" sz="2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Minor Project Presentation (6th Sem)</a:t>
            </a:r>
          </a:p>
          <a:p>
            <a:pPr algn="ctr"/>
            <a:r>
              <a:rPr lang="en-US" altLang="en-US" sz="2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“Experimental Analysis of Battery Thermal Management System (BTMS) using Heat Pipe”</a:t>
            </a:r>
          </a:p>
          <a:p>
            <a:pPr algn="ctr" eaLnBrk="1" hangingPunct="1"/>
            <a:endParaRPr lang="en-US" altLang="en-US" sz="28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Presented</a:t>
            </a:r>
            <a:r>
              <a:rPr lang="en-US" altLang="en-US" sz="2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 </a:t>
            </a:r>
            <a:r>
              <a:rPr lang="en-US" altLang="en-US" sz="2800" b="1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By:</a:t>
            </a:r>
          </a:p>
          <a:p>
            <a:pPr marL="514350" indent="-514350" eaLnBrk="1" hangingPunct="1">
              <a:buAutoNum type="arabicPeriod"/>
            </a:pPr>
            <a:r>
              <a:rPr lang="en-US" altLang="en-US" sz="1800" dirty="0" err="1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Bhayani</a:t>
            </a:r>
            <a:r>
              <a:rPr lang="en-US" altLang="en-US" sz="1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 Darshan (2303031097068)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Ninama Monika (2303031097080)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Patel </a:t>
            </a:r>
            <a:r>
              <a:rPr lang="en-US" altLang="en-US" sz="1800" dirty="0" err="1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Dharmik</a:t>
            </a:r>
            <a:r>
              <a:rPr lang="en-US" altLang="en-US" sz="1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 (2303031097036)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1800" dirty="0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Sai Kumar (2303031097065)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1.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2E77F-A784-B328-AAFE-FAFE58094B84}"/>
              </a:ext>
            </a:extLst>
          </p:cNvPr>
          <p:cNvSpPr txBox="1"/>
          <p:nvPr/>
        </p:nvSpPr>
        <p:spPr>
          <a:xfrm>
            <a:off x="7772444" y="4477505"/>
            <a:ext cx="3298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002060"/>
                </a:solidFill>
                <a:cs typeface="Poppins" panose="00000500000000000000" pitchFamily="2" charset="0"/>
              </a:rPr>
              <a:t>Supervisor:</a:t>
            </a:r>
          </a:p>
          <a:p>
            <a:r>
              <a:rPr lang="en-US">
                <a:solidFill>
                  <a:srgbClr val="002060"/>
                </a:solidFill>
                <a:cs typeface="Poppins" panose="00000500000000000000" pitchFamily="2" charset="0"/>
              </a:rPr>
              <a:t>Prof. </a:t>
            </a:r>
            <a:r>
              <a:rPr lang="en-US" dirty="0">
                <a:solidFill>
                  <a:srgbClr val="002060"/>
                </a:solidFill>
                <a:cs typeface="Poppins" panose="00000500000000000000" pitchFamily="2" charset="0"/>
              </a:rPr>
              <a:t>Kamlesh Parmar</a:t>
            </a:r>
          </a:p>
          <a:p>
            <a:r>
              <a:rPr lang="en-US" dirty="0">
                <a:solidFill>
                  <a:srgbClr val="002060"/>
                </a:solidFill>
                <a:cs typeface="Poppins" panose="00000500000000000000" pitchFamily="2" charset="0"/>
              </a:rPr>
              <a:t>Assistant Professor,</a:t>
            </a:r>
          </a:p>
          <a:p>
            <a:r>
              <a:rPr lang="en-US" dirty="0">
                <a:solidFill>
                  <a:srgbClr val="002060"/>
                </a:solidFill>
                <a:cs typeface="Poppins" panose="00000500000000000000" pitchFamily="2" charset="0"/>
              </a:rPr>
              <a:t>Mechanical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2F829F-3E61-0ECB-9329-2179CA51AE82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10.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B79107D-5182-8A43-EFA3-4CD88E4E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85DFC859-D186-726E-9DE0-9D75034531FC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Literature Review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902221-157A-15C8-99CA-A7736F5CA479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E796FEEB-9A32-F37D-E09D-8578A5650A02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4FD4327D-BEAE-4E48-7D5B-12E1F80AC4A0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A88550A-D314-E0BE-E0D7-D7EC7F63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6DEFF2-80FE-6756-03FE-0BFD5026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08271"/>
              </p:ext>
            </p:extLst>
          </p:nvPr>
        </p:nvGraphicFramePr>
        <p:xfrm>
          <a:off x="264606" y="3429000"/>
          <a:ext cx="11662788" cy="215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049">
                  <a:extLst>
                    <a:ext uri="{9D8B030D-6E8A-4147-A177-3AD203B41FA5}">
                      <a16:colId xmlns:a16="http://schemas.microsoft.com/office/drawing/2014/main" val="2183829602"/>
                    </a:ext>
                  </a:extLst>
                </a:gridCol>
                <a:gridCol w="2026227">
                  <a:extLst>
                    <a:ext uri="{9D8B030D-6E8A-4147-A177-3AD203B41FA5}">
                      <a16:colId xmlns:a16="http://schemas.microsoft.com/office/drawing/2014/main" val="1748160465"/>
                    </a:ext>
                  </a:extLst>
                </a:gridCol>
                <a:gridCol w="7677512">
                  <a:extLst>
                    <a:ext uri="{9D8B030D-6E8A-4147-A177-3AD203B41FA5}">
                      <a16:colId xmlns:a16="http://schemas.microsoft.com/office/drawing/2014/main" val="3750585636"/>
                    </a:ext>
                  </a:extLst>
                </a:gridCol>
              </a:tblGrid>
              <a:tr h="2151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Experimental Analysis of an Innovative Electrical Battery Thermal Management System.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(2023) [8]</a:t>
                      </a:r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Luca Cattani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Lithium-ion batteries generate heat during high power delivery, risking performance loss and damage due to temperature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Proposed a three-dimensional pulsating heat pipe (PHP) for cooling.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Experimental evaluation of PHP under varying power inputs.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Tested with battery discharge load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1344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D9DC821-2279-2EC8-D6FF-698D7B4E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61791"/>
              </p:ext>
            </p:extLst>
          </p:nvPr>
        </p:nvGraphicFramePr>
        <p:xfrm>
          <a:off x="264606" y="756000"/>
          <a:ext cx="11662788" cy="251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439">
                  <a:extLst>
                    <a:ext uri="{9D8B030D-6E8A-4147-A177-3AD203B41FA5}">
                      <a16:colId xmlns:a16="http://schemas.microsoft.com/office/drawing/2014/main" val="2925750143"/>
                    </a:ext>
                  </a:extLst>
                </a:gridCol>
                <a:gridCol w="1984664">
                  <a:extLst>
                    <a:ext uri="{9D8B030D-6E8A-4147-A177-3AD203B41FA5}">
                      <a16:colId xmlns:a16="http://schemas.microsoft.com/office/drawing/2014/main" val="61091513"/>
                    </a:ext>
                  </a:extLst>
                </a:gridCol>
                <a:gridCol w="7708685">
                  <a:extLst>
                    <a:ext uri="{9D8B030D-6E8A-4147-A177-3AD203B41FA5}">
                      <a16:colId xmlns:a16="http://schemas.microsoft.com/office/drawing/2014/main" val="1171371127"/>
                    </a:ext>
                  </a:extLst>
                </a:gridCol>
              </a:tblGrid>
              <a:tr h="359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98117"/>
                  </a:ext>
                </a:extLst>
              </a:tr>
              <a:tr h="2145475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on Recent Advances in Pulsating Heat Pipes (2022) [7]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Kamlesh Parmar</a:t>
                      </a:r>
                    </a:p>
                    <a:p>
                      <a:r>
                        <a:rPr lang="en-US" dirty="0">
                          <a:latin typeface="+mn-lt"/>
                        </a:rPr>
                        <a:t>Sumit </a:t>
                      </a:r>
                      <a:r>
                        <a:rPr lang="en-US" dirty="0" err="1">
                          <a:latin typeface="+mn-lt"/>
                        </a:rPr>
                        <a:t>Tripath</a:t>
                      </a:r>
                      <a:endParaRPr lang="en-US" dirty="0">
                        <a:latin typeface="+mn-lt"/>
                      </a:endParaRPr>
                    </a:p>
                    <a:p>
                      <a:r>
                        <a:rPr lang="en-US" dirty="0">
                          <a:latin typeface="+mn-lt"/>
                        </a:rPr>
                        <a:t>Ajit Kumar </a:t>
                      </a:r>
                      <a:r>
                        <a:rPr lang="en-US" dirty="0" err="1">
                          <a:latin typeface="+mn-lt"/>
                        </a:rPr>
                        <a:t>Parwani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PHPs, invented in 1990, are wick-less heat pipes for efficient thermal management in electronics.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Compact, cost-effective, and highly efficient with diverse applications like electronics cooling and energy systems.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Closed-Loop (CLPHP) and Closed-End (CEPHP), operating via oscillating liquid-vapor motion.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E178F5-EB93-859F-3374-47DF56B3D8B0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11.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2E9898AA-56D3-52EF-9E13-CB8EC9127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3812AA18-06F8-7729-20FE-DBC15A32B9E9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cs typeface="Poppins" panose="000005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Literature Review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EA64F9-4EDE-B1EA-355C-77DC6F8D001C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54D9EC17-D13D-24C6-9970-E10826B8CE68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0A621D82-86B6-DA47-4E7F-59793CBB1AE8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3DDE519-40DD-BB5D-DD4C-04642B40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28215C-8106-C8DF-6408-401E2B3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37336"/>
              </p:ext>
            </p:extLst>
          </p:nvPr>
        </p:nvGraphicFramePr>
        <p:xfrm>
          <a:off x="145473" y="3677173"/>
          <a:ext cx="11887199" cy="2447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09">
                  <a:extLst>
                    <a:ext uri="{9D8B030D-6E8A-4147-A177-3AD203B41FA5}">
                      <a16:colId xmlns:a16="http://schemas.microsoft.com/office/drawing/2014/main" val="3240865927"/>
                    </a:ext>
                  </a:extLst>
                </a:gridCol>
                <a:gridCol w="3002973">
                  <a:extLst>
                    <a:ext uri="{9D8B030D-6E8A-4147-A177-3AD203B41FA5}">
                      <a16:colId xmlns:a16="http://schemas.microsoft.com/office/drawing/2014/main" val="835611842"/>
                    </a:ext>
                  </a:extLst>
                </a:gridCol>
                <a:gridCol w="6608617">
                  <a:extLst>
                    <a:ext uri="{9D8B030D-6E8A-4147-A177-3AD203B41FA5}">
                      <a16:colId xmlns:a16="http://schemas.microsoft.com/office/drawing/2014/main" val="2362015917"/>
                    </a:ext>
                  </a:extLst>
                </a:gridCol>
              </a:tblGrid>
              <a:tr h="244740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Heat pipes in battery thermal management systems for electric vehicles: A critical review. (2023) 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Marco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Bernagozzi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, Anastasios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Georgoulas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Nicolas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Miche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Marco Marengo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EVs reduce emissions, and BTMS ensures battery performance and lifespan.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Current BTMS (air and liquid cooling) have limitations.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Heat Pipes offer potential for efficient heat removal in BTMS.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Future focus: ambient temperature, scalability, and eco-friendly fluids.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8737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D1E45F3-2279-2071-F597-9D2CC2DF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67565"/>
              </p:ext>
            </p:extLst>
          </p:nvPr>
        </p:nvGraphicFramePr>
        <p:xfrm>
          <a:off x="197427" y="957933"/>
          <a:ext cx="11835245" cy="268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>
                  <a:extLst>
                    <a:ext uri="{9D8B030D-6E8A-4147-A177-3AD203B41FA5}">
                      <a16:colId xmlns:a16="http://schemas.microsoft.com/office/drawing/2014/main" val="292575014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1091513"/>
                    </a:ext>
                  </a:extLst>
                </a:gridCol>
                <a:gridCol w="6639790">
                  <a:extLst>
                    <a:ext uri="{9D8B030D-6E8A-4147-A177-3AD203B41FA5}">
                      <a16:colId xmlns:a16="http://schemas.microsoft.com/office/drawing/2014/main" val="1171371127"/>
                    </a:ext>
                  </a:extLst>
                </a:gridCol>
              </a:tblGrid>
              <a:tr h="396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98117"/>
                  </a:ext>
                </a:extLst>
              </a:tr>
              <a:tr h="2172178">
                <a:tc>
                  <a:txBody>
                    <a:bodyPr/>
                    <a:lstStyle/>
                    <a:p>
                      <a:r>
                        <a:rPr lang="en-US" b="1" dirty="0"/>
                        <a:t>A comprehensive review on heat pipe based battery thermal management systems. (2023)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Delika</a:t>
                      </a:r>
                      <a:r>
                        <a:rPr lang="en-US" dirty="0"/>
                        <a:t> M. </a:t>
                      </a:r>
                      <a:r>
                        <a:rPr lang="en-US" dirty="0" err="1"/>
                        <a:t>Weragoda</a:t>
                      </a:r>
                      <a:endParaRPr lang="en-US" dirty="0"/>
                    </a:p>
                    <a:p>
                      <a:r>
                        <a:rPr lang="en-US" dirty="0" err="1"/>
                        <a:t>Guohong</a:t>
                      </a:r>
                      <a:r>
                        <a:rPr lang="en-US" dirty="0"/>
                        <a:t> Tian</a:t>
                      </a:r>
                    </a:p>
                    <a:p>
                      <a:r>
                        <a:rPr lang="en-US" dirty="0"/>
                        <a:t>Arman </a:t>
                      </a:r>
                      <a:r>
                        <a:rPr lang="en-US" dirty="0" err="1"/>
                        <a:t>Burkitbayev</a:t>
                      </a:r>
                      <a:endParaRPr lang="en-US" dirty="0"/>
                    </a:p>
                    <a:p>
                      <a:r>
                        <a:rPr lang="en-US" dirty="0"/>
                        <a:t>Kin-Hing Lo</a:t>
                      </a:r>
                    </a:p>
                    <a:p>
                      <a:r>
                        <a:rPr lang="en-US" dirty="0"/>
                        <a:t>Teng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Heat pipes are promising for EV/HEV battery thermal management due to high conductivity and low maintenance.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Challenges include performance under fluctuating heat, adverse conditions, and lack of simple models for predicting battery thermal behavior.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Research on advanced heat pipe types and models shows promise, but commercialization requires addressing reliability and scalability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6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B59DCF11-21CA-24A5-AE09-93ACB0ABDB36}"/>
              </a:ext>
            </a:extLst>
          </p:cNvPr>
          <p:cNvSpPr/>
          <p:nvPr/>
        </p:nvSpPr>
        <p:spPr>
          <a:xfrm>
            <a:off x="0" y="-2668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5C81F1-FF91-4F7C-CCEB-1D95888AE19F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ADC38C63-17F2-AD0F-42EB-068B6617D2B0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6A62C353-A5F0-A75C-5964-3F7032380166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216672D-F6C2-B58A-2BD1-A31993AFA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73" y="-313864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FFFC1F16-CDAA-97EC-6A2B-15E17B89E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8FE99-B982-FBC4-04F2-BF71B5EC5FB6}"/>
              </a:ext>
            </a:extLst>
          </p:cNvPr>
          <p:cNvSpPr/>
          <p:nvPr/>
        </p:nvSpPr>
        <p:spPr>
          <a:xfrm>
            <a:off x="11538872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12.</a:t>
            </a:r>
          </a:p>
        </p:txBody>
      </p:sp>
      <p:sp>
        <p:nvSpPr>
          <p:cNvPr id="9" name="Freeform: Shape 15">
            <a:extLst>
              <a:ext uri="{FF2B5EF4-FFF2-40B4-BE49-F238E27FC236}">
                <a16:creationId xmlns:a16="http://schemas.microsoft.com/office/drawing/2014/main" id="{70CF0D73-AEED-540B-97CC-A29EC9F7C28D}"/>
              </a:ext>
            </a:extLst>
          </p:cNvPr>
          <p:cNvSpPr/>
          <p:nvPr/>
        </p:nvSpPr>
        <p:spPr>
          <a:xfrm>
            <a:off x="-1" y="-53361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Literature Review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1E9ABF-2705-47FB-5C18-732C98F2F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55811"/>
              </p:ext>
            </p:extLst>
          </p:nvPr>
        </p:nvGraphicFramePr>
        <p:xfrm>
          <a:off x="211046" y="3189595"/>
          <a:ext cx="116627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18">
                  <a:extLst>
                    <a:ext uri="{9D8B030D-6E8A-4147-A177-3AD203B41FA5}">
                      <a16:colId xmlns:a16="http://schemas.microsoft.com/office/drawing/2014/main" val="2925750143"/>
                    </a:ext>
                  </a:extLst>
                </a:gridCol>
                <a:gridCol w="1922318">
                  <a:extLst>
                    <a:ext uri="{9D8B030D-6E8A-4147-A177-3AD203B41FA5}">
                      <a16:colId xmlns:a16="http://schemas.microsoft.com/office/drawing/2014/main" val="61091513"/>
                    </a:ext>
                  </a:extLst>
                </a:gridCol>
                <a:gridCol w="7738252">
                  <a:extLst>
                    <a:ext uri="{9D8B030D-6E8A-4147-A177-3AD203B41FA5}">
                      <a16:colId xmlns:a16="http://schemas.microsoft.com/office/drawing/2014/main" val="1171371127"/>
                    </a:ext>
                  </a:extLst>
                </a:gridCol>
              </a:tblGrid>
              <a:tr h="238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Thermal performance comparison of closed loop pulsating heat pipe with DI water and Al2O3/DI nanofluid.(2024) 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Kamlesh Parmar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Experimental studies were conducted on a Closed-Loop Pulsating Heat Pipe (CLPHP) to compare its thermal performance using working fluids with and without nanoparticles.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 thermal resistance was evaluated under varying operating conditions, focusing on the impact of nanoparticle addition on heat transfer efficiency.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Nanofluids, particularly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Al₂O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₃-based, demonstrated enhanced heat transfer properties, with reduced thermal resistance observed at optimal filling ratios (notably 70% FR).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52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3D1495-954C-73D3-0E1C-E286E96E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0957"/>
              </p:ext>
            </p:extLst>
          </p:nvPr>
        </p:nvGraphicFramePr>
        <p:xfrm>
          <a:off x="211046" y="919462"/>
          <a:ext cx="11662788" cy="2140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609">
                  <a:extLst>
                    <a:ext uri="{9D8B030D-6E8A-4147-A177-3AD203B41FA5}">
                      <a16:colId xmlns:a16="http://schemas.microsoft.com/office/drawing/2014/main" val="572964790"/>
                    </a:ext>
                  </a:extLst>
                </a:gridCol>
                <a:gridCol w="1880754">
                  <a:extLst>
                    <a:ext uri="{9D8B030D-6E8A-4147-A177-3AD203B41FA5}">
                      <a16:colId xmlns:a16="http://schemas.microsoft.com/office/drawing/2014/main" val="406691612"/>
                    </a:ext>
                  </a:extLst>
                </a:gridCol>
                <a:gridCol w="7769425">
                  <a:extLst>
                    <a:ext uri="{9D8B030D-6E8A-4147-A177-3AD203B41FA5}">
                      <a16:colId xmlns:a16="http://schemas.microsoft.com/office/drawing/2014/main" val="2839691149"/>
                    </a:ext>
                  </a:extLst>
                </a:gridCol>
              </a:tblGrid>
              <a:tr h="2869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21424"/>
                  </a:ext>
                </a:extLst>
              </a:tr>
              <a:tr h="1775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Poppins" panose="00000500000000000000" pitchFamily="2" charset="0"/>
                        </a:rPr>
                        <a:t>Effect of Heat Pipe’s Configuration in Managing the Temperature of EV Battery.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Poppins" panose="00000500000000000000" pitchFamily="2" charset="0"/>
                        </a:rPr>
                        <a:t>(2023) 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Faiza M. Nasir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M.Z. Abdullah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Mohd Azmi Ismail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Heat pipe diameter: 6–12 mm.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Number of heat pipes: 2–10.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Type: Straight heat pipes.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Battery heat generation rate: 10–30W.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5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0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9552077B-D5DB-0308-50CA-6C5288DBA316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cs typeface="Poppins" panose="00000500000000000000" pitchFamily="2" charset="0"/>
              </a:rPr>
              <a:t>Summary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44ABD6-4084-0324-7BAB-8FEAEDE7A768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12B08404-DD39-C2E5-946A-245294E4AE91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A8C7779F-271E-B0BA-6E0E-0230EA89D219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00D3722-0549-7C2E-902C-298234D44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04D51C33-FFB2-BE7F-6910-396614A6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50173-EF3E-6089-2A2A-C5844930A05D}"/>
              </a:ext>
            </a:extLst>
          </p:cNvPr>
          <p:cNvSpPr/>
          <p:nvPr/>
        </p:nvSpPr>
        <p:spPr>
          <a:xfrm>
            <a:off x="11479501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55F06-BE21-6AB4-E621-14DC5F042A9A}"/>
              </a:ext>
            </a:extLst>
          </p:cNvPr>
          <p:cNvSpPr txBox="1"/>
          <p:nvPr/>
        </p:nvSpPr>
        <p:spPr>
          <a:xfrm>
            <a:off x="613064" y="1122218"/>
            <a:ext cx="1120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06637-A766-656F-4992-BCC56AF8BF3A}"/>
              </a:ext>
            </a:extLst>
          </p:cNvPr>
          <p:cNvSpPr txBox="1"/>
          <p:nvPr/>
        </p:nvSpPr>
        <p:spPr>
          <a:xfrm>
            <a:off x="613064" y="1122217"/>
            <a:ext cx="108664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Purpose: </a:t>
            </a:r>
            <a:r>
              <a:rPr lang="en-US" sz="2400" dirty="0"/>
              <a:t>Maintains optimal battery temperature for performance, safety, and lifespan.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Structure: </a:t>
            </a:r>
            <a:r>
              <a:rPr lang="en-US" sz="2400" dirty="0"/>
              <a:t>Sealed tube with working fluid and wick for heat transfer.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Working: </a:t>
            </a:r>
            <a:r>
              <a:rPr lang="en-US" sz="2400" dirty="0"/>
              <a:t>Heat absorbed → Fluid vaporizes (evaporator).     - Vapor condenses → Heat released (condenser).     - Liquid returns via wick (capillary action).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Advantages: </a:t>
            </a:r>
            <a:r>
              <a:rPr lang="en-US" sz="2400" dirty="0"/>
              <a:t>High thermal efficiency and uniformity.     - Passive, compact, and lightweight.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Applications</a:t>
            </a:r>
            <a:r>
              <a:rPr lang="en-US" sz="2400" dirty="0"/>
              <a:t>:-Dissipates heat in EV and energy storage battery packs. Combats hotspots and ensures even temperature.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Types: </a:t>
            </a:r>
            <a:r>
              <a:rPr lang="en-US" sz="2400" dirty="0"/>
              <a:t>Cylindrical, flat, and loop heat pipes for diverse designs.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Challenges: </a:t>
            </a:r>
            <a:r>
              <a:rPr lang="en-US" sz="2400" dirty="0"/>
              <a:t>Requires optimized design and material selection. Higher costs for large-scale use.</a:t>
            </a:r>
          </a:p>
        </p:txBody>
      </p:sp>
    </p:spTree>
    <p:extLst>
      <p:ext uri="{BB962C8B-B14F-4D97-AF65-F5344CB8AC3E}">
        <p14:creationId xmlns:p14="http://schemas.microsoft.com/office/powerpoint/2010/main" val="231647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5FC7FA46-B51B-EAE3-D112-927618B88639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cs typeface="Poppins" panose="00000500000000000000" pitchFamily="2" charset="0"/>
              </a:rPr>
              <a:t>Research Gap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1DFAD3-A9DB-E187-9BA4-F25207F60B46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E4A4B8AC-298E-F5F8-754C-21AF717596C5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09F1C9C7-B530-60B9-F35E-8EB3DA21E890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CEFA97-C1E8-8879-FD5E-8564C747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8DDD641B-FD70-B958-1086-B71E87244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5C05B-8A29-E070-DC3D-B963AE609534}"/>
              </a:ext>
            </a:extLst>
          </p:cNvPr>
          <p:cNvSpPr/>
          <p:nvPr/>
        </p:nvSpPr>
        <p:spPr>
          <a:xfrm>
            <a:off x="11479501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8DBD7-29DE-CFA8-C0A3-DCD7030663AD}"/>
              </a:ext>
            </a:extLst>
          </p:cNvPr>
          <p:cNvSpPr txBox="1"/>
          <p:nvPr/>
        </p:nvSpPr>
        <p:spPr>
          <a:xfrm>
            <a:off x="613064" y="1122218"/>
            <a:ext cx="1120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2A51A-FC00-662C-A13F-6533CC4C537F}"/>
              </a:ext>
            </a:extLst>
          </p:cNvPr>
          <p:cNvSpPr txBox="1"/>
          <p:nvPr/>
        </p:nvSpPr>
        <p:spPr>
          <a:xfrm>
            <a:off x="377536" y="1169230"/>
            <a:ext cx="11382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  are using Lithium-ion battery, in future we can use other battery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which the battery is overheating we will design a heat pipe for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better performance and average  of the we can use  other battery.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other hand some are using cold fluid we can also use force/free air, for cooling battery.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if we will use water the performance/average of the EV will be minimum and we have to make some space to store water.</a:t>
            </a:r>
          </a:p>
        </p:txBody>
      </p:sp>
    </p:spTree>
    <p:extLst>
      <p:ext uri="{BB962C8B-B14F-4D97-AF65-F5344CB8AC3E}">
        <p14:creationId xmlns:p14="http://schemas.microsoft.com/office/powerpoint/2010/main" val="60413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0319E-EEC9-D166-390F-EF9B86162BD0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15.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D8BF9FD4-7F80-B5A4-4F79-A1AC7ACE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1A47E81C-959A-A736-A517-832007F62BEC}"/>
              </a:ext>
            </a:extLst>
          </p:cNvPr>
          <p:cNvSpPr/>
          <p:nvPr/>
        </p:nvSpPr>
        <p:spPr>
          <a:xfrm>
            <a:off x="0" y="8669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cs typeface="Poppins" panose="000005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Problem Definition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E1D787-7E57-8C10-F72C-D25B652A33FB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EC7FD304-C518-9072-8AD0-E993AB9D8CD5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EDDE2B39-8B48-9CB6-916F-23AA23ADFEA2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76D8026-991E-967E-AC4E-4899A2349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DCE3AF-FBAC-B4EB-3EE1-9332C63B9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0" r="45362" b="-2975"/>
          <a:stretch/>
        </p:blipFill>
        <p:spPr bwMode="auto">
          <a:xfrm>
            <a:off x="6979942" y="1660305"/>
            <a:ext cx="4862946" cy="374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D347F-6F06-69A6-24F3-3A183085880A}"/>
              </a:ext>
            </a:extLst>
          </p:cNvPr>
          <p:cNvSpPr txBox="1"/>
          <p:nvPr/>
        </p:nvSpPr>
        <p:spPr>
          <a:xfrm>
            <a:off x="99730" y="1756435"/>
            <a:ext cx="6255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Battery Thermal Management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Overheating</a:t>
            </a:r>
            <a:r>
              <a:rPr lang="en-US" dirty="0"/>
              <a:t>: Poor thermal management of Li-ion batteries can lead to excessive heat generation, causing the battery to overheat and potentially catch 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Inadequate Cooling</a:t>
            </a:r>
            <a:r>
              <a:rPr lang="en-US" dirty="0"/>
              <a:t>: Without effective cooling systems (e.g., liquid cooling, heat pipes), battery temperatures may rise above safe limits, triggering thermal runaway.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Overcharging and Fast 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Charging at High Rates</a:t>
            </a:r>
            <a:r>
              <a:rPr lang="en-US" dirty="0"/>
              <a:t>: Charging at high speeds or overcharging can cause internal battery heat buildup, leading to fires.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Incompatible Chargers</a:t>
            </a:r>
            <a:r>
              <a:rPr lang="en-US" dirty="0"/>
              <a:t>: Using inappropriate or non-certified chargers can damage the battery, causing overheating.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FEA73-67E2-149C-EFF5-59640A63C50A}"/>
              </a:ext>
            </a:extLst>
          </p:cNvPr>
          <p:cNvSpPr txBox="1"/>
          <p:nvPr/>
        </p:nvSpPr>
        <p:spPr>
          <a:xfrm>
            <a:off x="1" y="78745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Poppins" panose="00000500000000000000" pitchFamily="2" charset="0"/>
              </a:rPr>
              <a:t>The existing problem which are facing in the EV vehicles which we are aiming to solve.</a:t>
            </a:r>
          </a:p>
        </p:txBody>
      </p:sp>
    </p:spTree>
    <p:extLst>
      <p:ext uri="{BB962C8B-B14F-4D97-AF65-F5344CB8AC3E}">
        <p14:creationId xmlns:p14="http://schemas.microsoft.com/office/powerpoint/2010/main" val="1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700B32EF-30EF-749C-2388-0207CC63285C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cs typeface="Poppins" panose="000005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Problem Definition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D74CE-A09F-FDCE-D212-AA738F3CF0FD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230C14C5-5223-1550-58D2-1F049030BE93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B27B8EAC-7AE4-669A-88B9-E8992F5B209A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742B556-ABFE-D93D-6D4B-90FCD7EE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790ACA35-F66C-4ECB-8C70-97E634328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F831E-6F2E-F311-2EAF-745BB55E9AEA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2E21D-229F-35D5-A49A-5F44863515FA}"/>
              </a:ext>
            </a:extLst>
          </p:cNvPr>
          <p:cNvSpPr txBox="1"/>
          <p:nvPr/>
        </p:nvSpPr>
        <p:spPr>
          <a:xfrm>
            <a:off x="207819" y="779695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Poppins" panose="00000500000000000000" pitchFamily="2" charset="0"/>
              </a:rPr>
              <a:t>Solution:-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FAB61-6AD4-798F-0FA6-F2639DA41E00}"/>
              </a:ext>
            </a:extLst>
          </p:cNvPr>
          <p:cNvSpPr txBox="1"/>
          <p:nvPr/>
        </p:nvSpPr>
        <p:spPr>
          <a:xfrm>
            <a:off x="179403" y="1213708"/>
            <a:ext cx="8634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Poppins" panose="00000500000000000000" pitchFamily="2" charset="0"/>
              </a:rPr>
              <a:t>Improved Thermal Management</a:t>
            </a:r>
            <a:r>
              <a:rPr lang="en-US" dirty="0">
                <a:cs typeface="Poppins" panose="00000500000000000000" pitchFamily="2" charset="0"/>
              </a:rPr>
              <a:t>: Adoption of better cooling solutions to maintain battery temperature within safe limits.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Poppins" panose="00000500000000000000" pitchFamily="2" charset="0"/>
              </a:rPr>
              <a:t>Charging Safeguards</a:t>
            </a:r>
            <a:r>
              <a:rPr lang="en-US" dirty="0">
                <a:cs typeface="Poppins" panose="00000500000000000000" pitchFamily="2" charset="0"/>
              </a:rPr>
              <a:t>: Enhanced charging protocols and safety features to prevent overcharging and overheating.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Poppins" panose="00000500000000000000" pitchFamily="2" charset="0"/>
              </a:rPr>
              <a:t>Safer Storage</a:t>
            </a:r>
            <a:r>
              <a:rPr lang="en-US" dirty="0">
                <a:cs typeface="Poppins" panose="00000500000000000000" pitchFamily="2" charset="0"/>
              </a:rPr>
              <a:t>: Proper guidelines for battery storage, avoiding extreme temperatures and physical damage.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Poppins" panose="00000500000000000000" pitchFamily="2" charset="0"/>
              </a:rPr>
              <a:t>Fins: </a:t>
            </a:r>
            <a:r>
              <a:rPr lang="en-US" dirty="0">
                <a:cs typeface="Poppins" panose="00000500000000000000" pitchFamily="2" charset="0"/>
              </a:rPr>
              <a:t>Fins are used to manage heat, improve cooling, and optimize performance in various mechanical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Poppins" panose="00000500000000000000" pitchFamily="2" charset="0"/>
              </a:rPr>
              <a:t>Heat Pipes: </a:t>
            </a:r>
            <a:r>
              <a:rPr lang="en-US" dirty="0">
                <a:cs typeface="Poppins" panose="00000500000000000000" pitchFamily="2" charset="0"/>
              </a:rPr>
              <a:t>A heat pipe is a device that transfer heat using the evaporation and condensation of a liquid inside a sealed tube. It efficiently moves heat from a hot area (evaporator) to a cooler area (condenser) with minimal temperature difference, often using a wick structure to return the liquid. Heat pipes are used in applications like electronics cooling and thermal management due to their high efficiency and compact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Poppins" panose="00000500000000000000" pitchFamily="2" charset="0"/>
              </a:rPr>
              <a:t>Air:</a:t>
            </a:r>
            <a:r>
              <a:rPr lang="en-US" dirty="0">
                <a:cs typeface="Poppins" panose="00000500000000000000" pitchFamily="2" charset="0"/>
              </a:rPr>
              <a:t> Free Air and Forced Air refer to types of airflow used in various systems for cooling, ventilation, or combustion.</a:t>
            </a:r>
            <a:endParaRPr lang="en-US" b="1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Poppins" panose="00000500000000000000" pitchFamily="2" charset="0"/>
              </a:rPr>
              <a:t>By addressing these factors, the risk of battery fires in EV bikes can be minimized.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A08BF-59EE-8018-73ED-167BEA89D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872" y="1704185"/>
            <a:ext cx="3172578" cy="3060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38065F-2F71-EEDC-D788-9EADEA9661EF}"/>
              </a:ext>
            </a:extLst>
          </p:cNvPr>
          <p:cNvSpPr txBox="1"/>
          <p:nvPr/>
        </p:nvSpPr>
        <p:spPr>
          <a:xfrm>
            <a:off x="9226700" y="5182792"/>
            <a:ext cx="278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Fig:- Pulsating Heat Pipe (2022) [1] </a:t>
            </a:r>
          </a:p>
        </p:txBody>
      </p:sp>
    </p:spTree>
    <p:extLst>
      <p:ext uri="{BB962C8B-B14F-4D97-AF65-F5344CB8AC3E}">
        <p14:creationId xmlns:p14="http://schemas.microsoft.com/office/powerpoint/2010/main" val="2573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FC5CA-F0A8-795C-1A08-25D8F8048DC3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17.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8DE90C67-5086-3F8E-E3D9-02E5BF4F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9A0D63C0-2D2A-C55D-674A-BDC6141322E5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cs typeface="Poppins" panose="000005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Aim &amp; Objectives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34BD69-82E5-B577-AA97-32390F070A7F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0C84A2AE-7C5E-A1D8-34A8-CDA07337D8E5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F8716994-ED20-EBCE-B5B4-2389B64C237C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9AABCFA-52A8-940C-0A3A-9AC5B20D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7188C-22FC-00E1-ACBA-CD8E694393EB}"/>
              </a:ext>
            </a:extLst>
          </p:cNvPr>
          <p:cNvSpPr txBox="1"/>
          <p:nvPr/>
        </p:nvSpPr>
        <p:spPr>
          <a:xfrm>
            <a:off x="660136" y="1310440"/>
            <a:ext cx="10871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Poppins" panose="00000500000000000000" pitchFamily="2" charset="0"/>
              </a:rPr>
              <a:t>Objectives :-</a:t>
            </a:r>
          </a:p>
          <a:p>
            <a:endParaRPr lang="en-US" sz="2400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To identify the battery system/ battery pack.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To design and manufacture a heat pipe.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Performance enhancement of battery cooling for EV’S using heat pipe.</a:t>
            </a:r>
          </a:p>
        </p:txBody>
      </p:sp>
    </p:spTree>
    <p:extLst>
      <p:ext uri="{BB962C8B-B14F-4D97-AF65-F5344CB8AC3E}">
        <p14:creationId xmlns:p14="http://schemas.microsoft.com/office/powerpoint/2010/main" val="22307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6D3EF-0D97-5EAC-2D38-4CC4550EBCCE}"/>
              </a:ext>
            </a:extLst>
          </p:cNvPr>
          <p:cNvSpPr/>
          <p:nvPr/>
        </p:nvSpPr>
        <p:spPr>
          <a:xfrm>
            <a:off x="11538872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18.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87608006-CF52-1BC2-DA04-874F59CF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0699DF6B-BDC4-061B-D62C-1422380B3479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Methodology</a:t>
            </a:r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663D46-D086-2E2D-EAA3-A81462CB065B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1D52EEEA-C155-A24D-C044-DBAF24FBBB6D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77679FAC-7FC1-B36F-34F4-95EC6EC64AE2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0F0D3B4-0AC8-635F-A176-631795AF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CB58B2-B069-79C1-74ED-483995F08216}"/>
              </a:ext>
            </a:extLst>
          </p:cNvPr>
          <p:cNvSpPr txBox="1"/>
          <p:nvPr/>
        </p:nvSpPr>
        <p:spPr>
          <a:xfrm>
            <a:off x="270164" y="913429"/>
            <a:ext cx="115546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Problem Identification:-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thermal challenges in battery system, such as overheating, reduced </a:t>
            </a:r>
            <a:r>
              <a:rPr lang="en-US" dirty="0" err="1"/>
              <a:t>efficiency,and</a:t>
            </a:r>
            <a:r>
              <a:rPr lang="en-US" dirty="0"/>
              <a:t> uneven temperature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objectives: Improve thermal regulation, enhance battery lifespan, and increase system efficiency.</a:t>
            </a:r>
          </a:p>
          <a:p>
            <a:endParaRPr lang="en-US" dirty="0"/>
          </a:p>
          <a:p>
            <a:r>
              <a:rPr lang="en-US" b="1" dirty="0"/>
              <a:t>2. System Design:-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Heat Pipe Design</a:t>
            </a:r>
            <a:r>
              <a:rPr lang="en-US" dirty="0"/>
              <a:t>: Select pipe materials (e.g., copper, aluminum), working fluids (e.g., water, acetone), and wick structure (e.g., sintered metal, grooves).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: Position heat pipe evaporators near heat sources and condensers near dissipation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Battery Module Integration</a:t>
            </a:r>
            <a:r>
              <a:rPr lang="en-US" dirty="0"/>
              <a:t>: Ensure proper contact between the heat pipe and battery cells for efficient heat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3. Prototype Fabrication:-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the BTMS prototype with integrated heat pipes and required thermal interface materials (e.g., thermal grease, pads).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 sensors (e.g., thermocouples) for real-time monitoring of temperature and heat flux.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213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5CC9FDF0-06E4-19B7-973F-1C97FEB2AE6A}"/>
              </a:ext>
            </a:extLst>
          </p:cNvPr>
          <p:cNvSpPr/>
          <p:nvPr/>
        </p:nvSpPr>
        <p:spPr>
          <a:xfrm>
            <a:off x="0" y="-2668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Methodology</a:t>
            </a:r>
            <a:r>
              <a:rPr lang="en-IN" sz="2800" b="1" dirty="0">
                <a:solidFill>
                  <a:schemeClr val="tx1"/>
                </a:solidFill>
                <a:cs typeface="Poppins" panose="00000500000000000000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F023D8-404E-1501-D806-0BCE329E7A0B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56C20E89-8E65-0163-2D18-893A045D7884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F8E4A87E-8E7B-EE63-4491-534A6928338C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1709AB2-F532-708A-2C62-605123E9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73" y="-313864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8E38485A-7736-53E9-12B1-526859ED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81DCF0-0BA5-5D88-0994-E5EAFB2335D8}"/>
              </a:ext>
            </a:extLst>
          </p:cNvPr>
          <p:cNvSpPr/>
          <p:nvPr/>
        </p:nvSpPr>
        <p:spPr>
          <a:xfrm>
            <a:off x="11538872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19.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9544B1-4F41-9713-DD44-2C965C326A9C}"/>
              </a:ext>
            </a:extLst>
          </p:cNvPr>
          <p:cNvSpPr txBox="1"/>
          <p:nvPr/>
        </p:nvSpPr>
        <p:spPr>
          <a:xfrm>
            <a:off x="145473" y="729320"/>
            <a:ext cx="11728361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4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en-US" b="1" dirty="0"/>
              <a:t>Experimental Setup:-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test rig to simulate battery operation under varying thermal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controlled heating systems to mimic real-world battery usage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5. Data Collection:-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critical parameters: battery surface temperature, heat pipe performance, thermal uniformity, and system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data under different operating conditions, such as varying heat loads and ambient temperatures.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6. Performance Analysis:-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experimental results with simulation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metrics such as heat dissipation rate, thermal resistance, and temperature uniformity.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7.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and Optimization:-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experimental results against benchmarks or industry standards.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the system design for scalability, cost-effectiveness, and environmental impact.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Report Findings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strengths, limitations, and areas for improvement.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 future research directions, such as employing eco-friendly materials or enhancing system scalability.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402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ECC57653-0D11-2D63-A643-78BAA64C2B9D}"/>
              </a:ext>
            </a:extLst>
          </p:cNvPr>
          <p:cNvSpPr/>
          <p:nvPr/>
        </p:nvSpPr>
        <p:spPr>
          <a:xfrm>
            <a:off x="0" y="-2668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55646A-3449-EFD0-A794-0376D7C7E56D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5" name="Freeform: Shape 17">
              <a:extLst>
                <a:ext uri="{FF2B5EF4-FFF2-40B4-BE49-F238E27FC236}">
                  <a16:creationId xmlns:a16="http://schemas.microsoft.com/office/drawing/2014/main" id="{CD2B49C1-80B3-63AE-173F-BBD5A72E3A22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id="{DB4315B1-87E4-382D-86A2-187D4A2E2895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424365-EDDB-0F2B-AD36-65561012D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73" y="-313864"/>
            <a:ext cx="1284702" cy="1284702"/>
          </a:xfrm>
          <a:prstGeom prst="rect">
            <a:avLst/>
          </a:prstGeom>
        </p:spPr>
      </p:pic>
      <p:sp>
        <p:nvSpPr>
          <p:cNvPr id="8" name="Text Box 13">
            <a:extLst>
              <a:ext uri="{FF2B5EF4-FFF2-40B4-BE49-F238E27FC236}">
                <a16:creationId xmlns:a16="http://schemas.microsoft.com/office/drawing/2014/main" id="{ECC56610-EA2E-CF18-3C6C-C74C515C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EB424-449B-098B-05E5-A9BAE3AFB7EC}"/>
              </a:ext>
            </a:extLst>
          </p:cNvPr>
          <p:cNvSpPr/>
          <p:nvPr/>
        </p:nvSpPr>
        <p:spPr>
          <a:xfrm>
            <a:off x="11538872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93426-D39E-193A-32E8-22A452C9F979}"/>
              </a:ext>
            </a:extLst>
          </p:cNvPr>
          <p:cNvSpPr txBox="1"/>
          <p:nvPr/>
        </p:nvSpPr>
        <p:spPr>
          <a:xfrm>
            <a:off x="0" y="147167"/>
            <a:ext cx="891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BROAD OUTLINE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237" y="970838"/>
            <a:ext cx="8155577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Research gap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Problem Definition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Aim &amp; 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Work 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Poppins" panose="00000500000000000000" pitchFamily="2" charset="0"/>
              </a:rPr>
              <a:t>References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5984C42B-B96A-8429-6A4E-3D3C5BB4868F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Work Plan</a:t>
            </a:r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D17E8-92A5-4A3C-5B77-B7124EDFAFAE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13B8CEE7-12FB-4907-7FCB-4F5CA7EE4CC8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E97892E3-4355-A48C-C995-428353E931BB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3EA685-D4D8-29BD-F67D-07FEEE96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3631868F-F3E2-4904-429E-C3EB93078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6EA58-6465-956A-AE0E-B3E2B48E5DED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20.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870F85-8002-8EAC-AD08-AE52BEBBF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911"/>
              </p:ext>
            </p:extLst>
          </p:nvPr>
        </p:nvGraphicFramePr>
        <p:xfrm>
          <a:off x="349310" y="756000"/>
          <a:ext cx="11507727" cy="487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587">
                  <a:extLst>
                    <a:ext uri="{9D8B030D-6E8A-4147-A177-3AD203B41FA5}">
                      <a16:colId xmlns:a16="http://schemas.microsoft.com/office/drawing/2014/main" val="2075953821"/>
                    </a:ext>
                  </a:extLst>
                </a:gridCol>
                <a:gridCol w="8383140">
                  <a:extLst>
                    <a:ext uri="{9D8B030D-6E8A-4147-A177-3AD203B41FA5}">
                      <a16:colId xmlns:a16="http://schemas.microsoft.com/office/drawing/2014/main" val="3329964619"/>
                    </a:ext>
                  </a:extLst>
                </a:gridCol>
              </a:tblGrid>
              <a:tr h="355937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35733"/>
                  </a:ext>
                </a:extLst>
              </a:tr>
              <a:tr h="586056">
                <a:tc>
                  <a:txBody>
                    <a:bodyPr/>
                    <a:lstStyle/>
                    <a:p>
                      <a:r>
                        <a:rPr lang="en-US" dirty="0"/>
                        <a:t>Research and 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Investigate existing BTMS technologies, focusing on heat pipes.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86587"/>
                  </a:ext>
                </a:extLst>
              </a:tr>
              <a:tr h="496694">
                <a:tc>
                  <a:txBody>
                    <a:bodyPr/>
                    <a:lstStyle/>
                    <a:p>
                      <a:r>
                        <a:rPr lang="en-US" dirty="0"/>
                        <a:t>Material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heat pipe materials, working fluids, and wick structures.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4365"/>
                  </a:ext>
                </a:extLst>
              </a:tr>
              <a:tr h="654628">
                <a:tc>
                  <a:txBody>
                    <a:bodyPr/>
                    <a:lstStyle/>
                    <a:p>
                      <a:r>
                        <a:rPr lang="en-US" dirty="0"/>
                        <a:t>Design of Heat 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heat pipe integration with the battery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32904"/>
                  </a:ext>
                </a:extLst>
              </a:tr>
              <a:tr h="529936">
                <a:tc>
                  <a:txBody>
                    <a:bodyPr/>
                    <a:lstStyle/>
                    <a:p>
                      <a:r>
                        <a:rPr lang="en-US" dirty="0"/>
                        <a:t>Prototype 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the BTMS prototype, integrate heat pipes with battery modules.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94284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r>
                        <a:rPr lang="en-US" dirty="0"/>
                        <a:t>Experimental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up the testing rig, including temperature sensors and data acquisition.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26709"/>
                  </a:ext>
                </a:extLst>
              </a:tr>
              <a:tr h="589638">
                <a:tc>
                  <a:txBody>
                    <a:bodyPr/>
                    <a:lstStyle/>
                    <a:p>
                      <a:r>
                        <a:rPr lang="en-US" dirty="0"/>
                        <a:t>Testing and 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experiments under different thermal loads; record temperature and performance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8718"/>
                  </a:ext>
                </a:extLst>
              </a:tr>
              <a:tr h="392284">
                <a:tc>
                  <a:txBody>
                    <a:bodyPr/>
                    <a:lstStyle/>
                    <a:p>
                      <a:r>
                        <a:rPr lang="en-US" dirty="0"/>
                        <a:t>Data Analysis and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the experimental data, compare with simulations, and optimize design.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06435"/>
                  </a:ext>
                </a:extLst>
              </a:tr>
              <a:tr h="452551">
                <a:tc>
                  <a:txBody>
                    <a:bodyPr/>
                    <a:lstStyle/>
                    <a:p>
                      <a:r>
                        <a:rPr lang="en-US" dirty="0"/>
                        <a:t>Final Presentation and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a detailed report and presentation of findings, conclusions, and recommendations.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7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36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FC3092A6-28A9-B8A1-ABEC-3F7BE21C9EB9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Reference </a:t>
            </a:r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2C7B5-26FE-9FB0-B00C-99BA101A838E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A64022DB-1F56-9B35-EBCF-59E1D7F14C3A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8812378D-26FE-81BE-647A-BBFABB3E1989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4CF710-53CE-660D-23D7-45C07F7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6AB395B3-57DE-E718-EDB5-9E70DC7E7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67C45-E590-5D8E-76E7-DD463FF3199A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21.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06BE1-14D3-796E-747E-A2B8E5257169}"/>
              </a:ext>
            </a:extLst>
          </p:cNvPr>
          <p:cNvSpPr txBox="1"/>
          <p:nvPr/>
        </p:nvSpPr>
        <p:spPr>
          <a:xfrm>
            <a:off x="335666" y="868101"/>
            <a:ext cx="11520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S. </a:t>
            </a:r>
            <a:r>
              <a:rPr lang="en-US" dirty="0" err="1"/>
              <a:t>Khandekar</a:t>
            </a:r>
            <a:r>
              <a:rPr lang="en-US" dirty="0"/>
              <a:t>, A.P. Gautam, P.K. Sharma, Multiple quasi-steady states in a closed loop pulsating heat pipe, Int. J. Therm. Sci. 48 (2009) 535–546, https://doi.org/ 10.1016/j.ijthermalsci.2008.04.004.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 Ouyang, J. Weng, M. Chen, J. Wang, Impact of high-temperature environ- </a:t>
            </a:r>
            <a:r>
              <a:rPr lang="en-US" dirty="0" err="1"/>
              <a:t>ment</a:t>
            </a:r>
            <a:r>
              <a:rPr lang="en-US" dirty="0"/>
              <a:t> on the optimal cycle rate of lithium-ion battery, J. Energy Storage 28 (2020) 101242, </a:t>
            </a:r>
            <a:r>
              <a:rPr lang="en-US" dirty="0" err="1"/>
              <a:t>doi</a:t>
            </a:r>
            <a:r>
              <a:rPr lang="en-US" dirty="0"/>
              <a:t>: 10.1016/j.est.2020.101242 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King Mongkut’s University of Technology Thonburi, </a:t>
            </a:r>
            <a:r>
              <a:rPr lang="en-US" dirty="0" err="1"/>
              <a:t>Bangmod</a:t>
            </a:r>
            <a:r>
              <a:rPr lang="en-US" dirty="0"/>
              <a:t>, Bangkok, Thailand. E-mail address: somchai.won@kmutt.ac.th (S. </a:t>
            </a:r>
            <a:r>
              <a:rPr lang="en-US" dirty="0" err="1"/>
              <a:t>Wongwises</a:t>
            </a:r>
            <a:r>
              <a:rPr lang="en-US" dirty="0"/>
              <a:t>). https://doi.org/10.1016/j.csite.2021.101029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Archives of Computational Methods in Engineering (2022) 29:129–194 </a:t>
            </a:r>
            <a:r>
              <a:rPr lang="en-US" dirty="0">
                <a:hlinkClick r:id="rId3"/>
              </a:rPr>
              <a:t>https://doi.org/10.1007/s11831-021-09571-0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Eoin Guinan1,2, Joseph Mooney3, Johnathan Ottman4, Jeff Punch1,2, Vanessa Egan1,2 1School of Engineering, Bernal Institute, University of Limerick </a:t>
            </a:r>
            <a:r>
              <a:rPr lang="en-US" dirty="0" err="1"/>
              <a:t>Castletroy</a:t>
            </a:r>
            <a:r>
              <a:rPr lang="en-US" dirty="0"/>
              <a:t>, Limerick, Ireland DOI: 10.11159/htff22.161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Boonma</a:t>
            </a:r>
            <a:r>
              <a:rPr lang="en-US" dirty="0"/>
              <a:t>, K.; </a:t>
            </a:r>
            <a:r>
              <a:rPr lang="en-US" dirty="0" err="1"/>
              <a:t>Patimaporntap</a:t>
            </a:r>
            <a:r>
              <a:rPr lang="en-US" dirty="0"/>
              <a:t>, N.; Mbulu, H.; </a:t>
            </a:r>
            <a:r>
              <a:rPr lang="en-US" dirty="0" err="1"/>
              <a:t>Trinuruk</a:t>
            </a:r>
            <a:r>
              <a:rPr lang="en-US" dirty="0"/>
              <a:t>, P.; </a:t>
            </a:r>
            <a:r>
              <a:rPr lang="en-US" dirty="0" err="1"/>
              <a:t>Ruangjirakit</a:t>
            </a:r>
            <a:r>
              <a:rPr lang="en-US" dirty="0"/>
              <a:t>, K.; </a:t>
            </a:r>
            <a:r>
              <a:rPr lang="en-US" dirty="0" err="1"/>
              <a:t>Laoonual</a:t>
            </a:r>
            <a:r>
              <a:rPr lang="en-US" dirty="0"/>
              <a:t>, Y.; </a:t>
            </a:r>
            <a:r>
              <a:rPr lang="en-US" dirty="0" err="1"/>
              <a:t>Wongwises</a:t>
            </a:r>
            <a:r>
              <a:rPr lang="en-US" dirty="0"/>
              <a:t>, S. A Review of the Parameters Affecting a Heat Pipe Thermal Management System for Lithium-Ion Batteries. Energies 2022, 15, 8534. https://doi.org/10.3390/ en15228534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Lecture Notes in Intelligent Transportation and Infrastructure ISBN 978-981-16-7659-8 ISBN 978-981-16-7660-4 (eBook) </a:t>
            </a:r>
            <a:r>
              <a:rPr lang="en-US" dirty="0">
                <a:hlinkClick r:id="rId4"/>
              </a:rPr>
              <a:t>https://doi.org/10.1007/978-981-16-7660-4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: Cattani, L.; </a:t>
            </a:r>
            <a:r>
              <a:rPr lang="en-US" dirty="0" err="1"/>
              <a:t>Malavasi</a:t>
            </a:r>
            <a:r>
              <a:rPr lang="en-US" dirty="0"/>
              <a:t>, M.; Bozzoli, F.; D’Alessandro, V.; Giammichele, L. Experimental Analysis of an Innovative Electrical Battery Thermal Management System. Energies 2023, 16, 5071. </a:t>
            </a:r>
            <a:r>
              <a:rPr lang="en-US" dirty="0">
                <a:hlinkClick r:id="rId5"/>
              </a:rPr>
              <a:t>https://doi.org/10.3390/en16135071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Delika</a:t>
            </a:r>
            <a:r>
              <a:rPr lang="en-US" dirty="0"/>
              <a:t> M. </a:t>
            </a:r>
            <a:r>
              <a:rPr lang="en-US" dirty="0" err="1"/>
              <a:t>Weragoda</a:t>
            </a:r>
            <a:r>
              <a:rPr lang="en-US" dirty="0"/>
              <a:t> a </a:t>
            </a:r>
            <a:r>
              <a:rPr lang="en-US" dirty="0" err="1"/>
              <a:t>a</a:t>
            </a:r>
            <a:r>
              <a:rPr lang="en-US" dirty="0"/>
              <a:t> , </a:t>
            </a:r>
            <a:r>
              <a:rPr lang="en-US" dirty="0" err="1"/>
              <a:t>Guohong</a:t>
            </a:r>
            <a:r>
              <a:rPr lang="en-US" dirty="0"/>
              <a:t> Tian a , * , Arman </a:t>
            </a:r>
            <a:r>
              <a:rPr lang="en-US" dirty="0" err="1"/>
              <a:t>Burkitbayev</a:t>
            </a:r>
            <a:r>
              <a:rPr lang="en-US" dirty="0"/>
              <a:t> a , Kin-Hing Lo a , Teng Zhang School of Mechanical Engineering Sciences, Faculty of Engineering and Physical Sciences, University of Surrey, Guildford GU2 7XH, UK b Breathe Battery Technologies Ltd, Office 7, 35 – 37 Ludgate Hill, London, UK https://doi.org/10.1016/j.applthermaleng.2023.120070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BC387F6A-8B21-308C-62FB-BEA11A56BC33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Reference </a:t>
            </a:r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063587-84C2-407D-AD02-4EB1C2839D86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D084062E-36B5-9D15-FB59-9D795D08B938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7EB6EF6F-1D8A-484D-FC06-A20B2D8F3DFD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C06CB18-33AF-14C3-0C3E-32066C3C4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58C9E72E-F62A-80ED-A1CD-C248739B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72BEE-8B93-8BFD-7697-5CA3D434238D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22.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84ADB-9EE7-1C2E-4634-D2CE75C8A838}"/>
              </a:ext>
            </a:extLst>
          </p:cNvPr>
          <p:cNvSpPr txBox="1"/>
          <p:nvPr/>
        </p:nvSpPr>
        <p:spPr>
          <a:xfrm>
            <a:off x="550717" y="1153391"/>
            <a:ext cx="103909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Marco </a:t>
            </a:r>
            <a:r>
              <a:rPr lang="en-US" dirty="0" err="1"/>
              <a:t>Bernagozzi</a:t>
            </a:r>
            <a:r>
              <a:rPr lang="en-US" dirty="0"/>
              <a:t> * , Anastasios Georgoulas, Nicolas Mich´ e, Marco Marengo Advanced Engineering Centre, University of Brighton, Brighton, UK E-mail address: M.Bernagozzi3@brighton.ac.uk (M. </a:t>
            </a:r>
            <a:r>
              <a:rPr lang="en-US" dirty="0" err="1"/>
              <a:t>Bernagozzi</a:t>
            </a:r>
            <a:r>
              <a:rPr lang="en-US" dirty="0"/>
              <a:t>). https://doi.org/10.1016/j.</a:t>
            </a:r>
            <a:r>
              <a:rPr lang="en-US"/>
              <a:t>applthermaleng.</a:t>
            </a:r>
          </a:p>
          <a:p>
            <a:r>
              <a:rPr lang="en-US"/>
              <a:t> </a:t>
            </a:r>
            <a:endParaRPr lang="en-US" dirty="0"/>
          </a:p>
          <a:p>
            <a:r>
              <a:rPr lang="en-US" dirty="0"/>
              <a:t>11. Faiza Mohamed Nasir1,*, Mohd </a:t>
            </a:r>
            <a:r>
              <a:rPr lang="en-US" dirty="0" err="1"/>
              <a:t>Zulkifly</a:t>
            </a:r>
            <a:r>
              <a:rPr lang="en-US" dirty="0"/>
              <a:t> Abdullah2, Mohd Azmi Ismail2 1 2 Mechanical Section, </a:t>
            </a:r>
            <a:r>
              <a:rPr lang="en-US" dirty="0" err="1"/>
              <a:t>UniKL</a:t>
            </a:r>
            <a:r>
              <a:rPr lang="en-US" dirty="0"/>
              <a:t> Malaysian Spanish Institute, Kulim Hi-Tech Park, 09000 Kulim, Kedah, Malaysia School of Mechanical Engineering, Kampus </a:t>
            </a:r>
            <a:r>
              <a:rPr lang="en-US" dirty="0" err="1"/>
              <a:t>Kejuruteraan</a:t>
            </a:r>
            <a:r>
              <a:rPr lang="en-US" dirty="0"/>
              <a:t>, </a:t>
            </a:r>
            <a:r>
              <a:rPr lang="en-US" dirty="0" err="1"/>
              <a:t>Universiti</a:t>
            </a:r>
            <a:r>
              <a:rPr lang="en-US" dirty="0"/>
              <a:t> Sains Malaysia, </a:t>
            </a:r>
            <a:r>
              <a:rPr lang="en-US" dirty="0" err="1"/>
              <a:t>Nibong</a:t>
            </a:r>
            <a:r>
              <a:rPr lang="en-US" dirty="0"/>
              <a:t> Tebal, Pulau Pinang, Malaysia https://doi.org/10.37934/cfdl.15.3.2234 </a:t>
            </a:r>
          </a:p>
          <a:p>
            <a:r>
              <a:rPr lang="en-US" dirty="0"/>
              <a:t>12. Recent Advances in Mechanical Infrastructure AIP Conf. Proc. 2960, 040005-1–040005-8; </a:t>
            </a:r>
            <a:r>
              <a:rPr lang="en-US" dirty="0">
                <a:hlinkClick r:id="rId3"/>
              </a:rPr>
              <a:t>https://doi.org/10.1063/5.0183494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7DABB122-CB73-0F76-D50E-D69A38542AC6}"/>
              </a:ext>
            </a:extLst>
          </p:cNvPr>
          <p:cNvSpPr/>
          <p:nvPr/>
        </p:nvSpPr>
        <p:spPr>
          <a:xfrm>
            <a:off x="0" y="-16289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" panose="00000500000000000000" pitchFamily="2" charset="0"/>
              </a:rPr>
              <a:t>Motivation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07E5B2-FC62-4956-74F6-F9D66624334D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59A60BCB-B32C-280C-CD73-67C68A754039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58F98EA8-D80A-C023-380F-162D4EF90401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3466778-8D0E-39CE-FC99-71641EFF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73" y="-313864"/>
            <a:ext cx="1284702" cy="1284702"/>
          </a:xfrm>
          <a:prstGeom prst="rect">
            <a:avLst/>
          </a:prstGeom>
        </p:spPr>
      </p:pic>
      <p:sp>
        <p:nvSpPr>
          <p:cNvPr id="8" name="Text Box 13">
            <a:extLst>
              <a:ext uri="{FF2B5EF4-FFF2-40B4-BE49-F238E27FC236}">
                <a16:creationId xmlns:a16="http://schemas.microsoft.com/office/drawing/2014/main" id="{4762E053-7257-F0A9-460C-E6B7C45D2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9A095-6B7A-7A47-1917-5C5F3B1EED63}"/>
              </a:ext>
            </a:extLst>
          </p:cNvPr>
          <p:cNvSpPr/>
          <p:nvPr/>
        </p:nvSpPr>
        <p:spPr>
          <a:xfrm>
            <a:off x="11538872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2B94BE-4D19-28C8-F3AF-17D40AFADF80}"/>
              </a:ext>
            </a:extLst>
          </p:cNvPr>
          <p:cNvSpPr txBox="1"/>
          <p:nvPr/>
        </p:nvSpPr>
        <p:spPr>
          <a:xfrm>
            <a:off x="578069" y="2109006"/>
            <a:ext cx="4414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Why We Need EV??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AFC63C-B59B-E8E8-D7B7-39D6E6CF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34" y="3595254"/>
            <a:ext cx="4320673" cy="25334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96B27A-3C54-F2F6-C057-AE26CBC8B800}"/>
              </a:ext>
            </a:extLst>
          </p:cNvPr>
          <p:cNvSpPr/>
          <p:nvPr/>
        </p:nvSpPr>
        <p:spPr>
          <a:xfrm>
            <a:off x="136634" y="970838"/>
            <a:ext cx="1172040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reflection blurRad="6350" stA="53000" endA="300" endPos="35500" dir="5400000" sy="-90000" algn="bl" rotWithShape="0"/>
                </a:effectLst>
                <a:cs typeface="Poppins" panose="00000500000000000000" pitchFamily="2" charset="0"/>
              </a:rPr>
              <a:t>Is an EV really less polluting?</a:t>
            </a:r>
          </a:p>
          <a:p>
            <a:pPr algn="ctr"/>
            <a:r>
              <a:rPr lang="en-US" sz="4800" b="1" dirty="0">
                <a:ln w="0"/>
                <a:effectLst>
                  <a:reflection blurRad="6350" stA="53000" endA="300" endPos="35500" dir="5400000" sy="-90000" algn="bl" rotWithShape="0"/>
                </a:effectLst>
                <a:cs typeface="Poppins" panose="00000500000000000000" pitchFamily="2" charset="0"/>
              </a:rPr>
              <a:t>other than Petrol, Diesel &amp; CNG ?</a:t>
            </a:r>
          </a:p>
          <a:p>
            <a:pPr algn="ctr"/>
            <a:endParaRPr lang="en-US" sz="4800" b="1" dirty="0">
              <a:ln w="0"/>
              <a:effectLst>
                <a:reflection blurRad="6350" stA="53000" endA="300" endPos="35500" dir="5400000" sy="-90000" algn="bl" rotWithShape="0"/>
              </a:effectLst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8CE9864D-B7D5-7B27-161F-23B8F3506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593AF7-5316-BCBE-B3FB-3B9483880457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4.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B63BB7-689B-7218-7CB7-769F939164DA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5" name="Freeform: Shape 17">
              <a:extLst>
                <a:ext uri="{FF2B5EF4-FFF2-40B4-BE49-F238E27FC236}">
                  <a16:creationId xmlns:a16="http://schemas.microsoft.com/office/drawing/2014/main" id="{18F8DDA6-42F2-79AE-C80C-959EA36C8BE7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id="{B42CFE80-2F66-2375-8D3A-3D647EF22C89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0210B7-A0F4-26B5-0987-D02D8CF2C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275" y="-204570"/>
            <a:ext cx="1284702" cy="1284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58ECC-CDE7-19F0-B819-52CE1964A4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8" y="4703502"/>
            <a:ext cx="3135180" cy="1564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52A12-1A2D-56C0-E350-79086184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" y="3063368"/>
            <a:ext cx="3135175" cy="1605553"/>
          </a:xfrm>
          <a:prstGeom prst="rect">
            <a:avLst/>
          </a:prstGeom>
        </p:spPr>
      </p:pic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F5E19AEC-31B2-3AC7-EF16-559AD65A9CC5}"/>
              </a:ext>
            </a:extLst>
          </p:cNvPr>
          <p:cNvSpPr/>
          <p:nvPr/>
        </p:nvSpPr>
        <p:spPr>
          <a:xfrm>
            <a:off x="-47572" y="-16119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cs typeface="Poppins" panose="00000500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B25CA4-7E87-23AF-D462-202225DD25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" y="859619"/>
            <a:ext cx="3176746" cy="21121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ED8A69-6A7F-FC6F-059A-993A686E3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7"/>
          <a:stretch/>
        </p:blipFill>
        <p:spPr>
          <a:xfrm>
            <a:off x="3735119" y="859619"/>
            <a:ext cx="4042886" cy="51364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D95D0B-E657-2A62-9E48-A5532B61696C}"/>
              </a:ext>
            </a:extLst>
          </p:cNvPr>
          <p:cNvCxnSpPr>
            <a:cxnSpLocks/>
          </p:cNvCxnSpPr>
          <p:nvPr/>
        </p:nvCxnSpPr>
        <p:spPr>
          <a:xfrm>
            <a:off x="3352166" y="756000"/>
            <a:ext cx="0" cy="5603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A2BAB18-1BF6-F87C-3685-443563159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t="11024" r="-169" b="5674"/>
          <a:stretch/>
        </p:blipFill>
        <p:spPr>
          <a:xfrm>
            <a:off x="8594166" y="1801697"/>
            <a:ext cx="3408218" cy="44120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737C72-2EDE-D8B4-2F93-A772F5E5C4F1}"/>
              </a:ext>
            </a:extLst>
          </p:cNvPr>
          <p:cNvSpPr txBox="1"/>
          <p:nvPr/>
        </p:nvSpPr>
        <p:spPr>
          <a:xfrm>
            <a:off x="8307122" y="929890"/>
            <a:ext cx="3739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i="1" dirty="0">
                <a:solidFill>
                  <a:schemeClr val="accent2">
                    <a:lumMod val="75000"/>
                  </a:schemeClr>
                </a:solidFill>
              </a:rPr>
              <a:t>"ज़िंदगी एक सफर है सुहाना,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EV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hi-IN" sz="2000" b="1" i="1" dirty="0">
                <a:solidFill>
                  <a:schemeClr val="accent2">
                    <a:lumMod val="75000"/>
                  </a:schemeClr>
                </a:solidFill>
              </a:rPr>
              <a:t>के साथ हर पल है पर्यावरण बचाना!"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49BDBB-41E4-E513-7B09-17FAEF954F9E}"/>
              </a:ext>
            </a:extLst>
          </p:cNvPr>
          <p:cNvCxnSpPr>
            <a:cxnSpLocks/>
          </p:cNvCxnSpPr>
          <p:nvPr/>
        </p:nvCxnSpPr>
        <p:spPr>
          <a:xfrm>
            <a:off x="8042563" y="728795"/>
            <a:ext cx="1" cy="5658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84069E01-5D35-3894-F108-D05B2A93D483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  <a:p>
            <a:pPr algn="ctr"/>
            <a:r>
              <a:rPr lang="en-IN" sz="2800" b="1" dirty="0">
                <a:solidFill>
                  <a:schemeClr val="tx1"/>
                </a:solidFill>
                <a:cs typeface="Poppins" panose="00000500000000000000" pitchFamily="2" charset="0"/>
              </a:rPr>
              <a:t> Introduction</a:t>
            </a:r>
          </a:p>
          <a:p>
            <a:pPr algn="ctr"/>
            <a:endParaRPr lang="en-IN" sz="2800" b="1" dirty="0">
              <a:solidFill>
                <a:schemeClr val="tx1"/>
              </a:solidFill>
              <a:cs typeface="Poppins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5E2796-BAAF-1A87-2A00-299292F932F8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FC48FAE6-B3EE-3246-5F58-B36C14EE7CD2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66E76E52-0C0E-209D-CB65-05948CC9F149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A6E3E71-2056-2017-D52E-C3E076769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F1E4F582-EFE7-E1DF-BDA9-086C6D83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B8674-3286-3151-1F19-B382B02F4CA2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5.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A09168-DBEA-BF37-AE17-2392DA17B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t="4761" r="263" b="18876"/>
          <a:stretch/>
        </p:blipFill>
        <p:spPr>
          <a:xfrm>
            <a:off x="148937" y="862445"/>
            <a:ext cx="5947063" cy="4436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2421A3-9B54-84E2-780B-E9B4DD8380F4}"/>
              </a:ext>
            </a:extLst>
          </p:cNvPr>
          <p:cNvSpPr txBox="1"/>
          <p:nvPr/>
        </p:nvSpPr>
        <p:spPr>
          <a:xfrm>
            <a:off x="235527" y="5299364"/>
            <a:ext cx="586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Poppins" panose="00000500000000000000" pitchFamily="2" charset="0"/>
              </a:rPr>
              <a:t>EV Selling 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F0B4F-42B8-E96E-250D-16DE00ABC029}"/>
              </a:ext>
            </a:extLst>
          </p:cNvPr>
          <p:cNvSpPr txBox="1"/>
          <p:nvPr/>
        </p:nvSpPr>
        <p:spPr>
          <a:xfrm>
            <a:off x="6376555" y="4946752"/>
            <a:ext cx="557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Poppins" panose="00000500000000000000" pitchFamily="2" charset="0"/>
              </a:rPr>
              <a:t>Optimal Temperature Graph</a:t>
            </a:r>
          </a:p>
          <a:p>
            <a:pPr algn="ctr"/>
            <a:endParaRPr lang="en-US" b="1" dirty="0">
              <a:cs typeface="Poppins" panose="00000500000000000000" pitchFamily="2" charset="0"/>
            </a:endParaRPr>
          </a:p>
          <a:p>
            <a:pPr algn="ctr"/>
            <a:r>
              <a:rPr lang="en-US" dirty="0"/>
              <a:t>Advances in thermal management systems for next-generation power batteries. (2021) [2]</a:t>
            </a:r>
            <a:endParaRPr lang="en-US" b="1" dirty="0"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D0B403-2B6C-8574-8EE7-460B48675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2"/>
          <a:stretch/>
        </p:blipFill>
        <p:spPr>
          <a:xfrm>
            <a:off x="6156588" y="2276475"/>
            <a:ext cx="593468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318DFFB5-CC26-CF65-4CB2-9644B993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03A03-56F4-9D3D-C339-1622ED6F63B3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6.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9346FD-7960-9695-EEAA-71854AA48FBB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82BC7C65-F724-F203-F8F8-6218D581BC31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C3EB8795-6502-B7C1-C64E-71154DBBE5FA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AB018CF-AD37-CB64-A846-29601382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10" name="Freeform: Shape 15">
            <a:extLst>
              <a:ext uri="{FF2B5EF4-FFF2-40B4-BE49-F238E27FC236}">
                <a16:creationId xmlns:a16="http://schemas.microsoft.com/office/drawing/2014/main" id="{9B546983-98BC-06F6-5E0A-458563A4FA4C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cs typeface="Poppins" panose="00000500000000000000" pitchFamily="2" charset="0"/>
              </a:rPr>
              <a:t>Introduction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CA82A-0544-34F4-CB81-6786F77A23E7}"/>
              </a:ext>
            </a:extLst>
          </p:cNvPr>
          <p:cNvSpPr txBox="1"/>
          <p:nvPr/>
        </p:nvSpPr>
        <p:spPr>
          <a:xfrm>
            <a:off x="404883" y="1021223"/>
            <a:ext cx="1138223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Poppins" panose="00000500000000000000" pitchFamily="2" charset="0"/>
              </a:rPr>
              <a:t>1. Sustainable Mobility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Poppins" panose="00000500000000000000" pitchFamily="2" charset="0"/>
              </a:rPr>
              <a:t>Transition to EVs reduces environmental impact, eliminates vehicle emissions, and decreases noise pollution in populated areas.</a:t>
            </a:r>
          </a:p>
          <a:p>
            <a:r>
              <a:rPr lang="en-US" sz="2000" b="1" dirty="0">
                <a:cs typeface="Poppins" panose="00000500000000000000" pitchFamily="2" charset="0"/>
              </a:rPr>
              <a:t>2. Challenges in EVs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Poppins" panose="00000500000000000000" pitchFamily="2" charset="0"/>
              </a:rPr>
              <a:t>Li-ion batteries generate significant heat during high power output, leading to performance issues and accelerated aging.</a:t>
            </a:r>
          </a:p>
          <a:p>
            <a:r>
              <a:rPr lang="en-US" sz="2000" b="1" dirty="0">
                <a:cs typeface="Poppins" panose="00000500000000000000" pitchFamily="2" charset="0"/>
              </a:rPr>
              <a:t>3. Battery Thermal Management (BTMS)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Poppins" panose="00000500000000000000" pitchFamily="2" charset="0"/>
              </a:rPr>
              <a:t>Crucial for keeping battery temperature within optimal range (20–40°C).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Poppins" panose="00000500000000000000" pitchFamily="2" charset="0"/>
              </a:rPr>
              <a:t>Ensures battery efficiency, longevity, and safety.</a:t>
            </a:r>
          </a:p>
          <a:p>
            <a:r>
              <a:rPr lang="en-US" sz="2000" b="1" dirty="0">
                <a:cs typeface="Poppins" panose="00000500000000000000" pitchFamily="2" charset="0"/>
              </a:rPr>
              <a:t>4. Cooling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Air Cooling</a:t>
            </a:r>
            <a:r>
              <a:rPr lang="en-US" sz="2000" dirty="0">
                <a:cs typeface="Poppins" panose="00000500000000000000" pitchFamily="2" charset="0"/>
              </a:rPr>
              <a:t>: Simple, but ineffective for high-power EVs.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Liquid Cooling</a:t>
            </a:r>
            <a:r>
              <a:rPr lang="en-US" sz="2000" dirty="0">
                <a:cs typeface="Poppins" panose="00000500000000000000" pitchFamily="2" charset="0"/>
              </a:rPr>
              <a:t>: Efficient, but adds thermal resistance.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Direct Cooling BTMS</a:t>
            </a:r>
            <a:r>
              <a:rPr lang="en-US" sz="2000" dirty="0">
                <a:cs typeface="Poppins" panose="00000500000000000000" pitchFamily="2" charset="0"/>
              </a:rPr>
              <a:t>: More effective for Li-ion batteries.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Innovative Cooling</a:t>
            </a:r>
            <a:r>
              <a:rPr lang="en-US" sz="2000" dirty="0">
                <a:cs typeface="Poppins" panose="00000500000000000000" pitchFamily="2" charset="0"/>
              </a:rPr>
              <a:t>: Phase change materials and heat pipes being explored.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4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F2EAAB14-CF1C-62D1-14C3-6D733F7DC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81FD2-CAE6-D94C-3953-E10E4255899F}"/>
              </a:ext>
            </a:extLst>
          </p:cNvPr>
          <p:cNvSpPr/>
          <p:nvPr/>
        </p:nvSpPr>
        <p:spPr>
          <a:xfrm>
            <a:off x="11538872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7.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1A1AE0-6C1D-EB93-F7F2-58D35FB18F62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5" name="Freeform: Shape 17">
              <a:extLst>
                <a:ext uri="{FF2B5EF4-FFF2-40B4-BE49-F238E27FC236}">
                  <a16:creationId xmlns:a16="http://schemas.microsoft.com/office/drawing/2014/main" id="{CF130A54-1E76-DE78-4636-92C085DA8038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id="{46B44C28-1C68-F872-01F8-06FAEFC07BC3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31B0570-35DF-219C-CFF9-3F5D84CB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DBC4845A-1B3E-0151-9246-28534EBD37C8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C4CEA-83D6-99AD-6B0E-2E28D1818777}"/>
              </a:ext>
            </a:extLst>
          </p:cNvPr>
          <p:cNvSpPr txBox="1"/>
          <p:nvPr/>
        </p:nvSpPr>
        <p:spPr>
          <a:xfrm>
            <a:off x="238991" y="1019480"/>
            <a:ext cx="113822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Poppins" panose="00000500000000000000" pitchFamily="2" charset="0"/>
              </a:rPr>
              <a:t>5. Ideal BTMS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Poppins" panose="00000500000000000000" pitchFamily="2" charset="0"/>
              </a:rPr>
              <a:t>Safe, compact, efficient, low-cost, and space-efficient for EVs.</a:t>
            </a:r>
          </a:p>
          <a:p>
            <a:r>
              <a:rPr lang="en-US" sz="2000" b="1" dirty="0">
                <a:cs typeface="Poppins" panose="00000500000000000000" pitchFamily="2" charset="0"/>
              </a:rPr>
              <a:t>6. Heat Pipe Cooling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Pulsating Heat Pipes (PHPs)</a:t>
            </a:r>
            <a:r>
              <a:rPr lang="en-US" sz="2000" dirty="0">
                <a:cs typeface="Poppins" panose="00000500000000000000" pitchFamily="2" charset="0"/>
              </a:rPr>
              <a:t>: Passive, low-cost, and energy-efficient. Maintain uniform temperature with phase change and pulsations.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Looped Heat Pipes (LHPs)</a:t>
            </a:r>
            <a:r>
              <a:rPr lang="en-US" sz="2000" dirty="0">
                <a:cs typeface="Poppins" panose="00000500000000000000" pitchFamily="2" charset="0"/>
              </a:rPr>
              <a:t>: Use acetone or alcohol to maintain safe battery temperatures below 50°C.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Standard Heat Pipes</a:t>
            </a:r>
            <a:r>
              <a:rPr lang="en-US" sz="2000" dirty="0">
                <a:cs typeface="Poppins" panose="00000500000000000000" pitchFamily="2" charset="0"/>
              </a:rPr>
              <a:t>: Flattened U-shaped pipes maintain temperatures below 55°C at heat loads of 400 W.</a:t>
            </a:r>
          </a:p>
          <a:p>
            <a:r>
              <a:rPr lang="en-US" sz="2000" b="1" dirty="0">
                <a:cs typeface="Poppins" panose="00000500000000000000" pitchFamily="2" charset="0"/>
              </a:rPr>
              <a:t>7. Emerging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Poppins" panose="00000500000000000000" pitchFamily="2" charset="0"/>
              </a:rPr>
              <a:t>Solid-State Batteries</a:t>
            </a:r>
            <a:r>
              <a:rPr lang="en-US" sz="2000" dirty="0">
                <a:cs typeface="Poppins" panose="00000500000000000000" pitchFamily="2" charset="0"/>
              </a:rPr>
              <a:t>: Higher energy density, but more prone to heat risks, making PHPs vital for cooling.</a:t>
            </a:r>
          </a:p>
          <a:p>
            <a:r>
              <a:rPr lang="en-US" sz="2000" b="1" dirty="0">
                <a:cs typeface="Poppins" panose="00000500000000000000" pitchFamily="2" charset="0"/>
              </a:rPr>
              <a:t>Experimental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Poppins" panose="00000500000000000000" pitchFamily="2" charset="0"/>
              </a:rPr>
              <a:t>A 3D PHP was tested on a 9-cell battery pack (9.6V, 5.4Ah), under varying power inputs and discharge curves, showing effective heat management.</a:t>
            </a:r>
          </a:p>
          <a:p>
            <a:endParaRPr lang="en-US" sz="2000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0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5">
            <a:extLst>
              <a:ext uri="{FF2B5EF4-FFF2-40B4-BE49-F238E27FC236}">
                <a16:creationId xmlns:a16="http://schemas.microsoft.com/office/drawing/2014/main" id="{6C5AE7F5-A7D6-4698-151A-53F8E63EA365}"/>
              </a:ext>
            </a:extLst>
          </p:cNvPr>
          <p:cNvSpPr/>
          <p:nvPr/>
        </p:nvSpPr>
        <p:spPr>
          <a:xfrm>
            <a:off x="0" y="0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cs typeface="Poppins" panose="000005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Literature Review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6BFCB-2CEE-4838-A9CD-0320A573374E}"/>
              </a:ext>
            </a:extLst>
          </p:cNvPr>
          <p:cNvGrpSpPr/>
          <p:nvPr/>
        </p:nvGrpSpPr>
        <p:grpSpPr>
          <a:xfrm>
            <a:off x="8969728" y="1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4" name="Freeform: Shape 17">
              <a:extLst>
                <a:ext uri="{FF2B5EF4-FFF2-40B4-BE49-F238E27FC236}">
                  <a16:creationId xmlns:a16="http://schemas.microsoft.com/office/drawing/2014/main" id="{3B73FC56-F245-C17A-A717-A5D01B78622D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C1661B32-EEB2-2E66-D27C-A1E20AAEE2EC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78CEE29-02EF-188B-2B5D-2E7BF886C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sp>
        <p:nvSpPr>
          <p:cNvPr id="7" name="Text Box 13">
            <a:extLst>
              <a:ext uri="{FF2B5EF4-FFF2-40B4-BE49-F238E27FC236}">
                <a16:creationId xmlns:a16="http://schemas.microsoft.com/office/drawing/2014/main" id="{1218DB34-B61E-0DB3-6D41-39ABC3B2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7602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DE31D1-9957-45D2-123D-7DB420817CD5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8.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665A19-8D8A-F1EE-31B2-4E4E47BBE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98529"/>
              </p:ext>
            </p:extLst>
          </p:nvPr>
        </p:nvGraphicFramePr>
        <p:xfrm>
          <a:off x="381271" y="919711"/>
          <a:ext cx="11402020" cy="219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20">
                  <a:extLst>
                    <a:ext uri="{9D8B030D-6E8A-4147-A177-3AD203B41FA5}">
                      <a16:colId xmlns:a16="http://schemas.microsoft.com/office/drawing/2014/main" val="3839772682"/>
                    </a:ext>
                  </a:extLst>
                </a:gridCol>
                <a:gridCol w="2608118">
                  <a:extLst>
                    <a:ext uri="{9D8B030D-6E8A-4147-A177-3AD203B41FA5}">
                      <a16:colId xmlns:a16="http://schemas.microsoft.com/office/drawing/2014/main" val="3543365154"/>
                    </a:ext>
                  </a:extLst>
                </a:gridCol>
                <a:gridCol w="6192982">
                  <a:extLst>
                    <a:ext uri="{9D8B030D-6E8A-4147-A177-3AD203B41FA5}">
                      <a16:colId xmlns:a16="http://schemas.microsoft.com/office/drawing/2014/main" val="1139208036"/>
                    </a:ext>
                  </a:extLst>
                </a:gridCol>
              </a:tblGrid>
              <a:tr h="4443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65965"/>
                  </a:ext>
                </a:extLst>
              </a:tr>
              <a:tr h="17531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Experimental study on the thermal performance of a battery thermal management system using heat pipes. (2021 )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Hussein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Mbulu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n-lt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Yossapong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Laoonual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n-lt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Somchai </a:t>
                      </a:r>
                      <a:r>
                        <a:rPr lang="en-US" sz="1600" b="0" dirty="0" err="1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Wongwises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n-lt"/>
                          <a:cs typeface="Poppins" panose="00000500000000000000" pitchFamily="2" charset="0"/>
                        </a:rPr>
                        <a:t> </a:t>
                      </a:r>
                    </a:p>
                    <a:p>
                      <a:endParaRPr lang="en-US" sz="1800" b="0" dirty="0">
                        <a:solidFill>
                          <a:sysClr val="windowText" lastClr="000000"/>
                        </a:solidFill>
                        <a:latin typeface="+mn-lt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Heat Pipe-Based BTMS Summary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Designed for EV battery thermal management under high heat.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Maintained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T_max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 ≤ 55°C and ΔT ≤ 5°C.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Achieved &gt;92% heat transfer efficiency.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015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73A387-C877-85FD-6F82-26F32085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0046"/>
              </p:ext>
            </p:extLst>
          </p:nvPr>
        </p:nvGraphicFramePr>
        <p:xfrm>
          <a:off x="381272" y="3236882"/>
          <a:ext cx="11382234" cy="258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893">
                  <a:extLst>
                    <a:ext uri="{9D8B030D-6E8A-4147-A177-3AD203B41FA5}">
                      <a16:colId xmlns:a16="http://schemas.microsoft.com/office/drawing/2014/main" val="2925750143"/>
                    </a:ext>
                  </a:extLst>
                </a:gridCol>
                <a:gridCol w="2632079">
                  <a:extLst>
                    <a:ext uri="{9D8B030D-6E8A-4147-A177-3AD203B41FA5}">
                      <a16:colId xmlns:a16="http://schemas.microsoft.com/office/drawing/2014/main" val="61091513"/>
                    </a:ext>
                  </a:extLst>
                </a:gridCol>
                <a:gridCol w="6158262">
                  <a:extLst>
                    <a:ext uri="{9D8B030D-6E8A-4147-A177-3AD203B41FA5}">
                      <a16:colId xmlns:a16="http://schemas.microsoft.com/office/drawing/2014/main" val="1171371127"/>
                    </a:ext>
                  </a:extLst>
                </a:gridCol>
              </a:tblGrid>
              <a:tr h="25865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Optimization of Thermal and Structural Design in Lithium‑Ion Batteries to Obtain Energy Efficient Battery Thermal Management System (BTMS): A Critical Review (2021)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H.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Fayaz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et al.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The review focuses on optimizing thermal and structural parameters of Battery Thermal Management Systems (BTMSs) for Lithium-ion Batteries (LIBs).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Key parameters include temperature control, uniformity, channel design, and pressure drop.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BTMS methods studied include air cooling, PCM, mini-channels, heat pipes, and water cooling.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3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CC09D5-22F9-C409-2FAF-329B5D02768B}"/>
              </a:ext>
            </a:extLst>
          </p:cNvPr>
          <p:cNvSpPr/>
          <p:nvPr/>
        </p:nvSpPr>
        <p:spPr>
          <a:xfrm>
            <a:off x="11522075" y="6400800"/>
            <a:ext cx="669925" cy="274638"/>
          </a:xfrm>
          <a:prstGeom prst="rect">
            <a:avLst/>
          </a:pr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cs typeface="Poppins" panose="00000500000000000000" pitchFamily="2" charset="0"/>
              </a:rPr>
              <a:t>09.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E5B4A956-43BC-87C5-9882-F5C4686C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6930"/>
            <a:ext cx="11382233" cy="287836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rgbClr val="050505"/>
                </a:solidFill>
              </a:rPr>
              <a:t> PARUL INSTITUTE OF ENGINEERING AND TECHNOLOGY, PARUL UNIVERSITY</a:t>
            </a:r>
            <a:endParaRPr lang="en-US" sz="1200" dirty="0">
              <a:solidFill>
                <a:srgbClr val="050505"/>
              </a:solidFill>
            </a:endParaRPr>
          </a:p>
        </p:txBody>
      </p:sp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E81E69BA-5012-AB7F-F955-20E83976CF17}"/>
              </a:ext>
            </a:extLst>
          </p:cNvPr>
          <p:cNvSpPr/>
          <p:nvPr/>
        </p:nvSpPr>
        <p:spPr>
          <a:xfrm>
            <a:off x="-9832" y="29496"/>
            <a:ext cx="9608024" cy="756000"/>
          </a:xfrm>
          <a:custGeom>
            <a:avLst/>
            <a:gdLst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60760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69742 w 8765002"/>
              <a:gd name="connsiteY3" fmla="*/ 1157400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  <a:gd name="connsiteX0" fmla="*/ 0 w 8765002"/>
              <a:gd name="connsiteY0" fmla="*/ 0 h 1157400"/>
              <a:gd name="connsiteX1" fmla="*/ 7607602 w 8765002"/>
              <a:gd name="connsiteY1" fmla="*/ 0 h 1157400"/>
              <a:gd name="connsiteX2" fmla="*/ 8765002 w 8765002"/>
              <a:gd name="connsiteY2" fmla="*/ 0 h 1157400"/>
              <a:gd name="connsiteX3" fmla="*/ 7924865 w 8765002"/>
              <a:gd name="connsiteY3" fmla="*/ 1138735 h 1157400"/>
              <a:gd name="connsiteX4" fmla="*/ 0 w 8765002"/>
              <a:gd name="connsiteY4" fmla="*/ 1157400 h 1157400"/>
              <a:gd name="connsiteX5" fmla="*/ 0 w 8765002"/>
              <a:gd name="connsiteY5" fmla="*/ 0 h 11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5002" h="1157400">
                <a:moveTo>
                  <a:pt x="0" y="0"/>
                </a:moveTo>
                <a:lnTo>
                  <a:pt x="7607602" y="0"/>
                </a:lnTo>
                <a:lnTo>
                  <a:pt x="8765002" y="0"/>
                </a:lnTo>
                <a:lnTo>
                  <a:pt x="7924865" y="1138735"/>
                </a:lnTo>
                <a:lnTo>
                  <a:pt x="0" y="1157400"/>
                </a:lnTo>
                <a:lnTo>
                  <a:pt x="0" y="0"/>
                </a:lnTo>
                <a:close/>
              </a:path>
            </a:pathLst>
          </a:custGeom>
          <a:solidFill>
            <a:srgbClr val="7FB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  <a:cs typeface="Poppins" panose="00000500000000000000" pitchFamily="2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cs typeface="Poppins" panose="00000500000000000000" pitchFamily="2" charset="0"/>
              </a:rPr>
              <a:t>Literature Review</a:t>
            </a:r>
          </a:p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0FCD5A-0B22-6E51-F740-1F0D74D80F74}"/>
              </a:ext>
            </a:extLst>
          </p:cNvPr>
          <p:cNvGrpSpPr/>
          <p:nvPr/>
        </p:nvGrpSpPr>
        <p:grpSpPr>
          <a:xfrm>
            <a:off x="8969728" y="9833"/>
            <a:ext cx="3239069" cy="756000"/>
            <a:chOff x="8045711" y="1"/>
            <a:chExt cx="4146289" cy="900000"/>
          </a:xfrm>
          <a:solidFill>
            <a:schemeClr val="bg1">
              <a:lumMod val="75000"/>
            </a:schemeClr>
          </a:solidFill>
        </p:grpSpPr>
        <p:sp>
          <p:nvSpPr>
            <p:cNvPr id="6" name="Freeform: Shape 17">
              <a:extLst>
                <a:ext uri="{FF2B5EF4-FFF2-40B4-BE49-F238E27FC236}">
                  <a16:creationId xmlns:a16="http://schemas.microsoft.com/office/drawing/2014/main" id="{32CFFEE0-00CA-E89A-E725-3A5A38429306}"/>
                </a:ext>
              </a:extLst>
            </p:cNvPr>
            <p:cNvSpPr/>
            <p:nvPr/>
          </p:nvSpPr>
          <p:spPr>
            <a:xfrm>
              <a:off x="8045711" y="1"/>
              <a:ext cx="1157399" cy="900000"/>
            </a:xfrm>
            <a:custGeom>
              <a:avLst/>
              <a:gdLst>
                <a:gd name="connsiteX0" fmla="*/ 1157399 w 1157399"/>
                <a:gd name="connsiteY0" fmla="*/ 0 h 1157400"/>
                <a:gd name="connsiteX1" fmla="*/ 1157399 w 1157399"/>
                <a:gd name="connsiteY1" fmla="*/ 1157400 h 1157400"/>
                <a:gd name="connsiteX2" fmla="*/ 0 w 1157399"/>
                <a:gd name="connsiteY2" fmla="*/ 1157400 h 1157400"/>
                <a:gd name="connsiteX3" fmla="*/ 1157399 w 1157399"/>
                <a:gd name="connsiteY3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7399" h="1157400">
                  <a:moveTo>
                    <a:pt x="1157399" y="0"/>
                  </a:moveTo>
                  <a:lnTo>
                    <a:pt x="1157399" y="1157400"/>
                  </a:lnTo>
                  <a:lnTo>
                    <a:pt x="0" y="1157400"/>
                  </a:lnTo>
                  <a:lnTo>
                    <a:pt x="115739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239D2FE2-082C-D7F2-CB49-B5BECB3248D9}"/>
                </a:ext>
              </a:extLst>
            </p:cNvPr>
            <p:cNvSpPr/>
            <p:nvPr/>
          </p:nvSpPr>
          <p:spPr>
            <a:xfrm>
              <a:off x="9203112" y="1"/>
              <a:ext cx="2988888" cy="900000"/>
            </a:xfrm>
            <a:custGeom>
              <a:avLst/>
              <a:gdLst>
                <a:gd name="connsiteX0" fmla="*/ 0 w 2988888"/>
                <a:gd name="connsiteY0" fmla="*/ 0 h 1157400"/>
                <a:gd name="connsiteX1" fmla="*/ 2988888 w 2988888"/>
                <a:gd name="connsiteY1" fmla="*/ 0 h 1157400"/>
                <a:gd name="connsiteX2" fmla="*/ 2988888 w 2988888"/>
                <a:gd name="connsiteY2" fmla="*/ 1157400 h 1157400"/>
                <a:gd name="connsiteX3" fmla="*/ 0 w 2988888"/>
                <a:gd name="connsiteY3" fmla="*/ 1157400 h 1157400"/>
                <a:gd name="connsiteX4" fmla="*/ 0 w 2988888"/>
                <a:gd name="connsiteY4" fmla="*/ 0 h 1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888" h="1157400">
                  <a:moveTo>
                    <a:pt x="0" y="0"/>
                  </a:moveTo>
                  <a:lnTo>
                    <a:pt x="2988888" y="0"/>
                  </a:lnTo>
                  <a:lnTo>
                    <a:pt x="2988888" y="1157400"/>
                  </a:lnTo>
                  <a:lnTo>
                    <a:pt x="0" y="1157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CC875D-E1CB-7986-7842-DA7A09626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161" y="-263479"/>
            <a:ext cx="1284702" cy="128470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6674F9F-3548-AC1F-2DEC-014078592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34601"/>
              </p:ext>
            </p:extLst>
          </p:nvPr>
        </p:nvGraphicFramePr>
        <p:xfrm>
          <a:off x="252481" y="993316"/>
          <a:ext cx="11780191" cy="233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292">
                  <a:extLst>
                    <a:ext uri="{9D8B030D-6E8A-4147-A177-3AD203B41FA5}">
                      <a16:colId xmlns:a16="http://schemas.microsoft.com/office/drawing/2014/main" val="1503155847"/>
                    </a:ext>
                  </a:extLst>
                </a:gridCol>
                <a:gridCol w="2982191">
                  <a:extLst>
                    <a:ext uri="{9D8B030D-6E8A-4147-A177-3AD203B41FA5}">
                      <a16:colId xmlns:a16="http://schemas.microsoft.com/office/drawing/2014/main" val="2581846597"/>
                    </a:ext>
                  </a:extLst>
                </a:gridCol>
                <a:gridCol w="6504708">
                  <a:extLst>
                    <a:ext uri="{9D8B030D-6E8A-4147-A177-3AD203B41FA5}">
                      <a16:colId xmlns:a16="http://schemas.microsoft.com/office/drawing/2014/main" val="615512497"/>
                    </a:ext>
                  </a:extLst>
                </a:gridCol>
              </a:tblGrid>
              <a:tr h="765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TITLE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AUTHOR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OVERVIEW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10673"/>
                  </a:ext>
                </a:extLst>
              </a:tr>
              <a:tr h="1566661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Poppins" panose="00000500000000000000" pitchFamily="2" charset="0"/>
                        </a:rPr>
                        <a:t>Analysis of a Battery Thermal Management System for Electric Vehicles using Heat Pipe Technology</a:t>
                      </a:r>
                    </a:p>
                    <a:p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Poppins" panose="00000500000000000000" pitchFamily="2" charset="0"/>
                        </a:rPr>
                        <a:t>( 2022 )	[5]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Eoin Guinan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Joseph Mooney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Johnathan Ottman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Jeff Punch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Standard heat pipe works well at &lt;40W; 42.9°C max at 40W.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MBHP suitable for &lt;20W heat loads.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Increased flow reduces temperature but decreases cold plate efficiency.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  <a:cs typeface="Poppins" panose="00000500000000000000" pitchFamily="2" charset="0"/>
                        </a:rPr>
                        <a:t>TEC model shows 15% accuracy in predicting temps.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642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37DA70A-5F3F-F984-9232-609E4E0F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5463"/>
              </p:ext>
            </p:extLst>
          </p:nvPr>
        </p:nvGraphicFramePr>
        <p:xfrm>
          <a:off x="252482" y="3429000"/>
          <a:ext cx="11887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09">
                  <a:extLst>
                    <a:ext uri="{9D8B030D-6E8A-4147-A177-3AD203B41FA5}">
                      <a16:colId xmlns:a16="http://schemas.microsoft.com/office/drawing/2014/main" val="4155352510"/>
                    </a:ext>
                  </a:extLst>
                </a:gridCol>
                <a:gridCol w="2982191">
                  <a:extLst>
                    <a:ext uri="{9D8B030D-6E8A-4147-A177-3AD203B41FA5}">
                      <a16:colId xmlns:a16="http://schemas.microsoft.com/office/drawing/2014/main" val="2005629085"/>
                    </a:ext>
                  </a:extLst>
                </a:gridCol>
                <a:gridCol w="6629399">
                  <a:extLst>
                    <a:ext uri="{9D8B030D-6E8A-4147-A177-3AD203B41FA5}">
                      <a16:colId xmlns:a16="http://schemas.microsoft.com/office/drawing/2014/main" val="1506133713"/>
                    </a:ext>
                  </a:extLst>
                </a:gridCol>
              </a:tblGrid>
              <a:tr h="16968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Review of the Parameters Affecting a Heat Pipe Thermal Management System for Lithium-Ion Batteries. (2022) 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Kittinan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Boonma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Napol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Patimaporntap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Hussein Mbulu,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Piyatida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Trinuruk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Kitchanon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Ruangjirakit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Yossapong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Laoonual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Somchai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Wongwises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Investigates the impact of ambient temperature, coolant temperature, and coolant flow rate on effective thermal management.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Examines the role of heat generation rate, start-up time, and inclination angle of the heat pipe.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Analyzes the influence of condenser and evaporator section lengths on system efficiency.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6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20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3077</Words>
  <Application>Microsoft Office PowerPoint</Application>
  <PresentationFormat>Widescreen</PresentationFormat>
  <Paragraphs>349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bhayanidarshan2110@gmail.com</cp:lastModifiedBy>
  <cp:revision>126</cp:revision>
  <cp:lastPrinted>2024-03-10T11:24:16Z</cp:lastPrinted>
  <dcterms:created xsi:type="dcterms:W3CDTF">2024-02-09T08:56:35Z</dcterms:created>
  <dcterms:modified xsi:type="dcterms:W3CDTF">2025-03-25T05:46:30Z</dcterms:modified>
</cp:coreProperties>
</file>