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77" r:id="rId4"/>
    <p:sldId id="269" r:id="rId5"/>
    <p:sldId id="270" r:id="rId6"/>
    <p:sldId id="271" r:id="rId7"/>
    <p:sldId id="272" r:id="rId8"/>
    <p:sldId id="273" r:id="rId9"/>
    <p:sldId id="274" r:id="rId10"/>
    <p:sldId id="262" r:id="rId11"/>
    <p:sldId id="280" r:id="rId12"/>
    <p:sldId id="263" r:id="rId13"/>
    <p:sldId id="265" r:id="rId14"/>
    <p:sldId id="266" r:id="rId15"/>
    <p:sldId id="267" r:id="rId16"/>
    <p:sldId id="283" r:id="rId17"/>
    <p:sldId id="275" r:id="rId18"/>
    <p:sldId id="281" r:id="rId19"/>
    <p:sldId id="282"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505"/>
    <a:srgbClr val="7FB6D4"/>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B5898D-B165-4CD9-8415-1907BF0CACFD}" v="10" dt="2025-07-28T17:13:50.9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shan Bhayani" userId="7ff8a9c2ebaaf3ac" providerId="LiveId" clId="{6AB5898D-B165-4CD9-8415-1907BF0CACFD}"/>
    <pc:docChg chg="undo custSel delSld modSld">
      <pc:chgData name="Darshan Bhayani" userId="7ff8a9c2ebaaf3ac" providerId="LiveId" clId="{6AB5898D-B165-4CD9-8415-1907BF0CACFD}" dt="2025-07-28T17:27:47.785" v="618" actId="948"/>
      <pc:docMkLst>
        <pc:docMk/>
      </pc:docMkLst>
      <pc:sldChg chg="modSp mod">
        <pc:chgData name="Darshan Bhayani" userId="7ff8a9c2ebaaf3ac" providerId="LiveId" clId="{6AB5898D-B165-4CD9-8415-1907BF0CACFD}" dt="2025-07-28T17:14:36.519" v="328" actId="1076"/>
        <pc:sldMkLst>
          <pc:docMk/>
          <pc:sldMk cId="526158025" sldId="259"/>
        </pc:sldMkLst>
        <pc:spChg chg="mod">
          <ac:chgData name="Darshan Bhayani" userId="7ff8a9c2ebaaf3ac" providerId="LiveId" clId="{6AB5898D-B165-4CD9-8415-1907BF0CACFD}" dt="2025-07-28T17:14:36.519" v="328" actId="1076"/>
          <ac:spMkLst>
            <pc:docMk/>
            <pc:sldMk cId="526158025" sldId="259"/>
            <ac:spMk id="2" creationId="{25CF06F3-8F0B-122B-4E95-42B0AA8942BB}"/>
          </ac:spMkLst>
        </pc:spChg>
        <pc:spChg chg="mod">
          <ac:chgData name="Darshan Bhayani" userId="7ff8a9c2ebaaf3ac" providerId="LiveId" clId="{6AB5898D-B165-4CD9-8415-1907BF0CACFD}" dt="2025-07-28T17:13:53.587" v="322" actId="20577"/>
          <ac:spMkLst>
            <pc:docMk/>
            <pc:sldMk cId="526158025" sldId="259"/>
            <ac:spMk id="15" creationId="{00000000-0000-0000-0000-000000000000}"/>
          </ac:spMkLst>
        </pc:spChg>
      </pc:sldChg>
      <pc:sldChg chg="modSp mod">
        <pc:chgData name="Darshan Bhayani" userId="7ff8a9c2ebaaf3ac" providerId="LiveId" clId="{6AB5898D-B165-4CD9-8415-1907BF0CACFD}" dt="2025-07-28T17:27:25.349" v="616" actId="948"/>
        <pc:sldMkLst>
          <pc:docMk/>
          <pc:sldMk cId="3597885335" sldId="262"/>
        </pc:sldMkLst>
        <pc:graphicFrameChg chg="modGraphic">
          <ac:chgData name="Darshan Bhayani" userId="7ff8a9c2ebaaf3ac" providerId="LiveId" clId="{6AB5898D-B165-4CD9-8415-1907BF0CACFD}" dt="2025-07-28T16:45:17.918" v="40" actId="20577"/>
          <ac:graphicFrameMkLst>
            <pc:docMk/>
            <pc:sldMk cId="3597885335" sldId="262"/>
            <ac:graphicFrameMk id="2" creationId="{139156D0-387C-B423-BFF7-7D90D0C06C24}"/>
          </ac:graphicFrameMkLst>
        </pc:graphicFrameChg>
        <pc:graphicFrameChg chg="modGraphic">
          <ac:chgData name="Darshan Bhayani" userId="7ff8a9c2ebaaf3ac" providerId="LiveId" clId="{6AB5898D-B165-4CD9-8415-1907BF0CACFD}" dt="2025-07-28T17:27:25.349" v="616" actId="948"/>
          <ac:graphicFrameMkLst>
            <pc:docMk/>
            <pc:sldMk cId="3597885335" sldId="262"/>
            <ac:graphicFrameMk id="3" creationId="{0BC0D1CE-4085-CE64-8A44-0670D746E91E}"/>
          </ac:graphicFrameMkLst>
        </pc:graphicFrameChg>
      </pc:sldChg>
      <pc:sldChg chg="modSp mod">
        <pc:chgData name="Darshan Bhayani" userId="7ff8a9c2ebaaf3ac" providerId="LiveId" clId="{6AB5898D-B165-4CD9-8415-1907BF0CACFD}" dt="2025-07-28T16:48:03.093" v="73" actId="5793"/>
        <pc:sldMkLst>
          <pc:docMk/>
          <pc:sldMk cId="3832736026" sldId="266"/>
        </pc:sldMkLst>
        <pc:spChg chg="mod">
          <ac:chgData name="Darshan Bhayani" userId="7ff8a9c2ebaaf3ac" providerId="LiveId" clId="{6AB5898D-B165-4CD9-8415-1907BF0CACFD}" dt="2025-07-28T16:48:03.093" v="73" actId="5793"/>
          <ac:spMkLst>
            <pc:docMk/>
            <pc:sldMk cId="3832736026" sldId="266"/>
            <ac:spMk id="13" creationId="{00000000-0000-0000-0000-000000000000}"/>
          </ac:spMkLst>
        </pc:spChg>
      </pc:sldChg>
      <pc:sldChg chg="modSp mod">
        <pc:chgData name="Darshan Bhayani" userId="7ff8a9c2ebaaf3ac" providerId="LiveId" clId="{6AB5898D-B165-4CD9-8415-1907BF0CACFD}" dt="2025-07-28T17:26:06.381" v="611" actId="948"/>
        <pc:sldMkLst>
          <pc:docMk/>
          <pc:sldMk cId="742223765" sldId="271"/>
        </pc:sldMkLst>
        <pc:graphicFrameChg chg="modGraphic">
          <ac:chgData name="Darshan Bhayani" userId="7ff8a9c2ebaaf3ac" providerId="LiveId" clId="{6AB5898D-B165-4CD9-8415-1907BF0CACFD}" dt="2025-07-28T17:25:54.591" v="610" actId="948"/>
          <ac:graphicFrameMkLst>
            <pc:docMk/>
            <pc:sldMk cId="742223765" sldId="271"/>
            <ac:graphicFrameMk id="10" creationId="{7FCD454C-FD60-93DB-A1EF-F475AD2B048C}"/>
          </ac:graphicFrameMkLst>
        </pc:graphicFrameChg>
        <pc:graphicFrameChg chg="modGraphic">
          <ac:chgData name="Darshan Bhayani" userId="7ff8a9c2ebaaf3ac" providerId="LiveId" clId="{6AB5898D-B165-4CD9-8415-1907BF0CACFD}" dt="2025-07-28T17:26:06.381" v="611" actId="948"/>
          <ac:graphicFrameMkLst>
            <pc:docMk/>
            <pc:sldMk cId="742223765" sldId="271"/>
            <ac:graphicFrameMk id="12" creationId="{3249CC43-847F-C22C-9EEF-F7F98530F7B6}"/>
          </ac:graphicFrameMkLst>
        </pc:graphicFrameChg>
      </pc:sldChg>
      <pc:sldChg chg="modSp mod">
        <pc:chgData name="Darshan Bhayani" userId="7ff8a9c2ebaaf3ac" providerId="LiveId" clId="{6AB5898D-B165-4CD9-8415-1907BF0CACFD}" dt="2025-07-28T17:25:40.777" v="609" actId="948"/>
        <pc:sldMkLst>
          <pc:docMk/>
          <pc:sldMk cId="1794930138" sldId="272"/>
        </pc:sldMkLst>
        <pc:graphicFrameChg chg="modGraphic">
          <ac:chgData name="Darshan Bhayani" userId="7ff8a9c2ebaaf3ac" providerId="LiveId" clId="{6AB5898D-B165-4CD9-8415-1907BF0CACFD}" dt="2025-07-28T17:25:28.009" v="608" actId="948"/>
          <ac:graphicFrameMkLst>
            <pc:docMk/>
            <pc:sldMk cId="1794930138" sldId="272"/>
            <ac:graphicFrameMk id="10" creationId="{5F7633B0-3841-529A-417E-0BFA599B52B2}"/>
          </ac:graphicFrameMkLst>
        </pc:graphicFrameChg>
        <pc:graphicFrameChg chg="modGraphic">
          <ac:chgData name="Darshan Bhayani" userId="7ff8a9c2ebaaf3ac" providerId="LiveId" clId="{6AB5898D-B165-4CD9-8415-1907BF0CACFD}" dt="2025-07-28T17:25:40.777" v="609" actId="948"/>
          <ac:graphicFrameMkLst>
            <pc:docMk/>
            <pc:sldMk cId="1794930138" sldId="272"/>
            <ac:graphicFrameMk id="11" creationId="{8F341ADF-02D7-EEAB-8765-C25905997079}"/>
          </ac:graphicFrameMkLst>
        </pc:graphicFrameChg>
      </pc:sldChg>
      <pc:sldChg chg="modSp mod">
        <pc:chgData name="Darshan Bhayani" userId="7ff8a9c2ebaaf3ac" providerId="LiveId" clId="{6AB5898D-B165-4CD9-8415-1907BF0CACFD}" dt="2025-07-28T17:26:35.728" v="613" actId="948"/>
        <pc:sldMkLst>
          <pc:docMk/>
          <pc:sldMk cId="2125248324" sldId="273"/>
        </pc:sldMkLst>
        <pc:graphicFrameChg chg="modGraphic">
          <ac:chgData name="Darshan Bhayani" userId="7ff8a9c2ebaaf3ac" providerId="LiveId" clId="{6AB5898D-B165-4CD9-8415-1907BF0CACFD}" dt="2025-07-28T17:26:35.728" v="613" actId="948"/>
          <ac:graphicFrameMkLst>
            <pc:docMk/>
            <pc:sldMk cId="2125248324" sldId="273"/>
            <ac:graphicFrameMk id="10" creationId="{7B8FF755-8973-398F-118C-845F54C2E17E}"/>
          </ac:graphicFrameMkLst>
        </pc:graphicFrameChg>
        <pc:graphicFrameChg chg="modGraphic">
          <ac:chgData name="Darshan Bhayani" userId="7ff8a9c2ebaaf3ac" providerId="LiveId" clId="{6AB5898D-B165-4CD9-8415-1907BF0CACFD}" dt="2025-07-28T17:26:25.164" v="612" actId="948"/>
          <ac:graphicFrameMkLst>
            <pc:docMk/>
            <pc:sldMk cId="2125248324" sldId="273"/>
            <ac:graphicFrameMk id="11" creationId="{29196653-25E0-7950-BB20-02CA66C14727}"/>
          </ac:graphicFrameMkLst>
        </pc:graphicFrameChg>
      </pc:sldChg>
      <pc:sldChg chg="modSp mod">
        <pc:chgData name="Darshan Bhayani" userId="7ff8a9c2ebaaf3ac" providerId="LiveId" clId="{6AB5898D-B165-4CD9-8415-1907BF0CACFD}" dt="2025-07-28T17:27:03.317" v="615" actId="948"/>
        <pc:sldMkLst>
          <pc:docMk/>
          <pc:sldMk cId="4288167309" sldId="274"/>
        </pc:sldMkLst>
        <pc:graphicFrameChg chg="modGraphic">
          <ac:chgData name="Darshan Bhayani" userId="7ff8a9c2ebaaf3ac" providerId="LiveId" clId="{6AB5898D-B165-4CD9-8415-1907BF0CACFD}" dt="2025-07-28T17:26:51.891" v="614" actId="948"/>
          <ac:graphicFrameMkLst>
            <pc:docMk/>
            <pc:sldMk cId="4288167309" sldId="274"/>
            <ac:graphicFrameMk id="10" creationId="{4CE660EE-BC77-5356-4F97-29EA4BEC5ACD}"/>
          </ac:graphicFrameMkLst>
        </pc:graphicFrameChg>
        <pc:graphicFrameChg chg="modGraphic">
          <ac:chgData name="Darshan Bhayani" userId="7ff8a9c2ebaaf3ac" providerId="LiveId" clId="{6AB5898D-B165-4CD9-8415-1907BF0CACFD}" dt="2025-07-28T17:27:03.317" v="615" actId="948"/>
          <ac:graphicFrameMkLst>
            <pc:docMk/>
            <pc:sldMk cId="4288167309" sldId="274"/>
            <ac:graphicFrameMk id="11" creationId="{EF179F00-E859-33E8-AD9A-9AD63876AB12}"/>
          </ac:graphicFrameMkLst>
        </pc:graphicFrameChg>
      </pc:sldChg>
      <pc:sldChg chg="addSp delSp modSp mod">
        <pc:chgData name="Darshan Bhayani" userId="7ff8a9c2ebaaf3ac" providerId="LiveId" clId="{6AB5898D-B165-4CD9-8415-1907BF0CACFD}" dt="2025-07-28T17:13:31.236" v="317" actId="2711"/>
        <pc:sldMkLst>
          <pc:docMk/>
          <pc:sldMk cId="2822589771" sldId="277"/>
        </pc:sldMkLst>
        <pc:spChg chg="add del mod">
          <ac:chgData name="Darshan Bhayani" userId="7ff8a9c2ebaaf3ac" providerId="LiveId" clId="{6AB5898D-B165-4CD9-8415-1907BF0CACFD}" dt="2025-07-28T17:12:37.872" v="311"/>
          <ac:spMkLst>
            <pc:docMk/>
            <pc:sldMk cId="2822589771" sldId="277"/>
            <ac:spMk id="12" creationId="{0E1DB653-1764-4B02-46D5-04715914A236}"/>
          </ac:spMkLst>
        </pc:spChg>
        <pc:spChg chg="add">
          <ac:chgData name="Darshan Bhayani" userId="7ff8a9c2ebaaf3ac" providerId="LiveId" clId="{6AB5898D-B165-4CD9-8415-1907BF0CACFD}" dt="2025-07-28T17:12:18.615" v="306"/>
          <ac:spMkLst>
            <pc:docMk/>
            <pc:sldMk cId="2822589771" sldId="277"/>
            <ac:spMk id="13" creationId="{FDAD3EE3-46C5-0361-6AB4-31864309F070}"/>
          </ac:spMkLst>
        </pc:spChg>
        <pc:spChg chg="add mod">
          <ac:chgData name="Darshan Bhayani" userId="7ff8a9c2ebaaf3ac" providerId="LiveId" clId="{6AB5898D-B165-4CD9-8415-1907BF0CACFD}" dt="2025-07-28T17:13:31.236" v="317" actId="2711"/>
          <ac:spMkLst>
            <pc:docMk/>
            <pc:sldMk cId="2822589771" sldId="277"/>
            <ac:spMk id="14" creationId="{A22322CE-66E7-18C3-004D-95B3EF7DE36B}"/>
          </ac:spMkLst>
        </pc:spChg>
        <pc:spChg chg="add mod">
          <ac:chgData name="Darshan Bhayani" userId="7ff8a9c2ebaaf3ac" providerId="LiveId" clId="{6AB5898D-B165-4CD9-8415-1907BF0CACFD}" dt="2025-07-28T17:12:27.950" v="309"/>
          <ac:spMkLst>
            <pc:docMk/>
            <pc:sldMk cId="2822589771" sldId="277"/>
            <ac:spMk id="15" creationId="{42B9863F-AF49-E017-DBAF-DEE423C52F86}"/>
          </ac:spMkLst>
        </pc:spChg>
        <pc:graphicFrameChg chg="add mod modGraphic">
          <ac:chgData name="Darshan Bhayani" userId="7ff8a9c2ebaaf3ac" providerId="LiveId" clId="{6AB5898D-B165-4CD9-8415-1907BF0CACFD}" dt="2025-07-28T17:11:30.785" v="299" actId="207"/>
          <ac:graphicFrameMkLst>
            <pc:docMk/>
            <pc:sldMk cId="2822589771" sldId="277"/>
            <ac:graphicFrameMk id="10" creationId="{2F1E2FFB-4A53-1538-808C-CC9AB29205AF}"/>
          </ac:graphicFrameMkLst>
        </pc:graphicFrameChg>
      </pc:sldChg>
      <pc:sldChg chg="del">
        <pc:chgData name="Darshan Bhayani" userId="7ff8a9c2ebaaf3ac" providerId="LiveId" clId="{6AB5898D-B165-4CD9-8415-1907BF0CACFD}" dt="2025-07-28T17:15:38.281" v="329" actId="2696"/>
        <pc:sldMkLst>
          <pc:docMk/>
          <pc:sldMk cId="1000080310" sldId="279"/>
        </pc:sldMkLst>
      </pc:sldChg>
      <pc:sldChg chg="modSp mod">
        <pc:chgData name="Darshan Bhayani" userId="7ff8a9c2ebaaf3ac" providerId="LiveId" clId="{6AB5898D-B165-4CD9-8415-1907BF0CACFD}" dt="2025-07-28T17:27:47.785" v="618" actId="948"/>
        <pc:sldMkLst>
          <pc:docMk/>
          <pc:sldMk cId="2349239546" sldId="280"/>
        </pc:sldMkLst>
        <pc:graphicFrameChg chg="modGraphic">
          <ac:chgData name="Darshan Bhayani" userId="7ff8a9c2ebaaf3ac" providerId="LiveId" clId="{6AB5898D-B165-4CD9-8415-1907BF0CACFD}" dt="2025-07-28T17:27:36.793" v="617" actId="948"/>
          <ac:graphicFrameMkLst>
            <pc:docMk/>
            <pc:sldMk cId="2349239546" sldId="280"/>
            <ac:graphicFrameMk id="10" creationId="{CF68EC0B-B33E-4FFA-3804-B472E1C4C472}"/>
          </ac:graphicFrameMkLst>
        </pc:graphicFrameChg>
        <pc:graphicFrameChg chg="modGraphic">
          <ac:chgData name="Darshan Bhayani" userId="7ff8a9c2ebaaf3ac" providerId="LiveId" clId="{6AB5898D-B165-4CD9-8415-1907BF0CACFD}" dt="2025-07-28T17:27:47.785" v="618" actId="948"/>
          <ac:graphicFrameMkLst>
            <pc:docMk/>
            <pc:sldMk cId="2349239546" sldId="280"/>
            <ac:graphicFrameMk id="11" creationId="{9DB4D188-5CE4-BCBA-202A-EFC846267128}"/>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E625770-9A84-4D50-93EB-40B2E60218DC}" type="datetimeFigureOut">
              <a:rPr lang="en-IN" smtClean="0"/>
              <a:t>28-07-2025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5DCA47-C495-41D0-A6EB-B3AF22D7ED7C}" type="slidenum">
              <a:rPr lang="en-IN" smtClean="0"/>
              <a:t>‹#›</a:t>
            </a:fld>
            <a:endParaRPr lang="en-IN"/>
          </a:p>
        </p:txBody>
      </p:sp>
    </p:spTree>
    <p:extLst>
      <p:ext uri="{BB962C8B-B14F-4D97-AF65-F5344CB8AC3E}">
        <p14:creationId xmlns:p14="http://schemas.microsoft.com/office/powerpoint/2010/main" val="1989680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E625770-9A84-4D50-93EB-40B2E60218DC}" type="datetimeFigureOut">
              <a:rPr lang="en-IN" smtClean="0"/>
              <a:t>28-07-2025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5DCA47-C495-41D0-A6EB-B3AF22D7ED7C}" type="slidenum">
              <a:rPr lang="en-IN" smtClean="0"/>
              <a:t>‹#›</a:t>
            </a:fld>
            <a:endParaRPr lang="en-IN"/>
          </a:p>
        </p:txBody>
      </p:sp>
    </p:spTree>
    <p:extLst>
      <p:ext uri="{BB962C8B-B14F-4D97-AF65-F5344CB8AC3E}">
        <p14:creationId xmlns:p14="http://schemas.microsoft.com/office/powerpoint/2010/main" val="11275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E625770-9A84-4D50-93EB-40B2E60218DC}" type="datetimeFigureOut">
              <a:rPr lang="en-IN" smtClean="0"/>
              <a:t>28-07-2025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5DCA47-C495-41D0-A6EB-B3AF22D7ED7C}" type="slidenum">
              <a:rPr lang="en-IN" smtClean="0"/>
              <a:t>‹#›</a:t>
            </a:fld>
            <a:endParaRPr lang="en-IN"/>
          </a:p>
        </p:txBody>
      </p:sp>
    </p:spTree>
    <p:extLst>
      <p:ext uri="{BB962C8B-B14F-4D97-AF65-F5344CB8AC3E}">
        <p14:creationId xmlns:p14="http://schemas.microsoft.com/office/powerpoint/2010/main" val="2586395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E625770-9A84-4D50-93EB-40B2E60218DC}" type="datetimeFigureOut">
              <a:rPr lang="en-IN" smtClean="0"/>
              <a:t>28-07-2025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5DCA47-C495-41D0-A6EB-B3AF22D7ED7C}" type="slidenum">
              <a:rPr lang="en-IN" smtClean="0"/>
              <a:t>‹#›</a:t>
            </a:fld>
            <a:endParaRPr lang="en-IN"/>
          </a:p>
        </p:txBody>
      </p:sp>
    </p:spTree>
    <p:extLst>
      <p:ext uri="{BB962C8B-B14F-4D97-AF65-F5344CB8AC3E}">
        <p14:creationId xmlns:p14="http://schemas.microsoft.com/office/powerpoint/2010/main" val="3639435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25770-9A84-4D50-93EB-40B2E60218DC}" type="datetimeFigureOut">
              <a:rPr lang="en-IN" smtClean="0"/>
              <a:t>28-07-2025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5DCA47-C495-41D0-A6EB-B3AF22D7ED7C}" type="slidenum">
              <a:rPr lang="en-IN" smtClean="0"/>
              <a:t>‹#›</a:t>
            </a:fld>
            <a:endParaRPr lang="en-IN"/>
          </a:p>
        </p:txBody>
      </p:sp>
    </p:spTree>
    <p:extLst>
      <p:ext uri="{BB962C8B-B14F-4D97-AF65-F5344CB8AC3E}">
        <p14:creationId xmlns:p14="http://schemas.microsoft.com/office/powerpoint/2010/main" val="422714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E625770-9A84-4D50-93EB-40B2E60218DC}" type="datetimeFigureOut">
              <a:rPr lang="en-IN" smtClean="0"/>
              <a:t>28-07-2025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5DCA47-C495-41D0-A6EB-B3AF22D7ED7C}" type="slidenum">
              <a:rPr lang="en-IN" smtClean="0"/>
              <a:t>‹#›</a:t>
            </a:fld>
            <a:endParaRPr lang="en-IN"/>
          </a:p>
        </p:txBody>
      </p:sp>
    </p:spTree>
    <p:extLst>
      <p:ext uri="{BB962C8B-B14F-4D97-AF65-F5344CB8AC3E}">
        <p14:creationId xmlns:p14="http://schemas.microsoft.com/office/powerpoint/2010/main" val="3066989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E625770-9A84-4D50-93EB-40B2E60218DC}" type="datetimeFigureOut">
              <a:rPr lang="en-IN" smtClean="0"/>
              <a:t>28-07-2025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5DCA47-C495-41D0-A6EB-B3AF22D7ED7C}" type="slidenum">
              <a:rPr lang="en-IN" smtClean="0"/>
              <a:t>‹#›</a:t>
            </a:fld>
            <a:endParaRPr lang="en-IN"/>
          </a:p>
        </p:txBody>
      </p:sp>
    </p:spTree>
    <p:extLst>
      <p:ext uri="{BB962C8B-B14F-4D97-AF65-F5344CB8AC3E}">
        <p14:creationId xmlns:p14="http://schemas.microsoft.com/office/powerpoint/2010/main" val="189938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E625770-9A84-4D50-93EB-40B2E60218DC}" type="datetimeFigureOut">
              <a:rPr lang="en-IN" smtClean="0"/>
              <a:t>28-07-2025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5DCA47-C495-41D0-A6EB-B3AF22D7ED7C}" type="slidenum">
              <a:rPr lang="en-IN" smtClean="0"/>
              <a:t>‹#›</a:t>
            </a:fld>
            <a:endParaRPr lang="en-IN"/>
          </a:p>
        </p:txBody>
      </p:sp>
    </p:spTree>
    <p:extLst>
      <p:ext uri="{BB962C8B-B14F-4D97-AF65-F5344CB8AC3E}">
        <p14:creationId xmlns:p14="http://schemas.microsoft.com/office/powerpoint/2010/main" val="1751751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625770-9A84-4D50-93EB-40B2E60218DC}" type="datetimeFigureOut">
              <a:rPr lang="en-IN" smtClean="0"/>
              <a:t>28-07-2025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5DCA47-C495-41D0-A6EB-B3AF22D7ED7C}" type="slidenum">
              <a:rPr lang="en-IN" smtClean="0"/>
              <a:t>‹#›</a:t>
            </a:fld>
            <a:endParaRPr lang="en-IN"/>
          </a:p>
        </p:txBody>
      </p:sp>
    </p:spTree>
    <p:extLst>
      <p:ext uri="{BB962C8B-B14F-4D97-AF65-F5344CB8AC3E}">
        <p14:creationId xmlns:p14="http://schemas.microsoft.com/office/powerpoint/2010/main" val="1206972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625770-9A84-4D50-93EB-40B2E60218DC}" type="datetimeFigureOut">
              <a:rPr lang="en-IN" smtClean="0"/>
              <a:t>28-07-2025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5DCA47-C495-41D0-A6EB-B3AF22D7ED7C}" type="slidenum">
              <a:rPr lang="en-IN" smtClean="0"/>
              <a:t>‹#›</a:t>
            </a:fld>
            <a:endParaRPr lang="en-IN"/>
          </a:p>
        </p:txBody>
      </p:sp>
    </p:spTree>
    <p:extLst>
      <p:ext uri="{BB962C8B-B14F-4D97-AF65-F5344CB8AC3E}">
        <p14:creationId xmlns:p14="http://schemas.microsoft.com/office/powerpoint/2010/main" val="3035730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625770-9A84-4D50-93EB-40B2E60218DC}" type="datetimeFigureOut">
              <a:rPr lang="en-IN" smtClean="0"/>
              <a:t>28-07-2025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5DCA47-C495-41D0-A6EB-B3AF22D7ED7C}" type="slidenum">
              <a:rPr lang="en-IN" smtClean="0"/>
              <a:t>‹#›</a:t>
            </a:fld>
            <a:endParaRPr lang="en-IN"/>
          </a:p>
        </p:txBody>
      </p:sp>
    </p:spTree>
    <p:extLst>
      <p:ext uri="{BB962C8B-B14F-4D97-AF65-F5344CB8AC3E}">
        <p14:creationId xmlns:p14="http://schemas.microsoft.com/office/powerpoint/2010/main" val="1778391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625770-9A84-4D50-93EB-40B2E60218DC}" type="datetimeFigureOut">
              <a:rPr lang="en-IN" smtClean="0"/>
              <a:t>28-07-2025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DCA47-C495-41D0-A6EB-B3AF22D7ED7C}" type="slidenum">
              <a:rPr lang="en-IN" smtClean="0"/>
              <a:t>‹#›</a:t>
            </a:fld>
            <a:endParaRPr lang="en-IN"/>
          </a:p>
        </p:txBody>
      </p:sp>
    </p:spTree>
    <p:extLst>
      <p:ext uri="{BB962C8B-B14F-4D97-AF65-F5344CB8AC3E}">
        <p14:creationId xmlns:p14="http://schemas.microsoft.com/office/powerpoint/2010/main" val="1448815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hyperlink" Target="https://www.researchgate.net/publication/295861745_Closed_Loop_Pulsating_Heat_Pipe" TargetMode="External"/><Relationship Id="rId3" Type="http://schemas.openxmlformats.org/officeDocument/2006/relationships/hyperlink" Target="http://dx.doi.org/10.1007/978-981-16-7660-4_8" TargetMode="External"/><Relationship Id="rId7" Type="http://schemas.openxmlformats.org/officeDocument/2006/relationships/hyperlink" Target="https://doi.org/10.13140/RG.2.2.29989.92648"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doi.org/10.1016/j.ijthermalsci.2014.04.003" TargetMode="External"/><Relationship Id="rId5" Type="http://schemas.openxmlformats.org/officeDocument/2006/relationships/hyperlink" Target="https://doi.org/10.1063/1.4958405" TargetMode="External"/><Relationship Id="rId4" Type="http://schemas.openxmlformats.org/officeDocument/2006/relationships/hyperlink" Target="https://www.researchgate.net/publication/357548372_A_Review_on_Recent_Advances_in_Pulsating_Heat_Pipe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35940/ijitee.A4641.129219"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doi.org/10.1063/5.0183494" TargetMode="External"/><Relationship Id="rId5" Type="http://schemas.openxmlformats.org/officeDocument/2006/relationships/hyperlink" Target="https://doi.org/10.1115/GTINDIA2015-1362" TargetMode="External"/><Relationship Id="rId4" Type="http://schemas.openxmlformats.org/officeDocument/2006/relationships/hyperlink" Target="https://doi.org/10.1051/e3sconf/20234300129129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007/s10973-024-13859-1"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15">
            <a:extLst>
              <a:ext uri="{FF2B5EF4-FFF2-40B4-BE49-F238E27FC236}">
                <a16:creationId xmlns:a16="http://schemas.microsoft.com/office/drawing/2014/main" id="{A86F337B-CEA5-4D3B-A709-35136A64E916}"/>
              </a:ext>
            </a:extLst>
          </p:cNvPr>
          <p:cNvSpPr/>
          <p:nvPr/>
        </p:nvSpPr>
        <p:spPr>
          <a:xfrm>
            <a:off x="0" y="0"/>
            <a:ext cx="9608024" cy="756000"/>
          </a:xfrm>
          <a:custGeom>
            <a:avLst/>
            <a:gdLst>
              <a:gd name="connsiteX0" fmla="*/ 0 w 8765002"/>
              <a:gd name="connsiteY0" fmla="*/ 0 h 1157400"/>
              <a:gd name="connsiteX1" fmla="*/ 7607602 w 8765002"/>
              <a:gd name="connsiteY1" fmla="*/ 0 h 1157400"/>
              <a:gd name="connsiteX2" fmla="*/ 8765002 w 8765002"/>
              <a:gd name="connsiteY2" fmla="*/ 0 h 1157400"/>
              <a:gd name="connsiteX3" fmla="*/ 760760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6974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5002" h="1157400">
                <a:moveTo>
                  <a:pt x="0" y="0"/>
                </a:moveTo>
                <a:lnTo>
                  <a:pt x="7607602" y="0"/>
                </a:lnTo>
                <a:lnTo>
                  <a:pt x="8765002" y="0"/>
                </a:lnTo>
                <a:lnTo>
                  <a:pt x="7924865" y="1138735"/>
                </a:lnTo>
                <a:lnTo>
                  <a:pt x="0" y="1157400"/>
                </a:lnTo>
                <a:lnTo>
                  <a:pt x="0" y="0"/>
                </a:lnTo>
                <a:close/>
              </a:path>
            </a:pathLst>
          </a:cu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6" name="Group 5">
            <a:extLst>
              <a:ext uri="{FF2B5EF4-FFF2-40B4-BE49-F238E27FC236}">
                <a16:creationId xmlns:a16="http://schemas.microsoft.com/office/drawing/2014/main" id="{391D9D8F-7712-4A79-A1C6-100655B6B7A1}"/>
              </a:ext>
            </a:extLst>
          </p:cNvPr>
          <p:cNvGrpSpPr/>
          <p:nvPr/>
        </p:nvGrpSpPr>
        <p:grpSpPr>
          <a:xfrm>
            <a:off x="8969728" y="1"/>
            <a:ext cx="3239069" cy="756000"/>
            <a:chOff x="8045711" y="1"/>
            <a:chExt cx="4146289" cy="900000"/>
          </a:xfrm>
          <a:solidFill>
            <a:schemeClr val="bg1">
              <a:lumMod val="75000"/>
            </a:schemeClr>
          </a:solidFill>
        </p:grpSpPr>
        <p:sp>
          <p:nvSpPr>
            <p:cNvPr id="7" name="Freeform: Shape 17">
              <a:extLst>
                <a:ext uri="{FF2B5EF4-FFF2-40B4-BE49-F238E27FC236}">
                  <a16:creationId xmlns:a16="http://schemas.microsoft.com/office/drawing/2014/main" id="{7AE957DA-DA87-4D38-A6AF-825EE424771D}"/>
                </a:ext>
              </a:extLst>
            </p:cNvPr>
            <p:cNvSpPr/>
            <p:nvPr/>
          </p:nvSpPr>
          <p:spPr>
            <a:xfrm>
              <a:off x="8045711" y="1"/>
              <a:ext cx="1157399" cy="900000"/>
            </a:xfrm>
            <a:custGeom>
              <a:avLst/>
              <a:gdLst>
                <a:gd name="connsiteX0" fmla="*/ 1157399 w 1157399"/>
                <a:gd name="connsiteY0" fmla="*/ 0 h 1157400"/>
                <a:gd name="connsiteX1" fmla="*/ 1157399 w 1157399"/>
                <a:gd name="connsiteY1" fmla="*/ 1157400 h 1157400"/>
                <a:gd name="connsiteX2" fmla="*/ 0 w 1157399"/>
                <a:gd name="connsiteY2" fmla="*/ 1157400 h 1157400"/>
                <a:gd name="connsiteX3" fmla="*/ 1157399 w 1157399"/>
                <a:gd name="connsiteY3" fmla="*/ 0 h 1157400"/>
              </a:gdLst>
              <a:ahLst/>
              <a:cxnLst>
                <a:cxn ang="0">
                  <a:pos x="connsiteX0" y="connsiteY0"/>
                </a:cxn>
                <a:cxn ang="0">
                  <a:pos x="connsiteX1" y="connsiteY1"/>
                </a:cxn>
                <a:cxn ang="0">
                  <a:pos x="connsiteX2" y="connsiteY2"/>
                </a:cxn>
                <a:cxn ang="0">
                  <a:pos x="connsiteX3" y="connsiteY3"/>
                </a:cxn>
              </a:cxnLst>
              <a:rect l="l" t="t" r="r" b="b"/>
              <a:pathLst>
                <a:path w="1157399" h="1157400">
                  <a:moveTo>
                    <a:pt x="1157399" y="0"/>
                  </a:moveTo>
                  <a:lnTo>
                    <a:pt x="1157399" y="1157400"/>
                  </a:lnTo>
                  <a:lnTo>
                    <a:pt x="0" y="1157400"/>
                  </a:lnTo>
                  <a:lnTo>
                    <a:pt x="115739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8" name="Freeform: Shape 18">
              <a:extLst>
                <a:ext uri="{FF2B5EF4-FFF2-40B4-BE49-F238E27FC236}">
                  <a16:creationId xmlns:a16="http://schemas.microsoft.com/office/drawing/2014/main" id="{BD503AD9-EEAB-4D04-93B6-7BB8F33AD228}"/>
                </a:ext>
              </a:extLst>
            </p:cNvPr>
            <p:cNvSpPr/>
            <p:nvPr/>
          </p:nvSpPr>
          <p:spPr>
            <a:xfrm>
              <a:off x="9203112" y="1"/>
              <a:ext cx="2988888" cy="900000"/>
            </a:xfrm>
            <a:custGeom>
              <a:avLst/>
              <a:gdLst>
                <a:gd name="connsiteX0" fmla="*/ 0 w 2988888"/>
                <a:gd name="connsiteY0" fmla="*/ 0 h 1157400"/>
                <a:gd name="connsiteX1" fmla="*/ 2988888 w 2988888"/>
                <a:gd name="connsiteY1" fmla="*/ 0 h 1157400"/>
                <a:gd name="connsiteX2" fmla="*/ 2988888 w 2988888"/>
                <a:gd name="connsiteY2" fmla="*/ 1157400 h 1157400"/>
                <a:gd name="connsiteX3" fmla="*/ 0 w 2988888"/>
                <a:gd name="connsiteY3" fmla="*/ 1157400 h 1157400"/>
                <a:gd name="connsiteX4" fmla="*/ 0 w 2988888"/>
                <a:gd name="connsiteY4" fmla="*/ 0 h 11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8888" h="1157400">
                  <a:moveTo>
                    <a:pt x="0" y="0"/>
                  </a:moveTo>
                  <a:lnTo>
                    <a:pt x="2988888" y="0"/>
                  </a:lnTo>
                  <a:lnTo>
                    <a:pt x="2988888" y="1157400"/>
                  </a:lnTo>
                  <a:lnTo>
                    <a:pt x="0" y="1157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pic>
        <p:nvPicPr>
          <p:cNvPr id="9" name="Picture 8">
            <a:extLst>
              <a:ext uri="{FF2B5EF4-FFF2-40B4-BE49-F238E27FC236}">
                <a16:creationId xmlns:a16="http://schemas.microsoft.com/office/drawing/2014/main" id="{9F68686D-EA23-4BC0-BC19-DA5086911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7161" y="-263479"/>
            <a:ext cx="1284702" cy="1284702"/>
          </a:xfrm>
          <a:prstGeom prst="rect">
            <a:avLst/>
          </a:prstGeom>
        </p:spPr>
      </p:pic>
      <p:sp>
        <p:nvSpPr>
          <p:cNvPr id="10" name="TextBox 9"/>
          <p:cNvSpPr txBox="1"/>
          <p:nvPr/>
        </p:nvSpPr>
        <p:spPr>
          <a:xfrm>
            <a:off x="0" y="147167"/>
            <a:ext cx="8919337" cy="461665"/>
          </a:xfrm>
          <a:prstGeom prst="rect">
            <a:avLst/>
          </a:prstGeom>
          <a:noFill/>
        </p:spPr>
        <p:txBody>
          <a:bodyPr wrap="square" rtlCol="0">
            <a:spAutoFit/>
          </a:bodyPr>
          <a:lstStyle/>
          <a:p>
            <a:pPr algn="ctr"/>
            <a:r>
              <a:rPr lang="en-US" sz="2400" b="1" dirty="0">
                <a:latin typeface="Montserrat" pitchFamily="2" charset="0"/>
              </a:rPr>
              <a:t>PROJECT ID: </a:t>
            </a:r>
            <a:r>
              <a:rPr lang="en-US" sz="2400" b="1" dirty="0">
                <a:solidFill>
                  <a:schemeClr val="bg1"/>
                </a:solidFill>
                <a:latin typeface="Montserrat" pitchFamily="2" charset="0"/>
              </a:rPr>
              <a:t>PUME025</a:t>
            </a:r>
            <a:endParaRPr lang="en-IN" sz="2400" b="1" dirty="0">
              <a:solidFill>
                <a:schemeClr val="bg1"/>
              </a:solidFill>
              <a:latin typeface="Montserrat" pitchFamily="2" charset="0"/>
            </a:endParaRPr>
          </a:p>
        </p:txBody>
      </p:sp>
      <p:sp>
        <p:nvSpPr>
          <p:cNvPr id="15" name="Rectangle 3"/>
          <p:cNvSpPr>
            <a:spLocks noChangeArrowheads="1"/>
          </p:cNvSpPr>
          <p:nvPr/>
        </p:nvSpPr>
        <p:spPr bwMode="auto">
          <a:xfrm>
            <a:off x="790169" y="903167"/>
            <a:ext cx="10099343"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8CC63F"/>
                </a:solidFill>
                <a:latin typeface="Arial" panose="020B0604020202020204" pitchFamily="34" charset="0"/>
              </a:defRPr>
            </a:lvl1pPr>
            <a:lvl2pPr marL="742950" indent="-285750" eaLnBrk="0" hangingPunct="0">
              <a:defRPr sz="2400">
                <a:solidFill>
                  <a:srgbClr val="8CC63F"/>
                </a:solidFill>
                <a:latin typeface="Arial" panose="020B0604020202020204" pitchFamily="34" charset="0"/>
              </a:defRPr>
            </a:lvl2pPr>
            <a:lvl3pPr marL="1143000" indent="-228600" eaLnBrk="0" hangingPunct="0">
              <a:defRPr sz="2400">
                <a:solidFill>
                  <a:srgbClr val="8CC63F"/>
                </a:solidFill>
                <a:latin typeface="Arial" panose="020B0604020202020204" pitchFamily="34" charset="0"/>
              </a:defRPr>
            </a:lvl3pPr>
            <a:lvl4pPr marL="1600200" indent="-228600" eaLnBrk="0" hangingPunct="0">
              <a:defRPr sz="2400">
                <a:solidFill>
                  <a:srgbClr val="8CC63F"/>
                </a:solidFill>
                <a:latin typeface="Arial" panose="020B0604020202020204" pitchFamily="34" charset="0"/>
              </a:defRPr>
            </a:lvl4pPr>
            <a:lvl5pPr marL="2057400" indent="-228600" eaLnBrk="0" hangingPunct="0">
              <a:defRPr sz="2400">
                <a:solidFill>
                  <a:srgbClr val="8CC63F"/>
                </a:solidFill>
                <a:latin typeface="Arial" panose="020B0604020202020204" pitchFamily="34" charset="0"/>
              </a:defRPr>
            </a:lvl5pPr>
            <a:lvl6pPr marL="2514600" indent="-228600" eaLnBrk="0" fontAlgn="base" hangingPunct="0">
              <a:spcBef>
                <a:spcPct val="0"/>
              </a:spcBef>
              <a:spcAft>
                <a:spcPct val="0"/>
              </a:spcAft>
              <a:defRPr sz="2400">
                <a:solidFill>
                  <a:srgbClr val="8CC63F"/>
                </a:solidFill>
                <a:latin typeface="Arial" panose="020B0604020202020204" pitchFamily="34" charset="0"/>
              </a:defRPr>
            </a:lvl6pPr>
            <a:lvl7pPr marL="2971800" indent="-228600" eaLnBrk="0" fontAlgn="base" hangingPunct="0">
              <a:spcBef>
                <a:spcPct val="0"/>
              </a:spcBef>
              <a:spcAft>
                <a:spcPct val="0"/>
              </a:spcAft>
              <a:defRPr sz="2400">
                <a:solidFill>
                  <a:srgbClr val="8CC63F"/>
                </a:solidFill>
                <a:latin typeface="Arial" panose="020B0604020202020204" pitchFamily="34" charset="0"/>
              </a:defRPr>
            </a:lvl7pPr>
            <a:lvl8pPr marL="3429000" indent="-228600" eaLnBrk="0" fontAlgn="base" hangingPunct="0">
              <a:spcBef>
                <a:spcPct val="0"/>
              </a:spcBef>
              <a:spcAft>
                <a:spcPct val="0"/>
              </a:spcAft>
              <a:defRPr sz="2400">
                <a:solidFill>
                  <a:srgbClr val="8CC63F"/>
                </a:solidFill>
                <a:latin typeface="Arial" panose="020B0604020202020204" pitchFamily="34" charset="0"/>
              </a:defRPr>
            </a:lvl8pPr>
            <a:lvl9pPr marL="3886200" indent="-228600" eaLnBrk="0" fontAlgn="base" hangingPunct="0">
              <a:spcBef>
                <a:spcPct val="0"/>
              </a:spcBef>
              <a:spcAft>
                <a:spcPct val="0"/>
              </a:spcAft>
              <a:defRPr sz="2400">
                <a:solidFill>
                  <a:srgbClr val="8CC63F"/>
                </a:solidFill>
                <a:latin typeface="Arial" panose="020B0604020202020204" pitchFamily="34" charset="0"/>
              </a:defRPr>
            </a:lvl9pPr>
          </a:lstStyle>
          <a:p>
            <a:pPr algn="ctr"/>
            <a:r>
              <a:rPr lang="en-US" altLang="en-US" sz="2800" dirty="0">
                <a:solidFill>
                  <a:srgbClr val="002060"/>
                </a:solidFill>
                <a:latin typeface="Poppins" panose="00000500000000000000" pitchFamily="2" charset="0"/>
                <a:cs typeface="Poppins" panose="00000500000000000000" pitchFamily="2" charset="0"/>
              </a:rPr>
              <a:t>B. Tech – Mechanical Engineering</a:t>
            </a:r>
          </a:p>
          <a:p>
            <a:pPr algn="ctr"/>
            <a:r>
              <a:rPr lang="en-US" altLang="en-US" sz="2800" dirty="0">
                <a:solidFill>
                  <a:srgbClr val="002060"/>
                </a:solidFill>
                <a:latin typeface="Poppins" panose="00000500000000000000" pitchFamily="2" charset="0"/>
                <a:cs typeface="Poppins" panose="00000500000000000000" pitchFamily="2" charset="0"/>
              </a:rPr>
              <a:t>7</a:t>
            </a:r>
            <a:r>
              <a:rPr lang="en-US" altLang="en-US" sz="2800" baseline="30000" dirty="0">
                <a:solidFill>
                  <a:srgbClr val="002060"/>
                </a:solidFill>
                <a:latin typeface="Poppins" panose="00000500000000000000" pitchFamily="2" charset="0"/>
                <a:cs typeface="Poppins" panose="00000500000000000000" pitchFamily="2" charset="0"/>
              </a:rPr>
              <a:t>th</a:t>
            </a:r>
            <a:r>
              <a:rPr lang="en-US" altLang="en-US" sz="2800" dirty="0">
                <a:solidFill>
                  <a:srgbClr val="002060"/>
                </a:solidFill>
                <a:latin typeface="Poppins" panose="00000500000000000000" pitchFamily="2" charset="0"/>
                <a:cs typeface="Poppins" panose="00000500000000000000" pitchFamily="2" charset="0"/>
              </a:rPr>
              <a:t> Sem Major Project (303109406)</a:t>
            </a:r>
          </a:p>
          <a:p>
            <a:pPr algn="ctr"/>
            <a:r>
              <a:rPr lang="en-US" altLang="en-US" sz="2800" dirty="0">
                <a:solidFill>
                  <a:srgbClr val="002060"/>
                </a:solidFill>
                <a:latin typeface="Poppins" panose="00000500000000000000" pitchFamily="2" charset="0"/>
                <a:cs typeface="Poppins" panose="00000500000000000000" pitchFamily="2" charset="0"/>
              </a:rPr>
              <a:t>on</a:t>
            </a:r>
          </a:p>
          <a:p>
            <a:pPr algn="ctr" eaLnBrk="1" hangingPunct="1"/>
            <a:r>
              <a:rPr lang="en-US" altLang="en-US" sz="2800" b="1" dirty="0">
                <a:solidFill>
                  <a:srgbClr val="002060"/>
                </a:solidFill>
                <a:latin typeface="Poppins" panose="00000500000000000000" pitchFamily="2" charset="0"/>
                <a:cs typeface="Poppins" panose="00000500000000000000" pitchFamily="2" charset="0"/>
              </a:rPr>
              <a:t>“Experimental Analysis of Pulsating Heat Pipe using different working fluids and Heat inputs”</a:t>
            </a:r>
          </a:p>
          <a:p>
            <a:pPr algn="ctr" eaLnBrk="1" hangingPunct="1"/>
            <a:endParaRPr lang="en-US" altLang="en-US" sz="2800" b="1" dirty="0">
              <a:solidFill>
                <a:srgbClr val="C00000"/>
              </a:solidFill>
              <a:latin typeface="Times New Roman" panose="02020603050405020304" pitchFamily="18" charset="0"/>
              <a:cs typeface="Times New Roman" panose="02020603050405020304" pitchFamily="18" charset="0"/>
            </a:endParaRPr>
          </a:p>
          <a:p>
            <a:pPr eaLnBrk="1" hangingPunct="1"/>
            <a:r>
              <a:rPr lang="en-US" altLang="en-US" sz="2800" dirty="0">
                <a:solidFill>
                  <a:srgbClr val="002060"/>
                </a:solidFill>
                <a:latin typeface="Poppins" panose="00000500000000000000" pitchFamily="2" charset="0"/>
                <a:cs typeface="Poppins" panose="00000500000000000000" pitchFamily="2" charset="0"/>
              </a:rPr>
              <a:t>Presented By:-</a:t>
            </a:r>
          </a:p>
          <a:p>
            <a:pPr marL="514350" indent="-514350" eaLnBrk="1" hangingPunct="1">
              <a:buAutoNum type="arabicPeriod"/>
            </a:pPr>
            <a:r>
              <a:rPr lang="en-US" altLang="en-US" sz="1800" dirty="0">
                <a:solidFill>
                  <a:srgbClr val="002060"/>
                </a:solidFill>
                <a:latin typeface="Poppins" panose="00000500000000000000" pitchFamily="2" charset="0"/>
                <a:cs typeface="Poppins" panose="00000500000000000000" pitchFamily="2" charset="0"/>
              </a:rPr>
              <a:t>Bhayani Darshan (2303031097068)</a:t>
            </a:r>
          </a:p>
          <a:p>
            <a:pPr marL="514350" indent="-514350" eaLnBrk="1" hangingPunct="1">
              <a:buFontTx/>
              <a:buAutoNum type="arabicPeriod"/>
            </a:pPr>
            <a:r>
              <a:rPr lang="en-US" altLang="en-US" sz="1800" dirty="0">
                <a:solidFill>
                  <a:srgbClr val="002060"/>
                </a:solidFill>
                <a:latin typeface="Poppins" panose="00000500000000000000" pitchFamily="2" charset="0"/>
                <a:cs typeface="Poppins" panose="00000500000000000000" pitchFamily="2" charset="0"/>
              </a:rPr>
              <a:t>Ninama Monika (2303031097080)</a:t>
            </a:r>
          </a:p>
          <a:p>
            <a:pPr marL="514350" indent="-514350" eaLnBrk="1" hangingPunct="1">
              <a:buFontTx/>
              <a:buAutoNum type="arabicPeriod"/>
            </a:pPr>
            <a:r>
              <a:rPr lang="en-US" altLang="en-US" sz="1800" dirty="0">
                <a:solidFill>
                  <a:srgbClr val="002060"/>
                </a:solidFill>
                <a:latin typeface="Poppins" panose="00000500000000000000" pitchFamily="2" charset="0"/>
                <a:cs typeface="Poppins" panose="00000500000000000000" pitchFamily="2" charset="0"/>
              </a:rPr>
              <a:t>Sai Kumar </a:t>
            </a:r>
            <a:r>
              <a:rPr lang="en-US" altLang="en-US" sz="1800" dirty="0" err="1">
                <a:solidFill>
                  <a:srgbClr val="002060"/>
                </a:solidFill>
                <a:latin typeface="Poppins" panose="00000500000000000000" pitchFamily="2" charset="0"/>
                <a:cs typeface="Poppins" panose="00000500000000000000" pitchFamily="2" charset="0"/>
              </a:rPr>
              <a:t>Narakurthi</a:t>
            </a:r>
            <a:r>
              <a:rPr lang="en-US" altLang="en-US" sz="1800" dirty="0">
                <a:solidFill>
                  <a:srgbClr val="002060"/>
                </a:solidFill>
                <a:latin typeface="Poppins" panose="00000500000000000000" pitchFamily="2" charset="0"/>
                <a:cs typeface="Poppins" panose="00000500000000000000" pitchFamily="2" charset="0"/>
              </a:rPr>
              <a:t> (2303031097065)</a:t>
            </a:r>
          </a:p>
          <a:p>
            <a:pPr marL="514350" indent="-514350" eaLnBrk="1" hangingPunct="1">
              <a:buFontTx/>
              <a:buAutoNum type="arabicPeriod"/>
            </a:pPr>
            <a:r>
              <a:rPr lang="en-US" altLang="en-US" sz="1800" dirty="0" err="1">
                <a:solidFill>
                  <a:srgbClr val="002060"/>
                </a:solidFill>
                <a:latin typeface="Poppins" panose="00000500000000000000" pitchFamily="2" charset="0"/>
                <a:cs typeface="Poppins" panose="00000500000000000000" pitchFamily="2" charset="0"/>
              </a:rPr>
              <a:t>Bariya</a:t>
            </a:r>
            <a:r>
              <a:rPr lang="en-US" altLang="en-US" sz="1800" dirty="0">
                <a:solidFill>
                  <a:srgbClr val="002060"/>
                </a:solidFill>
                <a:latin typeface="Poppins" panose="00000500000000000000" pitchFamily="2" charset="0"/>
                <a:cs typeface="Poppins" panose="00000500000000000000" pitchFamily="2" charset="0"/>
              </a:rPr>
              <a:t> Rahul (2203031097018)</a:t>
            </a:r>
          </a:p>
        </p:txBody>
      </p:sp>
      <p:sp>
        <p:nvSpPr>
          <p:cNvPr id="16" name="Rectangle 15"/>
          <p:cNvSpPr/>
          <p:nvPr/>
        </p:nvSpPr>
        <p:spPr>
          <a:xfrm>
            <a:off x="11522075" y="6400800"/>
            <a:ext cx="669925" cy="274638"/>
          </a:xfrm>
          <a:prstGeom prst="rect">
            <a:avLst/>
          </a:pr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Text Box 13"/>
          <p:cNvSpPr txBox="1">
            <a:spLocks noChangeArrowheads="1"/>
          </p:cNvSpPr>
          <p:nvPr/>
        </p:nvSpPr>
        <p:spPr bwMode="auto">
          <a:xfrm>
            <a:off x="0" y="6387602"/>
            <a:ext cx="11382233" cy="287836"/>
          </a:xfrm>
          <a:prstGeom prst="rect">
            <a:avLst/>
          </a:prstGeom>
          <a:solidFill>
            <a:srgbClr val="BFBFBF"/>
          </a:solidFill>
          <a:ln w="9525">
            <a:noFill/>
            <a:miter lim="800000"/>
            <a:headEnd/>
            <a:tailEnd/>
          </a:ln>
          <a:effectLst/>
        </p:spPr>
        <p:txBody>
          <a:bodyPr wrap="square" lIns="92075" tIns="46038" rIns="92075" bIns="46038">
            <a:spAutoFit/>
          </a:bodyPr>
          <a:lstStyle/>
          <a:p>
            <a:pPr algn="ctr" eaLnBrk="1" hangingPunct="1">
              <a:defRPr/>
            </a:pPr>
            <a:r>
              <a:rPr lang="en-US" sz="1200" b="1" dirty="0">
                <a:solidFill>
                  <a:srgbClr val="050505"/>
                </a:solidFill>
                <a:latin typeface="Arial" charset="0"/>
              </a:rPr>
              <a:t> PARUL INSTITUTE OF ENGINEERING AND TECHNOLOGY, PARUL UNIVERSITY</a:t>
            </a:r>
            <a:endParaRPr lang="en-US" sz="1200" dirty="0">
              <a:solidFill>
                <a:srgbClr val="050505"/>
              </a:solidFill>
            </a:endParaRPr>
          </a:p>
        </p:txBody>
      </p:sp>
      <p:sp>
        <p:nvSpPr>
          <p:cNvPr id="2" name="TextBox 1">
            <a:extLst>
              <a:ext uri="{FF2B5EF4-FFF2-40B4-BE49-F238E27FC236}">
                <a16:creationId xmlns:a16="http://schemas.microsoft.com/office/drawing/2014/main" id="{25CF06F3-8F0B-122B-4E95-42B0AA8942BB}"/>
              </a:ext>
            </a:extLst>
          </p:cNvPr>
          <p:cNvSpPr txBox="1"/>
          <p:nvPr/>
        </p:nvSpPr>
        <p:spPr>
          <a:xfrm>
            <a:off x="7551993" y="5753047"/>
            <a:ext cx="4640007" cy="369332"/>
          </a:xfrm>
          <a:prstGeom prst="rect">
            <a:avLst/>
          </a:prstGeom>
          <a:noFill/>
        </p:spPr>
        <p:txBody>
          <a:bodyPr wrap="square" rtlCol="0">
            <a:spAutoFit/>
          </a:bodyPr>
          <a:lstStyle/>
          <a:p>
            <a:r>
              <a:rPr lang="en-US" b="1" dirty="0">
                <a:solidFill>
                  <a:srgbClr val="002060"/>
                </a:solidFill>
                <a:latin typeface="Poppins" panose="00000500000000000000" pitchFamily="2" charset="0"/>
                <a:cs typeface="Poppins" panose="00000500000000000000" pitchFamily="2" charset="0"/>
              </a:rPr>
              <a:t>Guided By:-Prof. Kamlesh Parmar</a:t>
            </a:r>
            <a:endParaRPr lang="en-IN" b="1" dirty="0">
              <a:solidFill>
                <a:srgbClr val="002060"/>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526158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15">
            <a:extLst>
              <a:ext uri="{FF2B5EF4-FFF2-40B4-BE49-F238E27FC236}">
                <a16:creationId xmlns:a16="http://schemas.microsoft.com/office/drawing/2014/main" id="{A86F337B-CEA5-4D3B-A709-35136A64E916}"/>
              </a:ext>
            </a:extLst>
          </p:cNvPr>
          <p:cNvSpPr/>
          <p:nvPr/>
        </p:nvSpPr>
        <p:spPr>
          <a:xfrm>
            <a:off x="0" y="0"/>
            <a:ext cx="9608024" cy="756000"/>
          </a:xfrm>
          <a:custGeom>
            <a:avLst/>
            <a:gdLst>
              <a:gd name="connsiteX0" fmla="*/ 0 w 8765002"/>
              <a:gd name="connsiteY0" fmla="*/ 0 h 1157400"/>
              <a:gd name="connsiteX1" fmla="*/ 7607602 w 8765002"/>
              <a:gd name="connsiteY1" fmla="*/ 0 h 1157400"/>
              <a:gd name="connsiteX2" fmla="*/ 8765002 w 8765002"/>
              <a:gd name="connsiteY2" fmla="*/ 0 h 1157400"/>
              <a:gd name="connsiteX3" fmla="*/ 760760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6974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5002" h="1157400">
                <a:moveTo>
                  <a:pt x="0" y="0"/>
                </a:moveTo>
                <a:lnTo>
                  <a:pt x="7607602" y="0"/>
                </a:lnTo>
                <a:lnTo>
                  <a:pt x="8765002" y="0"/>
                </a:lnTo>
                <a:lnTo>
                  <a:pt x="7924865" y="1138735"/>
                </a:lnTo>
                <a:lnTo>
                  <a:pt x="0" y="1157400"/>
                </a:lnTo>
                <a:lnTo>
                  <a:pt x="0" y="0"/>
                </a:lnTo>
                <a:close/>
              </a:path>
            </a:pathLst>
          </a:cu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6" name="Group 5">
            <a:extLst>
              <a:ext uri="{FF2B5EF4-FFF2-40B4-BE49-F238E27FC236}">
                <a16:creationId xmlns:a16="http://schemas.microsoft.com/office/drawing/2014/main" id="{391D9D8F-7712-4A79-A1C6-100655B6B7A1}"/>
              </a:ext>
            </a:extLst>
          </p:cNvPr>
          <p:cNvGrpSpPr/>
          <p:nvPr/>
        </p:nvGrpSpPr>
        <p:grpSpPr>
          <a:xfrm>
            <a:off x="8969728" y="1"/>
            <a:ext cx="3239069" cy="756000"/>
            <a:chOff x="8045711" y="1"/>
            <a:chExt cx="4146289" cy="900000"/>
          </a:xfrm>
          <a:solidFill>
            <a:schemeClr val="bg1">
              <a:lumMod val="75000"/>
            </a:schemeClr>
          </a:solidFill>
        </p:grpSpPr>
        <p:sp>
          <p:nvSpPr>
            <p:cNvPr id="7" name="Freeform: Shape 17">
              <a:extLst>
                <a:ext uri="{FF2B5EF4-FFF2-40B4-BE49-F238E27FC236}">
                  <a16:creationId xmlns:a16="http://schemas.microsoft.com/office/drawing/2014/main" id="{7AE957DA-DA87-4D38-A6AF-825EE424771D}"/>
                </a:ext>
              </a:extLst>
            </p:cNvPr>
            <p:cNvSpPr/>
            <p:nvPr/>
          </p:nvSpPr>
          <p:spPr>
            <a:xfrm>
              <a:off x="8045711" y="1"/>
              <a:ext cx="1157399" cy="900000"/>
            </a:xfrm>
            <a:custGeom>
              <a:avLst/>
              <a:gdLst>
                <a:gd name="connsiteX0" fmla="*/ 1157399 w 1157399"/>
                <a:gd name="connsiteY0" fmla="*/ 0 h 1157400"/>
                <a:gd name="connsiteX1" fmla="*/ 1157399 w 1157399"/>
                <a:gd name="connsiteY1" fmla="*/ 1157400 h 1157400"/>
                <a:gd name="connsiteX2" fmla="*/ 0 w 1157399"/>
                <a:gd name="connsiteY2" fmla="*/ 1157400 h 1157400"/>
                <a:gd name="connsiteX3" fmla="*/ 1157399 w 1157399"/>
                <a:gd name="connsiteY3" fmla="*/ 0 h 1157400"/>
              </a:gdLst>
              <a:ahLst/>
              <a:cxnLst>
                <a:cxn ang="0">
                  <a:pos x="connsiteX0" y="connsiteY0"/>
                </a:cxn>
                <a:cxn ang="0">
                  <a:pos x="connsiteX1" y="connsiteY1"/>
                </a:cxn>
                <a:cxn ang="0">
                  <a:pos x="connsiteX2" y="connsiteY2"/>
                </a:cxn>
                <a:cxn ang="0">
                  <a:pos x="connsiteX3" y="connsiteY3"/>
                </a:cxn>
              </a:cxnLst>
              <a:rect l="l" t="t" r="r" b="b"/>
              <a:pathLst>
                <a:path w="1157399" h="1157400">
                  <a:moveTo>
                    <a:pt x="1157399" y="0"/>
                  </a:moveTo>
                  <a:lnTo>
                    <a:pt x="1157399" y="1157400"/>
                  </a:lnTo>
                  <a:lnTo>
                    <a:pt x="0" y="1157400"/>
                  </a:lnTo>
                  <a:lnTo>
                    <a:pt x="115739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8" name="Freeform: Shape 18">
              <a:extLst>
                <a:ext uri="{FF2B5EF4-FFF2-40B4-BE49-F238E27FC236}">
                  <a16:creationId xmlns:a16="http://schemas.microsoft.com/office/drawing/2014/main" id="{BD503AD9-EEAB-4D04-93B6-7BB8F33AD228}"/>
                </a:ext>
              </a:extLst>
            </p:cNvPr>
            <p:cNvSpPr/>
            <p:nvPr/>
          </p:nvSpPr>
          <p:spPr>
            <a:xfrm>
              <a:off x="9203112" y="1"/>
              <a:ext cx="2988888" cy="900000"/>
            </a:xfrm>
            <a:custGeom>
              <a:avLst/>
              <a:gdLst>
                <a:gd name="connsiteX0" fmla="*/ 0 w 2988888"/>
                <a:gd name="connsiteY0" fmla="*/ 0 h 1157400"/>
                <a:gd name="connsiteX1" fmla="*/ 2988888 w 2988888"/>
                <a:gd name="connsiteY1" fmla="*/ 0 h 1157400"/>
                <a:gd name="connsiteX2" fmla="*/ 2988888 w 2988888"/>
                <a:gd name="connsiteY2" fmla="*/ 1157400 h 1157400"/>
                <a:gd name="connsiteX3" fmla="*/ 0 w 2988888"/>
                <a:gd name="connsiteY3" fmla="*/ 1157400 h 1157400"/>
                <a:gd name="connsiteX4" fmla="*/ 0 w 2988888"/>
                <a:gd name="connsiteY4" fmla="*/ 0 h 11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8888" h="1157400">
                  <a:moveTo>
                    <a:pt x="0" y="0"/>
                  </a:moveTo>
                  <a:lnTo>
                    <a:pt x="2988888" y="0"/>
                  </a:lnTo>
                  <a:lnTo>
                    <a:pt x="2988888" y="1157400"/>
                  </a:lnTo>
                  <a:lnTo>
                    <a:pt x="0" y="1157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pic>
        <p:nvPicPr>
          <p:cNvPr id="9" name="Picture 8">
            <a:extLst>
              <a:ext uri="{FF2B5EF4-FFF2-40B4-BE49-F238E27FC236}">
                <a16:creationId xmlns:a16="http://schemas.microsoft.com/office/drawing/2014/main" id="{9F68686D-EA23-4BC0-BC19-DA5086911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7161" y="-263479"/>
            <a:ext cx="1284702" cy="1284702"/>
          </a:xfrm>
          <a:prstGeom prst="rect">
            <a:avLst/>
          </a:prstGeom>
        </p:spPr>
      </p:pic>
      <p:sp>
        <p:nvSpPr>
          <p:cNvPr id="10" name="TextBox 9"/>
          <p:cNvSpPr txBox="1"/>
          <p:nvPr/>
        </p:nvSpPr>
        <p:spPr>
          <a:xfrm>
            <a:off x="0" y="147167"/>
            <a:ext cx="8919337" cy="461665"/>
          </a:xfrm>
          <a:prstGeom prst="rect">
            <a:avLst/>
          </a:prstGeom>
          <a:noFill/>
        </p:spPr>
        <p:txBody>
          <a:bodyPr wrap="square" rtlCol="0">
            <a:spAutoFit/>
          </a:bodyPr>
          <a:lstStyle/>
          <a:p>
            <a:pPr algn="ctr"/>
            <a:r>
              <a:rPr lang="en-US" sz="2400" b="1" dirty="0">
                <a:latin typeface="Montserrat" pitchFamily="2" charset="0"/>
              </a:rPr>
              <a:t>LITERATURE REVIEW</a:t>
            </a:r>
          </a:p>
        </p:txBody>
      </p:sp>
      <p:sp>
        <p:nvSpPr>
          <p:cNvPr id="16" name="Rectangle 15"/>
          <p:cNvSpPr/>
          <p:nvPr/>
        </p:nvSpPr>
        <p:spPr>
          <a:xfrm>
            <a:off x="11522075" y="6400800"/>
            <a:ext cx="669925" cy="274638"/>
          </a:xfrm>
          <a:prstGeom prst="rect">
            <a:avLst/>
          </a:pr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Text Box 13"/>
          <p:cNvSpPr txBox="1">
            <a:spLocks noChangeArrowheads="1"/>
          </p:cNvSpPr>
          <p:nvPr/>
        </p:nvSpPr>
        <p:spPr bwMode="auto">
          <a:xfrm>
            <a:off x="0" y="6387602"/>
            <a:ext cx="11382233" cy="287836"/>
          </a:xfrm>
          <a:prstGeom prst="rect">
            <a:avLst/>
          </a:prstGeom>
          <a:solidFill>
            <a:srgbClr val="BFBFBF"/>
          </a:solidFill>
          <a:ln w="9525">
            <a:noFill/>
            <a:miter lim="800000"/>
            <a:headEnd/>
            <a:tailEnd/>
          </a:ln>
          <a:effectLst/>
        </p:spPr>
        <p:txBody>
          <a:bodyPr wrap="square" lIns="92075" tIns="46038" rIns="92075" bIns="46038">
            <a:spAutoFit/>
          </a:bodyPr>
          <a:lstStyle/>
          <a:p>
            <a:pPr algn="ctr" eaLnBrk="1" hangingPunct="1">
              <a:defRPr/>
            </a:pPr>
            <a:r>
              <a:rPr lang="en-US" sz="1200" b="1" dirty="0">
                <a:solidFill>
                  <a:srgbClr val="050505"/>
                </a:solidFill>
                <a:latin typeface="Arial" charset="0"/>
              </a:rPr>
              <a:t> PARUL INSTITUTE OF ENGINEERING AND TECHNOLOGY, PARUL UNIVERSITY</a:t>
            </a:r>
            <a:endParaRPr lang="en-US" sz="1200" dirty="0">
              <a:solidFill>
                <a:srgbClr val="050505"/>
              </a:solidFill>
            </a:endParaRPr>
          </a:p>
        </p:txBody>
      </p:sp>
      <p:graphicFrame>
        <p:nvGraphicFramePr>
          <p:cNvPr id="2" name="Table 1">
            <a:extLst>
              <a:ext uri="{FF2B5EF4-FFF2-40B4-BE49-F238E27FC236}">
                <a16:creationId xmlns:a16="http://schemas.microsoft.com/office/drawing/2014/main" id="{139156D0-387C-B423-BFF7-7D90D0C06C24}"/>
              </a:ext>
            </a:extLst>
          </p:cNvPr>
          <p:cNvGraphicFramePr>
            <a:graphicFrameLocks noGrp="1"/>
          </p:cNvGraphicFramePr>
          <p:nvPr>
            <p:extLst>
              <p:ext uri="{D42A27DB-BD31-4B8C-83A1-F6EECF244321}">
                <p14:modId xmlns:p14="http://schemas.microsoft.com/office/powerpoint/2010/main" val="1932168562"/>
              </p:ext>
            </p:extLst>
          </p:nvPr>
        </p:nvGraphicFramePr>
        <p:xfrm>
          <a:off x="240890" y="837218"/>
          <a:ext cx="11710220" cy="2841084"/>
        </p:xfrm>
        <a:graphic>
          <a:graphicData uri="http://schemas.openxmlformats.org/drawingml/2006/table">
            <a:tbl>
              <a:tblPr firstRow="1" bandRow="1">
                <a:tableStyleId>{5940675A-B579-460E-94D1-54222C63F5DA}</a:tableStyleId>
              </a:tblPr>
              <a:tblGrid>
                <a:gridCol w="631278">
                  <a:extLst>
                    <a:ext uri="{9D8B030D-6E8A-4147-A177-3AD203B41FA5}">
                      <a16:colId xmlns:a16="http://schemas.microsoft.com/office/drawing/2014/main" val="1685894538"/>
                    </a:ext>
                  </a:extLst>
                </a:gridCol>
                <a:gridCol w="1728464">
                  <a:extLst>
                    <a:ext uri="{9D8B030D-6E8A-4147-A177-3AD203B41FA5}">
                      <a16:colId xmlns:a16="http://schemas.microsoft.com/office/drawing/2014/main" val="2434951390"/>
                    </a:ext>
                  </a:extLst>
                </a:gridCol>
                <a:gridCol w="1995949">
                  <a:extLst>
                    <a:ext uri="{9D8B030D-6E8A-4147-A177-3AD203B41FA5}">
                      <a16:colId xmlns:a16="http://schemas.microsoft.com/office/drawing/2014/main" val="2149096814"/>
                    </a:ext>
                  </a:extLst>
                </a:gridCol>
                <a:gridCol w="1887793">
                  <a:extLst>
                    <a:ext uri="{9D8B030D-6E8A-4147-A177-3AD203B41FA5}">
                      <a16:colId xmlns:a16="http://schemas.microsoft.com/office/drawing/2014/main" val="1620147967"/>
                    </a:ext>
                  </a:extLst>
                </a:gridCol>
                <a:gridCol w="5466736">
                  <a:extLst>
                    <a:ext uri="{9D8B030D-6E8A-4147-A177-3AD203B41FA5}">
                      <a16:colId xmlns:a16="http://schemas.microsoft.com/office/drawing/2014/main" val="361739627"/>
                    </a:ext>
                  </a:extLst>
                </a:gridCol>
              </a:tblGrid>
              <a:tr h="511405">
                <a:tc>
                  <a:txBody>
                    <a:bodyPr/>
                    <a:lstStyle/>
                    <a:p>
                      <a:pPr algn="ctr">
                        <a:lnSpc>
                          <a:spcPct val="100000"/>
                        </a:lnSpc>
                      </a:pPr>
                      <a:r>
                        <a:rPr lang="en-US" sz="1500" b="1" dirty="0">
                          <a:latin typeface="Poppins" panose="00000500000000000000" pitchFamily="2" charset="0"/>
                          <a:cs typeface="Poppins" panose="00000500000000000000" pitchFamily="2" charset="0"/>
                        </a:rPr>
                        <a:t>No</a:t>
                      </a:r>
                    </a:p>
                  </a:txBody>
                  <a:tcPr marL="91431" marR="91431"/>
                </a:tc>
                <a:tc>
                  <a:txBody>
                    <a:bodyPr/>
                    <a:lstStyle/>
                    <a:p>
                      <a:pPr algn="ctr">
                        <a:lnSpc>
                          <a:spcPct val="100000"/>
                        </a:lnSpc>
                      </a:pPr>
                      <a:r>
                        <a:rPr lang="en-US" sz="1500" b="1" kern="1200" dirty="0">
                          <a:solidFill>
                            <a:schemeClr val="tx1"/>
                          </a:solidFill>
                          <a:effectLst/>
                          <a:latin typeface="Poppins" panose="00000500000000000000" pitchFamily="2" charset="0"/>
                          <a:ea typeface="+mn-ea"/>
                          <a:cs typeface="Poppins" panose="00000500000000000000" pitchFamily="2" charset="0"/>
                        </a:rPr>
                        <a:t>Author</a:t>
                      </a:r>
                      <a:endParaRPr lang="en-US" sz="1500" b="1" dirty="0">
                        <a:latin typeface="Poppins" panose="00000500000000000000" pitchFamily="2" charset="0"/>
                        <a:cs typeface="Poppins" panose="00000500000000000000" pitchFamily="2" charset="0"/>
                      </a:endParaRPr>
                    </a:p>
                  </a:txBody>
                  <a:tcPr marL="91431" marR="91431"/>
                </a:tc>
                <a:tc>
                  <a:txBody>
                    <a:bodyPr/>
                    <a:lstStyle/>
                    <a:p>
                      <a:pPr algn="ctr">
                        <a:lnSpc>
                          <a:spcPct val="100000"/>
                        </a:lnSpc>
                      </a:pPr>
                      <a:r>
                        <a:rPr lang="en-US" sz="1500" b="1" dirty="0">
                          <a:latin typeface="Poppins" panose="00000500000000000000" pitchFamily="2" charset="0"/>
                          <a:cs typeface="Poppins" panose="00000500000000000000" pitchFamily="2" charset="0"/>
                        </a:rPr>
                        <a:t>Title</a:t>
                      </a:r>
                    </a:p>
                  </a:txBody>
                  <a:tcPr marL="91431" marR="91431"/>
                </a:tc>
                <a:tc>
                  <a:txBody>
                    <a:bodyPr/>
                    <a:lstStyle/>
                    <a:p>
                      <a:pPr algn="ctr">
                        <a:lnSpc>
                          <a:spcPct val="100000"/>
                        </a:lnSpc>
                      </a:pPr>
                      <a:r>
                        <a:rPr lang="en-US" sz="1500" b="1" dirty="0">
                          <a:latin typeface="Poppins" panose="00000500000000000000" pitchFamily="2" charset="0"/>
                          <a:cs typeface="Poppins" panose="00000500000000000000" pitchFamily="2" charset="0"/>
                        </a:rPr>
                        <a:t>Journal</a:t>
                      </a:r>
                      <a:r>
                        <a:rPr lang="en-US" sz="1500" b="1" baseline="0" dirty="0">
                          <a:latin typeface="Poppins" panose="00000500000000000000" pitchFamily="2" charset="0"/>
                          <a:cs typeface="Poppins" panose="00000500000000000000" pitchFamily="2" charset="0"/>
                        </a:rPr>
                        <a:t> Name &amp;</a:t>
                      </a:r>
                      <a:r>
                        <a:rPr lang="en-US" sz="1500" b="1" dirty="0">
                          <a:latin typeface="Poppins" panose="00000500000000000000" pitchFamily="2" charset="0"/>
                          <a:cs typeface="Poppins" panose="00000500000000000000" pitchFamily="2" charset="0"/>
                        </a:rPr>
                        <a:t>Year</a:t>
                      </a:r>
                    </a:p>
                  </a:txBody>
                  <a:tcPr marL="91431" marR="91431"/>
                </a:tc>
                <a:tc>
                  <a:txBody>
                    <a:bodyPr/>
                    <a:lstStyle/>
                    <a:p>
                      <a:pPr algn="ctr">
                        <a:lnSpc>
                          <a:spcPct val="100000"/>
                        </a:lnSpc>
                      </a:pPr>
                      <a:r>
                        <a:rPr lang="en-US" sz="1500" b="1" dirty="0">
                          <a:latin typeface="Poppins" panose="00000500000000000000" pitchFamily="2" charset="0"/>
                          <a:cs typeface="Poppins" panose="00000500000000000000" pitchFamily="2" charset="0"/>
                        </a:rPr>
                        <a:t>Remark</a:t>
                      </a:r>
                    </a:p>
                  </a:txBody>
                  <a:tcPr marL="91431" marR="91431"/>
                </a:tc>
                <a:extLst>
                  <a:ext uri="{0D108BD9-81ED-4DB2-BD59-A6C34878D82A}">
                    <a16:rowId xmlns:a16="http://schemas.microsoft.com/office/drawing/2014/main" val="4222091778"/>
                  </a:ext>
                </a:extLst>
              </a:tr>
              <a:tr h="2292444">
                <a:tc>
                  <a:txBody>
                    <a:bodyPr/>
                    <a:lstStyle/>
                    <a:p>
                      <a:pPr algn="just">
                        <a:lnSpc>
                          <a:spcPct val="100000"/>
                        </a:lnSpc>
                      </a:pPr>
                      <a:r>
                        <a:rPr lang="en-US" sz="1500" dirty="0">
                          <a:latin typeface="Poppins" panose="00000500000000000000" pitchFamily="2" charset="0"/>
                          <a:cs typeface="Poppins" panose="00000500000000000000" pitchFamily="2" charset="0"/>
                        </a:rPr>
                        <a:t>9</a:t>
                      </a:r>
                    </a:p>
                  </a:txBody>
                  <a:tcPr marL="91431" marR="91431"/>
                </a:tc>
                <a:tc>
                  <a:txBody>
                    <a:bodyPr/>
                    <a:lstStyle/>
                    <a:p>
                      <a:r>
                        <a:rPr lang="en-IN" sz="1500" dirty="0">
                          <a:latin typeface="Poppins" panose="00000500000000000000" pitchFamily="2" charset="0"/>
                          <a:cs typeface="Poppins" panose="00000500000000000000" pitchFamily="2" charset="0"/>
                        </a:rPr>
                        <a:t>Dr. T. Hari Prasad,</a:t>
                      </a:r>
                    </a:p>
                    <a:p>
                      <a:r>
                        <a:rPr lang="en-IN" sz="1500" dirty="0">
                          <a:latin typeface="Poppins" panose="00000500000000000000" pitchFamily="2" charset="0"/>
                          <a:cs typeface="Poppins" panose="00000500000000000000" pitchFamily="2" charset="0"/>
                        </a:rPr>
                        <a:t>Pol Reddy </a:t>
                      </a:r>
                      <a:r>
                        <a:rPr lang="en-IN" sz="1500" dirty="0" err="1">
                          <a:latin typeface="Poppins" panose="00000500000000000000" pitchFamily="2" charset="0"/>
                          <a:cs typeface="Poppins" panose="00000500000000000000" pitchFamily="2" charset="0"/>
                        </a:rPr>
                        <a:t>Kukutla</a:t>
                      </a:r>
                      <a:r>
                        <a:rPr lang="en-IN" sz="1500" dirty="0">
                          <a:latin typeface="Poppins" panose="00000500000000000000" pitchFamily="2" charset="0"/>
                          <a:cs typeface="Poppins" panose="00000500000000000000" pitchFamily="2" charset="0"/>
                        </a:rPr>
                        <a:t>,</a:t>
                      </a:r>
                    </a:p>
                    <a:p>
                      <a:r>
                        <a:rPr lang="en-IN" sz="1500" dirty="0">
                          <a:latin typeface="Poppins" panose="00000500000000000000" pitchFamily="2" charset="0"/>
                          <a:cs typeface="Poppins" panose="00000500000000000000" pitchFamily="2" charset="0"/>
                        </a:rPr>
                        <a:t>P. Mallikarjuna Rao,</a:t>
                      </a:r>
                    </a:p>
                    <a:p>
                      <a:r>
                        <a:rPr lang="en-IN" sz="1500" dirty="0">
                          <a:latin typeface="Poppins" panose="00000500000000000000" pitchFamily="2" charset="0"/>
                          <a:cs typeface="Poppins" panose="00000500000000000000" pitchFamily="2" charset="0"/>
                        </a:rPr>
                        <a:t>R. Meenakshi Reddy [10]</a:t>
                      </a:r>
                      <a:endParaRPr lang="en-IN" sz="1500" b="0" dirty="0">
                        <a:latin typeface="Poppins" panose="00000500000000000000" pitchFamily="2" charset="0"/>
                        <a:cs typeface="Poppins" panose="00000500000000000000" pitchFamily="2" charset="0"/>
                      </a:endParaRPr>
                    </a:p>
                  </a:txBody>
                  <a:tcPr marL="114289" marR="114289" marT="0" marB="0"/>
                </a:tc>
                <a:tc>
                  <a:txBody>
                    <a:bodyPr/>
                    <a:lstStyle/>
                    <a:p>
                      <a:pPr marL="0" marR="0" indent="0" algn="just" defTabSz="914400" rtl="0" eaLnBrk="1" fontAlgn="auto" latinLnBrk="0" hangingPunct="1">
                        <a:lnSpc>
                          <a:spcPct val="100000"/>
                        </a:lnSpc>
                        <a:spcBef>
                          <a:spcPts val="0"/>
                        </a:spcBef>
                        <a:spcAft>
                          <a:spcPts val="1000"/>
                        </a:spcAft>
                        <a:buClrTx/>
                        <a:buSzTx/>
                        <a:buFontTx/>
                        <a:buNone/>
                        <a:tabLst/>
                        <a:defRPr/>
                      </a:pPr>
                      <a:r>
                        <a:rPr lang="en-US" sz="1500" dirty="0">
                          <a:latin typeface="Poppins" panose="00000500000000000000" pitchFamily="2" charset="0"/>
                          <a:cs typeface="Poppins" panose="00000500000000000000" pitchFamily="2" charset="0"/>
                        </a:rPr>
                        <a:t>Experimental Investigation on Performance of Pulsating Heat Pipe.</a:t>
                      </a:r>
                      <a:endParaRPr lang="en-US" sz="1500" dirty="0">
                        <a:effectLst/>
                        <a:latin typeface="Poppins" panose="00000500000000000000" pitchFamily="2" charset="0"/>
                        <a:ea typeface="Calibri"/>
                        <a:cs typeface="Poppins" panose="00000500000000000000" pitchFamily="2" charset="0"/>
                      </a:endParaRPr>
                    </a:p>
                  </a:txBody>
                  <a:tcPr marL="114289" marR="114289" marT="0" marB="0"/>
                </a:tc>
                <a:tc>
                  <a:txBody>
                    <a:bodyPr/>
                    <a:lstStyle/>
                    <a:p>
                      <a:r>
                        <a:rPr lang="en-US" sz="1500" dirty="0">
                          <a:latin typeface="Poppins" panose="00000500000000000000" pitchFamily="2" charset="0"/>
                          <a:cs typeface="Poppins" panose="00000500000000000000" pitchFamily="2" charset="0"/>
                        </a:rPr>
                        <a:t>Proceedings of the ASME 2015 Gas Turbine India Conference/</a:t>
                      </a:r>
                      <a:r>
                        <a:rPr lang="en-IN" sz="1500" dirty="0">
                          <a:latin typeface="Poppins" panose="00000500000000000000" pitchFamily="2" charset="0"/>
                          <a:cs typeface="Poppins" panose="00000500000000000000" pitchFamily="2" charset="0"/>
                        </a:rPr>
                        <a:t>December 2015 </a:t>
                      </a:r>
                      <a:endParaRPr lang="en-US" sz="1500" b="0" dirty="0">
                        <a:latin typeface="Poppins" panose="00000500000000000000" pitchFamily="2" charset="0"/>
                        <a:cs typeface="Poppins" panose="00000500000000000000" pitchFamily="2" charset="0"/>
                      </a:endParaRPr>
                    </a:p>
                  </a:txBody>
                  <a:tcPr marL="91431" marR="91431"/>
                </a:tc>
                <a:tc>
                  <a:txBody>
                    <a:bodyPr/>
                    <a:lstStyle/>
                    <a:p>
                      <a:pPr marL="285750" indent="-285750">
                        <a:buFont typeface="Wingdings" panose="05000000000000000000" pitchFamily="2" charset="2"/>
                        <a:buChar char="Ø"/>
                      </a:pPr>
                      <a:r>
                        <a:rPr lang="en-US" sz="1500" dirty="0">
                          <a:latin typeface="Poppins" panose="00000500000000000000" pitchFamily="2" charset="0"/>
                          <a:cs typeface="Poppins" panose="00000500000000000000" pitchFamily="2" charset="0"/>
                        </a:rPr>
                        <a:t>CLPHP tested with water at 50% filling and various inclinations (0°, 45°, 90°).</a:t>
                      </a:r>
                    </a:p>
                    <a:p>
                      <a:pPr marL="285750" indent="-285750">
                        <a:buFont typeface="Wingdings" panose="05000000000000000000" pitchFamily="2" charset="2"/>
                        <a:buChar char="Ø"/>
                      </a:pPr>
                      <a:r>
                        <a:rPr lang="en-US" sz="1500" dirty="0">
                          <a:latin typeface="Poppins" panose="00000500000000000000" pitchFamily="2" charset="0"/>
                          <a:cs typeface="Poppins" panose="00000500000000000000" pitchFamily="2" charset="0"/>
                        </a:rPr>
                        <a:t>Thermal resistance decreased and heat transfer coefficient increased with heat input.</a:t>
                      </a:r>
                    </a:p>
                    <a:p>
                      <a:pPr marL="285750" indent="-285750">
                        <a:buFont typeface="Wingdings" panose="05000000000000000000" pitchFamily="2" charset="2"/>
                        <a:buChar char="Ø"/>
                      </a:pPr>
                      <a:r>
                        <a:rPr lang="en-US" sz="1500" dirty="0">
                          <a:latin typeface="Poppins" panose="00000500000000000000" pitchFamily="2" charset="0"/>
                          <a:cs typeface="Poppins" panose="00000500000000000000" pitchFamily="2" charset="0"/>
                        </a:rPr>
                        <a:t>Vertical (90°) orientation gave the best performance.</a:t>
                      </a:r>
                    </a:p>
                    <a:p>
                      <a:pPr marL="285750" indent="-285750" algn="just">
                        <a:lnSpc>
                          <a:spcPct val="150000"/>
                        </a:lnSpc>
                        <a:buFont typeface="Wingdings" panose="05000000000000000000" pitchFamily="2" charset="2"/>
                        <a:buChar char="Ø"/>
                      </a:pPr>
                      <a:endParaRPr lang="en-US" sz="1500" baseline="0" dirty="0">
                        <a:latin typeface="Poppins" panose="00000500000000000000" pitchFamily="2" charset="0"/>
                        <a:cs typeface="Poppins" panose="00000500000000000000" pitchFamily="2" charset="0"/>
                      </a:endParaRPr>
                    </a:p>
                  </a:txBody>
                  <a:tcPr marL="91431" marR="91431"/>
                </a:tc>
                <a:extLst>
                  <a:ext uri="{0D108BD9-81ED-4DB2-BD59-A6C34878D82A}">
                    <a16:rowId xmlns:a16="http://schemas.microsoft.com/office/drawing/2014/main" val="313569394"/>
                  </a:ext>
                </a:extLst>
              </a:tr>
            </a:tbl>
          </a:graphicData>
        </a:graphic>
      </p:graphicFrame>
      <p:graphicFrame>
        <p:nvGraphicFramePr>
          <p:cNvPr id="3" name="Table 2">
            <a:extLst>
              <a:ext uri="{FF2B5EF4-FFF2-40B4-BE49-F238E27FC236}">
                <a16:creationId xmlns:a16="http://schemas.microsoft.com/office/drawing/2014/main" id="{0BC0D1CE-4085-CE64-8A44-0670D746E91E}"/>
              </a:ext>
            </a:extLst>
          </p:cNvPr>
          <p:cNvGraphicFramePr>
            <a:graphicFrameLocks noGrp="1"/>
          </p:cNvGraphicFramePr>
          <p:nvPr>
            <p:extLst>
              <p:ext uri="{D42A27DB-BD31-4B8C-83A1-F6EECF244321}">
                <p14:modId xmlns:p14="http://schemas.microsoft.com/office/powerpoint/2010/main" val="48804719"/>
              </p:ext>
            </p:extLst>
          </p:nvPr>
        </p:nvGraphicFramePr>
        <p:xfrm>
          <a:off x="245806" y="3678302"/>
          <a:ext cx="11710220" cy="2138805"/>
        </p:xfrm>
        <a:graphic>
          <a:graphicData uri="http://schemas.openxmlformats.org/drawingml/2006/table">
            <a:tbl>
              <a:tblPr firstRow="1" bandRow="1">
                <a:tableStyleId>{5940675A-B579-460E-94D1-54222C63F5DA}</a:tableStyleId>
              </a:tblPr>
              <a:tblGrid>
                <a:gridCol w="631278">
                  <a:extLst>
                    <a:ext uri="{9D8B030D-6E8A-4147-A177-3AD203B41FA5}">
                      <a16:colId xmlns:a16="http://schemas.microsoft.com/office/drawing/2014/main" val="3046708183"/>
                    </a:ext>
                  </a:extLst>
                </a:gridCol>
                <a:gridCol w="1728464">
                  <a:extLst>
                    <a:ext uri="{9D8B030D-6E8A-4147-A177-3AD203B41FA5}">
                      <a16:colId xmlns:a16="http://schemas.microsoft.com/office/drawing/2014/main" val="3892963582"/>
                    </a:ext>
                  </a:extLst>
                </a:gridCol>
                <a:gridCol w="1995949">
                  <a:extLst>
                    <a:ext uri="{9D8B030D-6E8A-4147-A177-3AD203B41FA5}">
                      <a16:colId xmlns:a16="http://schemas.microsoft.com/office/drawing/2014/main" val="4097904830"/>
                    </a:ext>
                  </a:extLst>
                </a:gridCol>
                <a:gridCol w="1887793">
                  <a:extLst>
                    <a:ext uri="{9D8B030D-6E8A-4147-A177-3AD203B41FA5}">
                      <a16:colId xmlns:a16="http://schemas.microsoft.com/office/drawing/2014/main" val="1290930099"/>
                    </a:ext>
                  </a:extLst>
                </a:gridCol>
                <a:gridCol w="5466736">
                  <a:extLst>
                    <a:ext uri="{9D8B030D-6E8A-4147-A177-3AD203B41FA5}">
                      <a16:colId xmlns:a16="http://schemas.microsoft.com/office/drawing/2014/main" val="745746722"/>
                    </a:ext>
                  </a:extLst>
                </a:gridCol>
              </a:tblGrid>
              <a:tr h="2138805">
                <a:tc>
                  <a:txBody>
                    <a:bodyPr/>
                    <a:lstStyle/>
                    <a:p>
                      <a:pPr algn="l">
                        <a:lnSpc>
                          <a:spcPct val="100000"/>
                        </a:lnSpc>
                      </a:pPr>
                      <a:r>
                        <a:rPr lang="en-US" sz="1500" dirty="0">
                          <a:latin typeface="Poppins" panose="00000500000000000000" pitchFamily="2" charset="0"/>
                          <a:cs typeface="Poppins" panose="00000500000000000000" pitchFamily="2" charset="0"/>
                        </a:rPr>
                        <a:t>10</a:t>
                      </a:r>
                    </a:p>
                  </a:txBody>
                  <a:tcPr marL="91431" marR="91431"/>
                </a:tc>
                <a:tc>
                  <a:txBody>
                    <a:bodyPr/>
                    <a:lstStyle/>
                    <a:p>
                      <a:pPr algn="l"/>
                      <a:r>
                        <a:rPr lang="en-IN" sz="1500" dirty="0">
                          <a:latin typeface="Poppins" panose="00000500000000000000" pitchFamily="2" charset="0"/>
                          <a:cs typeface="Poppins" panose="00000500000000000000" pitchFamily="2" charset="0"/>
                        </a:rPr>
                        <a:t>Rasel A. Sultan,</a:t>
                      </a:r>
                    </a:p>
                    <a:p>
                      <a:pPr algn="l"/>
                      <a:r>
                        <a:rPr lang="en-IN" sz="1500" dirty="0">
                          <a:latin typeface="Poppins" panose="00000500000000000000" pitchFamily="2" charset="0"/>
                          <a:cs typeface="Poppins" panose="00000500000000000000" pitchFamily="2" charset="0"/>
                        </a:rPr>
                        <a:t>M. </a:t>
                      </a:r>
                      <a:r>
                        <a:rPr lang="en-IN" sz="1500" dirty="0" err="1">
                          <a:latin typeface="Poppins" panose="00000500000000000000" pitchFamily="2" charset="0"/>
                          <a:cs typeface="Poppins" panose="00000500000000000000" pitchFamily="2" charset="0"/>
                        </a:rPr>
                        <a:t>Lutfor</a:t>
                      </a:r>
                      <a:r>
                        <a:rPr lang="en-IN" sz="1500" dirty="0">
                          <a:latin typeface="Poppins" panose="00000500000000000000" pitchFamily="2" charset="0"/>
                          <a:cs typeface="Poppins" panose="00000500000000000000" pitchFamily="2" charset="0"/>
                        </a:rPr>
                        <a:t> Rahman [11]</a:t>
                      </a:r>
                      <a:endParaRPr lang="en-IN" sz="1500" b="0" dirty="0">
                        <a:latin typeface="Poppins" panose="00000500000000000000" pitchFamily="2" charset="0"/>
                        <a:cs typeface="Poppins" panose="00000500000000000000" pitchFamily="2" charset="0"/>
                      </a:endParaRPr>
                    </a:p>
                  </a:txBody>
                  <a:tcPr marL="114289" marR="114289" marT="0" marB="0"/>
                </a:tc>
                <a:tc>
                  <a:txBody>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lang="en-US" sz="1500" b="0" dirty="0">
                          <a:latin typeface="Poppins" panose="00000500000000000000" pitchFamily="2" charset="0"/>
                          <a:cs typeface="Poppins" panose="00000500000000000000" pitchFamily="2" charset="0"/>
                        </a:rPr>
                        <a:t>Closed Loop pulsating pipe.</a:t>
                      </a:r>
                    </a:p>
                    <a:p>
                      <a:pPr marL="0" marR="0" indent="0" algn="l" defTabSz="914400" rtl="0" eaLnBrk="1" fontAlgn="auto" latinLnBrk="0" hangingPunct="1">
                        <a:lnSpc>
                          <a:spcPct val="100000"/>
                        </a:lnSpc>
                        <a:spcBef>
                          <a:spcPts val="0"/>
                        </a:spcBef>
                        <a:spcAft>
                          <a:spcPts val="1000"/>
                        </a:spcAft>
                        <a:buClrTx/>
                        <a:buSzTx/>
                        <a:buFontTx/>
                        <a:buNone/>
                        <a:tabLst/>
                        <a:defRPr/>
                      </a:pPr>
                      <a:endParaRPr lang="en-US" sz="1500" b="0" dirty="0">
                        <a:effectLst/>
                        <a:latin typeface="Poppins" panose="00000500000000000000" pitchFamily="2" charset="0"/>
                        <a:ea typeface="Calibri"/>
                        <a:cs typeface="Poppins" panose="00000500000000000000" pitchFamily="2" charset="0"/>
                      </a:endParaRPr>
                    </a:p>
                  </a:txBody>
                  <a:tcPr marL="114289" marR="114289" marT="0" marB="0"/>
                </a:tc>
                <a:tc>
                  <a:txBody>
                    <a:bodyPr/>
                    <a:lstStyle/>
                    <a:p>
                      <a:pPr algn="l"/>
                      <a:r>
                        <a:rPr lang="en-IN" sz="1500" dirty="0">
                          <a:latin typeface="Poppins" panose="00000500000000000000" pitchFamily="2" charset="0"/>
                          <a:cs typeface="Poppins" panose="00000500000000000000" pitchFamily="2" charset="0"/>
                        </a:rPr>
                        <a:t>LAP Lambert Academic Publishing/June 2015 </a:t>
                      </a:r>
                      <a:endParaRPr lang="en-US" sz="1500" b="0" dirty="0">
                        <a:latin typeface="Poppins" panose="00000500000000000000" pitchFamily="2" charset="0"/>
                        <a:cs typeface="Poppins" panose="00000500000000000000" pitchFamily="2" charset="0"/>
                      </a:endParaRPr>
                    </a:p>
                  </a:txBody>
                  <a:tcPr marL="91431" marR="91431"/>
                </a:tc>
                <a:tc>
                  <a:txBody>
                    <a:bodyPr/>
                    <a:lstStyle/>
                    <a:p>
                      <a:pPr marL="285750" indent="-285750" algn="l">
                        <a:buFont typeface="Wingdings" panose="05000000000000000000" pitchFamily="2" charset="2"/>
                        <a:buChar char="Ø"/>
                      </a:pPr>
                      <a:r>
                        <a:rPr lang="en-US" sz="1500" dirty="0">
                          <a:latin typeface="Poppins" panose="00000500000000000000" pitchFamily="2" charset="0"/>
                          <a:cs typeface="Poppins" panose="00000500000000000000" pitchFamily="2" charset="0"/>
                        </a:rPr>
                        <a:t>CLPHP performance studied using ethanol and methanol at various inclinations.</a:t>
                      </a:r>
                    </a:p>
                    <a:p>
                      <a:pPr marL="285750" indent="-285750" algn="l">
                        <a:buFont typeface="Wingdings" panose="05000000000000000000" pitchFamily="2" charset="2"/>
                        <a:buChar char="Ø"/>
                      </a:pPr>
                      <a:r>
                        <a:rPr lang="en-US" sz="1500" dirty="0">
                          <a:latin typeface="Poppins" panose="00000500000000000000" pitchFamily="2" charset="0"/>
                          <a:cs typeface="Poppins" panose="00000500000000000000" pitchFamily="2" charset="0"/>
                        </a:rPr>
                        <a:t>Tested with and without fins/inserts to compare thermal effects.</a:t>
                      </a:r>
                    </a:p>
                    <a:p>
                      <a:pPr marL="285750" indent="-285750" algn="l">
                        <a:buFont typeface="Wingdings" panose="05000000000000000000" pitchFamily="2" charset="2"/>
                        <a:buChar char="Ø"/>
                      </a:pPr>
                      <a:r>
                        <a:rPr lang="en-US" sz="1500" dirty="0">
                          <a:latin typeface="Poppins" panose="00000500000000000000" pitchFamily="2" charset="0"/>
                          <a:cs typeface="Poppins" panose="00000500000000000000" pitchFamily="2" charset="0"/>
                        </a:rPr>
                        <a:t>Best performance observed with methanol and fin-inserts at 45° angle.</a:t>
                      </a:r>
                    </a:p>
                    <a:p>
                      <a:pPr marL="285750" indent="-285750" algn="l">
                        <a:buFont typeface="Wingdings" panose="05000000000000000000" pitchFamily="2" charset="2"/>
                        <a:buChar char="Ø"/>
                      </a:pPr>
                      <a:endParaRPr lang="en-US" sz="1500" dirty="0">
                        <a:latin typeface="Poppins" panose="00000500000000000000" pitchFamily="2" charset="0"/>
                        <a:cs typeface="Poppins" panose="00000500000000000000" pitchFamily="2" charset="0"/>
                      </a:endParaRPr>
                    </a:p>
                  </a:txBody>
                  <a:tcPr marL="91431" marR="91431"/>
                </a:tc>
                <a:extLst>
                  <a:ext uri="{0D108BD9-81ED-4DB2-BD59-A6C34878D82A}">
                    <a16:rowId xmlns:a16="http://schemas.microsoft.com/office/drawing/2014/main" val="3107153897"/>
                  </a:ext>
                </a:extLst>
              </a:tr>
            </a:tbl>
          </a:graphicData>
        </a:graphic>
      </p:graphicFrame>
    </p:spTree>
    <p:extLst>
      <p:ext uri="{BB962C8B-B14F-4D97-AF65-F5344CB8AC3E}">
        <p14:creationId xmlns:p14="http://schemas.microsoft.com/office/powerpoint/2010/main" val="3597885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5">
            <a:extLst>
              <a:ext uri="{FF2B5EF4-FFF2-40B4-BE49-F238E27FC236}">
                <a16:creationId xmlns:a16="http://schemas.microsoft.com/office/drawing/2014/main" id="{A5CA1E1D-15E7-23A4-52E0-5ACA49DDF7B3}"/>
              </a:ext>
            </a:extLst>
          </p:cNvPr>
          <p:cNvSpPr/>
          <p:nvPr/>
        </p:nvSpPr>
        <p:spPr>
          <a:xfrm>
            <a:off x="0" y="0"/>
            <a:ext cx="9608024" cy="756000"/>
          </a:xfrm>
          <a:custGeom>
            <a:avLst/>
            <a:gdLst>
              <a:gd name="connsiteX0" fmla="*/ 0 w 8765002"/>
              <a:gd name="connsiteY0" fmla="*/ 0 h 1157400"/>
              <a:gd name="connsiteX1" fmla="*/ 7607602 w 8765002"/>
              <a:gd name="connsiteY1" fmla="*/ 0 h 1157400"/>
              <a:gd name="connsiteX2" fmla="*/ 8765002 w 8765002"/>
              <a:gd name="connsiteY2" fmla="*/ 0 h 1157400"/>
              <a:gd name="connsiteX3" fmla="*/ 760760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6974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5002" h="1157400">
                <a:moveTo>
                  <a:pt x="0" y="0"/>
                </a:moveTo>
                <a:lnTo>
                  <a:pt x="7607602" y="0"/>
                </a:lnTo>
                <a:lnTo>
                  <a:pt x="8765002" y="0"/>
                </a:lnTo>
                <a:lnTo>
                  <a:pt x="7924865" y="1138735"/>
                </a:lnTo>
                <a:lnTo>
                  <a:pt x="0" y="1157400"/>
                </a:lnTo>
                <a:lnTo>
                  <a:pt x="0" y="0"/>
                </a:lnTo>
                <a:close/>
              </a:path>
            </a:pathLst>
          </a:cu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3" name="Group 2">
            <a:extLst>
              <a:ext uri="{FF2B5EF4-FFF2-40B4-BE49-F238E27FC236}">
                <a16:creationId xmlns:a16="http://schemas.microsoft.com/office/drawing/2014/main" id="{AA1D43B8-6235-7FF1-3267-F95018C274AB}"/>
              </a:ext>
            </a:extLst>
          </p:cNvPr>
          <p:cNvGrpSpPr/>
          <p:nvPr/>
        </p:nvGrpSpPr>
        <p:grpSpPr>
          <a:xfrm>
            <a:off x="8969728" y="1"/>
            <a:ext cx="3239069" cy="756000"/>
            <a:chOff x="8045711" y="1"/>
            <a:chExt cx="4146289" cy="900000"/>
          </a:xfrm>
          <a:solidFill>
            <a:schemeClr val="bg1">
              <a:lumMod val="75000"/>
            </a:schemeClr>
          </a:solidFill>
        </p:grpSpPr>
        <p:sp>
          <p:nvSpPr>
            <p:cNvPr id="4" name="Freeform: Shape 17">
              <a:extLst>
                <a:ext uri="{FF2B5EF4-FFF2-40B4-BE49-F238E27FC236}">
                  <a16:creationId xmlns:a16="http://schemas.microsoft.com/office/drawing/2014/main" id="{4F3D9AB5-4FCD-6B9D-AD4C-7E616944D44C}"/>
                </a:ext>
              </a:extLst>
            </p:cNvPr>
            <p:cNvSpPr/>
            <p:nvPr/>
          </p:nvSpPr>
          <p:spPr>
            <a:xfrm>
              <a:off x="8045711" y="1"/>
              <a:ext cx="1157399" cy="900000"/>
            </a:xfrm>
            <a:custGeom>
              <a:avLst/>
              <a:gdLst>
                <a:gd name="connsiteX0" fmla="*/ 1157399 w 1157399"/>
                <a:gd name="connsiteY0" fmla="*/ 0 h 1157400"/>
                <a:gd name="connsiteX1" fmla="*/ 1157399 w 1157399"/>
                <a:gd name="connsiteY1" fmla="*/ 1157400 h 1157400"/>
                <a:gd name="connsiteX2" fmla="*/ 0 w 1157399"/>
                <a:gd name="connsiteY2" fmla="*/ 1157400 h 1157400"/>
                <a:gd name="connsiteX3" fmla="*/ 1157399 w 1157399"/>
                <a:gd name="connsiteY3" fmla="*/ 0 h 1157400"/>
              </a:gdLst>
              <a:ahLst/>
              <a:cxnLst>
                <a:cxn ang="0">
                  <a:pos x="connsiteX0" y="connsiteY0"/>
                </a:cxn>
                <a:cxn ang="0">
                  <a:pos x="connsiteX1" y="connsiteY1"/>
                </a:cxn>
                <a:cxn ang="0">
                  <a:pos x="connsiteX2" y="connsiteY2"/>
                </a:cxn>
                <a:cxn ang="0">
                  <a:pos x="connsiteX3" y="connsiteY3"/>
                </a:cxn>
              </a:cxnLst>
              <a:rect l="l" t="t" r="r" b="b"/>
              <a:pathLst>
                <a:path w="1157399" h="1157400">
                  <a:moveTo>
                    <a:pt x="1157399" y="0"/>
                  </a:moveTo>
                  <a:lnTo>
                    <a:pt x="1157399" y="1157400"/>
                  </a:lnTo>
                  <a:lnTo>
                    <a:pt x="0" y="1157400"/>
                  </a:lnTo>
                  <a:lnTo>
                    <a:pt x="115739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5" name="Freeform: Shape 18">
              <a:extLst>
                <a:ext uri="{FF2B5EF4-FFF2-40B4-BE49-F238E27FC236}">
                  <a16:creationId xmlns:a16="http://schemas.microsoft.com/office/drawing/2014/main" id="{198C291F-2396-A5E0-55A3-A2783C4EDE14}"/>
                </a:ext>
              </a:extLst>
            </p:cNvPr>
            <p:cNvSpPr/>
            <p:nvPr/>
          </p:nvSpPr>
          <p:spPr>
            <a:xfrm>
              <a:off x="9203112" y="1"/>
              <a:ext cx="2988888" cy="900000"/>
            </a:xfrm>
            <a:custGeom>
              <a:avLst/>
              <a:gdLst>
                <a:gd name="connsiteX0" fmla="*/ 0 w 2988888"/>
                <a:gd name="connsiteY0" fmla="*/ 0 h 1157400"/>
                <a:gd name="connsiteX1" fmla="*/ 2988888 w 2988888"/>
                <a:gd name="connsiteY1" fmla="*/ 0 h 1157400"/>
                <a:gd name="connsiteX2" fmla="*/ 2988888 w 2988888"/>
                <a:gd name="connsiteY2" fmla="*/ 1157400 h 1157400"/>
                <a:gd name="connsiteX3" fmla="*/ 0 w 2988888"/>
                <a:gd name="connsiteY3" fmla="*/ 1157400 h 1157400"/>
                <a:gd name="connsiteX4" fmla="*/ 0 w 2988888"/>
                <a:gd name="connsiteY4" fmla="*/ 0 h 11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8888" h="1157400">
                  <a:moveTo>
                    <a:pt x="0" y="0"/>
                  </a:moveTo>
                  <a:lnTo>
                    <a:pt x="2988888" y="0"/>
                  </a:lnTo>
                  <a:lnTo>
                    <a:pt x="2988888" y="1157400"/>
                  </a:lnTo>
                  <a:lnTo>
                    <a:pt x="0" y="1157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pic>
        <p:nvPicPr>
          <p:cNvPr id="6" name="Picture 5">
            <a:extLst>
              <a:ext uri="{FF2B5EF4-FFF2-40B4-BE49-F238E27FC236}">
                <a16:creationId xmlns:a16="http://schemas.microsoft.com/office/drawing/2014/main" id="{6A26BC3A-3A53-9C79-2BBF-6DC234B23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7161" y="-263479"/>
            <a:ext cx="1284702" cy="1284702"/>
          </a:xfrm>
          <a:prstGeom prst="rect">
            <a:avLst/>
          </a:prstGeom>
        </p:spPr>
      </p:pic>
      <p:sp>
        <p:nvSpPr>
          <p:cNvPr id="7" name="TextBox 6">
            <a:extLst>
              <a:ext uri="{FF2B5EF4-FFF2-40B4-BE49-F238E27FC236}">
                <a16:creationId xmlns:a16="http://schemas.microsoft.com/office/drawing/2014/main" id="{86411509-84A6-0415-0B06-FCA54CC0BFAC}"/>
              </a:ext>
            </a:extLst>
          </p:cNvPr>
          <p:cNvSpPr txBox="1"/>
          <p:nvPr/>
        </p:nvSpPr>
        <p:spPr>
          <a:xfrm>
            <a:off x="0" y="147167"/>
            <a:ext cx="8919337" cy="461665"/>
          </a:xfrm>
          <a:prstGeom prst="rect">
            <a:avLst/>
          </a:prstGeom>
          <a:noFill/>
        </p:spPr>
        <p:txBody>
          <a:bodyPr wrap="square" rtlCol="0">
            <a:spAutoFit/>
          </a:bodyPr>
          <a:lstStyle/>
          <a:p>
            <a:pPr algn="ctr"/>
            <a:r>
              <a:rPr lang="en-US" sz="2400" b="1" dirty="0">
                <a:latin typeface="Montserrat" pitchFamily="2" charset="0"/>
              </a:rPr>
              <a:t>LITERATURE REVIEW</a:t>
            </a:r>
          </a:p>
        </p:txBody>
      </p:sp>
      <p:sp>
        <p:nvSpPr>
          <p:cNvPr id="8" name="Rectangle 7">
            <a:extLst>
              <a:ext uri="{FF2B5EF4-FFF2-40B4-BE49-F238E27FC236}">
                <a16:creationId xmlns:a16="http://schemas.microsoft.com/office/drawing/2014/main" id="{58379911-AC90-9CBB-52DD-D419C39A51E1}"/>
              </a:ext>
            </a:extLst>
          </p:cNvPr>
          <p:cNvSpPr/>
          <p:nvPr/>
        </p:nvSpPr>
        <p:spPr>
          <a:xfrm>
            <a:off x="11522075" y="6400800"/>
            <a:ext cx="669925" cy="274638"/>
          </a:xfrm>
          <a:prstGeom prst="rect">
            <a:avLst/>
          </a:pr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 Box 13">
            <a:extLst>
              <a:ext uri="{FF2B5EF4-FFF2-40B4-BE49-F238E27FC236}">
                <a16:creationId xmlns:a16="http://schemas.microsoft.com/office/drawing/2014/main" id="{D032B054-D233-A607-6F5C-A0D47FED5A69}"/>
              </a:ext>
            </a:extLst>
          </p:cNvPr>
          <p:cNvSpPr txBox="1">
            <a:spLocks noChangeArrowheads="1"/>
          </p:cNvSpPr>
          <p:nvPr/>
        </p:nvSpPr>
        <p:spPr bwMode="auto">
          <a:xfrm>
            <a:off x="0" y="6387602"/>
            <a:ext cx="11382233" cy="287836"/>
          </a:xfrm>
          <a:prstGeom prst="rect">
            <a:avLst/>
          </a:prstGeom>
          <a:solidFill>
            <a:srgbClr val="BFBFBF"/>
          </a:solidFill>
          <a:ln w="9525">
            <a:noFill/>
            <a:miter lim="800000"/>
            <a:headEnd/>
            <a:tailEnd/>
          </a:ln>
          <a:effectLst/>
        </p:spPr>
        <p:txBody>
          <a:bodyPr wrap="square" lIns="92075" tIns="46038" rIns="92075" bIns="46038">
            <a:spAutoFit/>
          </a:bodyPr>
          <a:lstStyle/>
          <a:p>
            <a:pPr algn="ctr" eaLnBrk="1" hangingPunct="1">
              <a:defRPr/>
            </a:pPr>
            <a:r>
              <a:rPr lang="en-US" sz="1200" b="1" dirty="0">
                <a:solidFill>
                  <a:srgbClr val="050505"/>
                </a:solidFill>
                <a:latin typeface="Arial" charset="0"/>
              </a:rPr>
              <a:t> PARUL INSTITUTE OF ENGINEERING AND TECHNOLOGY, PARUL UNIVERSITY</a:t>
            </a:r>
            <a:endParaRPr lang="en-US" sz="1200" dirty="0">
              <a:solidFill>
                <a:srgbClr val="050505"/>
              </a:solidFill>
            </a:endParaRPr>
          </a:p>
        </p:txBody>
      </p:sp>
      <p:graphicFrame>
        <p:nvGraphicFramePr>
          <p:cNvPr id="10" name="Table 9">
            <a:extLst>
              <a:ext uri="{FF2B5EF4-FFF2-40B4-BE49-F238E27FC236}">
                <a16:creationId xmlns:a16="http://schemas.microsoft.com/office/drawing/2014/main" id="{CF68EC0B-B33E-4FFA-3804-B472E1C4C472}"/>
              </a:ext>
            </a:extLst>
          </p:cNvPr>
          <p:cNvGraphicFramePr>
            <a:graphicFrameLocks noGrp="1"/>
          </p:cNvGraphicFramePr>
          <p:nvPr>
            <p:extLst>
              <p:ext uri="{D42A27DB-BD31-4B8C-83A1-F6EECF244321}">
                <p14:modId xmlns:p14="http://schemas.microsoft.com/office/powerpoint/2010/main" val="4201094138"/>
              </p:ext>
            </p:extLst>
          </p:nvPr>
        </p:nvGraphicFramePr>
        <p:xfrm>
          <a:off x="240890" y="789837"/>
          <a:ext cx="11710220" cy="3291840"/>
        </p:xfrm>
        <a:graphic>
          <a:graphicData uri="http://schemas.openxmlformats.org/drawingml/2006/table">
            <a:tbl>
              <a:tblPr firstRow="1" bandRow="1">
                <a:tableStyleId>{5940675A-B579-460E-94D1-54222C63F5DA}</a:tableStyleId>
              </a:tblPr>
              <a:tblGrid>
                <a:gridCol w="631278">
                  <a:extLst>
                    <a:ext uri="{9D8B030D-6E8A-4147-A177-3AD203B41FA5}">
                      <a16:colId xmlns:a16="http://schemas.microsoft.com/office/drawing/2014/main" val="1685894538"/>
                    </a:ext>
                  </a:extLst>
                </a:gridCol>
                <a:gridCol w="1713716">
                  <a:extLst>
                    <a:ext uri="{9D8B030D-6E8A-4147-A177-3AD203B41FA5}">
                      <a16:colId xmlns:a16="http://schemas.microsoft.com/office/drawing/2014/main" val="2434951390"/>
                    </a:ext>
                  </a:extLst>
                </a:gridCol>
                <a:gridCol w="2010697">
                  <a:extLst>
                    <a:ext uri="{9D8B030D-6E8A-4147-A177-3AD203B41FA5}">
                      <a16:colId xmlns:a16="http://schemas.microsoft.com/office/drawing/2014/main" val="2149096814"/>
                    </a:ext>
                  </a:extLst>
                </a:gridCol>
                <a:gridCol w="1887793">
                  <a:extLst>
                    <a:ext uri="{9D8B030D-6E8A-4147-A177-3AD203B41FA5}">
                      <a16:colId xmlns:a16="http://schemas.microsoft.com/office/drawing/2014/main" val="1620147967"/>
                    </a:ext>
                  </a:extLst>
                </a:gridCol>
                <a:gridCol w="5466736">
                  <a:extLst>
                    <a:ext uri="{9D8B030D-6E8A-4147-A177-3AD203B41FA5}">
                      <a16:colId xmlns:a16="http://schemas.microsoft.com/office/drawing/2014/main" val="361739627"/>
                    </a:ext>
                  </a:extLst>
                </a:gridCol>
              </a:tblGrid>
              <a:tr h="432596">
                <a:tc>
                  <a:txBody>
                    <a:bodyPr/>
                    <a:lstStyle/>
                    <a:p>
                      <a:pPr algn="ctr">
                        <a:lnSpc>
                          <a:spcPct val="100000"/>
                        </a:lnSpc>
                      </a:pPr>
                      <a:r>
                        <a:rPr lang="en-US" sz="1500" b="1" dirty="0">
                          <a:latin typeface="Poppins" panose="00000500000000000000" pitchFamily="2" charset="0"/>
                          <a:cs typeface="Poppins" panose="00000500000000000000" pitchFamily="2" charset="0"/>
                        </a:rPr>
                        <a:t>No</a:t>
                      </a:r>
                    </a:p>
                  </a:txBody>
                  <a:tcPr marL="91431" marR="91431"/>
                </a:tc>
                <a:tc>
                  <a:txBody>
                    <a:bodyPr/>
                    <a:lstStyle/>
                    <a:p>
                      <a:pPr algn="ctr">
                        <a:lnSpc>
                          <a:spcPct val="100000"/>
                        </a:lnSpc>
                      </a:pPr>
                      <a:r>
                        <a:rPr lang="en-US" sz="1500" b="1" kern="1200" dirty="0">
                          <a:solidFill>
                            <a:schemeClr val="tx1"/>
                          </a:solidFill>
                          <a:effectLst/>
                          <a:latin typeface="Poppins" panose="00000500000000000000" pitchFamily="2" charset="0"/>
                          <a:ea typeface="+mn-ea"/>
                          <a:cs typeface="Poppins" panose="00000500000000000000" pitchFamily="2" charset="0"/>
                        </a:rPr>
                        <a:t>Author</a:t>
                      </a:r>
                      <a:endParaRPr lang="en-US" sz="1500" b="1" dirty="0">
                        <a:latin typeface="Poppins" panose="00000500000000000000" pitchFamily="2" charset="0"/>
                        <a:cs typeface="Poppins" panose="00000500000000000000" pitchFamily="2" charset="0"/>
                      </a:endParaRPr>
                    </a:p>
                  </a:txBody>
                  <a:tcPr marL="91431" marR="91431"/>
                </a:tc>
                <a:tc>
                  <a:txBody>
                    <a:bodyPr/>
                    <a:lstStyle/>
                    <a:p>
                      <a:pPr algn="ctr">
                        <a:lnSpc>
                          <a:spcPct val="100000"/>
                        </a:lnSpc>
                      </a:pPr>
                      <a:r>
                        <a:rPr lang="en-US" sz="1500" b="1" dirty="0">
                          <a:latin typeface="Poppins" panose="00000500000000000000" pitchFamily="2" charset="0"/>
                          <a:cs typeface="Poppins" panose="00000500000000000000" pitchFamily="2" charset="0"/>
                        </a:rPr>
                        <a:t>Title</a:t>
                      </a:r>
                    </a:p>
                  </a:txBody>
                  <a:tcPr marL="91431" marR="91431"/>
                </a:tc>
                <a:tc>
                  <a:txBody>
                    <a:bodyPr/>
                    <a:lstStyle/>
                    <a:p>
                      <a:pPr algn="ctr">
                        <a:lnSpc>
                          <a:spcPct val="100000"/>
                        </a:lnSpc>
                      </a:pPr>
                      <a:r>
                        <a:rPr lang="en-US" sz="1500" b="1" dirty="0">
                          <a:latin typeface="Poppins" panose="00000500000000000000" pitchFamily="2" charset="0"/>
                          <a:cs typeface="Poppins" panose="00000500000000000000" pitchFamily="2" charset="0"/>
                        </a:rPr>
                        <a:t>Journal</a:t>
                      </a:r>
                      <a:r>
                        <a:rPr lang="en-US" sz="1500" b="1" baseline="0" dirty="0">
                          <a:latin typeface="Poppins" panose="00000500000000000000" pitchFamily="2" charset="0"/>
                          <a:cs typeface="Poppins" panose="00000500000000000000" pitchFamily="2" charset="0"/>
                        </a:rPr>
                        <a:t> Name &amp;</a:t>
                      </a:r>
                      <a:r>
                        <a:rPr lang="en-US" sz="1500" b="1" dirty="0">
                          <a:latin typeface="Poppins" panose="00000500000000000000" pitchFamily="2" charset="0"/>
                          <a:cs typeface="Poppins" panose="00000500000000000000" pitchFamily="2" charset="0"/>
                        </a:rPr>
                        <a:t>Year</a:t>
                      </a:r>
                    </a:p>
                  </a:txBody>
                  <a:tcPr marL="91431" marR="91431"/>
                </a:tc>
                <a:tc>
                  <a:txBody>
                    <a:bodyPr/>
                    <a:lstStyle/>
                    <a:p>
                      <a:pPr algn="ctr">
                        <a:lnSpc>
                          <a:spcPct val="100000"/>
                        </a:lnSpc>
                      </a:pPr>
                      <a:r>
                        <a:rPr lang="en-US" sz="1500" b="1" dirty="0">
                          <a:latin typeface="Poppins" panose="00000500000000000000" pitchFamily="2" charset="0"/>
                          <a:cs typeface="Poppins" panose="00000500000000000000" pitchFamily="2" charset="0"/>
                        </a:rPr>
                        <a:t>Remark</a:t>
                      </a:r>
                    </a:p>
                  </a:txBody>
                  <a:tcPr marL="91431" marR="91431"/>
                </a:tc>
                <a:extLst>
                  <a:ext uri="{0D108BD9-81ED-4DB2-BD59-A6C34878D82A}">
                    <a16:rowId xmlns:a16="http://schemas.microsoft.com/office/drawing/2014/main" val="4222091778"/>
                  </a:ext>
                </a:extLst>
              </a:tr>
              <a:tr h="2668111">
                <a:tc>
                  <a:txBody>
                    <a:bodyPr/>
                    <a:lstStyle/>
                    <a:p>
                      <a:pPr algn="l">
                        <a:lnSpc>
                          <a:spcPct val="100000"/>
                        </a:lnSpc>
                      </a:pPr>
                      <a:r>
                        <a:rPr lang="en-US" sz="1500" dirty="0">
                          <a:latin typeface="Poppins" panose="00000500000000000000" pitchFamily="2" charset="0"/>
                          <a:cs typeface="Poppins" panose="00000500000000000000" pitchFamily="2" charset="0"/>
                        </a:rPr>
                        <a:t>11</a:t>
                      </a:r>
                    </a:p>
                  </a:txBody>
                  <a:tcPr marL="91431" marR="91431"/>
                </a:tc>
                <a:tc>
                  <a:txBody>
                    <a:bodyPr/>
                    <a:lstStyle/>
                    <a:p>
                      <a:pPr algn="l"/>
                      <a:r>
                        <a:rPr lang="en-IN" sz="1500" dirty="0">
                          <a:latin typeface="Poppins" panose="00000500000000000000" pitchFamily="2" charset="0"/>
                          <a:cs typeface="Poppins" panose="00000500000000000000" pitchFamily="2" charset="0"/>
                        </a:rPr>
                        <a:t>Kamlesh Parmar</a:t>
                      </a:r>
                    </a:p>
                    <a:p>
                      <a:pPr algn="l"/>
                      <a:r>
                        <a:rPr lang="en-IN" sz="1500" dirty="0">
                          <a:latin typeface="Poppins" panose="00000500000000000000" pitchFamily="2" charset="0"/>
                          <a:cs typeface="Poppins" panose="00000500000000000000" pitchFamily="2" charset="0"/>
                        </a:rPr>
                        <a:t>Ibrahim </a:t>
                      </a:r>
                      <a:r>
                        <a:rPr lang="en-IN" sz="1500" dirty="0" err="1">
                          <a:latin typeface="Poppins" panose="00000500000000000000" pitchFamily="2" charset="0"/>
                          <a:cs typeface="Poppins" panose="00000500000000000000" pitchFamily="2" charset="0"/>
                        </a:rPr>
                        <a:t>Nagme</a:t>
                      </a:r>
                      <a:endParaRPr lang="en-IN" sz="1500" dirty="0">
                        <a:latin typeface="Poppins" panose="00000500000000000000" pitchFamily="2" charset="0"/>
                        <a:cs typeface="Poppins" panose="00000500000000000000" pitchFamily="2" charset="0"/>
                      </a:endParaRPr>
                    </a:p>
                    <a:p>
                      <a:pPr algn="l"/>
                      <a:r>
                        <a:rPr lang="en-IN" sz="1500" dirty="0">
                          <a:latin typeface="Poppins" panose="00000500000000000000" pitchFamily="2" charset="0"/>
                          <a:cs typeface="Poppins" panose="00000500000000000000" pitchFamily="2" charset="0"/>
                        </a:rPr>
                        <a:t>Sachin Thakur</a:t>
                      </a:r>
                    </a:p>
                    <a:p>
                      <a:pPr algn="l"/>
                      <a:r>
                        <a:rPr lang="en-IN" sz="1500" dirty="0">
                          <a:latin typeface="Poppins" panose="00000500000000000000" pitchFamily="2" charset="0"/>
                          <a:cs typeface="Poppins" panose="00000500000000000000" pitchFamily="2" charset="0"/>
                        </a:rPr>
                        <a:t>Abhishek Singh</a:t>
                      </a:r>
                    </a:p>
                    <a:p>
                      <a:pPr algn="l"/>
                      <a:r>
                        <a:rPr lang="en-IN" sz="1500" dirty="0">
                          <a:latin typeface="Poppins" panose="00000500000000000000" pitchFamily="2" charset="0"/>
                          <a:cs typeface="Poppins" panose="00000500000000000000" pitchFamily="2" charset="0"/>
                        </a:rPr>
                        <a:t>Ajit Kumar Parwani</a:t>
                      </a:r>
                    </a:p>
                    <a:p>
                      <a:pPr algn="l"/>
                      <a:r>
                        <a:rPr lang="en-IN" sz="1500" dirty="0">
                          <a:latin typeface="Poppins" panose="00000500000000000000" pitchFamily="2" charset="0"/>
                          <a:cs typeface="Poppins" panose="00000500000000000000" pitchFamily="2" charset="0"/>
                        </a:rPr>
                        <a:t>Sumit Tripathi</a:t>
                      </a:r>
                    </a:p>
                    <a:p>
                      <a:pPr algn="l"/>
                      <a:r>
                        <a:rPr lang="en-IN" sz="1500" dirty="0">
                          <a:latin typeface="Poppins" panose="00000500000000000000" pitchFamily="2" charset="0"/>
                          <a:cs typeface="Poppins" panose="00000500000000000000" pitchFamily="2" charset="0"/>
                        </a:rPr>
                        <a:t>Nirmal Parmar[12]</a:t>
                      </a:r>
                    </a:p>
                    <a:p>
                      <a:pPr algn="l"/>
                      <a:endParaRPr lang="en-IN" sz="1500" b="0" dirty="0">
                        <a:latin typeface="Poppins" panose="00000500000000000000" pitchFamily="2" charset="0"/>
                        <a:cs typeface="Poppins" panose="00000500000000000000" pitchFamily="2" charset="0"/>
                      </a:endParaRPr>
                    </a:p>
                  </a:txBody>
                  <a:tcPr marL="114289" marR="114289" marT="0" marB="0"/>
                </a:tc>
                <a:tc>
                  <a:txBody>
                    <a:bodyPr/>
                    <a:lstStyle/>
                    <a:p>
                      <a:pPr marL="0" marR="0" indent="0" algn="l" defTabSz="914400" rtl="0" eaLnBrk="1" fontAlgn="auto" latinLnBrk="0" hangingPunct="1">
                        <a:lnSpc>
                          <a:spcPct val="100000"/>
                        </a:lnSpc>
                        <a:spcBef>
                          <a:spcPts val="0"/>
                        </a:spcBef>
                        <a:spcAft>
                          <a:spcPts val="1000"/>
                        </a:spcAft>
                        <a:buClrTx/>
                        <a:buSzTx/>
                        <a:buFontTx/>
                        <a:buNone/>
                        <a:tabLst/>
                        <a:defRPr/>
                      </a:pPr>
                      <a:r>
                        <a:rPr lang="en-US" sz="1500" dirty="0">
                          <a:latin typeface="Poppins" panose="00000500000000000000" pitchFamily="2" charset="0"/>
                          <a:cs typeface="Poppins" panose="00000500000000000000" pitchFamily="2" charset="0"/>
                        </a:rPr>
                        <a:t>Thermal Performance Comparison of Closed Loop Pulsating Heat Pipe with DI Water and </a:t>
                      </a:r>
                      <a:r>
                        <a:rPr lang="en-US" sz="1500" dirty="0" err="1">
                          <a:latin typeface="Poppins" panose="00000500000000000000" pitchFamily="2" charset="0"/>
                          <a:cs typeface="Poppins" panose="00000500000000000000" pitchFamily="2" charset="0"/>
                        </a:rPr>
                        <a:t>Al₂O</a:t>
                      </a:r>
                      <a:r>
                        <a:rPr lang="en-US" sz="1500" dirty="0">
                          <a:latin typeface="Poppins" panose="00000500000000000000" pitchFamily="2" charset="0"/>
                          <a:cs typeface="Poppins" panose="00000500000000000000" pitchFamily="2" charset="0"/>
                        </a:rPr>
                        <a:t>₃/DI Nanofluid</a:t>
                      </a:r>
                      <a:endParaRPr lang="en-US" sz="1500" dirty="0">
                        <a:effectLst/>
                        <a:latin typeface="Poppins" panose="00000500000000000000" pitchFamily="2" charset="0"/>
                        <a:ea typeface="Calibri"/>
                        <a:cs typeface="Poppins" panose="00000500000000000000" pitchFamily="2" charset="0"/>
                      </a:endParaRPr>
                    </a:p>
                  </a:txBody>
                  <a:tcPr marL="114289" marR="114289" marT="0" marB="0"/>
                </a:tc>
                <a:tc>
                  <a:txBody>
                    <a:bodyPr/>
                    <a:lstStyle/>
                    <a:p>
                      <a:pPr algn="l"/>
                      <a:r>
                        <a:rPr lang="en-US" sz="1500" i="1" dirty="0">
                          <a:latin typeface="Poppins" panose="00000500000000000000" pitchFamily="2" charset="0"/>
                          <a:cs typeface="Poppins" panose="00000500000000000000" pitchFamily="2" charset="0"/>
                        </a:rPr>
                        <a:t>AIP Conference Proceedings</a:t>
                      </a:r>
                      <a:r>
                        <a:rPr lang="en-US" sz="1500" dirty="0">
                          <a:latin typeface="Poppins" panose="00000500000000000000" pitchFamily="2" charset="0"/>
                          <a:cs typeface="Poppins" panose="00000500000000000000" pitchFamily="2" charset="0"/>
                        </a:rPr>
                        <a:t>, Volume 2960, Recent Advances in Mechanical Infrastructure</a:t>
                      </a:r>
                      <a:br>
                        <a:rPr lang="en-US" sz="1500" dirty="0">
                          <a:latin typeface="Poppins" panose="00000500000000000000" pitchFamily="2" charset="0"/>
                          <a:cs typeface="Poppins" panose="00000500000000000000" pitchFamily="2" charset="0"/>
                        </a:rPr>
                      </a:br>
                      <a:r>
                        <a:rPr lang="en-US" sz="1500" b="0" dirty="0">
                          <a:latin typeface="Poppins" panose="00000500000000000000" pitchFamily="2" charset="0"/>
                          <a:cs typeface="Poppins" panose="00000500000000000000" pitchFamily="2" charset="0"/>
                        </a:rPr>
                        <a:t>Publisher</a:t>
                      </a:r>
                      <a:r>
                        <a:rPr lang="en-US" sz="1500" b="1" dirty="0">
                          <a:latin typeface="Poppins" panose="00000500000000000000" pitchFamily="2" charset="0"/>
                          <a:cs typeface="Poppins" panose="00000500000000000000" pitchFamily="2" charset="0"/>
                        </a:rPr>
                        <a:t>:</a:t>
                      </a:r>
                      <a:r>
                        <a:rPr lang="en-US" sz="1500" dirty="0">
                          <a:latin typeface="Poppins" panose="00000500000000000000" pitchFamily="2" charset="0"/>
                          <a:cs typeface="Poppins" panose="00000500000000000000" pitchFamily="2" charset="0"/>
                        </a:rPr>
                        <a:t> AIP Publishing</a:t>
                      </a:r>
                      <a:endParaRPr lang="en-US" sz="1500" b="0" dirty="0">
                        <a:latin typeface="Poppins" panose="00000500000000000000" pitchFamily="2" charset="0"/>
                        <a:cs typeface="Poppins" panose="00000500000000000000" pitchFamily="2" charset="0"/>
                      </a:endParaRPr>
                    </a:p>
                  </a:txBody>
                  <a:tcPr marL="91431" marR="91431"/>
                </a:tc>
                <a:tc>
                  <a:txBody>
                    <a:bodyPr/>
                    <a:lstStyle/>
                    <a:p>
                      <a:pPr marL="285750" indent="-285750" algn="l">
                        <a:buFont typeface="Wingdings" panose="05000000000000000000" pitchFamily="2" charset="2"/>
                        <a:buChar char="Ø"/>
                      </a:pPr>
                      <a:r>
                        <a:rPr lang="en-US" sz="1500" dirty="0">
                          <a:latin typeface="Poppins" panose="00000500000000000000" pitchFamily="2" charset="0"/>
                          <a:cs typeface="Poppins" panose="00000500000000000000" pitchFamily="2" charset="0"/>
                        </a:rPr>
                        <a:t>CLPHP tested with DI water and </a:t>
                      </a:r>
                      <a:r>
                        <a:rPr lang="en-US" sz="1500" dirty="0" err="1">
                          <a:latin typeface="Poppins" panose="00000500000000000000" pitchFamily="2" charset="0"/>
                          <a:cs typeface="Poppins" panose="00000500000000000000" pitchFamily="2" charset="0"/>
                        </a:rPr>
                        <a:t>Al₂O</a:t>
                      </a:r>
                      <a:r>
                        <a:rPr lang="en-US" sz="1500" dirty="0">
                          <a:latin typeface="Poppins" panose="00000500000000000000" pitchFamily="2" charset="0"/>
                          <a:cs typeface="Poppins" panose="00000500000000000000" pitchFamily="2" charset="0"/>
                        </a:rPr>
                        <a:t>₃/DI nanofluid at 40% and 60% filling ratios.</a:t>
                      </a:r>
                    </a:p>
                    <a:p>
                      <a:pPr marL="285750" indent="-285750" algn="l">
                        <a:buFont typeface="Wingdings" panose="05000000000000000000" pitchFamily="2" charset="2"/>
                        <a:buChar char="Ø"/>
                      </a:pPr>
                      <a:r>
                        <a:rPr lang="en-US" sz="1500" dirty="0">
                          <a:latin typeface="Poppins" panose="00000500000000000000" pitchFamily="2" charset="0"/>
                          <a:cs typeface="Poppins" panose="00000500000000000000" pitchFamily="2" charset="0"/>
                        </a:rPr>
                        <a:t>Experiments conducted under 350 W heat input.</a:t>
                      </a:r>
                    </a:p>
                    <a:p>
                      <a:pPr marL="285750" indent="-285750" algn="l">
                        <a:buFont typeface="Wingdings" panose="05000000000000000000" pitchFamily="2" charset="2"/>
                        <a:buChar char="Ø"/>
                      </a:pPr>
                      <a:r>
                        <a:rPr lang="en-US" sz="1500" dirty="0" err="1">
                          <a:latin typeface="Poppins" panose="00000500000000000000" pitchFamily="2" charset="0"/>
                          <a:cs typeface="Poppins" panose="00000500000000000000" pitchFamily="2" charset="0"/>
                        </a:rPr>
                        <a:t>Al₂O</a:t>
                      </a:r>
                      <a:r>
                        <a:rPr lang="en-US" sz="1500" dirty="0">
                          <a:latin typeface="Poppins" panose="00000500000000000000" pitchFamily="2" charset="0"/>
                          <a:cs typeface="Poppins" panose="00000500000000000000" pitchFamily="2" charset="0"/>
                        </a:rPr>
                        <a:t>₃/DI nanofluid showed lower thermal resistance, best at 60% filling.</a:t>
                      </a:r>
                    </a:p>
                    <a:p>
                      <a:pPr marL="285750" indent="-285750" algn="l">
                        <a:lnSpc>
                          <a:spcPct val="150000"/>
                        </a:lnSpc>
                        <a:buFont typeface="Wingdings" panose="05000000000000000000" pitchFamily="2" charset="2"/>
                        <a:buChar char="Ø"/>
                      </a:pPr>
                      <a:endParaRPr lang="en-US" sz="1500" baseline="0" dirty="0">
                        <a:latin typeface="Poppins" panose="00000500000000000000" pitchFamily="2" charset="0"/>
                        <a:cs typeface="Poppins" panose="00000500000000000000" pitchFamily="2" charset="0"/>
                      </a:endParaRPr>
                    </a:p>
                  </a:txBody>
                  <a:tcPr marL="91431" marR="91431"/>
                </a:tc>
                <a:extLst>
                  <a:ext uri="{0D108BD9-81ED-4DB2-BD59-A6C34878D82A}">
                    <a16:rowId xmlns:a16="http://schemas.microsoft.com/office/drawing/2014/main" val="313569394"/>
                  </a:ext>
                </a:extLst>
              </a:tr>
            </a:tbl>
          </a:graphicData>
        </a:graphic>
      </p:graphicFrame>
      <p:graphicFrame>
        <p:nvGraphicFramePr>
          <p:cNvPr id="11" name="Table 10">
            <a:extLst>
              <a:ext uri="{FF2B5EF4-FFF2-40B4-BE49-F238E27FC236}">
                <a16:creationId xmlns:a16="http://schemas.microsoft.com/office/drawing/2014/main" id="{9DB4D188-5CE4-BCBA-202A-EFC846267128}"/>
              </a:ext>
            </a:extLst>
          </p:cNvPr>
          <p:cNvGraphicFramePr>
            <a:graphicFrameLocks noGrp="1"/>
          </p:cNvGraphicFramePr>
          <p:nvPr>
            <p:extLst>
              <p:ext uri="{D42A27DB-BD31-4B8C-83A1-F6EECF244321}">
                <p14:modId xmlns:p14="http://schemas.microsoft.com/office/powerpoint/2010/main" val="1493343000"/>
              </p:ext>
            </p:extLst>
          </p:nvPr>
        </p:nvGraphicFramePr>
        <p:xfrm>
          <a:off x="235974" y="4081677"/>
          <a:ext cx="11710220" cy="2138805"/>
        </p:xfrm>
        <a:graphic>
          <a:graphicData uri="http://schemas.openxmlformats.org/drawingml/2006/table">
            <a:tbl>
              <a:tblPr firstRow="1" bandRow="1">
                <a:tableStyleId>{5940675A-B579-460E-94D1-54222C63F5DA}</a:tableStyleId>
              </a:tblPr>
              <a:tblGrid>
                <a:gridCol w="631278">
                  <a:extLst>
                    <a:ext uri="{9D8B030D-6E8A-4147-A177-3AD203B41FA5}">
                      <a16:colId xmlns:a16="http://schemas.microsoft.com/office/drawing/2014/main" val="3046708183"/>
                    </a:ext>
                  </a:extLst>
                </a:gridCol>
                <a:gridCol w="1694051">
                  <a:extLst>
                    <a:ext uri="{9D8B030D-6E8A-4147-A177-3AD203B41FA5}">
                      <a16:colId xmlns:a16="http://schemas.microsoft.com/office/drawing/2014/main" val="3892963582"/>
                    </a:ext>
                  </a:extLst>
                </a:gridCol>
                <a:gridCol w="2030362">
                  <a:extLst>
                    <a:ext uri="{9D8B030D-6E8A-4147-A177-3AD203B41FA5}">
                      <a16:colId xmlns:a16="http://schemas.microsoft.com/office/drawing/2014/main" val="4097904830"/>
                    </a:ext>
                  </a:extLst>
                </a:gridCol>
                <a:gridCol w="1887793">
                  <a:extLst>
                    <a:ext uri="{9D8B030D-6E8A-4147-A177-3AD203B41FA5}">
                      <a16:colId xmlns:a16="http://schemas.microsoft.com/office/drawing/2014/main" val="1290930099"/>
                    </a:ext>
                  </a:extLst>
                </a:gridCol>
                <a:gridCol w="5466736">
                  <a:extLst>
                    <a:ext uri="{9D8B030D-6E8A-4147-A177-3AD203B41FA5}">
                      <a16:colId xmlns:a16="http://schemas.microsoft.com/office/drawing/2014/main" val="745746722"/>
                    </a:ext>
                  </a:extLst>
                </a:gridCol>
              </a:tblGrid>
              <a:tr h="2138805">
                <a:tc>
                  <a:txBody>
                    <a:bodyPr/>
                    <a:lstStyle/>
                    <a:p>
                      <a:pPr algn="l">
                        <a:lnSpc>
                          <a:spcPct val="100000"/>
                        </a:lnSpc>
                      </a:pPr>
                      <a:r>
                        <a:rPr lang="en-US" sz="1500" dirty="0">
                          <a:latin typeface="Poppins" panose="00000500000000000000" pitchFamily="2" charset="0"/>
                          <a:cs typeface="Poppins" panose="00000500000000000000" pitchFamily="2" charset="0"/>
                        </a:rPr>
                        <a:t>12</a:t>
                      </a:r>
                    </a:p>
                  </a:txBody>
                  <a:tcPr marL="91431" marR="91431"/>
                </a:tc>
                <a:tc>
                  <a:txBody>
                    <a:bodyPr/>
                    <a:lstStyle/>
                    <a:p>
                      <a:pPr algn="l"/>
                      <a:r>
                        <a:rPr lang="en-IN" sz="1500" dirty="0">
                          <a:latin typeface="Poppins" panose="00000500000000000000" pitchFamily="2" charset="0"/>
                          <a:cs typeface="Poppins" panose="00000500000000000000" pitchFamily="2" charset="0"/>
                        </a:rPr>
                        <a:t>Kamlesh Parmar, Nirmal Parmar, Ajit Kumar Parwani, and Sumit Tripathi[13]</a:t>
                      </a:r>
                      <a:endParaRPr lang="en-IN" sz="1500" b="0" dirty="0">
                        <a:latin typeface="Poppins" panose="00000500000000000000" pitchFamily="2" charset="0"/>
                        <a:cs typeface="Poppins" panose="00000500000000000000" pitchFamily="2" charset="0"/>
                      </a:endParaRPr>
                    </a:p>
                  </a:txBody>
                  <a:tcPr marL="114289" marR="114289" marT="0" marB="0"/>
                </a:tc>
                <a:tc>
                  <a:txBody>
                    <a:bodyPr/>
                    <a:lstStyle/>
                    <a:p>
                      <a:pPr marL="0" marR="0" indent="0" algn="l" defTabSz="914400" rtl="0" eaLnBrk="1" fontAlgn="auto" latinLnBrk="0" hangingPunct="1">
                        <a:lnSpc>
                          <a:spcPct val="100000"/>
                        </a:lnSpc>
                        <a:spcBef>
                          <a:spcPts val="0"/>
                        </a:spcBef>
                        <a:spcAft>
                          <a:spcPts val="1000"/>
                        </a:spcAft>
                        <a:buClrTx/>
                        <a:buSzTx/>
                        <a:buFontTx/>
                        <a:buNone/>
                        <a:tabLst/>
                        <a:defRPr/>
                      </a:pPr>
                      <a:r>
                        <a:rPr lang="en-US" sz="1500" dirty="0">
                          <a:latin typeface="Poppins" panose="00000500000000000000" pitchFamily="2" charset="0"/>
                          <a:cs typeface="Poppins" panose="00000500000000000000" pitchFamily="2" charset="0"/>
                        </a:rPr>
                        <a:t>Experimental and ML-based analysis of CLPHP using </a:t>
                      </a:r>
                      <a:r>
                        <a:rPr lang="en-US" sz="1500" dirty="0" err="1">
                          <a:latin typeface="Poppins" panose="00000500000000000000" pitchFamily="2" charset="0"/>
                          <a:cs typeface="Poppins" panose="00000500000000000000" pitchFamily="2" charset="0"/>
                        </a:rPr>
                        <a:t>Al₂O</a:t>
                      </a:r>
                      <a:r>
                        <a:rPr lang="en-US" sz="1500" dirty="0">
                          <a:latin typeface="Poppins" panose="00000500000000000000" pitchFamily="2" charset="0"/>
                          <a:cs typeface="Poppins" panose="00000500000000000000" pitchFamily="2" charset="0"/>
                        </a:rPr>
                        <a:t>₃–DI water nanofluid.</a:t>
                      </a:r>
                      <a:endParaRPr lang="en-US" sz="1500" b="0" dirty="0">
                        <a:effectLst/>
                        <a:latin typeface="Poppins" panose="00000500000000000000" pitchFamily="2" charset="0"/>
                        <a:ea typeface="Calibri"/>
                        <a:cs typeface="Poppins" panose="00000500000000000000" pitchFamily="2" charset="0"/>
                      </a:endParaRPr>
                    </a:p>
                  </a:txBody>
                  <a:tcPr marL="114289" marR="114289" marT="0" marB="0"/>
                </a:tc>
                <a:tc>
                  <a:txBody>
                    <a:bodyPr/>
                    <a:lstStyle/>
                    <a:p>
                      <a:pPr algn="l"/>
                      <a:r>
                        <a:rPr lang="en-US" sz="1500" dirty="0">
                          <a:latin typeface="Poppins" panose="00000500000000000000" pitchFamily="2" charset="0"/>
                          <a:cs typeface="Poppins" panose="00000500000000000000" pitchFamily="2" charset="0"/>
                        </a:rPr>
                        <a:t>Journal of Thermal Analysis and Calorimetry/December 16, 2024; assigned to the January 2025 </a:t>
                      </a:r>
                      <a:endParaRPr lang="en-US" sz="1500" b="0" dirty="0">
                        <a:latin typeface="Poppins" panose="00000500000000000000" pitchFamily="2" charset="0"/>
                        <a:cs typeface="Poppins" panose="00000500000000000000" pitchFamily="2" charset="0"/>
                      </a:endParaRPr>
                    </a:p>
                  </a:txBody>
                  <a:tcPr marL="91431" marR="91431"/>
                </a:tc>
                <a:tc>
                  <a:txBody>
                    <a:bodyPr/>
                    <a:lstStyle/>
                    <a:p>
                      <a:pPr marL="285750" indent="-285750" algn="l">
                        <a:buFont typeface="Wingdings" panose="05000000000000000000" pitchFamily="2" charset="2"/>
                        <a:buChar char="Ø"/>
                      </a:pPr>
                      <a:r>
                        <a:rPr lang="en-IN" sz="1500" dirty="0">
                          <a:latin typeface="Poppins" panose="00000500000000000000" pitchFamily="2" charset="0"/>
                          <a:cs typeface="Poppins" panose="00000500000000000000" pitchFamily="2" charset="0"/>
                        </a:rPr>
                        <a:t>CLPHP tested using DI water and </a:t>
                      </a:r>
                      <a:r>
                        <a:rPr lang="en-IN" sz="1500" dirty="0" err="1">
                          <a:latin typeface="Poppins" panose="00000500000000000000" pitchFamily="2" charset="0"/>
                          <a:cs typeface="Poppins" panose="00000500000000000000" pitchFamily="2" charset="0"/>
                        </a:rPr>
                        <a:t>Al₂O</a:t>
                      </a:r>
                      <a:r>
                        <a:rPr lang="en-IN" sz="1500" dirty="0">
                          <a:latin typeface="Poppins" panose="00000500000000000000" pitchFamily="2" charset="0"/>
                          <a:cs typeface="Poppins" panose="00000500000000000000" pitchFamily="2" charset="0"/>
                        </a:rPr>
                        <a:t>₃/DI nanofluid under varying conditions.</a:t>
                      </a:r>
                    </a:p>
                    <a:p>
                      <a:pPr marL="285750" indent="-285750" algn="l">
                        <a:buFont typeface="Wingdings" panose="05000000000000000000" pitchFamily="2" charset="2"/>
                        <a:buChar char="Ø"/>
                      </a:pPr>
                      <a:r>
                        <a:rPr lang="en-IN" sz="1500" dirty="0">
                          <a:latin typeface="Poppins" panose="00000500000000000000" pitchFamily="2" charset="0"/>
                          <a:cs typeface="Poppins" panose="00000500000000000000" pitchFamily="2" charset="0"/>
                        </a:rPr>
                        <a:t>Machine learning models (Random Forest, KNN) used to predict thermal parameters.</a:t>
                      </a:r>
                    </a:p>
                    <a:p>
                      <a:pPr marL="285750" indent="-285750" algn="l">
                        <a:buFont typeface="Wingdings" panose="05000000000000000000" pitchFamily="2" charset="2"/>
                        <a:buChar char="Ø"/>
                      </a:pPr>
                      <a:r>
                        <a:rPr lang="en-IN" sz="1500" dirty="0">
                          <a:latin typeface="Poppins" panose="00000500000000000000" pitchFamily="2" charset="0"/>
                          <a:cs typeface="Poppins" panose="00000500000000000000" pitchFamily="2" charset="0"/>
                        </a:rPr>
                        <a:t>Nanofluid reduced thermal resistance; ML showed high accuracy (R² ≈ 0.99).</a:t>
                      </a:r>
                    </a:p>
                  </a:txBody>
                  <a:tcPr marL="91431" marR="91431"/>
                </a:tc>
                <a:extLst>
                  <a:ext uri="{0D108BD9-81ED-4DB2-BD59-A6C34878D82A}">
                    <a16:rowId xmlns:a16="http://schemas.microsoft.com/office/drawing/2014/main" val="3107153897"/>
                  </a:ext>
                </a:extLst>
              </a:tr>
            </a:tbl>
          </a:graphicData>
        </a:graphic>
      </p:graphicFrame>
    </p:spTree>
    <p:extLst>
      <p:ext uri="{BB962C8B-B14F-4D97-AF65-F5344CB8AC3E}">
        <p14:creationId xmlns:p14="http://schemas.microsoft.com/office/powerpoint/2010/main" val="2349239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15">
            <a:extLst>
              <a:ext uri="{FF2B5EF4-FFF2-40B4-BE49-F238E27FC236}">
                <a16:creationId xmlns:a16="http://schemas.microsoft.com/office/drawing/2014/main" id="{A86F337B-CEA5-4D3B-A709-35136A64E916}"/>
              </a:ext>
            </a:extLst>
          </p:cNvPr>
          <p:cNvSpPr/>
          <p:nvPr/>
        </p:nvSpPr>
        <p:spPr>
          <a:xfrm>
            <a:off x="0" y="0"/>
            <a:ext cx="9608024" cy="756000"/>
          </a:xfrm>
          <a:custGeom>
            <a:avLst/>
            <a:gdLst>
              <a:gd name="connsiteX0" fmla="*/ 0 w 8765002"/>
              <a:gd name="connsiteY0" fmla="*/ 0 h 1157400"/>
              <a:gd name="connsiteX1" fmla="*/ 7607602 w 8765002"/>
              <a:gd name="connsiteY1" fmla="*/ 0 h 1157400"/>
              <a:gd name="connsiteX2" fmla="*/ 8765002 w 8765002"/>
              <a:gd name="connsiteY2" fmla="*/ 0 h 1157400"/>
              <a:gd name="connsiteX3" fmla="*/ 760760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6974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5002" h="1157400">
                <a:moveTo>
                  <a:pt x="0" y="0"/>
                </a:moveTo>
                <a:lnTo>
                  <a:pt x="7607602" y="0"/>
                </a:lnTo>
                <a:lnTo>
                  <a:pt x="8765002" y="0"/>
                </a:lnTo>
                <a:lnTo>
                  <a:pt x="7924865" y="1138735"/>
                </a:lnTo>
                <a:lnTo>
                  <a:pt x="0" y="1157400"/>
                </a:lnTo>
                <a:lnTo>
                  <a:pt x="0" y="0"/>
                </a:lnTo>
                <a:close/>
              </a:path>
            </a:pathLst>
          </a:cu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6" name="Group 5">
            <a:extLst>
              <a:ext uri="{FF2B5EF4-FFF2-40B4-BE49-F238E27FC236}">
                <a16:creationId xmlns:a16="http://schemas.microsoft.com/office/drawing/2014/main" id="{391D9D8F-7712-4A79-A1C6-100655B6B7A1}"/>
              </a:ext>
            </a:extLst>
          </p:cNvPr>
          <p:cNvGrpSpPr/>
          <p:nvPr/>
        </p:nvGrpSpPr>
        <p:grpSpPr>
          <a:xfrm>
            <a:off x="8969728" y="1"/>
            <a:ext cx="3239069" cy="756000"/>
            <a:chOff x="8045711" y="1"/>
            <a:chExt cx="4146289" cy="900000"/>
          </a:xfrm>
          <a:solidFill>
            <a:schemeClr val="bg1">
              <a:lumMod val="75000"/>
            </a:schemeClr>
          </a:solidFill>
        </p:grpSpPr>
        <p:sp>
          <p:nvSpPr>
            <p:cNvPr id="7" name="Freeform: Shape 17">
              <a:extLst>
                <a:ext uri="{FF2B5EF4-FFF2-40B4-BE49-F238E27FC236}">
                  <a16:creationId xmlns:a16="http://schemas.microsoft.com/office/drawing/2014/main" id="{7AE957DA-DA87-4D38-A6AF-825EE424771D}"/>
                </a:ext>
              </a:extLst>
            </p:cNvPr>
            <p:cNvSpPr/>
            <p:nvPr/>
          </p:nvSpPr>
          <p:spPr>
            <a:xfrm>
              <a:off x="8045711" y="1"/>
              <a:ext cx="1157399" cy="900000"/>
            </a:xfrm>
            <a:custGeom>
              <a:avLst/>
              <a:gdLst>
                <a:gd name="connsiteX0" fmla="*/ 1157399 w 1157399"/>
                <a:gd name="connsiteY0" fmla="*/ 0 h 1157400"/>
                <a:gd name="connsiteX1" fmla="*/ 1157399 w 1157399"/>
                <a:gd name="connsiteY1" fmla="*/ 1157400 h 1157400"/>
                <a:gd name="connsiteX2" fmla="*/ 0 w 1157399"/>
                <a:gd name="connsiteY2" fmla="*/ 1157400 h 1157400"/>
                <a:gd name="connsiteX3" fmla="*/ 1157399 w 1157399"/>
                <a:gd name="connsiteY3" fmla="*/ 0 h 1157400"/>
              </a:gdLst>
              <a:ahLst/>
              <a:cxnLst>
                <a:cxn ang="0">
                  <a:pos x="connsiteX0" y="connsiteY0"/>
                </a:cxn>
                <a:cxn ang="0">
                  <a:pos x="connsiteX1" y="connsiteY1"/>
                </a:cxn>
                <a:cxn ang="0">
                  <a:pos x="connsiteX2" y="connsiteY2"/>
                </a:cxn>
                <a:cxn ang="0">
                  <a:pos x="connsiteX3" y="connsiteY3"/>
                </a:cxn>
              </a:cxnLst>
              <a:rect l="l" t="t" r="r" b="b"/>
              <a:pathLst>
                <a:path w="1157399" h="1157400">
                  <a:moveTo>
                    <a:pt x="1157399" y="0"/>
                  </a:moveTo>
                  <a:lnTo>
                    <a:pt x="1157399" y="1157400"/>
                  </a:lnTo>
                  <a:lnTo>
                    <a:pt x="0" y="1157400"/>
                  </a:lnTo>
                  <a:lnTo>
                    <a:pt x="115739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8" name="Freeform: Shape 18">
              <a:extLst>
                <a:ext uri="{FF2B5EF4-FFF2-40B4-BE49-F238E27FC236}">
                  <a16:creationId xmlns:a16="http://schemas.microsoft.com/office/drawing/2014/main" id="{BD503AD9-EEAB-4D04-93B6-7BB8F33AD228}"/>
                </a:ext>
              </a:extLst>
            </p:cNvPr>
            <p:cNvSpPr/>
            <p:nvPr/>
          </p:nvSpPr>
          <p:spPr>
            <a:xfrm>
              <a:off x="9203112" y="1"/>
              <a:ext cx="2988888" cy="900000"/>
            </a:xfrm>
            <a:custGeom>
              <a:avLst/>
              <a:gdLst>
                <a:gd name="connsiteX0" fmla="*/ 0 w 2988888"/>
                <a:gd name="connsiteY0" fmla="*/ 0 h 1157400"/>
                <a:gd name="connsiteX1" fmla="*/ 2988888 w 2988888"/>
                <a:gd name="connsiteY1" fmla="*/ 0 h 1157400"/>
                <a:gd name="connsiteX2" fmla="*/ 2988888 w 2988888"/>
                <a:gd name="connsiteY2" fmla="*/ 1157400 h 1157400"/>
                <a:gd name="connsiteX3" fmla="*/ 0 w 2988888"/>
                <a:gd name="connsiteY3" fmla="*/ 1157400 h 1157400"/>
                <a:gd name="connsiteX4" fmla="*/ 0 w 2988888"/>
                <a:gd name="connsiteY4" fmla="*/ 0 h 11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8888" h="1157400">
                  <a:moveTo>
                    <a:pt x="0" y="0"/>
                  </a:moveTo>
                  <a:lnTo>
                    <a:pt x="2988888" y="0"/>
                  </a:lnTo>
                  <a:lnTo>
                    <a:pt x="2988888" y="1157400"/>
                  </a:lnTo>
                  <a:lnTo>
                    <a:pt x="0" y="1157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pic>
        <p:nvPicPr>
          <p:cNvPr id="9" name="Picture 8">
            <a:extLst>
              <a:ext uri="{FF2B5EF4-FFF2-40B4-BE49-F238E27FC236}">
                <a16:creationId xmlns:a16="http://schemas.microsoft.com/office/drawing/2014/main" id="{9F68686D-EA23-4BC0-BC19-DA5086911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7161" y="-263479"/>
            <a:ext cx="1284702" cy="1284702"/>
          </a:xfrm>
          <a:prstGeom prst="rect">
            <a:avLst/>
          </a:prstGeom>
        </p:spPr>
      </p:pic>
      <p:sp>
        <p:nvSpPr>
          <p:cNvPr id="10" name="TextBox 9"/>
          <p:cNvSpPr txBox="1"/>
          <p:nvPr/>
        </p:nvSpPr>
        <p:spPr>
          <a:xfrm>
            <a:off x="0" y="147167"/>
            <a:ext cx="8919337" cy="523220"/>
          </a:xfrm>
          <a:prstGeom prst="rect">
            <a:avLst/>
          </a:prstGeom>
          <a:noFill/>
        </p:spPr>
        <p:txBody>
          <a:bodyPr wrap="square" rtlCol="0">
            <a:spAutoFit/>
          </a:bodyPr>
          <a:lstStyle/>
          <a:p>
            <a:pPr algn="ctr"/>
            <a:r>
              <a:rPr lang="en-US" sz="2800" b="1" dirty="0">
                <a:latin typeface="Montserrat" pitchFamily="2" charset="0"/>
              </a:rPr>
              <a:t>RESEARCH GAP</a:t>
            </a:r>
          </a:p>
        </p:txBody>
      </p:sp>
      <p:sp>
        <p:nvSpPr>
          <p:cNvPr id="16" name="Rectangle 15"/>
          <p:cNvSpPr/>
          <p:nvPr/>
        </p:nvSpPr>
        <p:spPr>
          <a:xfrm>
            <a:off x="11522075" y="6400800"/>
            <a:ext cx="669925" cy="274638"/>
          </a:xfrm>
          <a:prstGeom prst="rect">
            <a:avLst/>
          </a:pr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Text Box 13"/>
          <p:cNvSpPr txBox="1">
            <a:spLocks noChangeArrowheads="1"/>
          </p:cNvSpPr>
          <p:nvPr/>
        </p:nvSpPr>
        <p:spPr bwMode="auto">
          <a:xfrm>
            <a:off x="0" y="6387602"/>
            <a:ext cx="11382233" cy="287836"/>
          </a:xfrm>
          <a:prstGeom prst="rect">
            <a:avLst/>
          </a:prstGeom>
          <a:solidFill>
            <a:srgbClr val="BFBFBF"/>
          </a:solidFill>
          <a:ln w="9525">
            <a:noFill/>
            <a:miter lim="800000"/>
            <a:headEnd/>
            <a:tailEnd/>
          </a:ln>
          <a:effectLst/>
        </p:spPr>
        <p:txBody>
          <a:bodyPr wrap="square" lIns="92075" tIns="46038" rIns="92075" bIns="46038">
            <a:spAutoFit/>
          </a:bodyPr>
          <a:lstStyle/>
          <a:p>
            <a:pPr algn="ctr" eaLnBrk="1" hangingPunct="1">
              <a:defRPr/>
            </a:pPr>
            <a:r>
              <a:rPr lang="en-US" sz="1200" b="1" dirty="0">
                <a:solidFill>
                  <a:srgbClr val="050505"/>
                </a:solidFill>
                <a:latin typeface="Arial" charset="0"/>
              </a:rPr>
              <a:t> PARUL INSTITUTE OF ENGINEERING AND TECHNOLOGY, PARUL UNIVERSITY</a:t>
            </a:r>
            <a:endParaRPr lang="en-US" sz="1200" dirty="0">
              <a:solidFill>
                <a:srgbClr val="050505"/>
              </a:solidFill>
            </a:endParaRPr>
          </a:p>
        </p:txBody>
      </p:sp>
      <p:sp>
        <p:nvSpPr>
          <p:cNvPr id="2" name="TextBox 1">
            <a:extLst>
              <a:ext uri="{FF2B5EF4-FFF2-40B4-BE49-F238E27FC236}">
                <a16:creationId xmlns:a16="http://schemas.microsoft.com/office/drawing/2014/main" id="{9F2AE742-1085-39C3-AFDC-8C9214FC7D51}"/>
              </a:ext>
            </a:extLst>
          </p:cNvPr>
          <p:cNvSpPr txBox="1"/>
          <p:nvPr/>
        </p:nvSpPr>
        <p:spPr>
          <a:xfrm>
            <a:off x="176981" y="865383"/>
            <a:ext cx="11897032" cy="5909310"/>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Poppins" panose="00000500000000000000" pitchFamily="2" charset="0"/>
                <a:cs typeface="Poppins" panose="00000500000000000000" pitchFamily="2" charset="0"/>
              </a:rPr>
              <a:t>Limited Comparative Study Between Polar Fluids:-</a:t>
            </a:r>
            <a:r>
              <a:rPr lang="en-US" dirty="0">
                <a:latin typeface="Poppins" panose="00000500000000000000" pitchFamily="2" charset="0"/>
                <a:cs typeface="Poppins" panose="00000500000000000000" pitchFamily="2" charset="0"/>
              </a:rPr>
              <a:t>Although water, ethanol, and methanol are commonly used in CLPHPs, there is limited comparative research focusing on how their molecular polarity, latent heat, and viscosity differences affect performance under identical conditions.</a:t>
            </a:r>
          </a:p>
          <a:p>
            <a:pPr marL="285750" indent="-285750">
              <a:buFont typeface="Wingdings" panose="05000000000000000000" pitchFamily="2" charset="2"/>
              <a:buChar char="§"/>
            </a:pPr>
            <a:r>
              <a:rPr lang="en-US" b="1" dirty="0">
                <a:latin typeface="Poppins" panose="00000500000000000000" pitchFamily="2" charset="0"/>
                <a:cs typeface="Poppins" panose="00000500000000000000" pitchFamily="2" charset="0"/>
              </a:rPr>
              <a:t>Lack of Analysis on DI Water vs. Normal Water Performance:-</a:t>
            </a:r>
            <a:r>
              <a:rPr lang="en-US" dirty="0">
                <a:latin typeface="Poppins" panose="00000500000000000000" pitchFamily="2" charset="0"/>
                <a:cs typeface="Poppins" panose="00000500000000000000" pitchFamily="2" charset="0"/>
              </a:rPr>
              <a:t>There is insufficient research comparing distilled water and tap water or normal water in CLPHPs. The effect of water purity on heat transfer and fluid circulation remains unclear.</a:t>
            </a:r>
          </a:p>
          <a:p>
            <a:pPr marL="285750" indent="-285750">
              <a:buFont typeface="Wingdings" panose="05000000000000000000" pitchFamily="2" charset="2"/>
              <a:buChar char="§"/>
            </a:pPr>
            <a:r>
              <a:rPr lang="en-US" b="1" dirty="0">
                <a:latin typeface="Poppins" panose="00000500000000000000" pitchFamily="2" charset="0"/>
                <a:cs typeface="Poppins" panose="00000500000000000000" pitchFamily="2" charset="0"/>
              </a:rPr>
              <a:t>Inadequate Optimization for Different Fluids Across Filling Ratios:-</a:t>
            </a:r>
            <a:r>
              <a:rPr lang="en-US" dirty="0">
                <a:latin typeface="Poppins" panose="00000500000000000000" pitchFamily="2" charset="0"/>
                <a:cs typeface="Poppins" panose="00000500000000000000" pitchFamily="2" charset="0"/>
              </a:rPr>
              <a:t>Many studies test a few fixed filling ratios. However, optimal filling ratio varies with fluid properties (e.g., viscosity, surface tension), and this relationship is not well-established, especially between alcohol-based fluids and water.</a:t>
            </a:r>
          </a:p>
          <a:p>
            <a:pPr marL="285750" indent="-285750">
              <a:buFont typeface="Wingdings" panose="05000000000000000000" pitchFamily="2" charset="2"/>
              <a:buChar char="§"/>
            </a:pPr>
            <a:r>
              <a:rPr lang="en-US" b="1" dirty="0">
                <a:latin typeface="Poppins" panose="00000500000000000000" pitchFamily="2" charset="0"/>
                <a:cs typeface="Poppins" panose="00000500000000000000" pitchFamily="2" charset="0"/>
              </a:rPr>
              <a:t>Under-Explored Influence of Thermo-Physical Properties on Start-Up Time:- </a:t>
            </a:r>
            <a:r>
              <a:rPr lang="en-US" dirty="0">
                <a:latin typeface="Poppins" panose="00000500000000000000" pitchFamily="2" charset="0"/>
                <a:cs typeface="Poppins" panose="00000500000000000000" pitchFamily="2" charset="0"/>
              </a:rPr>
              <a:t>The start-up behavior of CLPHPs depends heavily on the fluid's boiling point and surface tension. There is a lack of systematic study comparing how fluids like ethanol and methanol differ from water in start-up time and pulsating stability.</a:t>
            </a:r>
          </a:p>
          <a:p>
            <a:pPr marL="285750" indent="-285750">
              <a:buFont typeface="Wingdings" panose="05000000000000000000" pitchFamily="2" charset="2"/>
              <a:buChar char="§"/>
            </a:pPr>
            <a:r>
              <a:rPr lang="en-US" b="1" dirty="0">
                <a:latin typeface="Poppins" panose="00000500000000000000" pitchFamily="2" charset="0"/>
                <a:cs typeface="Poppins" panose="00000500000000000000" pitchFamily="2" charset="0"/>
              </a:rPr>
              <a:t>Lack of Performance Data at Lower Heat Inputs:-</a:t>
            </a:r>
            <a:r>
              <a:rPr lang="en-US" dirty="0">
                <a:latin typeface="Poppins" panose="00000500000000000000" pitchFamily="2" charset="0"/>
                <a:cs typeface="Poppins" panose="00000500000000000000" pitchFamily="2" charset="0"/>
              </a:rPr>
              <a:t>Most existing research uses moderate to high heat inputs. The performance of water and alcohol-based fluids in CLPHPs under low heat flux conditions (relevant to electronics cooling) has not been widely studied.</a:t>
            </a:r>
          </a:p>
          <a:p>
            <a:pPr marL="285750" indent="-285750">
              <a:buFont typeface="Wingdings" panose="05000000000000000000" pitchFamily="2" charset="2"/>
              <a:buChar char="§"/>
            </a:pPr>
            <a:r>
              <a:rPr lang="en-US" b="1" dirty="0">
                <a:latin typeface="Poppins" panose="00000500000000000000" pitchFamily="2" charset="0"/>
                <a:cs typeface="Poppins" panose="00000500000000000000" pitchFamily="2" charset="0"/>
              </a:rPr>
              <a:t>Neglect of Combined Effects (fluid + orientation + fill ratio):-</a:t>
            </a:r>
            <a:r>
              <a:rPr lang="en-US" dirty="0">
                <a:latin typeface="Poppins" panose="00000500000000000000" pitchFamily="2" charset="0"/>
                <a:cs typeface="Poppins" panose="00000500000000000000" pitchFamily="2" charset="0"/>
              </a:rPr>
              <a:t>While studies exist on working fluids, orientation, and fill ratio separately, the combined impact of all three factors for fluids like ethanol and methanol is rarely investigated in a single controlled study.</a:t>
            </a:r>
          </a:p>
          <a:p>
            <a:endParaRPr lang="en-US" dirty="0">
              <a:latin typeface="Poppins" panose="00000500000000000000" pitchFamily="2" charset="0"/>
              <a:cs typeface="Poppins" panose="00000500000000000000" pitchFamily="2" charset="0"/>
            </a:endParaRPr>
          </a:p>
          <a:p>
            <a:pPr marL="285750" indent="-285750">
              <a:buFont typeface="Wingdings" panose="05000000000000000000" pitchFamily="2" charset="2"/>
              <a:buChar char="§"/>
            </a:pPr>
            <a:endParaRPr lang="en-IN"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523586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15">
            <a:extLst>
              <a:ext uri="{FF2B5EF4-FFF2-40B4-BE49-F238E27FC236}">
                <a16:creationId xmlns:a16="http://schemas.microsoft.com/office/drawing/2014/main" id="{A86F337B-CEA5-4D3B-A709-35136A64E916}"/>
              </a:ext>
            </a:extLst>
          </p:cNvPr>
          <p:cNvSpPr/>
          <p:nvPr/>
        </p:nvSpPr>
        <p:spPr>
          <a:xfrm>
            <a:off x="0" y="0"/>
            <a:ext cx="9608024" cy="756000"/>
          </a:xfrm>
          <a:custGeom>
            <a:avLst/>
            <a:gdLst>
              <a:gd name="connsiteX0" fmla="*/ 0 w 8765002"/>
              <a:gd name="connsiteY0" fmla="*/ 0 h 1157400"/>
              <a:gd name="connsiteX1" fmla="*/ 7607602 w 8765002"/>
              <a:gd name="connsiteY1" fmla="*/ 0 h 1157400"/>
              <a:gd name="connsiteX2" fmla="*/ 8765002 w 8765002"/>
              <a:gd name="connsiteY2" fmla="*/ 0 h 1157400"/>
              <a:gd name="connsiteX3" fmla="*/ 760760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6974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5002" h="1157400">
                <a:moveTo>
                  <a:pt x="0" y="0"/>
                </a:moveTo>
                <a:lnTo>
                  <a:pt x="7607602" y="0"/>
                </a:lnTo>
                <a:lnTo>
                  <a:pt x="8765002" y="0"/>
                </a:lnTo>
                <a:lnTo>
                  <a:pt x="7924865" y="1138735"/>
                </a:lnTo>
                <a:lnTo>
                  <a:pt x="0" y="1157400"/>
                </a:lnTo>
                <a:lnTo>
                  <a:pt x="0" y="0"/>
                </a:lnTo>
                <a:close/>
              </a:path>
            </a:pathLst>
          </a:cu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6" name="Group 5">
            <a:extLst>
              <a:ext uri="{FF2B5EF4-FFF2-40B4-BE49-F238E27FC236}">
                <a16:creationId xmlns:a16="http://schemas.microsoft.com/office/drawing/2014/main" id="{391D9D8F-7712-4A79-A1C6-100655B6B7A1}"/>
              </a:ext>
            </a:extLst>
          </p:cNvPr>
          <p:cNvGrpSpPr/>
          <p:nvPr/>
        </p:nvGrpSpPr>
        <p:grpSpPr>
          <a:xfrm>
            <a:off x="8969728" y="1"/>
            <a:ext cx="3239069" cy="756000"/>
            <a:chOff x="8045711" y="1"/>
            <a:chExt cx="4146289" cy="900000"/>
          </a:xfrm>
          <a:solidFill>
            <a:schemeClr val="bg1">
              <a:lumMod val="75000"/>
            </a:schemeClr>
          </a:solidFill>
        </p:grpSpPr>
        <p:sp>
          <p:nvSpPr>
            <p:cNvPr id="7" name="Freeform: Shape 17">
              <a:extLst>
                <a:ext uri="{FF2B5EF4-FFF2-40B4-BE49-F238E27FC236}">
                  <a16:creationId xmlns:a16="http://schemas.microsoft.com/office/drawing/2014/main" id="{7AE957DA-DA87-4D38-A6AF-825EE424771D}"/>
                </a:ext>
              </a:extLst>
            </p:cNvPr>
            <p:cNvSpPr/>
            <p:nvPr/>
          </p:nvSpPr>
          <p:spPr>
            <a:xfrm>
              <a:off x="8045711" y="1"/>
              <a:ext cx="1157399" cy="900000"/>
            </a:xfrm>
            <a:custGeom>
              <a:avLst/>
              <a:gdLst>
                <a:gd name="connsiteX0" fmla="*/ 1157399 w 1157399"/>
                <a:gd name="connsiteY0" fmla="*/ 0 h 1157400"/>
                <a:gd name="connsiteX1" fmla="*/ 1157399 w 1157399"/>
                <a:gd name="connsiteY1" fmla="*/ 1157400 h 1157400"/>
                <a:gd name="connsiteX2" fmla="*/ 0 w 1157399"/>
                <a:gd name="connsiteY2" fmla="*/ 1157400 h 1157400"/>
                <a:gd name="connsiteX3" fmla="*/ 1157399 w 1157399"/>
                <a:gd name="connsiteY3" fmla="*/ 0 h 1157400"/>
              </a:gdLst>
              <a:ahLst/>
              <a:cxnLst>
                <a:cxn ang="0">
                  <a:pos x="connsiteX0" y="connsiteY0"/>
                </a:cxn>
                <a:cxn ang="0">
                  <a:pos x="connsiteX1" y="connsiteY1"/>
                </a:cxn>
                <a:cxn ang="0">
                  <a:pos x="connsiteX2" y="connsiteY2"/>
                </a:cxn>
                <a:cxn ang="0">
                  <a:pos x="connsiteX3" y="connsiteY3"/>
                </a:cxn>
              </a:cxnLst>
              <a:rect l="l" t="t" r="r" b="b"/>
              <a:pathLst>
                <a:path w="1157399" h="1157400">
                  <a:moveTo>
                    <a:pt x="1157399" y="0"/>
                  </a:moveTo>
                  <a:lnTo>
                    <a:pt x="1157399" y="1157400"/>
                  </a:lnTo>
                  <a:lnTo>
                    <a:pt x="0" y="1157400"/>
                  </a:lnTo>
                  <a:lnTo>
                    <a:pt x="115739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8" name="Freeform: Shape 18">
              <a:extLst>
                <a:ext uri="{FF2B5EF4-FFF2-40B4-BE49-F238E27FC236}">
                  <a16:creationId xmlns:a16="http://schemas.microsoft.com/office/drawing/2014/main" id="{BD503AD9-EEAB-4D04-93B6-7BB8F33AD228}"/>
                </a:ext>
              </a:extLst>
            </p:cNvPr>
            <p:cNvSpPr/>
            <p:nvPr/>
          </p:nvSpPr>
          <p:spPr>
            <a:xfrm>
              <a:off x="9203112" y="1"/>
              <a:ext cx="2988888" cy="900000"/>
            </a:xfrm>
            <a:custGeom>
              <a:avLst/>
              <a:gdLst>
                <a:gd name="connsiteX0" fmla="*/ 0 w 2988888"/>
                <a:gd name="connsiteY0" fmla="*/ 0 h 1157400"/>
                <a:gd name="connsiteX1" fmla="*/ 2988888 w 2988888"/>
                <a:gd name="connsiteY1" fmla="*/ 0 h 1157400"/>
                <a:gd name="connsiteX2" fmla="*/ 2988888 w 2988888"/>
                <a:gd name="connsiteY2" fmla="*/ 1157400 h 1157400"/>
                <a:gd name="connsiteX3" fmla="*/ 0 w 2988888"/>
                <a:gd name="connsiteY3" fmla="*/ 1157400 h 1157400"/>
                <a:gd name="connsiteX4" fmla="*/ 0 w 2988888"/>
                <a:gd name="connsiteY4" fmla="*/ 0 h 11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8888" h="1157400">
                  <a:moveTo>
                    <a:pt x="0" y="0"/>
                  </a:moveTo>
                  <a:lnTo>
                    <a:pt x="2988888" y="0"/>
                  </a:lnTo>
                  <a:lnTo>
                    <a:pt x="2988888" y="1157400"/>
                  </a:lnTo>
                  <a:lnTo>
                    <a:pt x="0" y="1157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pic>
        <p:nvPicPr>
          <p:cNvPr id="9" name="Picture 8">
            <a:extLst>
              <a:ext uri="{FF2B5EF4-FFF2-40B4-BE49-F238E27FC236}">
                <a16:creationId xmlns:a16="http://schemas.microsoft.com/office/drawing/2014/main" id="{9F68686D-EA23-4BC0-BC19-DA5086911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7161" y="-263479"/>
            <a:ext cx="1284702" cy="1284702"/>
          </a:xfrm>
          <a:prstGeom prst="rect">
            <a:avLst/>
          </a:prstGeom>
        </p:spPr>
      </p:pic>
      <p:sp>
        <p:nvSpPr>
          <p:cNvPr id="10" name="TextBox 9"/>
          <p:cNvSpPr txBox="1"/>
          <p:nvPr/>
        </p:nvSpPr>
        <p:spPr>
          <a:xfrm>
            <a:off x="0" y="147167"/>
            <a:ext cx="8919337" cy="523220"/>
          </a:xfrm>
          <a:prstGeom prst="rect">
            <a:avLst/>
          </a:prstGeom>
          <a:noFill/>
        </p:spPr>
        <p:txBody>
          <a:bodyPr wrap="square" rtlCol="0">
            <a:spAutoFit/>
          </a:bodyPr>
          <a:lstStyle/>
          <a:p>
            <a:pPr algn="ctr"/>
            <a:r>
              <a:rPr lang="en-US" sz="2800" b="1" dirty="0">
                <a:latin typeface="Montserrat" pitchFamily="2" charset="0"/>
              </a:rPr>
              <a:t>PROBLEM DEFINITION</a:t>
            </a:r>
          </a:p>
        </p:txBody>
      </p:sp>
      <p:sp>
        <p:nvSpPr>
          <p:cNvPr id="16" name="Rectangle 15"/>
          <p:cNvSpPr/>
          <p:nvPr/>
        </p:nvSpPr>
        <p:spPr>
          <a:xfrm>
            <a:off x="11522075" y="6400800"/>
            <a:ext cx="669925" cy="274638"/>
          </a:xfrm>
          <a:prstGeom prst="rect">
            <a:avLst/>
          </a:pr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Text Box 13"/>
          <p:cNvSpPr txBox="1">
            <a:spLocks noChangeArrowheads="1"/>
          </p:cNvSpPr>
          <p:nvPr/>
        </p:nvSpPr>
        <p:spPr bwMode="auto">
          <a:xfrm>
            <a:off x="0" y="6387602"/>
            <a:ext cx="11382233" cy="287836"/>
          </a:xfrm>
          <a:prstGeom prst="rect">
            <a:avLst/>
          </a:prstGeom>
          <a:solidFill>
            <a:srgbClr val="BFBFBF"/>
          </a:solidFill>
          <a:ln w="9525">
            <a:noFill/>
            <a:miter lim="800000"/>
            <a:headEnd/>
            <a:tailEnd/>
          </a:ln>
          <a:effectLst/>
        </p:spPr>
        <p:txBody>
          <a:bodyPr wrap="square" lIns="92075" tIns="46038" rIns="92075" bIns="46038">
            <a:spAutoFit/>
          </a:bodyPr>
          <a:lstStyle/>
          <a:p>
            <a:pPr algn="ctr" eaLnBrk="1" hangingPunct="1">
              <a:defRPr/>
            </a:pPr>
            <a:r>
              <a:rPr lang="en-US" sz="1200" b="1" dirty="0">
                <a:solidFill>
                  <a:srgbClr val="050505"/>
                </a:solidFill>
                <a:latin typeface="Arial" charset="0"/>
              </a:rPr>
              <a:t> PARUL INSTITUTE OF ENGINEERING AND TECHNOLOGY, PARUL UNIVERSITY</a:t>
            </a:r>
            <a:endParaRPr lang="en-US" sz="1200" dirty="0">
              <a:solidFill>
                <a:srgbClr val="050505"/>
              </a:solidFill>
            </a:endParaRPr>
          </a:p>
        </p:txBody>
      </p:sp>
      <p:sp>
        <p:nvSpPr>
          <p:cNvPr id="12" name="TextBox 11">
            <a:extLst>
              <a:ext uri="{FF2B5EF4-FFF2-40B4-BE49-F238E27FC236}">
                <a16:creationId xmlns:a16="http://schemas.microsoft.com/office/drawing/2014/main" id="{B3DEFF14-3AFF-26FA-62EB-BC080F5981E9}"/>
              </a:ext>
            </a:extLst>
          </p:cNvPr>
          <p:cNvSpPr txBox="1"/>
          <p:nvPr/>
        </p:nvSpPr>
        <p:spPr>
          <a:xfrm>
            <a:off x="344129" y="1021223"/>
            <a:ext cx="11382233"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Poppins" panose="00000500000000000000" pitchFamily="2" charset="0"/>
                <a:cs typeface="Poppins" panose="00000500000000000000" pitchFamily="2" charset="0"/>
              </a:rPr>
              <a:t>Closed Loop Pulsating Heat Pipes (CLPHPs) are widely studied for their potential in passive and compact heat transfer applications.</a:t>
            </a:r>
          </a:p>
          <a:p>
            <a:pPr marL="285750" indent="-285750">
              <a:buFont typeface="Wingdings" panose="05000000000000000000" pitchFamily="2" charset="2"/>
              <a:buChar char="Ø"/>
            </a:pPr>
            <a:r>
              <a:rPr lang="en-US" dirty="0">
                <a:latin typeface="Poppins" panose="00000500000000000000" pitchFamily="2" charset="0"/>
                <a:cs typeface="Poppins" panose="00000500000000000000" pitchFamily="2" charset="0"/>
              </a:rPr>
              <a:t>The performance of CLPHPs is highly dependent on working fluid properties, filling ratio, and pipe orientation.</a:t>
            </a:r>
          </a:p>
          <a:p>
            <a:pPr marL="285750" indent="-285750">
              <a:buFont typeface="Wingdings" panose="05000000000000000000" pitchFamily="2" charset="2"/>
              <a:buChar char="Ø"/>
            </a:pPr>
            <a:r>
              <a:rPr lang="en-US" dirty="0">
                <a:latin typeface="Poppins" panose="00000500000000000000" pitchFamily="2" charset="0"/>
                <a:cs typeface="Poppins" panose="00000500000000000000" pitchFamily="2" charset="0"/>
              </a:rPr>
              <a:t>Although fluids like water, ethanol, and methanol have been used in previous research, comparative studies under identical conditions are still limited.</a:t>
            </a:r>
          </a:p>
          <a:p>
            <a:pPr marL="285750" indent="-285750">
              <a:buFont typeface="Wingdings" panose="05000000000000000000" pitchFamily="2" charset="2"/>
              <a:buChar char="Ø"/>
            </a:pPr>
            <a:r>
              <a:rPr lang="en-US" dirty="0">
                <a:latin typeface="Poppins" panose="00000500000000000000" pitchFamily="2" charset="0"/>
                <a:cs typeface="Poppins" panose="00000500000000000000" pitchFamily="2" charset="0"/>
              </a:rPr>
              <a:t>The effect of water purity, such as distilled water (DI water) vs. regular water, on thermal performance and start-up behavior has not been fully explored.</a:t>
            </a:r>
          </a:p>
          <a:p>
            <a:pPr marL="285750" indent="-285750">
              <a:buFont typeface="Wingdings" panose="05000000000000000000" pitchFamily="2" charset="2"/>
              <a:buChar char="Ø"/>
            </a:pPr>
            <a:r>
              <a:rPr lang="en-US" dirty="0">
                <a:latin typeface="Poppins" panose="00000500000000000000" pitchFamily="2" charset="0"/>
                <a:cs typeface="Poppins" panose="00000500000000000000" pitchFamily="2" charset="0"/>
              </a:rPr>
              <a:t>Existing research often studies fluid type, filling ratio, or orientation separately, but rarely considers their combined effect in a single experimental setup.</a:t>
            </a:r>
          </a:p>
          <a:p>
            <a:pPr marL="285750" indent="-285750">
              <a:buFont typeface="Wingdings" panose="05000000000000000000" pitchFamily="2" charset="2"/>
              <a:buChar char="Ø"/>
            </a:pPr>
            <a:r>
              <a:rPr lang="en-US" dirty="0">
                <a:latin typeface="Poppins" panose="00000500000000000000" pitchFamily="2" charset="0"/>
                <a:cs typeface="Poppins" panose="00000500000000000000" pitchFamily="2" charset="0"/>
              </a:rPr>
              <a:t>There is a lack of systematic experimental data on the thermal resistance, heat transfer efficiency, and start-up time for these four fluids across varying conditions.</a:t>
            </a:r>
          </a:p>
          <a:p>
            <a:pPr marL="285750" indent="-285750">
              <a:buFont typeface="Wingdings" panose="05000000000000000000" pitchFamily="2" charset="2"/>
              <a:buChar char="Ø"/>
            </a:pPr>
            <a:r>
              <a:rPr lang="en-US" dirty="0">
                <a:latin typeface="Poppins" panose="00000500000000000000" pitchFamily="2" charset="0"/>
                <a:cs typeface="Poppins" panose="00000500000000000000" pitchFamily="2" charset="0"/>
              </a:rPr>
              <a:t>To address these gaps, the present study will conduct an experimental analysis using water, DI water, ethanol, and methanol as working fluids.</a:t>
            </a:r>
          </a:p>
          <a:p>
            <a:pPr marL="285750" indent="-285750">
              <a:buFont typeface="Wingdings" panose="05000000000000000000" pitchFamily="2" charset="2"/>
              <a:buChar char="Ø"/>
            </a:pPr>
            <a:r>
              <a:rPr lang="en-US" dirty="0">
                <a:latin typeface="Poppins" panose="00000500000000000000" pitchFamily="2" charset="0"/>
                <a:cs typeface="Poppins" panose="00000500000000000000" pitchFamily="2" charset="0"/>
              </a:rPr>
              <a:t>The aim is to identify the optimal working fluid and operating conditions for improved CLPHP performance, which can benefit real-world thermal management systems.</a:t>
            </a:r>
            <a:endParaRPr lang="en-IN"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2039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15">
            <a:extLst>
              <a:ext uri="{FF2B5EF4-FFF2-40B4-BE49-F238E27FC236}">
                <a16:creationId xmlns:a16="http://schemas.microsoft.com/office/drawing/2014/main" id="{A86F337B-CEA5-4D3B-A709-35136A64E916}"/>
              </a:ext>
            </a:extLst>
          </p:cNvPr>
          <p:cNvSpPr/>
          <p:nvPr/>
        </p:nvSpPr>
        <p:spPr>
          <a:xfrm>
            <a:off x="0" y="0"/>
            <a:ext cx="9608024" cy="756000"/>
          </a:xfrm>
          <a:custGeom>
            <a:avLst/>
            <a:gdLst>
              <a:gd name="connsiteX0" fmla="*/ 0 w 8765002"/>
              <a:gd name="connsiteY0" fmla="*/ 0 h 1157400"/>
              <a:gd name="connsiteX1" fmla="*/ 7607602 w 8765002"/>
              <a:gd name="connsiteY1" fmla="*/ 0 h 1157400"/>
              <a:gd name="connsiteX2" fmla="*/ 8765002 w 8765002"/>
              <a:gd name="connsiteY2" fmla="*/ 0 h 1157400"/>
              <a:gd name="connsiteX3" fmla="*/ 760760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6974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5002" h="1157400">
                <a:moveTo>
                  <a:pt x="0" y="0"/>
                </a:moveTo>
                <a:lnTo>
                  <a:pt x="7607602" y="0"/>
                </a:lnTo>
                <a:lnTo>
                  <a:pt x="8765002" y="0"/>
                </a:lnTo>
                <a:lnTo>
                  <a:pt x="7924865" y="1138735"/>
                </a:lnTo>
                <a:lnTo>
                  <a:pt x="0" y="1157400"/>
                </a:lnTo>
                <a:lnTo>
                  <a:pt x="0" y="0"/>
                </a:lnTo>
                <a:close/>
              </a:path>
            </a:pathLst>
          </a:cu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6" name="Group 5">
            <a:extLst>
              <a:ext uri="{FF2B5EF4-FFF2-40B4-BE49-F238E27FC236}">
                <a16:creationId xmlns:a16="http://schemas.microsoft.com/office/drawing/2014/main" id="{391D9D8F-7712-4A79-A1C6-100655B6B7A1}"/>
              </a:ext>
            </a:extLst>
          </p:cNvPr>
          <p:cNvGrpSpPr/>
          <p:nvPr/>
        </p:nvGrpSpPr>
        <p:grpSpPr>
          <a:xfrm>
            <a:off x="8969728" y="1"/>
            <a:ext cx="3239069" cy="756000"/>
            <a:chOff x="8045711" y="1"/>
            <a:chExt cx="4146289" cy="900000"/>
          </a:xfrm>
          <a:solidFill>
            <a:schemeClr val="bg1">
              <a:lumMod val="75000"/>
            </a:schemeClr>
          </a:solidFill>
        </p:grpSpPr>
        <p:sp>
          <p:nvSpPr>
            <p:cNvPr id="7" name="Freeform: Shape 17">
              <a:extLst>
                <a:ext uri="{FF2B5EF4-FFF2-40B4-BE49-F238E27FC236}">
                  <a16:creationId xmlns:a16="http://schemas.microsoft.com/office/drawing/2014/main" id="{7AE957DA-DA87-4D38-A6AF-825EE424771D}"/>
                </a:ext>
              </a:extLst>
            </p:cNvPr>
            <p:cNvSpPr/>
            <p:nvPr/>
          </p:nvSpPr>
          <p:spPr>
            <a:xfrm>
              <a:off x="8045711" y="1"/>
              <a:ext cx="1157399" cy="900000"/>
            </a:xfrm>
            <a:custGeom>
              <a:avLst/>
              <a:gdLst>
                <a:gd name="connsiteX0" fmla="*/ 1157399 w 1157399"/>
                <a:gd name="connsiteY0" fmla="*/ 0 h 1157400"/>
                <a:gd name="connsiteX1" fmla="*/ 1157399 w 1157399"/>
                <a:gd name="connsiteY1" fmla="*/ 1157400 h 1157400"/>
                <a:gd name="connsiteX2" fmla="*/ 0 w 1157399"/>
                <a:gd name="connsiteY2" fmla="*/ 1157400 h 1157400"/>
                <a:gd name="connsiteX3" fmla="*/ 1157399 w 1157399"/>
                <a:gd name="connsiteY3" fmla="*/ 0 h 1157400"/>
              </a:gdLst>
              <a:ahLst/>
              <a:cxnLst>
                <a:cxn ang="0">
                  <a:pos x="connsiteX0" y="connsiteY0"/>
                </a:cxn>
                <a:cxn ang="0">
                  <a:pos x="connsiteX1" y="connsiteY1"/>
                </a:cxn>
                <a:cxn ang="0">
                  <a:pos x="connsiteX2" y="connsiteY2"/>
                </a:cxn>
                <a:cxn ang="0">
                  <a:pos x="connsiteX3" y="connsiteY3"/>
                </a:cxn>
              </a:cxnLst>
              <a:rect l="l" t="t" r="r" b="b"/>
              <a:pathLst>
                <a:path w="1157399" h="1157400">
                  <a:moveTo>
                    <a:pt x="1157399" y="0"/>
                  </a:moveTo>
                  <a:lnTo>
                    <a:pt x="1157399" y="1157400"/>
                  </a:lnTo>
                  <a:lnTo>
                    <a:pt x="0" y="1157400"/>
                  </a:lnTo>
                  <a:lnTo>
                    <a:pt x="115739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8" name="Freeform: Shape 18">
              <a:extLst>
                <a:ext uri="{FF2B5EF4-FFF2-40B4-BE49-F238E27FC236}">
                  <a16:creationId xmlns:a16="http://schemas.microsoft.com/office/drawing/2014/main" id="{BD503AD9-EEAB-4D04-93B6-7BB8F33AD228}"/>
                </a:ext>
              </a:extLst>
            </p:cNvPr>
            <p:cNvSpPr/>
            <p:nvPr/>
          </p:nvSpPr>
          <p:spPr>
            <a:xfrm>
              <a:off x="9203112" y="1"/>
              <a:ext cx="2988888" cy="900000"/>
            </a:xfrm>
            <a:custGeom>
              <a:avLst/>
              <a:gdLst>
                <a:gd name="connsiteX0" fmla="*/ 0 w 2988888"/>
                <a:gd name="connsiteY0" fmla="*/ 0 h 1157400"/>
                <a:gd name="connsiteX1" fmla="*/ 2988888 w 2988888"/>
                <a:gd name="connsiteY1" fmla="*/ 0 h 1157400"/>
                <a:gd name="connsiteX2" fmla="*/ 2988888 w 2988888"/>
                <a:gd name="connsiteY2" fmla="*/ 1157400 h 1157400"/>
                <a:gd name="connsiteX3" fmla="*/ 0 w 2988888"/>
                <a:gd name="connsiteY3" fmla="*/ 1157400 h 1157400"/>
                <a:gd name="connsiteX4" fmla="*/ 0 w 2988888"/>
                <a:gd name="connsiteY4" fmla="*/ 0 h 11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8888" h="1157400">
                  <a:moveTo>
                    <a:pt x="0" y="0"/>
                  </a:moveTo>
                  <a:lnTo>
                    <a:pt x="2988888" y="0"/>
                  </a:lnTo>
                  <a:lnTo>
                    <a:pt x="2988888" y="1157400"/>
                  </a:lnTo>
                  <a:lnTo>
                    <a:pt x="0" y="1157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pic>
        <p:nvPicPr>
          <p:cNvPr id="9" name="Picture 8">
            <a:extLst>
              <a:ext uri="{FF2B5EF4-FFF2-40B4-BE49-F238E27FC236}">
                <a16:creationId xmlns:a16="http://schemas.microsoft.com/office/drawing/2014/main" id="{9F68686D-EA23-4BC0-BC19-DA5086911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7161" y="-263479"/>
            <a:ext cx="1284702" cy="1284702"/>
          </a:xfrm>
          <a:prstGeom prst="rect">
            <a:avLst/>
          </a:prstGeom>
        </p:spPr>
      </p:pic>
      <p:sp>
        <p:nvSpPr>
          <p:cNvPr id="10" name="TextBox 9"/>
          <p:cNvSpPr txBox="1"/>
          <p:nvPr/>
        </p:nvSpPr>
        <p:spPr>
          <a:xfrm>
            <a:off x="0" y="147167"/>
            <a:ext cx="8919337" cy="523220"/>
          </a:xfrm>
          <a:prstGeom prst="rect">
            <a:avLst/>
          </a:prstGeom>
          <a:noFill/>
        </p:spPr>
        <p:txBody>
          <a:bodyPr wrap="square" rtlCol="0">
            <a:spAutoFit/>
          </a:bodyPr>
          <a:lstStyle/>
          <a:p>
            <a:pPr algn="ctr"/>
            <a:r>
              <a:rPr lang="en-US" sz="2800" b="1" dirty="0">
                <a:latin typeface="Montserrat" pitchFamily="2" charset="0"/>
              </a:rPr>
              <a:t>AIM &amp; OBJECTIVES</a:t>
            </a:r>
          </a:p>
        </p:txBody>
      </p:sp>
      <p:sp>
        <p:nvSpPr>
          <p:cNvPr id="16" name="Rectangle 15"/>
          <p:cNvSpPr/>
          <p:nvPr/>
        </p:nvSpPr>
        <p:spPr>
          <a:xfrm>
            <a:off x="11522075" y="6400800"/>
            <a:ext cx="669925" cy="274638"/>
          </a:xfrm>
          <a:prstGeom prst="rect">
            <a:avLst/>
          </a:pr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Text Box 13"/>
          <p:cNvSpPr txBox="1">
            <a:spLocks noChangeArrowheads="1"/>
          </p:cNvSpPr>
          <p:nvPr/>
        </p:nvSpPr>
        <p:spPr bwMode="auto">
          <a:xfrm>
            <a:off x="0" y="6387602"/>
            <a:ext cx="11382233" cy="287836"/>
          </a:xfrm>
          <a:prstGeom prst="rect">
            <a:avLst/>
          </a:prstGeom>
          <a:solidFill>
            <a:srgbClr val="BFBFBF"/>
          </a:solidFill>
          <a:ln w="9525">
            <a:noFill/>
            <a:miter lim="800000"/>
            <a:headEnd/>
            <a:tailEnd/>
          </a:ln>
          <a:effectLst/>
        </p:spPr>
        <p:txBody>
          <a:bodyPr wrap="square" lIns="92075" tIns="46038" rIns="92075" bIns="46038">
            <a:spAutoFit/>
          </a:bodyPr>
          <a:lstStyle/>
          <a:p>
            <a:pPr algn="ctr" eaLnBrk="1" hangingPunct="1">
              <a:defRPr/>
            </a:pPr>
            <a:r>
              <a:rPr lang="en-US" sz="1200" b="1" dirty="0">
                <a:solidFill>
                  <a:srgbClr val="050505"/>
                </a:solidFill>
                <a:latin typeface="Arial" charset="0"/>
              </a:rPr>
              <a:t> PARUL INSTITUTE OF ENGINEERING AND TECHNOLOGY, PARUL UNIVERSITY</a:t>
            </a:r>
            <a:endParaRPr lang="en-US" sz="1200" dirty="0">
              <a:solidFill>
                <a:srgbClr val="050505"/>
              </a:solidFill>
            </a:endParaRPr>
          </a:p>
        </p:txBody>
      </p:sp>
      <p:sp>
        <p:nvSpPr>
          <p:cNvPr id="13" name="TextBox 12"/>
          <p:cNvSpPr txBox="1"/>
          <p:nvPr/>
        </p:nvSpPr>
        <p:spPr>
          <a:xfrm>
            <a:off x="93655" y="817555"/>
            <a:ext cx="11616564" cy="420807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1" dirty="0">
                <a:latin typeface="Poppins" panose="00000500000000000000" pitchFamily="2" charset="0"/>
                <a:cs typeface="Poppins" panose="00000500000000000000" pitchFamily="2" charset="0"/>
              </a:rPr>
              <a:t>Aim:- </a:t>
            </a:r>
            <a:r>
              <a:rPr lang="en-US" dirty="0">
                <a:latin typeface="Poppins" panose="00000500000000000000" pitchFamily="2" charset="0"/>
                <a:cs typeface="Poppins" panose="00000500000000000000" pitchFamily="2" charset="0"/>
              </a:rPr>
              <a:t>To experimentally evaluate and compare the thermal performance of a Closed Loop Pulsating Heat Pipe (CLPHP) using water, DI water, ethanol, and methanol under different filling ratios.</a:t>
            </a:r>
          </a:p>
          <a:p>
            <a:pPr marL="285750" indent="-285750" algn="just">
              <a:lnSpc>
                <a:spcPct val="150000"/>
              </a:lnSpc>
              <a:buFont typeface="Wingdings" panose="05000000000000000000" pitchFamily="2" charset="2"/>
              <a:buChar char="Ø"/>
            </a:pPr>
            <a:r>
              <a:rPr lang="en-US" b="1" dirty="0">
                <a:latin typeface="Poppins" panose="00000500000000000000" pitchFamily="2" charset="0"/>
                <a:cs typeface="Poppins" panose="00000500000000000000" pitchFamily="2" charset="0"/>
              </a:rPr>
              <a:t>Objectives:-  </a:t>
            </a:r>
          </a:p>
          <a:p>
            <a:pPr marL="342900" indent="-342900" algn="just">
              <a:lnSpc>
                <a:spcPct val="150000"/>
              </a:lnSpc>
              <a:buFont typeface="+mj-lt"/>
              <a:buAutoNum type="arabicPeriod"/>
            </a:pPr>
            <a:r>
              <a:rPr lang="en-US" dirty="0">
                <a:latin typeface="Poppins" panose="00000500000000000000" pitchFamily="2" charset="0"/>
                <a:cs typeface="Poppins" panose="00000500000000000000" pitchFamily="2" charset="0"/>
              </a:rPr>
              <a:t>To study the effect of different working fluids (water, DI water, ethanol, methanol) on CLPHP performance.</a:t>
            </a:r>
          </a:p>
          <a:p>
            <a:pPr marL="342900" indent="-342900" algn="just">
              <a:lnSpc>
                <a:spcPct val="150000"/>
              </a:lnSpc>
              <a:buFont typeface="+mj-lt"/>
              <a:buAutoNum type="arabicPeriod"/>
            </a:pPr>
            <a:r>
              <a:rPr lang="en-US" dirty="0">
                <a:latin typeface="Poppins" panose="00000500000000000000" pitchFamily="2" charset="0"/>
                <a:cs typeface="Poppins" panose="00000500000000000000" pitchFamily="2" charset="0"/>
              </a:rPr>
              <a:t>To analyze how varying filling ratios influence thermal resistance and start-up behavior.</a:t>
            </a:r>
          </a:p>
          <a:p>
            <a:pPr marL="342900" indent="-342900" algn="just">
              <a:lnSpc>
                <a:spcPct val="150000"/>
              </a:lnSpc>
              <a:buFont typeface="+mj-lt"/>
              <a:buAutoNum type="arabicPeriod"/>
            </a:pPr>
            <a:r>
              <a:rPr lang="en-US" dirty="0">
                <a:latin typeface="Poppins" panose="00000500000000000000" pitchFamily="2" charset="0"/>
                <a:cs typeface="Poppins" panose="00000500000000000000" pitchFamily="2" charset="0"/>
              </a:rPr>
              <a:t>To identify the most suitable fluid and operating condition for efficient heat transfer.</a:t>
            </a:r>
          </a:p>
          <a:p>
            <a:pPr marL="342900" indent="-342900" algn="just">
              <a:lnSpc>
                <a:spcPct val="150000"/>
              </a:lnSpc>
              <a:buFont typeface="+mj-lt"/>
              <a:buAutoNum type="arabicPeriod"/>
            </a:pPr>
            <a:r>
              <a:rPr lang="en-US" dirty="0">
                <a:latin typeface="Poppins" panose="00000500000000000000" pitchFamily="2" charset="0"/>
                <a:cs typeface="Poppins" panose="00000500000000000000" pitchFamily="2" charset="0"/>
              </a:rPr>
              <a:t>To generate experimental data useful for future research and system optimization.</a:t>
            </a:r>
            <a:endParaRPr lang="en-US" b="1" dirty="0">
              <a:latin typeface="Poppins" panose="00000500000000000000" pitchFamily="2" charset="0"/>
              <a:cs typeface="Poppins" panose="00000500000000000000" pitchFamily="2" charset="0"/>
            </a:endParaRPr>
          </a:p>
          <a:p>
            <a:pPr algn="just">
              <a:lnSpc>
                <a:spcPct val="150000"/>
              </a:lnSpc>
            </a:pPr>
            <a:endParaRPr lang="en-US"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832736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15">
            <a:extLst>
              <a:ext uri="{FF2B5EF4-FFF2-40B4-BE49-F238E27FC236}">
                <a16:creationId xmlns:a16="http://schemas.microsoft.com/office/drawing/2014/main" id="{A86F337B-CEA5-4D3B-A709-35136A64E916}"/>
              </a:ext>
            </a:extLst>
          </p:cNvPr>
          <p:cNvSpPr/>
          <p:nvPr/>
        </p:nvSpPr>
        <p:spPr>
          <a:xfrm>
            <a:off x="0" y="0"/>
            <a:ext cx="9608024" cy="756000"/>
          </a:xfrm>
          <a:custGeom>
            <a:avLst/>
            <a:gdLst>
              <a:gd name="connsiteX0" fmla="*/ 0 w 8765002"/>
              <a:gd name="connsiteY0" fmla="*/ 0 h 1157400"/>
              <a:gd name="connsiteX1" fmla="*/ 7607602 w 8765002"/>
              <a:gd name="connsiteY1" fmla="*/ 0 h 1157400"/>
              <a:gd name="connsiteX2" fmla="*/ 8765002 w 8765002"/>
              <a:gd name="connsiteY2" fmla="*/ 0 h 1157400"/>
              <a:gd name="connsiteX3" fmla="*/ 760760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6974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5002" h="1157400">
                <a:moveTo>
                  <a:pt x="0" y="0"/>
                </a:moveTo>
                <a:lnTo>
                  <a:pt x="7607602" y="0"/>
                </a:lnTo>
                <a:lnTo>
                  <a:pt x="8765002" y="0"/>
                </a:lnTo>
                <a:lnTo>
                  <a:pt x="7924865" y="1138735"/>
                </a:lnTo>
                <a:lnTo>
                  <a:pt x="0" y="1157400"/>
                </a:lnTo>
                <a:lnTo>
                  <a:pt x="0" y="0"/>
                </a:lnTo>
                <a:close/>
              </a:path>
            </a:pathLst>
          </a:cu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6" name="Group 5">
            <a:extLst>
              <a:ext uri="{FF2B5EF4-FFF2-40B4-BE49-F238E27FC236}">
                <a16:creationId xmlns:a16="http://schemas.microsoft.com/office/drawing/2014/main" id="{391D9D8F-7712-4A79-A1C6-100655B6B7A1}"/>
              </a:ext>
            </a:extLst>
          </p:cNvPr>
          <p:cNvGrpSpPr/>
          <p:nvPr/>
        </p:nvGrpSpPr>
        <p:grpSpPr>
          <a:xfrm>
            <a:off x="8969728" y="1"/>
            <a:ext cx="3239069" cy="756000"/>
            <a:chOff x="8045711" y="1"/>
            <a:chExt cx="4146289" cy="900000"/>
          </a:xfrm>
          <a:solidFill>
            <a:schemeClr val="bg1">
              <a:lumMod val="75000"/>
            </a:schemeClr>
          </a:solidFill>
        </p:grpSpPr>
        <p:sp>
          <p:nvSpPr>
            <p:cNvPr id="7" name="Freeform: Shape 17">
              <a:extLst>
                <a:ext uri="{FF2B5EF4-FFF2-40B4-BE49-F238E27FC236}">
                  <a16:creationId xmlns:a16="http://schemas.microsoft.com/office/drawing/2014/main" id="{7AE957DA-DA87-4D38-A6AF-825EE424771D}"/>
                </a:ext>
              </a:extLst>
            </p:cNvPr>
            <p:cNvSpPr/>
            <p:nvPr/>
          </p:nvSpPr>
          <p:spPr>
            <a:xfrm>
              <a:off x="8045711" y="1"/>
              <a:ext cx="1157399" cy="900000"/>
            </a:xfrm>
            <a:custGeom>
              <a:avLst/>
              <a:gdLst>
                <a:gd name="connsiteX0" fmla="*/ 1157399 w 1157399"/>
                <a:gd name="connsiteY0" fmla="*/ 0 h 1157400"/>
                <a:gd name="connsiteX1" fmla="*/ 1157399 w 1157399"/>
                <a:gd name="connsiteY1" fmla="*/ 1157400 h 1157400"/>
                <a:gd name="connsiteX2" fmla="*/ 0 w 1157399"/>
                <a:gd name="connsiteY2" fmla="*/ 1157400 h 1157400"/>
                <a:gd name="connsiteX3" fmla="*/ 1157399 w 1157399"/>
                <a:gd name="connsiteY3" fmla="*/ 0 h 1157400"/>
              </a:gdLst>
              <a:ahLst/>
              <a:cxnLst>
                <a:cxn ang="0">
                  <a:pos x="connsiteX0" y="connsiteY0"/>
                </a:cxn>
                <a:cxn ang="0">
                  <a:pos x="connsiteX1" y="connsiteY1"/>
                </a:cxn>
                <a:cxn ang="0">
                  <a:pos x="connsiteX2" y="connsiteY2"/>
                </a:cxn>
                <a:cxn ang="0">
                  <a:pos x="connsiteX3" y="connsiteY3"/>
                </a:cxn>
              </a:cxnLst>
              <a:rect l="l" t="t" r="r" b="b"/>
              <a:pathLst>
                <a:path w="1157399" h="1157400">
                  <a:moveTo>
                    <a:pt x="1157399" y="0"/>
                  </a:moveTo>
                  <a:lnTo>
                    <a:pt x="1157399" y="1157400"/>
                  </a:lnTo>
                  <a:lnTo>
                    <a:pt x="0" y="1157400"/>
                  </a:lnTo>
                  <a:lnTo>
                    <a:pt x="115739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8" name="Freeform: Shape 18">
              <a:extLst>
                <a:ext uri="{FF2B5EF4-FFF2-40B4-BE49-F238E27FC236}">
                  <a16:creationId xmlns:a16="http://schemas.microsoft.com/office/drawing/2014/main" id="{BD503AD9-EEAB-4D04-93B6-7BB8F33AD228}"/>
                </a:ext>
              </a:extLst>
            </p:cNvPr>
            <p:cNvSpPr/>
            <p:nvPr/>
          </p:nvSpPr>
          <p:spPr>
            <a:xfrm>
              <a:off x="9203112" y="1"/>
              <a:ext cx="2988888" cy="900000"/>
            </a:xfrm>
            <a:custGeom>
              <a:avLst/>
              <a:gdLst>
                <a:gd name="connsiteX0" fmla="*/ 0 w 2988888"/>
                <a:gd name="connsiteY0" fmla="*/ 0 h 1157400"/>
                <a:gd name="connsiteX1" fmla="*/ 2988888 w 2988888"/>
                <a:gd name="connsiteY1" fmla="*/ 0 h 1157400"/>
                <a:gd name="connsiteX2" fmla="*/ 2988888 w 2988888"/>
                <a:gd name="connsiteY2" fmla="*/ 1157400 h 1157400"/>
                <a:gd name="connsiteX3" fmla="*/ 0 w 2988888"/>
                <a:gd name="connsiteY3" fmla="*/ 1157400 h 1157400"/>
                <a:gd name="connsiteX4" fmla="*/ 0 w 2988888"/>
                <a:gd name="connsiteY4" fmla="*/ 0 h 11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8888" h="1157400">
                  <a:moveTo>
                    <a:pt x="0" y="0"/>
                  </a:moveTo>
                  <a:lnTo>
                    <a:pt x="2988888" y="0"/>
                  </a:lnTo>
                  <a:lnTo>
                    <a:pt x="2988888" y="1157400"/>
                  </a:lnTo>
                  <a:lnTo>
                    <a:pt x="0" y="1157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pic>
        <p:nvPicPr>
          <p:cNvPr id="9" name="Picture 8">
            <a:extLst>
              <a:ext uri="{FF2B5EF4-FFF2-40B4-BE49-F238E27FC236}">
                <a16:creationId xmlns:a16="http://schemas.microsoft.com/office/drawing/2014/main" id="{9F68686D-EA23-4BC0-BC19-DA5086911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7161" y="-263479"/>
            <a:ext cx="1284702" cy="1284702"/>
          </a:xfrm>
          <a:prstGeom prst="rect">
            <a:avLst/>
          </a:prstGeom>
        </p:spPr>
      </p:pic>
      <p:sp>
        <p:nvSpPr>
          <p:cNvPr id="10" name="TextBox 9"/>
          <p:cNvSpPr txBox="1"/>
          <p:nvPr/>
        </p:nvSpPr>
        <p:spPr>
          <a:xfrm>
            <a:off x="0" y="147167"/>
            <a:ext cx="8919337" cy="523220"/>
          </a:xfrm>
          <a:prstGeom prst="rect">
            <a:avLst/>
          </a:prstGeom>
          <a:noFill/>
        </p:spPr>
        <p:txBody>
          <a:bodyPr wrap="square" rtlCol="0">
            <a:spAutoFit/>
          </a:bodyPr>
          <a:lstStyle/>
          <a:p>
            <a:pPr algn="ctr"/>
            <a:r>
              <a:rPr lang="en-US" sz="2800" b="1" dirty="0">
                <a:latin typeface="Montserrat" pitchFamily="2" charset="0"/>
              </a:rPr>
              <a:t>METHODOLOGY</a:t>
            </a:r>
          </a:p>
        </p:txBody>
      </p:sp>
      <p:sp>
        <p:nvSpPr>
          <p:cNvPr id="16" name="Rectangle 15"/>
          <p:cNvSpPr/>
          <p:nvPr/>
        </p:nvSpPr>
        <p:spPr>
          <a:xfrm>
            <a:off x="11522075" y="6400800"/>
            <a:ext cx="669925" cy="274638"/>
          </a:xfrm>
          <a:prstGeom prst="rect">
            <a:avLst/>
          </a:pr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Text Box 13"/>
          <p:cNvSpPr txBox="1">
            <a:spLocks noChangeArrowheads="1"/>
          </p:cNvSpPr>
          <p:nvPr/>
        </p:nvSpPr>
        <p:spPr bwMode="auto">
          <a:xfrm>
            <a:off x="0" y="6387602"/>
            <a:ext cx="11382233" cy="287836"/>
          </a:xfrm>
          <a:prstGeom prst="rect">
            <a:avLst/>
          </a:prstGeom>
          <a:solidFill>
            <a:srgbClr val="BFBFBF"/>
          </a:solidFill>
          <a:ln w="9525">
            <a:noFill/>
            <a:miter lim="800000"/>
            <a:headEnd/>
            <a:tailEnd/>
          </a:ln>
          <a:effectLst/>
        </p:spPr>
        <p:txBody>
          <a:bodyPr wrap="square" lIns="92075" tIns="46038" rIns="92075" bIns="46038">
            <a:spAutoFit/>
          </a:bodyPr>
          <a:lstStyle/>
          <a:p>
            <a:pPr algn="ctr" eaLnBrk="1" hangingPunct="1">
              <a:defRPr/>
            </a:pPr>
            <a:r>
              <a:rPr lang="en-US" sz="1200" b="1" dirty="0">
                <a:solidFill>
                  <a:srgbClr val="050505"/>
                </a:solidFill>
                <a:latin typeface="Arial" charset="0"/>
              </a:rPr>
              <a:t> PARUL INSTITUTE OF ENGINEERING AND TECHNOLOGY, PARUL UNIVERSITY</a:t>
            </a:r>
            <a:endParaRPr lang="en-US" sz="1200" dirty="0">
              <a:solidFill>
                <a:srgbClr val="050505"/>
              </a:solidFill>
            </a:endParaRPr>
          </a:p>
        </p:txBody>
      </p:sp>
      <p:sp>
        <p:nvSpPr>
          <p:cNvPr id="13" name="TextBox 12"/>
          <p:cNvSpPr txBox="1"/>
          <p:nvPr/>
        </p:nvSpPr>
        <p:spPr>
          <a:xfrm>
            <a:off x="393291" y="903167"/>
            <a:ext cx="11621729" cy="462357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Poppins" panose="00000500000000000000" pitchFamily="2" charset="0"/>
                <a:cs typeface="Poppins" panose="00000500000000000000" pitchFamily="2" charset="0"/>
              </a:rPr>
              <a:t> To study the thermal performance of CLPHP using water, DI water, ethanol, and methanol.</a:t>
            </a:r>
          </a:p>
          <a:p>
            <a:pPr marL="285750" indent="-285750" algn="just">
              <a:lnSpc>
                <a:spcPct val="150000"/>
              </a:lnSpc>
              <a:buFont typeface="Arial" panose="020B0604020202020204" pitchFamily="34" charset="0"/>
              <a:buChar char="•"/>
            </a:pPr>
            <a:r>
              <a:rPr lang="en-US" dirty="0">
                <a:latin typeface="Poppins" panose="00000500000000000000" pitchFamily="2" charset="0"/>
                <a:cs typeface="Poppins" panose="00000500000000000000" pitchFamily="2" charset="0"/>
              </a:rPr>
              <a:t>A CLPHP is fabricated with required components like evaporator, condenser, heater, and thermocouples.</a:t>
            </a:r>
          </a:p>
          <a:p>
            <a:pPr marL="285750" indent="-285750" algn="just">
              <a:lnSpc>
                <a:spcPct val="150000"/>
              </a:lnSpc>
              <a:buFont typeface="Arial" panose="020B0604020202020204" pitchFamily="34" charset="0"/>
              <a:buChar char="•"/>
            </a:pPr>
            <a:r>
              <a:rPr lang="en-US" dirty="0">
                <a:latin typeface="Poppins" panose="00000500000000000000" pitchFamily="2" charset="0"/>
                <a:cs typeface="Poppins" panose="00000500000000000000" pitchFamily="2" charset="0"/>
              </a:rPr>
              <a:t>Choose four working fluids and fill them at different filling ratios (40%, 60%, 80%).</a:t>
            </a:r>
          </a:p>
          <a:p>
            <a:pPr marL="285750" indent="-285750" algn="just">
              <a:lnSpc>
                <a:spcPct val="150000"/>
              </a:lnSpc>
              <a:buFont typeface="Arial" panose="020B0604020202020204" pitchFamily="34" charset="0"/>
              <a:buChar char="•"/>
            </a:pPr>
            <a:r>
              <a:rPr lang="en-US" dirty="0">
                <a:latin typeface="Poppins" panose="00000500000000000000" pitchFamily="2" charset="0"/>
                <a:cs typeface="Poppins" panose="00000500000000000000" pitchFamily="2" charset="0"/>
              </a:rPr>
              <a:t>Test each fluid under different orientations (vertical ) and heat inputs.</a:t>
            </a:r>
          </a:p>
          <a:p>
            <a:pPr marL="285750" indent="-285750" algn="just">
              <a:lnSpc>
                <a:spcPct val="150000"/>
              </a:lnSpc>
              <a:buFont typeface="Arial" panose="020B0604020202020204" pitchFamily="34" charset="0"/>
              <a:buChar char="•"/>
            </a:pPr>
            <a:r>
              <a:rPr lang="en-US" dirty="0">
                <a:latin typeface="Poppins" panose="00000500000000000000" pitchFamily="2" charset="0"/>
                <a:cs typeface="Poppins" panose="00000500000000000000" pitchFamily="2" charset="0"/>
              </a:rPr>
              <a:t>Record temperature difference, start-up time, and thermal resistance for each condition.</a:t>
            </a:r>
          </a:p>
          <a:p>
            <a:pPr marL="285750" indent="-285750" algn="just">
              <a:lnSpc>
                <a:spcPct val="150000"/>
              </a:lnSpc>
              <a:buFont typeface="Arial" panose="020B0604020202020204" pitchFamily="34" charset="0"/>
              <a:buChar char="•"/>
            </a:pPr>
            <a:r>
              <a:rPr lang="en-US" dirty="0">
                <a:latin typeface="Poppins" panose="00000500000000000000" pitchFamily="2" charset="0"/>
                <a:cs typeface="Poppins" panose="00000500000000000000" pitchFamily="2" charset="0"/>
              </a:rPr>
              <a:t>Compare fluids based on performance metrics and identify the most efficient combination.</a:t>
            </a:r>
          </a:p>
          <a:p>
            <a:pPr marL="285750" indent="-285750" algn="just">
              <a:lnSpc>
                <a:spcPct val="150000"/>
              </a:lnSpc>
              <a:buFont typeface="Arial" panose="020B0604020202020204" pitchFamily="34" charset="0"/>
              <a:buChar char="•"/>
            </a:pPr>
            <a:r>
              <a:rPr lang="en-US" dirty="0">
                <a:latin typeface="Poppins" panose="00000500000000000000" pitchFamily="2" charset="0"/>
                <a:cs typeface="Poppins" panose="00000500000000000000" pitchFamily="2" charset="0"/>
              </a:rPr>
              <a:t>Recommend the best working fluid and filling ratio for optimal CLPHP efficiency.</a:t>
            </a:r>
          </a:p>
          <a:p>
            <a:endParaRPr lang="en-US" dirty="0">
              <a:latin typeface="Poppins" panose="00000500000000000000" pitchFamily="2" charset="0"/>
              <a:cs typeface="Poppins" panose="00000500000000000000" pitchFamily="2" charset="0"/>
            </a:endParaRPr>
          </a:p>
          <a:p>
            <a:r>
              <a:rPr lang="en-US" b="1" dirty="0">
                <a:latin typeface="Poppins" panose="00000500000000000000" pitchFamily="2" charset="0"/>
                <a:cs typeface="Poppins" panose="00000500000000000000" pitchFamily="2" charset="0"/>
              </a:rPr>
              <a:t>Probable Solution:</a:t>
            </a:r>
          </a:p>
          <a:p>
            <a:r>
              <a:rPr lang="en-US" dirty="0">
                <a:latin typeface="Poppins" panose="00000500000000000000" pitchFamily="2" charset="0"/>
                <a:cs typeface="Poppins" panose="00000500000000000000" pitchFamily="2" charset="0"/>
              </a:rPr>
              <a:t>Efficient working fluid and ideal operating condition for enhanced passive heat transfer using CLPHP.</a:t>
            </a:r>
          </a:p>
          <a:p>
            <a:pPr marL="285750" indent="-285750" algn="just">
              <a:lnSpc>
                <a:spcPct val="150000"/>
              </a:lnSpc>
              <a:buFont typeface="Arial" panose="020B0604020202020204" pitchFamily="34" charset="0"/>
              <a:buChar char="•"/>
            </a:pPr>
            <a:endParaRPr lang="en-US"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194254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5">
            <a:extLst>
              <a:ext uri="{FF2B5EF4-FFF2-40B4-BE49-F238E27FC236}">
                <a16:creationId xmlns:a16="http://schemas.microsoft.com/office/drawing/2014/main" id="{BD87F6FA-EA0D-D9C1-54A3-AD993A9B8A62}"/>
              </a:ext>
            </a:extLst>
          </p:cNvPr>
          <p:cNvSpPr/>
          <p:nvPr/>
        </p:nvSpPr>
        <p:spPr>
          <a:xfrm>
            <a:off x="0" y="0"/>
            <a:ext cx="9608024" cy="756000"/>
          </a:xfrm>
          <a:custGeom>
            <a:avLst/>
            <a:gdLst>
              <a:gd name="connsiteX0" fmla="*/ 0 w 8765002"/>
              <a:gd name="connsiteY0" fmla="*/ 0 h 1157400"/>
              <a:gd name="connsiteX1" fmla="*/ 7607602 w 8765002"/>
              <a:gd name="connsiteY1" fmla="*/ 0 h 1157400"/>
              <a:gd name="connsiteX2" fmla="*/ 8765002 w 8765002"/>
              <a:gd name="connsiteY2" fmla="*/ 0 h 1157400"/>
              <a:gd name="connsiteX3" fmla="*/ 760760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6974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5002" h="1157400">
                <a:moveTo>
                  <a:pt x="0" y="0"/>
                </a:moveTo>
                <a:lnTo>
                  <a:pt x="7607602" y="0"/>
                </a:lnTo>
                <a:lnTo>
                  <a:pt x="8765002" y="0"/>
                </a:lnTo>
                <a:lnTo>
                  <a:pt x="7924865" y="1138735"/>
                </a:lnTo>
                <a:lnTo>
                  <a:pt x="0" y="1157400"/>
                </a:lnTo>
                <a:lnTo>
                  <a:pt x="0" y="0"/>
                </a:lnTo>
                <a:close/>
              </a:path>
            </a:pathLst>
          </a:cu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3" name="Group 2">
            <a:extLst>
              <a:ext uri="{FF2B5EF4-FFF2-40B4-BE49-F238E27FC236}">
                <a16:creationId xmlns:a16="http://schemas.microsoft.com/office/drawing/2014/main" id="{A1F2F790-54F7-B1B4-9026-67E511613851}"/>
              </a:ext>
            </a:extLst>
          </p:cNvPr>
          <p:cNvGrpSpPr/>
          <p:nvPr/>
        </p:nvGrpSpPr>
        <p:grpSpPr>
          <a:xfrm>
            <a:off x="8969728" y="1"/>
            <a:ext cx="3239069" cy="756000"/>
            <a:chOff x="8045711" y="1"/>
            <a:chExt cx="4146289" cy="900000"/>
          </a:xfrm>
          <a:solidFill>
            <a:schemeClr val="bg1">
              <a:lumMod val="75000"/>
            </a:schemeClr>
          </a:solidFill>
        </p:grpSpPr>
        <p:sp>
          <p:nvSpPr>
            <p:cNvPr id="4" name="Freeform: Shape 17">
              <a:extLst>
                <a:ext uri="{FF2B5EF4-FFF2-40B4-BE49-F238E27FC236}">
                  <a16:creationId xmlns:a16="http://schemas.microsoft.com/office/drawing/2014/main" id="{175FA157-C8D5-5737-5A0B-B1B4F3C77C24}"/>
                </a:ext>
              </a:extLst>
            </p:cNvPr>
            <p:cNvSpPr/>
            <p:nvPr/>
          </p:nvSpPr>
          <p:spPr>
            <a:xfrm>
              <a:off x="8045711" y="1"/>
              <a:ext cx="1157399" cy="900000"/>
            </a:xfrm>
            <a:custGeom>
              <a:avLst/>
              <a:gdLst>
                <a:gd name="connsiteX0" fmla="*/ 1157399 w 1157399"/>
                <a:gd name="connsiteY0" fmla="*/ 0 h 1157400"/>
                <a:gd name="connsiteX1" fmla="*/ 1157399 w 1157399"/>
                <a:gd name="connsiteY1" fmla="*/ 1157400 h 1157400"/>
                <a:gd name="connsiteX2" fmla="*/ 0 w 1157399"/>
                <a:gd name="connsiteY2" fmla="*/ 1157400 h 1157400"/>
                <a:gd name="connsiteX3" fmla="*/ 1157399 w 1157399"/>
                <a:gd name="connsiteY3" fmla="*/ 0 h 1157400"/>
              </a:gdLst>
              <a:ahLst/>
              <a:cxnLst>
                <a:cxn ang="0">
                  <a:pos x="connsiteX0" y="connsiteY0"/>
                </a:cxn>
                <a:cxn ang="0">
                  <a:pos x="connsiteX1" y="connsiteY1"/>
                </a:cxn>
                <a:cxn ang="0">
                  <a:pos x="connsiteX2" y="connsiteY2"/>
                </a:cxn>
                <a:cxn ang="0">
                  <a:pos x="connsiteX3" y="connsiteY3"/>
                </a:cxn>
              </a:cxnLst>
              <a:rect l="l" t="t" r="r" b="b"/>
              <a:pathLst>
                <a:path w="1157399" h="1157400">
                  <a:moveTo>
                    <a:pt x="1157399" y="0"/>
                  </a:moveTo>
                  <a:lnTo>
                    <a:pt x="1157399" y="1157400"/>
                  </a:lnTo>
                  <a:lnTo>
                    <a:pt x="0" y="1157400"/>
                  </a:lnTo>
                  <a:lnTo>
                    <a:pt x="115739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5" name="Freeform: Shape 18">
              <a:extLst>
                <a:ext uri="{FF2B5EF4-FFF2-40B4-BE49-F238E27FC236}">
                  <a16:creationId xmlns:a16="http://schemas.microsoft.com/office/drawing/2014/main" id="{AC823F0C-5C86-A6E1-FC7C-1B1A79BF29F6}"/>
                </a:ext>
              </a:extLst>
            </p:cNvPr>
            <p:cNvSpPr/>
            <p:nvPr/>
          </p:nvSpPr>
          <p:spPr>
            <a:xfrm>
              <a:off x="9203112" y="1"/>
              <a:ext cx="2988888" cy="900000"/>
            </a:xfrm>
            <a:custGeom>
              <a:avLst/>
              <a:gdLst>
                <a:gd name="connsiteX0" fmla="*/ 0 w 2988888"/>
                <a:gd name="connsiteY0" fmla="*/ 0 h 1157400"/>
                <a:gd name="connsiteX1" fmla="*/ 2988888 w 2988888"/>
                <a:gd name="connsiteY1" fmla="*/ 0 h 1157400"/>
                <a:gd name="connsiteX2" fmla="*/ 2988888 w 2988888"/>
                <a:gd name="connsiteY2" fmla="*/ 1157400 h 1157400"/>
                <a:gd name="connsiteX3" fmla="*/ 0 w 2988888"/>
                <a:gd name="connsiteY3" fmla="*/ 1157400 h 1157400"/>
                <a:gd name="connsiteX4" fmla="*/ 0 w 2988888"/>
                <a:gd name="connsiteY4" fmla="*/ 0 h 11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8888" h="1157400">
                  <a:moveTo>
                    <a:pt x="0" y="0"/>
                  </a:moveTo>
                  <a:lnTo>
                    <a:pt x="2988888" y="0"/>
                  </a:lnTo>
                  <a:lnTo>
                    <a:pt x="2988888" y="1157400"/>
                  </a:lnTo>
                  <a:lnTo>
                    <a:pt x="0" y="1157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pic>
        <p:nvPicPr>
          <p:cNvPr id="6" name="Picture 5">
            <a:extLst>
              <a:ext uri="{FF2B5EF4-FFF2-40B4-BE49-F238E27FC236}">
                <a16:creationId xmlns:a16="http://schemas.microsoft.com/office/drawing/2014/main" id="{05B82CF3-502F-1894-0B7D-749C087EA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7161" y="-263479"/>
            <a:ext cx="1284702" cy="1284702"/>
          </a:xfrm>
          <a:prstGeom prst="rect">
            <a:avLst/>
          </a:prstGeom>
        </p:spPr>
      </p:pic>
      <p:sp>
        <p:nvSpPr>
          <p:cNvPr id="7" name="TextBox 6">
            <a:extLst>
              <a:ext uri="{FF2B5EF4-FFF2-40B4-BE49-F238E27FC236}">
                <a16:creationId xmlns:a16="http://schemas.microsoft.com/office/drawing/2014/main" id="{CD904745-FEC1-FF88-87A6-EB1BD2B710C8}"/>
              </a:ext>
            </a:extLst>
          </p:cNvPr>
          <p:cNvSpPr txBox="1"/>
          <p:nvPr/>
        </p:nvSpPr>
        <p:spPr>
          <a:xfrm>
            <a:off x="0" y="147167"/>
            <a:ext cx="8919337" cy="523220"/>
          </a:xfrm>
          <a:prstGeom prst="rect">
            <a:avLst/>
          </a:prstGeom>
          <a:noFill/>
        </p:spPr>
        <p:txBody>
          <a:bodyPr wrap="square" rtlCol="0">
            <a:spAutoFit/>
          </a:bodyPr>
          <a:lstStyle/>
          <a:p>
            <a:pPr algn="ctr"/>
            <a:r>
              <a:rPr lang="en-US" sz="2800" b="1" dirty="0">
                <a:latin typeface="Montserrat" pitchFamily="2" charset="0"/>
              </a:rPr>
              <a:t>METHODOLOGY</a:t>
            </a:r>
          </a:p>
        </p:txBody>
      </p:sp>
      <p:sp>
        <p:nvSpPr>
          <p:cNvPr id="8" name="Rectangle 7">
            <a:extLst>
              <a:ext uri="{FF2B5EF4-FFF2-40B4-BE49-F238E27FC236}">
                <a16:creationId xmlns:a16="http://schemas.microsoft.com/office/drawing/2014/main" id="{43BC3DAE-92AE-5054-0187-5C0E3194162C}"/>
              </a:ext>
            </a:extLst>
          </p:cNvPr>
          <p:cNvSpPr/>
          <p:nvPr/>
        </p:nvSpPr>
        <p:spPr>
          <a:xfrm>
            <a:off x="11522075" y="6400800"/>
            <a:ext cx="669925" cy="274638"/>
          </a:xfrm>
          <a:prstGeom prst="rect">
            <a:avLst/>
          </a:pr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 Box 13">
            <a:extLst>
              <a:ext uri="{FF2B5EF4-FFF2-40B4-BE49-F238E27FC236}">
                <a16:creationId xmlns:a16="http://schemas.microsoft.com/office/drawing/2014/main" id="{1BCADB54-485F-E5EF-C100-11F951BED866}"/>
              </a:ext>
            </a:extLst>
          </p:cNvPr>
          <p:cNvSpPr txBox="1">
            <a:spLocks noChangeArrowheads="1"/>
          </p:cNvSpPr>
          <p:nvPr/>
        </p:nvSpPr>
        <p:spPr bwMode="auto">
          <a:xfrm>
            <a:off x="0" y="6387602"/>
            <a:ext cx="11382233" cy="287836"/>
          </a:xfrm>
          <a:prstGeom prst="rect">
            <a:avLst/>
          </a:prstGeom>
          <a:solidFill>
            <a:srgbClr val="BFBFBF"/>
          </a:solidFill>
          <a:ln w="9525">
            <a:noFill/>
            <a:miter lim="800000"/>
            <a:headEnd/>
            <a:tailEnd/>
          </a:ln>
          <a:effectLst/>
        </p:spPr>
        <p:txBody>
          <a:bodyPr wrap="square" lIns="92075" tIns="46038" rIns="92075" bIns="46038">
            <a:spAutoFit/>
          </a:bodyPr>
          <a:lstStyle/>
          <a:p>
            <a:pPr algn="ctr" eaLnBrk="1" hangingPunct="1">
              <a:defRPr/>
            </a:pPr>
            <a:r>
              <a:rPr lang="en-US" sz="1200" b="1" dirty="0">
                <a:solidFill>
                  <a:srgbClr val="050505"/>
                </a:solidFill>
                <a:latin typeface="Arial" charset="0"/>
              </a:rPr>
              <a:t> PARUL INSTITUTE OF ENGINEERING AND TECHNOLOGY, PARUL UNIVERSITY</a:t>
            </a:r>
            <a:endParaRPr lang="en-US" sz="1200" dirty="0">
              <a:solidFill>
                <a:srgbClr val="050505"/>
              </a:solidFill>
            </a:endParaRPr>
          </a:p>
        </p:txBody>
      </p:sp>
      <p:pic>
        <p:nvPicPr>
          <p:cNvPr id="12" name="Picture 11">
            <a:extLst>
              <a:ext uri="{FF2B5EF4-FFF2-40B4-BE49-F238E27FC236}">
                <a16:creationId xmlns:a16="http://schemas.microsoft.com/office/drawing/2014/main" id="{58142927-2C93-8A4A-E6B4-B21E18FEC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0716" y="903167"/>
            <a:ext cx="7179511" cy="4543904"/>
          </a:xfrm>
          <a:prstGeom prst="rect">
            <a:avLst/>
          </a:prstGeom>
        </p:spPr>
      </p:pic>
      <p:sp>
        <p:nvSpPr>
          <p:cNvPr id="13" name="TextBox 12">
            <a:extLst>
              <a:ext uri="{FF2B5EF4-FFF2-40B4-BE49-F238E27FC236}">
                <a16:creationId xmlns:a16="http://schemas.microsoft.com/office/drawing/2014/main" id="{CB30AB6A-E9B4-E6BC-F278-4CB2D5BB5CC7}"/>
              </a:ext>
            </a:extLst>
          </p:cNvPr>
          <p:cNvSpPr txBox="1"/>
          <p:nvPr/>
        </p:nvSpPr>
        <p:spPr>
          <a:xfrm>
            <a:off x="3529780" y="5791200"/>
            <a:ext cx="5299587" cy="369332"/>
          </a:xfrm>
          <a:prstGeom prst="rect">
            <a:avLst/>
          </a:prstGeom>
          <a:noFill/>
        </p:spPr>
        <p:txBody>
          <a:bodyPr wrap="square" rtlCol="0">
            <a:spAutoFit/>
          </a:bodyPr>
          <a:lstStyle/>
          <a:p>
            <a:pPr algn="ctr"/>
            <a:r>
              <a:rPr lang="en-US" b="1" dirty="0"/>
              <a:t>FIG:- CLOSED LOOP PULSATING HEAT PIPE</a:t>
            </a:r>
            <a:endParaRPr lang="en-IN" b="1" dirty="0"/>
          </a:p>
        </p:txBody>
      </p:sp>
    </p:spTree>
    <p:extLst>
      <p:ext uri="{BB962C8B-B14F-4D97-AF65-F5344CB8AC3E}">
        <p14:creationId xmlns:p14="http://schemas.microsoft.com/office/powerpoint/2010/main" val="1417610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5">
            <a:extLst>
              <a:ext uri="{FF2B5EF4-FFF2-40B4-BE49-F238E27FC236}">
                <a16:creationId xmlns:a16="http://schemas.microsoft.com/office/drawing/2014/main" id="{B214A602-C16E-4DAF-83E2-69A73C522DFA}"/>
              </a:ext>
            </a:extLst>
          </p:cNvPr>
          <p:cNvSpPr/>
          <p:nvPr/>
        </p:nvSpPr>
        <p:spPr>
          <a:xfrm>
            <a:off x="0" y="0"/>
            <a:ext cx="9608024" cy="756000"/>
          </a:xfrm>
          <a:custGeom>
            <a:avLst/>
            <a:gdLst>
              <a:gd name="connsiteX0" fmla="*/ 0 w 8765002"/>
              <a:gd name="connsiteY0" fmla="*/ 0 h 1157400"/>
              <a:gd name="connsiteX1" fmla="*/ 7607602 w 8765002"/>
              <a:gd name="connsiteY1" fmla="*/ 0 h 1157400"/>
              <a:gd name="connsiteX2" fmla="*/ 8765002 w 8765002"/>
              <a:gd name="connsiteY2" fmla="*/ 0 h 1157400"/>
              <a:gd name="connsiteX3" fmla="*/ 760760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6974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5002" h="1157400">
                <a:moveTo>
                  <a:pt x="0" y="0"/>
                </a:moveTo>
                <a:lnTo>
                  <a:pt x="7607602" y="0"/>
                </a:lnTo>
                <a:lnTo>
                  <a:pt x="8765002" y="0"/>
                </a:lnTo>
                <a:lnTo>
                  <a:pt x="7924865" y="1138735"/>
                </a:lnTo>
                <a:lnTo>
                  <a:pt x="0" y="1157400"/>
                </a:lnTo>
                <a:lnTo>
                  <a:pt x="0" y="0"/>
                </a:lnTo>
                <a:close/>
              </a:path>
            </a:pathLst>
          </a:cu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3" name="Group 2">
            <a:extLst>
              <a:ext uri="{FF2B5EF4-FFF2-40B4-BE49-F238E27FC236}">
                <a16:creationId xmlns:a16="http://schemas.microsoft.com/office/drawing/2014/main" id="{EA881C94-DD1A-88C9-C8C8-3AF3962F91B8}"/>
              </a:ext>
            </a:extLst>
          </p:cNvPr>
          <p:cNvGrpSpPr/>
          <p:nvPr/>
        </p:nvGrpSpPr>
        <p:grpSpPr>
          <a:xfrm>
            <a:off x="8969728" y="1"/>
            <a:ext cx="3239069" cy="756000"/>
            <a:chOff x="8045711" y="1"/>
            <a:chExt cx="4146289" cy="900000"/>
          </a:xfrm>
          <a:solidFill>
            <a:schemeClr val="bg1">
              <a:lumMod val="75000"/>
            </a:schemeClr>
          </a:solidFill>
        </p:grpSpPr>
        <p:sp>
          <p:nvSpPr>
            <p:cNvPr id="4" name="Freeform: Shape 17">
              <a:extLst>
                <a:ext uri="{FF2B5EF4-FFF2-40B4-BE49-F238E27FC236}">
                  <a16:creationId xmlns:a16="http://schemas.microsoft.com/office/drawing/2014/main" id="{0394CC65-8052-3F94-B99F-B41366DA131C}"/>
                </a:ext>
              </a:extLst>
            </p:cNvPr>
            <p:cNvSpPr/>
            <p:nvPr/>
          </p:nvSpPr>
          <p:spPr>
            <a:xfrm>
              <a:off x="8045711" y="1"/>
              <a:ext cx="1157399" cy="900000"/>
            </a:xfrm>
            <a:custGeom>
              <a:avLst/>
              <a:gdLst>
                <a:gd name="connsiteX0" fmla="*/ 1157399 w 1157399"/>
                <a:gd name="connsiteY0" fmla="*/ 0 h 1157400"/>
                <a:gd name="connsiteX1" fmla="*/ 1157399 w 1157399"/>
                <a:gd name="connsiteY1" fmla="*/ 1157400 h 1157400"/>
                <a:gd name="connsiteX2" fmla="*/ 0 w 1157399"/>
                <a:gd name="connsiteY2" fmla="*/ 1157400 h 1157400"/>
                <a:gd name="connsiteX3" fmla="*/ 1157399 w 1157399"/>
                <a:gd name="connsiteY3" fmla="*/ 0 h 1157400"/>
              </a:gdLst>
              <a:ahLst/>
              <a:cxnLst>
                <a:cxn ang="0">
                  <a:pos x="connsiteX0" y="connsiteY0"/>
                </a:cxn>
                <a:cxn ang="0">
                  <a:pos x="connsiteX1" y="connsiteY1"/>
                </a:cxn>
                <a:cxn ang="0">
                  <a:pos x="connsiteX2" y="connsiteY2"/>
                </a:cxn>
                <a:cxn ang="0">
                  <a:pos x="connsiteX3" y="connsiteY3"/>
                </a:cxn>
              </a:cxnLst>
              <a:rect l="l" t="t" r="r" b="b"/>
              <a:pathLst>
                <a:path w="1157399" h="1157400">
                  <a:moveTo>
                    <a:pt x="1157399" y="0"/>
                  </a:moveTo>
                  <a:lnTo>
                    <a:pt x="1157399" y="1157400"/>
                  </a:lnTo>
                  <a:lnTo>
                    <a:pt x="0" y="1157400"/>
                  </a:lnTo>
                  <a:lnTo>
                    <a:pt x="115739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5" name="Freeform: Shape 18">
              <a:extLst>
                <a:ext uri="{FF2B5EF4-FFF2-40B4-BE49-F238E27FC236}">
                  <a16:creationId xmlns:a16="http://schemas.microsoft.com/office/drawing/2014/main" id="{4E43BFEB-529C-5D37-52EF-27E375CD1197}"/>
                </a:ext>
              </a:extLst>
            </p:cNvPr>
            <p:cNvSpPr/>
            <p:nvPr/>
          </p:nvSpPr>
          <p:spPr>
            <a:xfrm>
              <a:off x="9203112" y="1"/>
              <a:ext cx="2988888" cy="900000"/>
            </a:xfrm>
            <a:custGeom>
              <a:avLst/>
              <a:gdLst>
                <a:gd name="connsiteX0" fmla="*/ 0 w 2988888"/>
                <a:gd name="connsiteY0" fmla="*/ 0 h 1157400"/>
                <a:gd name="connsiteX1" fmla="*/ 2988888 w 2988888"/>
                <a:gd name="connsiteY1" fmla="*/ 0 h 1157400"/>
                <a:gd name="connsiteX2" fmla="*/ 2988888 w 2988888"/>
                <a:gd name="connsiteY2" fmla="*/ 1157400 h 1157400"/>
                <a:gd name="connsiteX3" fmla="*/ 0 w 2988888"/>
                <a:gd name="connsiteY3" fmla="*/ 1157400 h 1157400"/>
                <a:gd name="connsiteX4" fmla="*/ 0 w 2988888"/>
                <a:gd name="connsiteY4" fmla="*/ 0 h 11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8888" h="1157400">
                  <a:moveTo>
                    <a:pt x="0" y="0"/>
                  </a:moveTo>
                  <a:lnTo>
                    <a:pt x="2988888" y="0"/>
                  </a:lnTo>
                  <a:lnTo>
                    <a:pt x="2988888" y="1157400"/>
                  </a:lnTo>
                  <a:lnTo>
                    <a:pt x="0" y="1157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pic>
        <p:nvPicPr>
          <p:cNvPr id="6" name="Picture 5">
            <a:extLst>
              <a:ext uri="{FF2B5EF4-FFF2-40B4-BE49-F238E27FC236}">
                <a16:creationId xmlns:a16="http://schemas.microsoft.com/office/drawing/2014/main" id="{B6724A2F-689E-6761-2B45-2DC4EC276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7161" y="-263479"/>
            <a:ext cx="1284702" cy="1284702"/>
          </a:xfrm>
          <a:prstGeom prst="rect">
            <a:avLst/>
          </a:prstGeom>
        </p:spPr>
      </p:pic>
      <p:sp>
        <p:nvSpPr>
          <p:cNvPr id="7" name="TextBox 6">
            <a:extLst>
              <a:ext uri="{FF2B5EF4-FFF2-40B4-BE49-F238E27FC236}">
                <a16:creationId xmlns:a16="http://schemas.microsoft.com/office/drawing/2014/main" id="{CFB94916-1FBA-7D1A-A0FD-CBF836BFB6A7}"/>
              </a:ext>
            </a:extLst>
          </p:cNvPr>
          <p:cNvSpPr txBox="1"/>
          <p:nvPr/>
        </p:nvSpPr>
        <p:spPr>
          <a:xfrm>
            <a:off x="0" y="147167"/>
            <a:ext cx="8919337" cy="461665"/>
          </a:xfrm>
          <a:prstGeom prst="rect">
            <a:avLst/>
          </a:prstGeom>
          <a:noFill/>
        </p:spPr>
        <p:txBody>
          <a:bodyPr wrap="square" rtlCol="0">
            <a:spAutoFit/>
          </a:bodyPr>
          <a:lstStyle/>
          <a:p>
            <a:pPr algn="ctr"/>
            <a:r>
              <a:rPr lang="en-US" sz="2400" b="1" dirty="0">
                <a:latin typeface="Montserrat" pitchFamily="2" charset="0"/>
              </a:rPr>
              <a:t>ESTIMATION REPORT</a:t>
            </a:r>
          </a:p>
        </p:txBody>
      </p:sp>
      <p:sp>
        <p:nvSpPr>
          <p:cNvPr id="8" name="Rectangle 7">
            <a:extLst>
              <a:ext uri="{FF2B5EF4-FFF2-40B4-BE49-F238E27FC236}">
                <a16:creationId xmlns:a16="http://schemas.microsoft.com/office/drawing/2014/main" id="{DB60CA08-A21A-B897-5727-89DEF808EC64}"/>
              </a:ext>
            </a:extLst>
          </p:cNvPr>
          <p:cNvSpPr/>
          <p:nvPr/>
        </p:nvSpPr>
        <p:spPr>
          <a:xfrm>
            <a:off x="11522075" y="6400800"/>
            <a:ext cx="669925" cy="274638"/>
          </a:xfrm>
          <a:prstGeom prst="rect">
            <a:avLst/>
          </a:pr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 Box 13">
            <a:extLst>
              <a:ext uri="{FF2B5EF4-FFF2-40B4-BE49-F238E27FC236}">
                <a16:creationId xmlns:a16="http://schemas.microsoft.com/office/drawing/2014/main" id="{DA756980-CF08-5A20-8249-7C6A96BE174C}"/>
              </a:ext>
            </a:extLst>
          </p:cNvPr>
          <p:cNvSpPr txBox="1">
            <a:spLocks noChangeArrowheads="1"/>
          </p:cNvSpPr>
          <p:nvPr/>
        </p:nvSpPr>
        <p:spPr bwMode="auto">
          <a:xfrm>
            <a:off x="0" y="6387602"/>
            <a:ext cx="11382233" cy="287836"/>
          </a:xfrm>
          <a:prstGeom prst="rect">
            <a:avLst/>
          </a:prstGeom>
          <a:solidFill>
            <a:srgbClr val="BFBFBF"/>
          </a:solidFill>
          <a:ln w="9525">
            <a:noFill/>
            <a:miter lim="800000"/>
            <a:headEnd/>
            <a:tailEnd/>
          </a:ln>
          <a:effectLst/>
        </p:spPr>
        <p:txBody>
          <a:bodyPr wrap="square" lIns="92075" tIns="46038" rIns="92075" bIns="46038">
            <a:spAutoFit/>
          </a:bodyPr>
          <a:lstStyle/>
          <a:p>
            <a:pPr algn="ctr" eaLnBrk="1" hangingPunct="1">
              <a:defRPr/>
            </a:pPr>
            <a:r>
              <a:rPr lang="en-US" sz="1200" b="1" dirty="0">
                <a:solidFill>
                  <a:srgbClr val="050505"/>
                </a:solidFill>
                <a:latin typeface="Arial" charset="0"/>
              </a:rPr>
              <a:t> PARUL INSTITUTE OF ENGINEERING AND TECHNOLOGY, PARUL UNIVERSITY</a:t>
            </a:r>
            <a:endParaRPr lang="en-US" sz="1200" dirty="0">
              <a:solidFill>
                <a:srgbClr val="050505"/>
              </a:solidFill>
            </a:endParaRPr>
          </a:p>
        </p:txBody>
      </p:sp>
      <p:graphicFrame>
        <p:nvGraphicFramePr>
          <p:cNvPr id="13" name="Table 12">
            <a:extLst>
              <a:ext uri="{FF2B5EF4-FFF2-40B4-BE49-F238E27FC236}">
                <a16:creationId xmlns:a16="http://schemas.microsoft.com/office/drawing/2014/main" id="{9FECF79E-31C8-9E0E-0BB3-5704769E011D}"/>
              </a:ext>
            </a:extLst>
          </p:cNvPr>
          <p:cNvGraphicFramePr>
            <a:graphicFrameLocks noGrp="1"/>
          </p:cNvGraphicFramePr>
          <p:nvPr>
            <p:extLst>
              <p:ext uri="{D42A27DB-BD31-4B8C-83A1-F6EECF244321}">
                <p14:modId xmlns:p14="http://schemas.microsoft.com/office/powerpoint/2010/main" val="2027177059"/>
              </p:ext>
            </p:extLst>
          </p:nvPr>
        </p:nvGraphicFramePr>
        <p:xfrm>
          <a:off x="430473" y="810858"/>
          <a:ext cx="10866792" cy="5429572"/>
        </p:xfrm>
        <a:graphic>
          <a:graphicData uri="http://schemas.openxmlformats.org/drawingml/2006/table">
            <a:tbl>
              <a:tblPr firstRow="1" bandRow="1">
                <a:tableStyleId>{5C22544A-7EE6-4342-B048-85BDC9FD1C3A}</a:tableStyleId>
              </a:tblPr>
              <a:tblGrid>
                <a:gridCol w="858827">
                  <a:extLst>
                    <a:ext uri="{9D8B030D-6E8A-4147-A177-3AD203B41FA5}">
                      <a16:colId xmlns:a16="http://schemas.microsoft.com/office/drawing/2014/main" val="3708666340"/>
                    </a:ext>
                  </a:extLst>
                </a:gridCol>
                <a:gridCol w="4574569">
                  <a:extLst>
                    <a:ext uri="{9D8B030D-6E8A-4147-A177-3AD203B41FA5}">
                      <a16:colId xmlns:a16="http://schemas.microsoft.com/office/drawing/2014/main" val="2352879891"/>
                    </a:ext>
                  </a:extLst>
                </a:gridCol>
                <a:gridCol w="2716698">
                  <a:extLst>
                    <a:ext uri="{9D8B030D-6E8A-4147-A177-3AD203B41FA5}">
                      <a16:colId xmlns:a16="http://schemas.microsoft.com/office/drawing/2014/main" val="2931179931"/>
                    </a:ext>
                  </a:extLst>
                </a:gridCol>
                <a:gridCol w="2716698">
                  <a:extLst>
                    <a:ext uri="{9D8B030D-6E8A-4147-A177-3AD203B41FA5}">
                      <a16:colId xmlns:a16="http://schemas.microsoft.com/office/drawing/2014/main" val="1770371295"/>
                    </a:ext>
                  </a:extLst>
                </a:gridCol>
              </a:tblGrid>
              <a:tr h="628140">
                <a:tc>
                  <a:txBody>
                    <a:bodyPr/>
                    <a:lstStyle/>
                    <a:p>
                      <a:pPr algn="ctr"/>
                      <a:r>
                        <a:rPr lang="en-US" sz="1500" dirty="0">
                          <a:latin typeface="Poppins" panose="00000500000000000000" pitchFamily="2" charset="0"/>
                          <a:cs typeface="Poppins" panose="00000500000000000000" pitchFamily="2" charset="0"/>
                        </a:rPr>
                        <a:t>Sr. No.</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Components</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Quantity</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Approx. Price INR</a:t>
                      </a:r>
                      <a:endParaRPr lang="en-IN" sz="1500"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1496704983"/>
                  </a:ext>
                </a:extLst>
              </a:tr>
              <a:tr h="443144">
                <a:tc>
                  <a:txBody>
                    <a:bodyPr/>
                    <a:lstStyle/>
                    <a:p>
                      <a:pPr algn="ctr"/>
                      <a:r>
                        <a:rPr lang="en-US" sz="1500" dirty="0">
                          <a:latin typeface="Poppins" panose="00000500000000000000" pitchFamily="2" charset="0"/>
                          <a:cs typeface="Poppins" panose="00000500000000000000" pitchFamily="2" charset="0"/>
                        </a:rPr>
                        <a:t>1</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K-Type Thermocouple</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09</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5000-7000</a:t>
                      </a:r>
                      <a:endParaRPr lang="en-IN" sz="1500"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2532431213"/>
                  </a:ext>
                </a:extLst>
              </a:tr>
              <a:tr h="628140">
                <a:tc>
                  <a:txBody>
                    <a:bodyPr/>
                    <a:lstStyle/>
                    <a:p>
                      <a:pPr algn="ctr"/>
                      <a:r>
                        <a:rPr lang="en-US" sz="1500" dirty="0">
                          <a:latin typeface="Poppins" panose="00000500000000000000" pitchFamily="2" charset="0"/>
                          <a:cs typeface="Poppins" panose="00000500000000000000" pitchFamily="2" charset="0"/>
                        </a:rPr>
                        <a:t>2</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err="1">
                          <a:latin typeface="Poppins" panose="00000500000000000000" pitchFamily="2" charset="0"/>
                          <a:cs typeface="Poppins" panose="00000500000000000000" pitchFamily="2" charset="0"/>
                        </a:rPr>
                        <a:t>Vaccum</a:t>
                      </a:r>
                      <a:r>
                        <a:rPr lang="en-US" sz="1500" dirty="0">
                          <a:latin typeface="Poppins" panose="00000500000000000000" pitchFamily="2" charset="0"/>
                          <a:cs typeface="Poppins" panose="00000500000000000000" pitchFamily="2" charset="0"/>
                        </a:rPr>
                        <a:t>-Pressure Gauge(</a:t>
                      </a:r>
                      <a:r>
                        <a:rPr lang="en-US" sz="1500" dirty="0" err="1">
                          <a:latin typeface="Poppins" panose="00000500000000000000" pitchFamily="2" charset="0"/>
                          <a:cs typeface="Poppins" panose="00000500000000000000" pitchFamily="2" charset="0"/>
                        </a:rPr>
                        <a:t>Upto</a:t>
                      </a:r>
                      <a:r>
                        <a:rPr lang="en-US" sz="1500" dirty="0">
                          <a:latin typeface="Poppins" panose="00000500000000000000" pitchFamily="2" charset="0"/>
                          <a:cs typeface="Poppins" panose="00000500000000000000" pitchFamily="2" charset="0"/>
                        </a:rPr>
                        <a:t> 760mm hg)</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01</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890-1200</a:t>
                      </a:r>
                      <a:endParaRPr lang="en-IN" sz="1500"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1545833614"/>
                  </a:ext>
                </a:extLst>
              </a:tr>
              <a:tr h="443144">
                <a:tc>
                  <a:txBody>
                    <a:bodyPr/>
                    <a:lstStyle/>
                    <a:p>
                      <a:pPr algn="ctr"/>
                      <a:r>
                        <a:rPr lang="en-US" sz="1500" dirty="0">
                          <a:latin typeface="Poppins" panose="00000500000000000000" pitchFamily="2" charset="0"/>
                          <a:cs typeface="Poppins" panose="00000500000000000000" pitchFamily="2" charset="0"/>
                        </a:rPr>
                        <a:t>3</a:t>
                      </a:r>
                      <a:endParaRPr lang="en-IN" sz="1500" dirty="0">
                        <a:latin typeface="Poppins" panose="00000500000000000000" pitchFamily="2" charset="0"/>
                        <a:cs typeface="Poppins" panose="00000500000000000000" pitchFamily="2" charset="0"/>
                      </a:endParaRPr>
                    </a:p>
                  </a:txBody>
                  <a:tcPr/>
                </a:tc>
                <a:tc>
                  <a:txBody>
                    <a:bodyPr/>
                    <a:lstStyle/>
                    <a:p>
                      <a:pPr algn="ctr"/>
                      <a:r>
                        <a:rPr lang="en-IN" sz="1500" dirty="0" err="1">
                          <a:latin typeface="Poppins" panose="00000500000000000000" pitchFamily="2" charset="0"/>
                          <a:cs typeface="Poppins" panose="00000500000000000000" pitchFamily="2" charset="0"/>
                        </a:rPr>
                        <a:t>Variac</a:t>
                      </a:r>
                      <a:r>
                        <a:rPr lang="en-IN" sz="1500" dirty="0">
                          <a:latin typeface="Poppins" panose="00000500000000000000" pitchFamily="2" charset="0"/>
                          <a:cs typeface="Poppins" panose="00000500000000000000" pitchFamily="2" charset="0"/>
                        </a:rPr>
                        <a:t> (Auto Transformer)</a:t>
                      </a:r>
                    </a:p>
                  </a:txBody>
                  <a:tcPr/>
                </a:tc>
                <a:tc>
                  <a:txBody>
                    <a:bodyPr/>
                    <a:lstStyle/>
                    <a:p>
                      <a:pPr algn="ctr"/>
                      <a:r>
                        <a:rPr lang="en-US" sz="1500" dirty="0">
                          <a:latin typeface="Poppins" panose="00000500000000000000" pitchFamily="2" charset="0"/>
                          <a:cs typeface="Poppins" panose="00000500000000000000" pitchFamily="2" charset="0"/>
                        </a:rPr>
                        <a:t>01</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3950-5500</a:t>
                      </a:r>
                      <a:endParaRPr lang="en-IN" sz="1500"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1477372241"/>
                  </a:ext>
                </a:extLst>
              </a:tr>
              <a:tr h="443144">
                <a:tc>
                  <a:txBody>
                    <a:bodyPr/>
                    <a:lstStyle/>
                    <a:p>
                      <a:pPr algn="ctr"/>
                      <a:r>
                        <a:rPr lang="en-US" sz="1500" dirty="0">
                          <a:latin typeface="Poppins" panose="00000500000000000000" pitchFamily="2" charset="0"/>
                          <a:cs typeface="Poppins" panose="00000500000000000000" pitchFamily="2" charset="0"/>
                        </a:rPr>
                        <a:t>4</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Data Logger</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01</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15000</a:t>
                      </a:r>
                      <a:endParaRPr lang="en-IN" sz="1500"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1980908783"/>
                  </a:ext>
                </a:extLst>
              </a:tr>
              <a:tr h="443144">
                <a:tc>
                  <a:txBody>
                    <a:bodyPr/>
                    <a:lstStyle/>
                    <a:p>
                      <a:pPr algn="ctr"/>
                      <a:r>
                        <a:rPr lang="en-US" sz="1500" dirty="0">
                          <a:latin typeface="Poppins" panose="00000500000000000000" pitchFamily="2" charset="0"/>
                          <a:cs typeface="Poppins" panose="00000500000000000000" pitchFamily="2" charset="0"/>
                        </a:rPr>
                        <a:t>5</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Heat Plate</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02</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1200-1500</a:t>
                      </a:r>
                      <a:endParaRPr lang="en-IN" sz="1500"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3831872512"/>
                  </a:ext>
                </a:extLst>
              </a:tr>
              <a:tr h="628140">
                <a:tc>
                  <a:txBody>
                    <a:bodyPr/>
                    <a:lstStyle/>
                    <a:p>
                      <a:pPr algn="ctr"/>
                      <a:r>
                        <a:rPr lang="en-US" sz="1500" dirty="0">
                          <a:latin typeface="Poppins" panose="00000500000000000000" pitchFamily="2" charset="0"/>
                          <a:cs typeface="Poppins" panose="00000500000000000000" pitchFamily="2" charset="0"/>
                        </a:rPr>
                        <a:t>6</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Insulation(Glass-Wool/</a:t>
                      </a:r>
                      <a:r>
                        <a:rPr lang="en-US" sz="1500" dirty="0" err="1">
                          <a:latin typeface="Poppins" panose="00000500000000000000" pitchFamily="2" charset="0"/>
                          <a:cs typeface="Poppins" panose="00000500000000000000" pitchFamily="2" charset="0"/>
                        </a:rPr>
                        <a:t>Aluminium</a:t>
                      </a:r>
                      <a:r>
                        <a:rPr lang="en-US" sz="1500" dirty="0">
                          <a:latin typeface="Poppins" panose="00000500000000000000" pitchFamily="2" charset="0"/>
                          <a:cs typeface="Poppins" panose="00000500000000000000" pitchFamily="2" charset="0"/>
                        </a:rPr>
                        <a:t> Foil)</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300-500</a:t>
                      </a:r>
                      <a:endParaRPr lang="en-IN" sz="1500"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1029102207"/>
                  </a:ext>
                </a:extLst>
              </a:tr>
              <a:tr h="443144">
                <a:tc>
                  <a:txBody>
                    <a:bodyPr/>
                    <a:lstStyle/>
                    <a:p>
                      <a:pPr algn="ctr"/>
                      <a:r>
                        <a:rPr lang="en-US" sz="1500" dirty="0">
                          <a:latin typeface="Poppins" panose="00000500000000000000" pitchFamily="2" charset="0"/>
                          <a:cs typeface="Poppins" panose="00000500000000000000" pitchFamily="2" charset="0"/>
                        </a:rPr>
                        <a:t>7</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Working Fluid (</a:t>
                      </a:r>
                      <a:r>
                        <a:rPr lang="en-US" sz="1500" dirty="0" err="1">
                          <a:latin typeface="Poppins" panose="00000500000000000000" pitchFamily="2" charset="0"/>
                          <a:cs typeface="Poppins" panose="00000500000000000000" pitchFamily="2" charset="0"/>
                        </a:rPr>
                        <a:t>Water,Ethanol</a:t>
                      </a:r>
                      <a:r>
                        <a:rPr lang="en-US" sz="1500" dirty="0">
                          <a:latin typeface="Poppins" panose="00000500000000000000" pitchFamily="2" charset="0"/>
                          <a:cs typeface="Poppins" panose="00000500000000000000" pitchFamily="2" charset="0"/>
                        </a:rPr>
                        <a:t> </a:t>
                      </a:r>
                      <a:r>
                        <a:rPr lang="en-US" sz="1500" dirty="0" err="1">
                          <a:latin typeface="Poppins" panose="00000500000000000000" pitchFamily="2" charset="0"/>
                          <a:cs typeface="Poppins" panose="00000500000000000000" pitchFamily="2" charset="0"/>
                        </a:rPr>
                        <a:t>etc</a:t>
                      </a:r>
                      <a:r>
                        <a:rPr lang="en-US" sz="1500" dirty="0">
                          <a:latin typeface="Poppins" panose="00000500000000000000" pitchFamily="2" charset="0"/>
                          <a:cs typeface="Poppins" panose="00000500000000000000" pitchFamily="2" charset="0"/>
                        </a:rPr>
                        <a:t>) </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600-1000</a:t>
                      </a:r>
                      <a:endParaRPr lang="en-IN" sz="1500"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514136504"/>
                  </a:ext>
                </a:extLst>
              </a:tr>
              <a:tr h="443144">
                <a:tc>
                  <a:txBody>
                    <a:bodyPr/>
                    <a:lstStyle/>
                    <a:p>
                      <a:pPr algn="ctr"/>
                      <a:r>
                        <a:rPr lang="en-US" sz="1500" dirty="0">
                          <a:latin typeface="Poppins" panose="00000500000000000000" pitchFamily="2" charset="0"/>
                          <a:cs typeface="Poppins" panose="00000500000000000000" pitchFamily="2" charset="0"/>
                        </a:rPr>
                        <a:t>8</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err="1">
                          <a:latin typeface="Poppins" panose="00000500000000000000" pitchFamily="2" charset="0"/>
                          <a:cs typeface="Poppins" panose="00000500000000000000" pitchFamily="2" charset="0"/>
                        </a:rPr>
                        <a:t>Aluminium</a:t>
                      </a:r>
                      <a:r>
                        <a:rPr lang="en-US" sz="1500" dirty="0">
                          <a:latin typeface="Poppins" panose="00000500000000000000" pitchFamily="2" charset="0"/>
                          <a:cs typeface="Poppins" panose="00000500000000000000" pitchFamily="2" charset="0"/>
                        </a:rPr>
                        <a:t> Tape</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01</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150-200</a:t>
                      </a:r>
                      <a:endParaRPr lang="en-IN" sz="1500"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1953726019"/>
                  </a:ext>
                </a:extLst>
              </a:tr>
              <a:tr h="443144">
                <a:tc>
                  <a:txBody>
                    <a:bodyPr/>
                    <a:lstStyle/>
                    <a:p>
                      <a:pPr algn="ctr"/>
                      <a:r>
                        <a:rPr lang="en-US" sz="1500" dirty="0">
                          <a:latin typeface="Poppins" panose="00000500000000000000" pitchFamily="2" charset="0"/>
                          <a:cs typeface="Poppins" panose="00000500000000000000" pitchFamily="2" charset="0"/>
                        </a:rPr>
                        <a:t>9</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Copper </a:t>
                      </a:r>
                      <a:r>
                        <a:rPr lang="en-US" sz="1500" dirty="0" err="1">
                          <a:latin typeface="Poppins" panose="00000500000000000000" pitchFamily="2" charset="0"/>
                          <a:cs typeface="Poppins" panose="00000500000000000000" pitchFamily="2" charset="0"/>
                        </a:rPr>
                        <a:t>Pipe+Support</a:t>
                      </a:r>
                      <a:r>
                        <a:rPr lang="en-US" sz="1500" dirty="0">
                          <a:latin typeface="Poppins" panose="00000500000000000000" pitchFamily="2" charset="0"/>
                          <a:cs typeface="Poppins" panose="00000500000000000000" pitchFamily="2" charset="0"/>
                        </a:rPr>
                        <a:t> Frame</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800-1000</a:t>
                      </a:r>
                      <a:endParaRPr lang="en-IN" sz="1500"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3544164023"/>
                  </a:ext>
                </a:extLst>
              </a:tr>
              <a:tr h="443144">
                <a:tc>
                  <a:txBody>
                    <a:bodyPr/>
                    <a:lstStyle/>
                    <a:p>
                      <a:pPr algn="ctr"/>
                      <a:r>
                        <a:rPr lang="en-US" sz="1500" dirty="0">
                          <a:latin typeface="Poppins" panose="00000500000000000000" pitchFamily="2" charset="0"/>
                          <a:cs typeface="Poppins" panose="00000500000000000000" pitchFamily="2" charset="0"/>
                        </a:rPr>
                        <a:t>10</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Multimeter/Ammeter-Voltmeter</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01</a:t>
                      </a:r>
                      <a:endParaRPr lang="en-IN" sz="1500" dirty="0">
                        <a:latin typeface="Poppins" panose="00000500000000000000" pitchFamily="2" charset="0"/>
                        <a:cs typeface="Poppins" panose="00000500000000000000" pitchFamily="2" charset="0"/>
                      </a:endParaRPr>
                    </a:p>
                  </a:txBody>
                  <a:tcPr/>
                </a:tc>
                <a:tc>
                  <a:txBody>
                    <a:bodyPr/>
                    <a:lstStyle/>
                    <a:p>
                      <a:pPr algn="ctr"/>
                      <a:r>
                        <a:rPr lang="en-US" sz="1500" dirty="0">
                          <a:latin typeface="Poppins" panose="00000500000000000000" pitchFamily="2" charset="0"/>
                          <a:cs typeface="Poppins" panose="00000500000000000000" pitchFamily="2" charset="0"/>
                        </a:rPr>
                        <a:t>500-800</a:t>
                      </a:r>
                      <a:endParaRPr lang="en-IN" sz="1500"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1837617504"/>
                  </a:ext>
                </a:extLst>
              </a:tr>
            </a:tbl>
          </a:graphicData>
        </a:graphic>
      </p:graphicFrame>
    </p:spTree>
    <p:extLst>
      <p:ext uri="{BB962C8B-B14F-4D97-AF65-F5344CB8AC3E}">
        <p14:creationId xmlns:p14="http://schemas.microsoft.com/office/powerpoint/2010/main" val="3916584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5">
            <a:extLst>
              <a:ext uri="{FF2B5EF4-FFF2-40B4-BE49-F238E27FC236}">
                <a16:creationId xmlns:a16="http://schemas.microsoft.com/office/drawing/2014/main" id="{0C37DB9F-46D4-7576-E224-2BA6E4B44A64}"/>
              </a:ext>
            </a:extLst>
          </p:cNvPr>
          <p:cNvSpPr/>
          <p:nvPr/>
        </p:nvSpPr>
        <p:spPr>
          <a:xfrm>
            <a:off x="0" y="0"/>
            <a:ext cx="9608024" cy="756000"/>
          </a:xfrm>
          <a:custGeom>
            <a:avLst/>
            <a:gdLst>
              <a:gd name="connsiteX0" fmla="*/ 0 w 8765002"/>
              <a:gd name="connsiteY0" fmla="*/ 0 h 1157400"/>
              <a:gd name="connsiteX1" fmla="*/ 7607602 w 8765002"/>
              <a:gd name="connsiteY1" fmla="*/ 0 h 1157400"/>
              <a:gd name="connsiteX2" fmla="*/ 8765002 w 8765002"/>
              <a:gd name="connsiteY2" fmla="*/ 0 h 1157400"/>
              <a:gd name="connsiteX3" fmla="*/ 760760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6974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5002" h="1157400">
                <a:moveTo>
                  <a:pt x="0" y="0"/>
                </a:moveTo>
                <a:lnTo>
                  <a:pt x="7607602" y="0"/>
                </a:lnTo>
                <a:lnTo>
                  <a:pt x="8765002" y="0"/>
                </a:lnTo>
                <a:lnTo>
                  <a:pt x="7924865" y="1138735"/>
                </a:lnTo>
                <a:lnTo>
                  <a:pt x="0" y="1157400"/>
                </a:lnTo>
                <a:lnTo>
                  <a:pt x="0" y="0"/>
                </a:lnTo>
                <a:close/>
              </a:path>
            </a:pathLst>
          </a:cu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3" name="Group 2">
            <a:extLst>
              <a:ext uri="{FF2B5EF4-FFF2-40B4-BE49-F238E27FC236}">
                <a16:creationId xmlns:a16="http://schemas.microsoft.com/office/drawing/2014/main" id="{4E95E4B5-02C5-8A3E-EFAB-D4639F93F289}"/>
              </a:ext>
            </a:extLst>
          </p:cNvPr>
          <p:cNvGrpSpPr/>
          <p:nvPr/>
        </p:nvGrpSpPr>
        <p:grpSpPr>
          <a:xfrm>
            <a:off x="8969728" y="1"/>
            <a:ext cx="3239069" cy="756000"/>
            <a:chOff x="8045711" y="1"/>
            <a:chExt cx="4146289" cy="900000"/>
          </a:xfrm>
          <a:solidFill>
            <a:schemeClr val="bg1">
              <a:lumMod val="75000"/>
            </a:schemeClr>
          </a:solidFill>
        </p:grpSpPr>
        <p:sp>
          <p:nvSpPr>
            <p:cNvPr id="4" name="Freeform: Shape 17">
              <a:extLst>
                <a:ext uri="{FF2B5EF4-FFF2-40B4-BE49-F238E27FC236}">
                  <a16:creationId xmlns:a16="http://schemas.microsoft.com/office/drawing/2014/main" id="{A2D625F2-4BDA-ADA2-783E-CDD898E8DF38}"/>
                </a:ext>
              </a:extLst>
            </p:cNvPr>
            <p:cNvSpPr/>
            <p:nvPr/>
          </p:nvSpPr>
          <p:spPr>
            <a:xfrm>
              <a:off x="8045711" y="1"/>
              <a:ext cx="1157399" cy="900000"/>
            </a:xfrm>
            <a:custGeom>
              <a:avLst/>
              <a:gdLst>
                <a:gd name="connsiteX0" fmla="*/ 1157399 w 1157399"/>
                <a:gd name="connsiteY0" fmla="*/ 0 h 1157400"/>
                <a:gd name="connsiteX1" fmla="*/ 1157399 w 1157399"/>
                <a:gd name="connsiteY1" fmla="*/ 1157400 h 1157400"/>
                <a:gd name="connsiteX2" fmla="*/ 0 w 1157399"/>
                <a:gd name="connsiteY2" fmla="*/ 1157400 h 1157400"/>
                <a:gd name="connsiteX3" fmla="*/ 1157399 w 1157399"/>
                <a:gd name="connsiteY3" fmla="*/ 0 h 1157400"/>
              </a:gdLst>
              <a:ahLst/>
              <a:cxnLst>
                <a:cxn ang="0">
                  <a:pos x="connsiteX0" y="connsiteY0"/>
                </a:cxn>
                <a:cxn ang="0">
                  <a:pos x="connsiteX1" y="connsiteY1"/>
                </a:cxn>
                <a:cxn ang="0">
                  <a:pos x="connsiteX2" y="connsiteY2"/>
                </a:cxn>
                <a:cxn ang="0">
                  <a:pos x="connsiteX3" y="connsiteY3"/>
                </a:cxn>
              </a:cxnLst>
              <a:rect l="l" t="t" r="r" b="b"/>
              <a:pathLst>
                <a:path w="1157399" h="1157400">
                  <a:moveTo>
                    <a:pt x="1157399" y="0"/>
                  </a:moveTo>
                  <a:lnTo>
                    <a:pt x="1157399" y="1157400"/>
                  </a:lnTo>
                  <a:lnTo>
                    <a:pt x="0" y="1157400"/>
                  </a:lnTo>
                  <a:lnTo>
                    <a:pt x="115739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5" name="Freeform: Shape 18">
              <a:extLst>
                <a:ext uri="{FF2B5EF4-FFF2-40B4-BE49-F238E27FC236}">
                  <a16:creationId xmlns:a16="http://schemas.microsoft.com/office/drawing/2014/main" id="{E0BC4DBF-ACB9-14BD-151B-8B4623EF4838}"/>
                </a:ext>
              </a:extLst>
            </p:cNvPr>
            <p:cNvSpPr/>
            <p:nvPr/>
          </p:nvSpPr>
          <p:spPr>
            <a:xfrm>
              <a:off x="9203112" y="1"/>
              <a:ext cx="2988888" cy="900000"/>
            </a:xfrm>
            <a:custGeom>
              <a:avLst/>
              <a:gdLst>
                <a:gd name="connsiteX0" fmla="*/ 0 w 2988888"/>
                <a:gd name="connsiteY0" fmla="*/ 0 h 1157400"/>
                <a:gd name="connsiteX1" fmla="*/ 2988888 w 2988888"/>
                <a:gd name="connsiteY1" fmla="*/ 0 h 1157400"/>
                <a:gd name="connsiteX2" fmla="*/ 2988888 w 2988888"/>
                <a:gd name="connsiteY2" fmla="*/ 1157400 h 1157400"/>
                <a:gd name="connsiteX3" fmla="*/ 0 w 2988888"/>
                <a:gd name="connsiteY3" fmla="*/ 1157400 h 1157400"/>
                <a:gd name="connsiteX4" fmla="*/ 0 w 2988888"/>
                <a:gd name="connsiteY4" fmla="*/ 0 h 11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8888" h="1157400">
                  <a:moveTo>
                    <a:pt x="0" y="0"/>
                  </a:moveTo>
                  <a:lnTo>
                    <a:pt x="2988888" y="0"/>
                  </a:lnTo>
                  <a:lnTo>
                    <a:pt x="2988888" y="1157400"/>
                  </a:lnTo>
                  <a:lnTo>
                    <a:pt x="0" y="1157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pic>
        <p:nvPicPr>
          <p:cNvPr id="6" name="Picture 5">
            <a:extLst>
              <a:ext uri="{FF2B5EF4-FFF2-40B4-BE49-F238E27FC236}">
                <a16:creationId xmlns:a16="http://schemas.microsoft.com/office/drawing/2014/main" id="{90FD2CEB-FFB4-D9EB-B7F3-A65A5F0F7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7161" y="-263479"/>
            <a:ext cx="1284702" cy="1284702"/>
          </a:xfrm>
          <a:prstGeom prst="rect">
            <a:avLst/>
          </a:prstGeom>
        </p:spPr>
      </p:pic>
      <p:sp>
        <p:nvSpPr>
          <p:cNvPr id="7" name="TextBox 6">
            <a:extLst>
              <a:ext uri="{FF2B5EF4-FFF2-40B4-BE49-F238E27FC236}">
                <a16:creationId xmlns:a16="http://schemas.microsoft.com/office/drawing/2014/main" id="{62F73F06-514F-2C7A-940F-585D33AC3BEB}"/>
              </a:ext>
            </a:extLst>
          </p:cNvPr>
          <p:cNvSpPr txBox="1"/>
          <p:nvPr/>
        </p:nvSpPr>
        <p:spPr>
          <a:xfrm>
            <a:off x="0" y="147167"/>
            <a:ext cx="8919337" cy="523220"/>
          </a:xfrm>
          <a:prstGeom prst="rect">
            <a:avLst/>
          </a:prstGeom>
          <a:noFill/>
        </p:spPr>
        <p:txBody>
          <a:bodyPr wrap="square" rtlCol="0">
            <a:spAutoFit/>
          </a:bodyPr>
          <a:lstStyle/>
          <a:p>
            <a:pPr algn="ctr"/>
            <a:r>
              <a:rPr lang="en-US" sz="2800" b="1" dirty="0">
                <a:latin typeface="Montserrat" pitchFamily="2" charset="0"/>
              </a:rPr>
              <a:t>REFERENCES</a:t>
            </a:r>
          </a:p>
        </p:txBody>
      </p:sp>
      <p:sp>
        <p:nvSpPr>
          <p:cNvPr id="8" name="Rectangle 7">
            <a:extLst>
              <a:ext uri="{FF2B5EF4-FFF2-40B4-BE49-F238E27FC236}">
                <a16:creationId xmlns:a16="http://schemas.microsoft.com/office/drawing/2014/main" id="{C4B90392-2B33-BA12-B38F-16C7A4E2CE32}"/>
              </a:ext>
            </a:extLst>
          </p:cNvPr>
          <p:cNvSpPr/>
          <p:nvPr/>
        </p:nvSpPr>
        <p:spPr>
          <a:xfrm>
            <a:off x="11522075" y="6400800"/>
            <a:ext cx="669925" cy="274638"/>
          </a:xfrm>
          <a:prstGeom prst="rect">
            <a:avLst/>
          </a:pr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 Box 13">
            <a:extLst>
              <a:ext uri="{FF2B5EF4-FFF2-40B4-BE49-F238E27FC236}">
                <a16:creationId xmlns:a16="http://schemas.microsoft.com/office/drawing/2014/main" id="{4E7C2F7B-F0B8-64D8-6553-1DD4DA152400}"/>
              </a:ext>
            </a:extLst>
          </p:cNvPr>
          <p:cNvSpPr txBox="1">
            <a:spLocks noChangeArrowheads="1"/>
          </p:cNvSpPr>
          <p:nvPr/>
        </p:nvSpPr>
        <p:spPr bwMode="auto">
          <a:xfrm>
            <a:off x="0" y="6387602"/>
            <a:ext cx="11382233" cy="287836"/>
          </a:xfrm>
          <a:prstGeom prst="rect">
            <a:avLst/>
          </a:prstGeom>
          <a:solidFill>
            <a:srgbClr val="BFBFBF"/>
          </a:solidFill>
          <a:ln w="9525">
            <a:noFill/>
            <a:miter lim="800000"/>
            <a:headEnd/>
            <a:tailEnd/>
          </a:ln>
          <a:effectLst/>
        </p:spPr>
        <p:txBody>
          <a:bodyPr wrap="square" lIns="92075" tIns="46038" rIns="92075" bIns="46038">
            <a:spAutoFit/>
          </a:bodyPr>
          <a:lstStyle/>
          <a:p>
            <a:pPr algn="ctr" eaLnBrk="1" hangingPunct="1">
              <a:defRPr/>
            </a:pPr>
            <a:r>
              <a:rPr lang="en-US" sz="1200" b="1" dirty="0">
                <a:solidFill>
                  <a:srgbClr val="050505"/>
                </a:solidFill>
                <a:latin typeface="Arial" charset="0"/>
              </a:rPr>
              <a:t> PARUL INSTITUTE OF ENGINEERING AND TECHNOLOGY, PARUL UNIVERSITY</a:t>
            </a:r>
            <a:endParaRPr lang="en-US" sz="1200" dirty="0">
              <a:solidFill>
                <a:srgbClr val="050505"/>
              </a:solidFill>
            </a:endParaRPr>
          </a:p>
        </p:txBody>
      </p:sp>
      <p:sp>
        <p:nvSpPr>
          <p:cNvPr id="10" name="TextBox 9">
            <a:extLst>
              <a:ext uri="{FF2B5EF4-FFF2-40B4-BE49-F238E27FC236}">
                <a16:creationId xmlns:a16="http://schemas.microsoft.com/office/drawing/2014/main" id="{991B5322-646B-10C5-F7A0-5868CB844E33}"/>
              </a:ext>
            </a:extLst>
          </p:cNvPr>
          <p:cNvSpPr txBox="1"/>
          <p:nvPr/>
        </p:nvSpPr>
        <p:spPr>
          <a:xfrm>
            <a:off x="362309" y="4078078"/>
            <a:ext cx="11494728" cy="46859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endParaRPr lang="en-US" dirty="0">
              <a:latin typeface="Poppins" panose="00000500000000000000" pitchFamily="2" charset="0"/>
              <a:cs typeface="Poppins" panose="00000500000000000000" pitchFamily="2" charset="0"/>
            </a:endParaRPr>
          </a:p>
        </p:txBody>
      </p:sp>
      <p:sp>
        <p:nvSpPr>
          <p:cNvPr id="13" name="TextBox 12">
            <a:extLst>
              <a:ext uri="{FF2B5EF4-FFF2-40B4-BE49-F238E27FC236}">
                <a16:creationId xmlns:a16="http://schemas.microsoft.com/office/drawing/2014/main" id="{3D22B27A-4E6F-0D16-C72B-755A67E2B6A4}"/>
              </a:ext>
            </a:extLst>
          </p:cNvPr>
          <p:cNvSpPr txBox="1"/>
          <p:nvPr/>
        </p:nvSpPr>
        <p:spPr>
          <a:xfrm>
            <a:off x="334963" y="1019480"/>
            <a:ext cx="11424418" cy="6463308"/>
          </a:xfrm>
          <a:prstGeom prst="rect">
            <a:avLst/>
          </a:prstGeom>
          <a:noFill/>
        </p:spPr>
        <p:txBody>
          <a:bodyPr wrap="square" rtlCol="0">
            <a:spAutoFit/>
          </a:bodyPr>
          <a:lstStyle/>
          <a:p>
            <a:pPr marL="342900" indent="-342900">
              <a:buFont typeface="+mj-lt"/>
              <a:buAutoNum type="arabicPeriod"/>
            </a:pPr>
            <a:r>
              <a:rPr lang="en-US" dirty="0">
                <a:latin typeface="Poppins" panose="00000500000000000000" pitchFamily="2" charset="0"/>
                <a:cs typeface="Poppins" panose="00000500000000000000" pitchFamily="2" charset="0"/>
              </a:rPr>
              <a:t>A Review on Recent Advances in Pulsating Heat Pipes January 2022DOI: </a:t>
            </a:r>
            <a:r>
              <a:rPr lang="en-US" u="sng" dirty="0">
                <a:latin typeface="Poppins" panose="00000500000000000000" pitchFamily="2" charset="0"/>
                <a:cs typeface="Poppins" panose="00000500000000000000" pitchFamily="2" charset="0"/>
                <a:hlinkClick r:id="rId3"/>
              </a:rPr>
              <a:t>10.1007/978-981-16-7660-4_8</a:t>
            </a:r>
            <a:r>
              <a:rPr lang="en-US" u="sng" dirty="0">
                <a:latin typeface="Poppins" panose="00000500000000000000" pitchFamily="2" charset="0"/>
                <a:cs typeface="Poppins" panose="00000500000000000000" pitchFamily="2" charset="0"/>
              </a:rPr>
              <a:t> </a:t>
            </a:r>
            <a:r>
              <a:rPr lang="en-US" u="sng" dirty="0">
                <a:latin typeface="Poppins" panose="00000500000000000000" pitchFamily="2" charset="0"/>
                <a:cs typeface="Poppins" panose="00000500000000000000" pitchFamily="2" charset="0"/>
                <a:hlinkClick r:id="rId4"/>
              </a:rPr>
              <a:t>https://www.researchgate.net/publication/357548372_A_Review_on_Recent_Advances_in_Pulsating_Heat_Pipes</a:t>
            </a:r>
            <a:endParaRPr lang="en-US" u="sng" dirty="0">
              <a:latin typeface="Poppins" panose="00000500000000000000" pitchFamily="2" charset="0"/>
              <a:cs typeface="Poppins" panose="00000500000000000000" pitchFamily="2" charset="0"/>
            </a:endParaRPr>
          </a:p>
          <a:p>
            <a:pPr marL="342900" indent="-342900">
              <a:buFont typeface="+mj-lt"/>
              <a:buAutoNum type="arabicPeriod"/>
            </a:pPr>
            <a:r>
              <a:rPr lang="en-US" altLang="en-US" dirty="0">
                <a:latin typeface="Poppins" panose="00000500000000000000" pitchFamily="2" charset="0"/>
                <a:cs typeface="Poppins" panose="00000500000000000000" pitchFamily="2" charset="0"/>
              </a:rPr>
              <a:t>Salsabil, Z., Yasmin, N., Nourin, F. N., &amp; Ali, M. (2016). </a:t>
            </a:r>
            <a:r>
              <a:rPr lang="en-US" altLang="en-US" i="1" dirty="0">
                <a:latin typeface="Poppins" panose="00000500000000000000" pitchFamily="2" charset="0"/>
                <a:cs typeface="Poppins" panose="00000500000000000000" pitchFamily="2" charset="0"/>
              </a:rPr>
              <a:t>Effect of using ethanol and methanol on thermal performance of a closed loop pulsating heat pipe (CLPHP) with different filling ratios</a:t>
            </a:r>
            <a:r>
              <a:rPr lang="en-US" altLang="en-US" dirty="0">
                <a:latin typeface="Poppins" panose="00000500000000000000" pitchFamily="2" charset="0"/>
                <a:cs typeface="Poppins" panose="00000500000000000000" pitchFamily="2" charset="0"/>
              </a:rPr>
              <a:t>. AIP Conference Proceedings. </a:t>
            </a:r>
            <a:r>
              <a:rPr lang="en-US" altLang="en-US" dirty="0">
                <a:latin typeface="Poppins" panose="00000500000000000000" pitchFamily="2" charset="0"/>
                <a:cs typeface="Poppins" panose="00000500000000000000" pitchFamily="2" charset="0"/>
                <a:hlinkClick r:id="rId5"/>
              </a:rPr>
              <a:t>https://doi.org/10.1063/1.4958405</a:t>
            </a:r>
            <a:endParaRPr lang="en-US" altLang="en-US" dirty="0">
              <a:latin typeface="Poppins" panose="00000500000000000000" pitchFamily="2" charset="0"/>
              <a:cs typeface="Poppins" panose="00000500000000000000" pitchFamily="2" charset="0"/>
            </a:endParaRPr>
          </a:p>
          <a:p>
            <a:pPr marL="342900" indent="-342900">
              <a:buFont typeface="+mj-lt"/>
              <a:buAutoNum type="arabicPeriod"/>
            </a:pPr>
            <a:r>
              <a:rPr lang="en-US" dirty="0">
                <a:latin typeface="Poppins" panose="00000500000000000000" pitchFamily="2" charset="0"/>
                <a:cs typeface="Poppins" panose="00000500000000000000" pitchFamily="2" charset="0"/>
              </a:rPr>
              <a:t>Han, H., Cui, X., Zhu, Y., &amp; Sun, S. (2014). </a:t>
            </a:r>
            <a:r>
              <a:rPr lang="en-US" i="1" dirty="0">
                <a:latin typeface="Poppins" panose="00000500000000000000" pitchFamily="2" charset="0"/>
                <a:cs typeface="Poppins" panose="00000500000000000000" pitchFamily="2" charset="0"/>
              </a:rPr>
              <a:t>A comparative study of the behavior of working fluids and their properties on the performance of pulsating heat pipes (PHP)</a:t>
            </a:r>
            <a:r>
              <a:rPr lang="en-US" dirty="0">
                <a:latin typeface="Poppins" panose="00000500000000000000" pitchFamily="2" charset="0"/>
                <a:cs typeface="Poppins" panose="00000500000000000000" pitchFamily="2" charset="0"/>
              </a:rPr>
              <a:t>. International Journal of Thermal Sciences, 82, 1–10. </a:t>
            </a:r>
            <a:r>
              <a:rPr lang="en-US" dirty="0">
                <a:latin typeface="Poppins" panose="00000500000000000000" pitchFamily="2" charset="0"/>
                <a:cs typeface="Poppins" panose="00000500000000000000" pitchFamily="2" charset="0"/>
                <a:hlinkClick r:id="rId6"/>
              </a:rPr>
              <a:t>https://doi.org/10.1016/j.ijthermalsci.2014.04.003</a:t>
            </a:r>
            <a:endParaRPr lang="en-US" dirty="0">
              <a:latin typeface="Poppins" panose="00000500000000000000" pitchFamily="2" charset="0"/>
              <a:cs typeface="Poppins" panose="00000500000000000000" pitchFamily="2" charset="0"/>
            </a:endParaRPr>
          </a:p>
          <a:p>
            <a:pPr marL="342900" indent="-342900">
              <a:buFont typeface="+mj-lt"/>
              <a:buAutoNum type="arabicPeriod"/>
            </a:pPr>
            <a:r>
              <a:rPr lang="en-US" dirty="0">
                <a:latin typeface="Poppins" panose="00000500000000000000" pitchFamily="2" charset="0"/>
                <a:cs typeface="Poppins" panose="00000500000000000000" pitchFamily="2" charset="0"/>
              </a:rPr>
              <a:t>Nusrat, M., &amp; Rahman, M. A. (2023). </a:t>
            </a:r>
            <a:r>
              <a:rPr lang="en-US" i="1" dirty="0">
                <a:latin typeface="Poppins" panose="00000500000000000000" pitchFamily="2" charset="0"/>
                <a:cs typeface="Poppins" panose="00000500000000000000" pitchFamily="2" charset="0"/>
              </a:rPr>
              <a:t>Study on thermal performance of a closed loop pulsating heat pipe using different working fluids with &amp; without insert</a:t>
            </a:r>
            <a:r>
              <a:rPr lang="en-US" dirty="0">
                <a:latin typeface="Poppins" panose="00000500000000000000" pitchFamily="2" charset="0"/>
                <a:cs typeface="Poppins" panose="00000500000000000000" pitchFamily="2" charset="0"/>
              </a:rPr>
              <a:t> (Undergraduate thesis). Department of Mechanical Engineering, BUET. </a:t>
            </a:r>
            <a:r>
              <a:rPr lang="en-US" dirty="0">
                <a:latin typeface="Poppins" panose="00000500000000000000" pitchFamily="2" charset="0"/>
                <a:cs typeface="Poppins" panose="00000500000000000000" pitchFamily="2" charset="0"/>
                <a:hlinkClick r:id="rId7"/>
              </a:rPr>
              <a:t>https://doi.org/10.13140/RG.2.2.29989.92648</a:t>
            </a:r>
            <a:endParaRPr lang="en-US" dirty="0">
              <a:latin typeface="Poppins" panose="00000500000000000000" pitchFamily="2" charset="0"/>
              <a:cs typeface="Poppins" panose="00000500000000000000" pitchFamily="2" charset="0"/>
            </a:endParaRPr>
          </a:p>
          <a:p>
            <a:pPr marL="342900" indent="-342900">
              <a:buFont typeface="+mj-lt"/>
              <a:buAutoNum type="arabicPeriod"/>
            </a:pPr>
            <a:r>
              <a:rPr lang="en-US" dirty="0">
                <a:latin typeface="Poppins" panose="00000500000000000000" pitchFamily="2" charset="0"/>
                <a:cs typeface="Poppins" panose="00000500000000000000" pitchFamily="2" charset="0"/>
              </a:rPr>
              <a:t>Sultan, R. A., &amp; Rahman, M. L. (2015). </a:t>
            </a:r>
            <a:r>
              <a:rPr lang="en-US" i="1" dirty="0">
                <a:latin typeface="Poppins" panose="00000500000000000000" pitchFamily="2" charset="0"/>
                <a:cs typeface="Poppins" panose="00000500000000000000" pitchFamily="2" charset="0"/>
              </a:rPr>
              <a:t>Closed Loop Pulsating Heat Pipe</a:t>
            </a:r>
            <a:r>
              <a:rPr lang="en-US" dirty="0">
                <a:latin typeface="Poppins" panose="00000500000000000000" pitchFamily="2" charset="0"/>
                <a:cs typeface="Poppins" panose="00000500000000000000" pitchFamily="2" charset="0"/>
              </a:rPr>
              <a:t>. LAP Lambert Academic Publishing. </a:t>
            </a:r>
            <a:r>
              <a:rPr lang="en-US" dirty="0">
                <a:latin typeface="Poppins" panose="00000500000000000000" pitchFamily="2" charset="0"/>
                <a:cs typeface="Poppins" panose="00000500000000000000" pitchFamily="2" charset="0"/>
                <a:hlinkClick r:id="rId8"/>
              </a:rPr>
              <a:t>https://www.researchgate.net/publication/295861745_Closed_Loop_Pulsating_Heat_Pipe</a:t>
            </a:r>
            <a:endParaRPr lang="en-US" dirty="0">
              <a:latin typeface="Poppins" panose="00000500000000000000" pitchFamily="2" charset="0"/>
              <a:cs typeface="Poppins" panose="00000500000000000000" pitchFamily="2" charset="0"/>
            </a:endParaRPr>
          </a:p>
          <a:p>
            <a:pPr marL="342900" indent="-342900">
              <a:buFont typeface="+mj-lt"/>
              <a:buAutoNum type="arabicPeriod"/>
            </a:pPr>
            <a:r>
              <a:rPr lang="en-US" dirty="0">
                <a:latin typeface="Poppins" panose="00000500000000000000" pitchFamily="2" charset="0"/>
                <a:cs typeface="Poppins" panose="00000500000000000000" pitchFamily="2" charset="0"/>
              </a:rPr>
              <a:t>Babu, E. R., &amp; Reddy, G. V. G. (2016). </a:t>
            </a:r>
            <a:r>
              <a:rPr lang="en-US" i="1" dirty="0">
                <a:latin typeface="Poppins" panose="00000500000000000000" pitchFamily="2" charset="0"/>
                <a:cs typeface="Poppins" panose="00000500000000000000" pitchFamily="2" charset="0"/>
              </a:rPr>
              <a:t>Effect of working fluid and filling ratio on performance of a closed loop pulsating heat pipe</a:t>
            </a:r>
            <a:r>
              <a:rPr lang="en-US" dirty="0">
                <a:latin typeface="Poppins" panose="00000500000000000000" pitchFamily="2" charset="0"/>
                <a:cs typeface="Poppins" panose="00000500000000000000" pitchFamily="2" charset="0"/>
              </a:rPr>
              <a:t>. Journal of Engineering Science and Technology, 11(6), 872–880.</a:t>
            </a:r>
          </a:p>
          <a:p>
            <a:pPr marL="342900" indent="-342900">
              <a:buFont typeface="+mj-lt"/>
              <a:buAutoNum type="arabicPeriod"/>
            </a:pPr>
            <a:endParaRPr lang="en-US" dirty="0">
              <a:latin typeface="Poppins" panose="00000500000000000000" pitchFamily="2" charset="0"/>
              <a:cs typeface="Poppins" panose="00000500000000000000" pitchFamily="2" charset="0"/>
            </a:endParaRPr>
          </a:p>
          <a:p>
            <a:pPr marL="342900" indent="-342900">
              <a:buFont typeface="+mj-lt"/>
              <a:buAutoNum type="arabicPeriod"/>
            </a:pPr>
            <a:endParaRPr lang="en-US" dirty="0">
              <a:latin typeface="Poppins" panose="00000500000000000000" pitchFamily="2" charset="0"/>
              <a:cs typeface="Poppins" panose="00000500000000000000" pitchFamily="2" charset="0"/>
            </a:endParaRPr>
          </a:p>
          <a:p>
            <a:pPr marL="342900" indent="-342900">
              <a:buFont typeface="+mj-lt"/>
              <a:buAutoNum type="arabicPeriod"/>
            </a:pPr>
            <a:endParaRPr lang="en-US" altLang="en-US" dirty="0">
              <a:latin typeface="Poppins" panose="00000500000000000000" pitchFamily="2" charset="0"/>
              <a:cs typeface="Poppins" panose="00000500000000000000" pitchFamily="2" charset="0"/>
            </a:endParaRPr>
          </a:p>
          <a:p>
            <a:pPr marL="342900" indent="-342900">
              <a:buFont typeface="+mj-lt"/>
              <a:buAutoNum type="arabicPeriod"/>
            </a:pPr>
            <a:endParaRPr lang="en-US" altLang="en-US" dirty="0">
              <a:latin typeface="Poppins" panose="00000500000000000000" pitchFamily="2" charset="0"/>
              <a:cs typeface="Poppins" panose="00000500000000000000" pitchFamily="2" charset="0"/>
            </a:endParaRPr>
          </a:p>
          <a:p>
            <a:pPr marL="342900" indent="-342900">
              <a:buFont typeface="+mj-lt"/>
              <a:buAutoNum type="arabicPeriod"/>
            </a:pPr>
            <a:endParaRPr lang="en-IN" dirty="0"/>
          </a:p>
        </p:txBody>
      </p:sp>
    </p:spTree>
    <p:extLst>
      <p:ext uri="{BB962C8B-B14F-4D97-AF65-F5344CB8AC3E}">
        <p14:creationId xmlns:p14="http://schemas.microsoft.com/office/powerpoint/2010/main" val="1911244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5">
            <a:extLst>
              <a:ext uri="{FF2B5EF4-FFF2-40B4-BE49-F238E27FC236}">
                <a16:creationId xmlns:a16="http://schemas.microsoft.com/office/drawing/2014/main" id="{64D36BFC-BE84-F8B6-170C-0BDC90CF8590}"/>
              </a:ext>
            </a:extLst>
          </p:cNvPr>
          <p:cNvSpPr/>
          <p:nvPr/>
        </p:nvSpPr>
        <p:spPr>
          <a:xfrm>
            <a:off x="0" y="0"/>
            <a:ext cx="9608024" cy="756000"/>
          </a:xfrm>
          <a:custGeom>
            <a:avLst/>
            <a:gdLst>
              <a:gd name="connsiteX0" fmla="*/ 0 w 8765002"/>
              <a:gd name="connsiteY0" fmla="*/ 0 h 1157400"/>
              <a:gd name="connsiteX1" fmla="*/ 7607602 w 8765002"/>
              <a:gd name="connsiteY1" fmla="*/ 0 h 1157400"/>
              <a:gd name="connsiteX2" fmla="*/ 8765002 w 8765002"/>
              <a:gd name="connsiteY2" fmla="*/ 0 h 1157400"/>
              <a:gd name="connsiteX3" fmla="*/ 760760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6974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5002" h="1157400">
                <a:moveTo>
                  <a:pt x="0" y="0"/>
                </a:moveTo>
                <a:lnTo>
                  <a:pt x="7607602" y="0"/>
                </a:lnTo>
                <a:lnTo>
                  <a:pt x="8765002" y="0"/>
                </a:lnTo>
                <a:lnTo>
                  <a:pt x="7924865" y="1138735"/>
                </a:lnTo>
                <a:lnTo>
                  <a:pt x="0" y="1157400"/>
                </a:lnTo>
                <a:lnTo>
                  <a:pt x="0" y="0"/>
                </a:lnTo>
                <a:close/>
              </a:path>
            </a:pathLst>
          </a:cu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3" name="Group 2">
            <a:extLst>
              <a:ext uri="{FF2B5EF4-FFF2-40B4-BE49-F238E27FC236}">
                <a16:creationId xmlns:a16="http://schemas.microsoft.com/office/drawing/2014/main" id="{F2CDE416-9D87-1E1F-F546-FBBB6DEEADC9}"/>
              </a:ext>
            </a:extLst>
          </p:cNvPr>
          <p:cNvGrpSpPr/>
          <p:nvPr/>
        </p:nvGrpSpPr>
        <p:grpSpPr>
          <a:xfrm>
            <a:off x="8969728" y="1"/>
            <a:ext cx="3239069" cy="756000"/>
            <a:chOff x="8045711" y="1"/>
            <a:chExt cx="4146289" cy="900000"/>
          </a:xfrm>
          <a:solidFill>
            <a:schemeClr val="bg1">
              <a:lumMod val="75000"/>
            </a:schemeClr>
          </a:solidFill>
        </p:grpSpPr>
        <p:sp>
          <p:nvSpPr>
            <p:cNvPr id="4" name="Freeform: Shape 17">
              <a:extLst>
                <a:ext uri="{FF2B5EF4-FFF2-40B4-BE49-F238E27FC236}">
                  <a16:creationId xmlns:a16="http://schemas.microsoft.com/office/drawing/2014/main" id="{B2E722FD-5689-93C0-1DC7-64BE5B811E20}"/>
                </a:ext>
              </a:extLst>
            </p:cNvPr>
            <p:cNvSpPr/>
            <p:nvPr/>
          </p:nvSpPr>
          <p:spPr>
            <a:xfrm>
              <a:off x="8045711" y="1"/>
              <a:ext cx="1157399" cy="900000"/>
            </a:xfrm>
            <a:custGeom>
              <a:avLst/>
              <a:gdLst>
                <a:gd name="connsiteX0" fmla="*/ 1157399 w 1157399"/>
                <a:gd name="connsiteY0" fmla="*/ 0 h 1157400"/>
                <a:gd name="connsiteX1" fmla="*/ 1157399 w 1157399"/>
                <a:gd name="connsiteY1" fmla="*/ 1157400 h 1157400"/>
                <a:gd name="connsiteX2" fmla="*/ 0 w 1157399"/>
                <a:gd name="connsiteY2" fmla="*/ 1157400 h 1157400"/>
                <a:gd name="connsiteX3" fmla="*/ 1157399 w 1157399"/>
                <a:gd name="connsiteY3" fmla="*/ 0 h 1157400"/>
              </a:gdLst>
              <a:ahLst/>
              <a:cxnLst>
                <a:cxn ang="0">
                  <a:pos x="connsiteX0" y="connsiteY0"/>
                </a:cxn>
                <a:cxn ang="0">
                  <a:pos x="connsiteX1" y="connsiteY1"/>
                </a:cxn>
                <a:cxn ang="0">
                  <a:pos x="connsiteX2" y="connsiteY2"/>
                </a:cxn>
                <a:cxn ang="0">
                  <a:pos x="connsiteX3" y="connsiteY3"/>
                </a:cxn>
              </a:cxnLst>
              <a:rect l="l" t="t" r="r" b="b"/>
              <a:pathLst>
                <a:path w="1157399" h="1157400">
                  <a:moveTo>
                    <a:pt x="1157399" y="0"/>
                  </a:moveTo>
                  <a:lnTo>
                    <a:pt x="1157399" y="1157400"/>
                  </a:lnTo>
                  <a:lnTo>
                    <a:pt x="0" y="1157400"/>
                  </a:lnTo>
                  <a:lnTo>
                    <a:pt x="115739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5" name="Freeform: Shape 18">
              <a:extLst>
                <a:ext uri="{FF2B5EF4-FFF2-40B4-BE49-F238E27FC236}">
                  <a16:creationId xmlns:a16="http://schemas.microsoft.com/office/drawing/2014/main" id="{342890E0-5A45-95D1-EDDD-A84AA28E1EB4}"/>
                </a:ext>
              </a:extLst>
            </p:cNvPr>
            <p:cNvSpPr/>
            <p:nvPr/>
          </p:nvSpPr>
          <p:spPr>
            <a:xfrm>
              <a:off x="9203112" y="1"/>
              <a:ext cx="2988888" cy="900000"/>
            </a:xfrm>
            <a:custGeom>
              <a:avLst/>
              <a:gdLst>
                <a:gd name="connsiteX0" fmla="*/ 0 w 2988888"/>
                <a:gd name="connsiteY0" fmla="*/ 0 h 1157400"/>
                <a:gd name="connsiteX1" fmla="*/ 2988888 w 2988888"/>
                <a:gd name="connsiteY1" fmla="*/ 0 h 1157400"/>
                <a:gd name="connsiteX2" fmla="*/ 2988888 w 2988888"/>
                <a:gd name="connsiteY2" fmla="*/ 1157400 h 1157400"/>
                <a:gd name="connsiteX3" fmla="*/ 0 w 2988888"/>
                <a:gd name="connsiteY3" fmla="*/ 1157400 h 1157400"/>
                <a:gd name="connsiteX4" fmla="*/ 0 w 2988888"/>
                <a:gd name="connsiteY4" fmla="*/ 0 h 11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8888" h="1157400">
                  <a:moveTo>
                    <a:pt x="0" y="0"/>
                  </a:moveTo>
                  <a:lnTo>
                    <a:pt x="2988888" y="0"/>
                  </a:lnTo>
                  <a:lnTo>
                    <a:pt x="2988888" y="1157400"/>
                  </a:lnTo>
                  <a:lnTo>
                    <a:pt x="0" y="1157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pic>
        <p:nvPicPr>
          <p:cNvPr id="6" name="Picture 5">
            <a:extLst>
              <a:ext uri="{FF2B5EF4-FFF2-40B4-BE49-F238E27FC236}">
                <a16:creationId xmlns:a16="http://schemas.microsoft.com/office/drawing/2014/main" id="{945EFE2C-7363-8D27-EA31-E089050EF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7161" y="-263479"/>
            <a:ext cx="1284702" cy="1284702"/>
          </a:xfrm>
          <a:prstGeom prst="rect">
            <a:avLst/>
          </a:prstGeom>
        </p:spPr>
      </p:pic>
      <p:sp>
        <p:nvSpPr>
          <p:cNvPr id="7" name="TextBox 6">
            <a:extLst>
              <a:ext uri="{FF2B5EF4-FFF2-40B4-BE49-F238E27FC236}">
                <a16:creationId xmlns:a16="http://schemas.microsoft.com/office/drawing/2014/main" id="{8CD297C3-8D70-79F0-D5F9-2BE32C1498BE}"/>
              </a:ext>
            </a:extLst>
          </p:cNvPr>
          <p:cNvSpPr txBox="1"/>
          <p:nvPr/>
        </p:nvSpPr>
        <p:spPr>
          <a:xfrm>
            <a:off x="0" y="147167"/>
            <a:ext cx="8919337" cy="523220"/>
          </a:xfrm>
          <a:prstGeom prst="rect">
            <a:avLst/>
          </a:prstGeom>
          <a:noFill/>
        </p:spPr>
        <p:txBody>
          <a:bodyPr wrap="square" rtlCol="0">
            <a:spAutoFit/>
          </a:bodyPr>
          <a:lstStyle/>
          <a:p>
            <a:pPr algn="ctr"/>
            <a:r>
              <a:rPr lang="en-US" sz="2800" b="1" dirty="0">
                <a:latin typeface="Montserrat" pitchFamily="2" charset="0"/>
              </a:rPr>
              <a:t>REFERENCES</a:t>
            </a:r>
          </a:p>
        </p:txBody>
      </p:sp>
      <p:sp>
        <p:nvSpPr>
          <p:cNvPr id="8" name="Rectangle 7">
            <a:extLst>
              <a:ext uri="{FF2B5EF4-FFF2-40B4-BE49-F238E27FC236}">
                <a16:creationId xmlns:a16="http://schemas.microsoft.com/office/drawing/2014/main" id="{3865448E-2886-F4C8-3D83-76977E78590E}"/>
              </a:ext>
            </a:extLst>
          </p:cNvPr>
          <p:cNvSpPr/>
          <p:nvPr/>
        </p:nvSpPr>
        <p:spPr>
          <a:xfrm>
            <a:off x="11522075" y="6400800"/>
            <a:ext cx="669925" cy="274638"/>
          </a:xfrm>
          <a:prstGeom prst="rect">
            <a:avLst/>
          </a:pr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 Box 13">
            <a:extLst>
              <a:ext uri="{FF2B5EF4-FFF2-40B4-BE49-F238E27FC236}">
                <a16:creationId xmlns:a16="http://schemas.microsoft.com/office/drawing/2014/main" id="{AD46ED5E-C77E-D0F8-86E1-59D8FDC1B19F}"/>
              </a:ext>
            </a:extLst>
          </p:cNvPr>
          <p:cNvSpPr txBox="1">
            <a:spLocks noChangeArrowheads="1"/>
          </p:cNvSpPr>
          <p:nvPr/>
        </p:nvSpPr>
        <p:spPr bwMode="auto">
          <a:xfrm>
            <a:off x="0" y="6387602"/>
            <a:ext cx="11382233" cy="287836"/>
          </a:xfrm>
          <a:prstGeom prst="rect">
            <a:avLst/>
          </a:prstGeom>
          <a:solidFill>
            <a:srgbClr val="BFBFBF"/>
          </a:solidFill>
          <a:ln w="9525">
            <a:noFill/>
            <a:miter lim="800000"/>
            <a:headEnd/>
            <a:tailEnd/>
          </a:ln>
          <a:effectLst/>
        </p:spPr>
        <p:txBody>
          <a:bodyPr wrap="square" lIns="92075" tIns="46038" rIns="92075" bIns="46038">
            <a:spAutoFit/>
          </a:bodyPr>
          <a:lstStyle/>
          <a:p>
            <a:pPr algn="ctr" eaLnBrk="1" hangingPunct="1">
              <a:defRPr/>
            </a:pPr>
            <a:r>
              <a:rPr lang="en-US" sz="1200" b="1" dirty="0">
                <a:solidFill>
                  <a:srgbClr val="050505"/>
                </a:solidFill>
                <a:latin typeface="Arial" charset="0"/>
              </a:rPr>
              <a:t> PARUL INSTITUTE OF ENGINEERING AND TECHNOLOGY, PARUL UNIVERSITY</a:t>
            </a:r>
            <a:endParaRPr lang="en-US" sz="1200" dirty="0">
              <a:solidFill>
                <a:srgbClr val="050505"/>
              </a:solidFill>
            </a:endParaRPr>
          </a:p>
        </p:txBody>
      </p:sp>
      <p:sp>
        <p:nvSpPr>
          <p:cNvPr id="10" name="TextBox 9">
            <a:extLst>
              <a:ext uri="{FF2B5EF4-FFF2-40B4-BE49-F238E27FC236}">
                <a16:creationId xmlns:a16="http://schemas.microsoft.com/office/drawing/2014/main" id="{D4E65FC3-07EE-DF69-AF03-DEC404850F1E}"/>
              </a:ext>
            </a:extLst>
          </p:cNvPr>
          <p:cNvSpPr txBox="1"/>
          <p:nvPr/>
        </p:nvSpPr>
        <p:spPr>
          <a:xfrm>
            <a:off x="362309" y="4078078"/>
            <a:ext cx="11494728" cy="46859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endParaRPr lang="en-US" dirty="0">
              <a:latin typeface="Poppins" panose="00000500000000000000" pitchFamily="2" charset="0"/>
              <a:cs typeface="Poppins" panose="00000500000000000000" pitchFamily="2" charset="0"/>
            </a:endParaRPr>
          </a:p>
        </p:txBody>
      </p:sp>
      <p:sp>
        <p:nvSpPr>
          <p:cNvPr id="12" name="TextBox 11">
            <a:extLst>
              <a:ext uri="{FF2B5EF4-FFF2-40B4-BE49-F238E27FC236}">
                <a16:creationId xmlns:a16="http://schemas.microsoft.com/office/drawing/2014/main" id="{8DDA3F8C-3173-AB54-F6AC-C528CB698D0C}"/>
              </a:ext>
            </a:extLst>
          </p:cNvPr>
          <p:cNvSpPr txBox="1"/>
          <p:nvPr/>
        </p:nvSpPr>
        <p:spPr>
          <a:xfrm>
            <a:off x="196645" y="826054"/>
            <a:ext cx="11798710" cy="7017306"/>
          </a:xfrm>
          <a:prstGeom prst="rect">
            <a:avLst/>
          </a:prstGeom>
          <a:noFill/>
        </p:spPr>
        <p:txBody>
          <a:bodyPr wrap="square" rtlCol="0">
            <a:spAutoFit/>
          </a:bodyPr>
          <a:lstStyle/>
          <a:p>
            <a:pPr marL="342900" indent="-342900">
              <a:buAutoNum type="arabicPeriod" startAt="7"/>
            </a:pPr>
            <a:r>
              <a:rPr lang="en-US" altLang="en-US" dirty="0">
                <a:latin typeface="Poppins" panose="00000500000000000000" pitchFamily="2" charset="0"/>
                <a:cs typeface="Poppins" panose="00000500000000000000" pitchFamily="2" charset="0"/>
              </a:rPr>
              <a:t>Suresh, J. V., Bhramara, P., &amp; Navaneeth, C. H. (2019). </a:t>
            </a:r>
            <a:r>
              <a:rPr lang="en-US" altLang="en-US" i="1" dirty="0">
                <a:latin typeface="Poppins" panose="00000500000000000000" pitchFamily="2" charset="0"/>
                <a:cs typeface="Poppins" panose="00000500000000000000" pitchFamily="2" charset="0"/>
              </a:rPr>
              <a:t>Effect of filling ratio on thermal characteristics and performance of a pulsating heat pipe</a:t>
            </a:r>
            <a:r>
              <a:rPr lang="en-US" altLang="en-US" dirty="0">
                <a:latin typeface="Poppins" panose="00000500000000000000" pitchFamily="2" charset="0"/>
                <a:cs typeface="Poppins" panose="00000500000000000000" pitchFamily="2" charset="0"/>
              </a:rPr>
              <a:t>. International Journal of Innovative Technology and Exploring Engineering, 9(2), 3346–3351. </a:t>
            </a:r>
            <a:r>
              <a:rPr lang="en-US" altLang="en-US" dirty="0">
                <a:latin typeface="Poppins" panose="00000500000000000000" pitchFamily="2" charset="0"/>
                <a:cs typeface="Poppins" panose="00000500000000000000" pitchFamily="2" charset="0"/>
                <a:hlinkClick r:id="rId3"/>
              </a:rPr>
              <a:t>https://doi.org/10.35940/ijitee.A4641.129219</a:t>
            </a:r>
            <a:endParaRPr lang="en-US" altLang="en-US" dirty="0">
              <a:latin typeface="Poppins" panose="00000500000000000000" pitchFamily="2" charset="0"/>
              <a:cs typeface="Poppins" panose="00000500000000000000" pitchFamily="2" charset="0"/>
            </a:endParaRPr>
          </a:p>
          <a:p>
            <a:pPr marL="342900" indent="-342900">
              <a:buAutoNum type="arabicPeriod" startAt="7"/>
            </a:pPr>
            <a:r>
              <a:rPr lang="en-US" altLang="en-US" dirty="0">
                <a:latin typeface="Poppins" panose="00000500000000000000" pitchFamily="2" charset="0"/>
                <a:cs typeface="Poppins" panose="00000500000000000000" pitchFamily="2" charset="0"/>
              </a:rPr>
              <a:t> </a:t>
            </a:r>
            <a:r>
              <a:rPr lang="en-US" dirty="0">
                <a:latin typeface="Poppins" panose="00000500000000000000" pitchFamily="2" charset="0"/>
                <a:cs typeface="Poppins" panose="00000500000000000000" pitchFamily="2" charset="0"/>
              </a:rPr>
              <a:t>Suresh, J. V., Bhramara, P., Kalyan, A. S., Khaleel, M. A., &amp; Sathwik, K. (2023). </a:t>
            </a:r>
            <a:r>
              <a:rPr lang="en-US" i="1" dirty="0">
                <a:latin typeface="Poppins" panose="00000500000000000000" pitchFamily="2" charset="0"/>
                <a:cs typeface="Poppins" panose="00000500000000000000" pitchFamily="2" charset="0"/>
              </a:rPr>
              <a:t>A review on pulsating heat pipe with different working parameters affecting the performance</a:t>
            </a:r>
            <a:r>
              <a:rPr lang="en-US" dirty="0">
                <a:latin typeface="Poppins" panose="00000500000000000000" pitchFamily="2" charset="0"/>
                <a:cs typeface="Poppins" panose="00000500000000000000" pitchFamily="2" charset="0"/>
              </a:rPr>
              <a:t>. E3S Web of Conferences, ICMPC 2023. </a:t>
            </a:r>
            <a:r>
              <a:rPr lang="en-US" dirty="0">
                <a:latin typeface="Poppins" panose="00000500000000000000" pitchFamily="2" charset="0"/>
                <a:cs typeface="Poppins" panose="00000500000000000000" pitchFamily="2" charset="0"/>
                <a:hlinkClick r:id="rId4"/>
              </a:rPr>
              <a:t>https://doi.org/10.1051/e3sconf/202343001291291</a:t>
            </a:r>
            <a:endParaRPr lang="en-US" dirty="0">
              <a:latin typeface="Poppins" panose="00000500000000000000" pitchFamily="2" charset="0"/>
              <a:cs typeface="Poppins" panose="00000500000000000000" pitchFamily="2" charset="0"/>
            </a:endParaRPr>
          </a:p>
          <a:p>
            <a:pPr marL="342900" indent="-342900">
              <a:buAutoNum type="arabicPeriod" startAt="7"/>
            </a:pPr>
            <a:r>
              <a:rPr lang="en-US" dirty="0" err="1">
                <a:latin typeface="Poppins" panose="00000500000000000000" pitchFamily="2" charset="0"/>
                <a:cs typeface="Poppins" panose="00000500000000000000" pitchFamily="2" charset="0"/>
              </a:rPr>
              <a:t>Pachghare</a:t>
            </a:r>
            <a:r>
              <a:rPr lang="en-US" dirty="0">
                <a:latin typeface="Poppins" panose="00000500000000000000" pitchFamily="2" charset="0"/>
                <a:cs typeface="Poppins" panose="00000500000000000000" pitchFamily="2" charset="0"/>
              </a:rPr>
              <a:t>, P. R., </a:t>
            </a:r>
            <a:r>
              <a:rPr lang="en-US" dirty="0" err="1">
                <a:latin typeface="Poppins" panose="00000500000000000000" pitchFamily="2" charset="0"/>
                <a:cs typeface="Poppins" panose="00000500000000000000" pitchFamily="2" charset="0"/>
              </a:rPr>
              <a:t>Mahalle</a:t>
            </a:r>
            <a:r>
              <a:rPr lang="en-US" dirty="0">
                <a:latin typeface="Poppins" panose="00000500000000000000" pitchFamily="2" charset="0"/>
                <a:cs typeface="Poppins" panose="00000500000000000000" pitchFamily="2" charset="0"/>
              </a:rPr>
              <a:t>, A. M., &amp; Khedkar, S. (2012). </a:t>
            </a:r>
            <a:r>
              <a:rPr lang="en-US" i="1" dirty="0">
                <a:latin typeface="Poppins" panose="00000500000000000000" pitchFamily="2" charset="0"/>
                <a:cs typeface="Poppins" panose="00000500000000000000" pitchFamily="2" charset="0"/>
              </a:rPr>
              <a:t>Effect of working fluid on thermal performance of closed loop pulsating heat pipe: A review</a:t>
            </a:r>
            <a:r>
              <a:rPr lang="en-US" dirty="0">
                <a:latin typeface="Poppins" panose="00000500000000000000" pitchFamily="2" charset="0"/>
                <a:cs typeface="Poppins" panose="00000500000000000000" pitchFamily="2" charset="0"/>
              </a:rPr>
              <a:t>. Proceedings of the National Conference on Innovative Paradigms in Engineering &amp; Technology (NCIPET-2012). International Journal of Computer Applications®.</a:t>
            </a:r>
          </a:p>
          <a:p>
            <a:pPr marL="342900" indent="-342900">
              <a:buAutoNum type="arabicPeriod" startAt="7"/>
            </a:pPr>
            <a:r>
              <a:rPr lang="en-IN" dirty="0">
                <a:latin typeface="Poppins" panose="00000500000000000000" pitchFamily="2" charset="0"/>
                <a:cs typeface="Poppins" panose="00000500000000000000" pitchFamily="2" charset="0"/>
              </a:rPr>
              <a:t>Hari Prasad, T., </a:t>
            </a:r>
            <a:r>
              <a:rPr lang="en-IN" dirty="0" err="1">
                <a:latin typeface="Poppins" panose="00000500000000000000" pitchFamily="2" charset="0"/>
                <a:cs typeface="Poppins" panose="00000500000000000000" pitchFamily="2" charset="0"/>
              </a:rPr>
              <a:t>Kukutla</a:t>
            </a:r>
            <a:r>
              <a:rPr lang="en-IN" dirty="0">
                <a:latin typeface="Poppins" panose="00000500000000000000" pitchFamily="2" charset="0"/>
                <a:cs typeface="Poppins" panose="00000500000000000000" pitchFamily="2" charset="0"/>
              </a:rPr>
              <a:t>, P. R., Rao, P. M., &amp; Reddy, R. M. (2015). </a:t>
            </a:r>
            <a:r>
              <a:rPr lang="en-IN" i="1" dirty="0">
                <a:latin typeface="Poppins" panose="00000500000000000000" pitchFamily="2" charset="0"/>
                <a:cs typeface="Poppins" panose="00000500000000000000" pitchFamily="2" charset="0"/>
              </a:rPr>
              <a:t>Experimental investigation on performance of pulsating heat pipe</a:t>
            </a:r>
            <a:r>
              <a:rPr lang="en-IN" dirty="0">
                <a:latin typeface="Poppins" panose="00000500000000000000" pitchFamily="2" charset="0"/>
                <a:cs typeface="Poppins" panose="00000500000000000000" pitchFamily="2" charset="0"/>
              </a:rPr>
              <a:t>. Proceedings of the ASME 2015 Gas Turbine India Conference (GTINDIA2015). </a:t>
            </a:r>
            <a:r>
              <a:rPr lang="en-IN" dirty="0">
                <a:latin typeface="Poppins" panose="00000500000000000000" pitchFamily="2" charset="0"/>
                <a:cs typeface="Poppins" panose="00000500000000000000" pitchFamily="2" charset="0"/>
                <a:hlinkClick r:id="rId5"/>
              </a:rPr>
              <a:t>https://doi.org/10.1115/GTINDIA2015-1362</a:t>
            </a:r>
            <a:endParaRPr lang="en-IN" dirty="0">
              <a:latin typeface="Poppins" panose="00000500000000000000" pitchFamily="2" charset="0"/>
              <a:cs typeface="Poppins" panose="00000500000000000000" pitchFamily="2" charset="0"/>
            </a:endParaRPr>
          </a:p>
          <a:p>
            <a:pPr marL="342900" indent="-342900">
              <a:buFontTx/>
              <a:buAutoNum type="arabicPeriod" startAt="7"/>
            </a:pPr>
            <a:r>
              <a:rPr lang="en-US" dirty="0">
                <a:latin typeface="Poppins" panose="00000500000000000000" pitchFamily="2" charset="0"/>
                <a:cs typeface="Poppins" panose="00000500000000000000" pitchFamily="2" charset="0"/>
              </a:rPr>
              <a:t>Unnamed Authors. (n.d.). </a:t>
            </a:r>
            <a:r>
              <a:rPr lang="en-US" i="1" dirty="0">
                <a:latin typeface="Poppins" panose="00000500000000000000" pitchFamily="2" charset="0"/>
                <a:cs typeface="Poppins" panose="00000500000000000000" pitchFamily="2" charset="0"/>
              </a:rPr>
              <a:t>Experimental study on the thermal performance of a CLPHP using water, ethanol, and acetone with and without rosette fin inserts under various filling ratios and heat inputs</a:t>
            </a:r>
            <a:r>
              <a:rPr lang="en-US" dirty="0">
                <a:latin typeface="Poppins" panose="00000500000000000000" pitchFamily="2" charset="0"/>
                <a:cs typeface="Poppins" panose="00000500000000000000" pitchFamily="2" charset="0"/>
              </a:rPr>
              <a:t> [Thesis image summary]. (Referenced from uploaded image).</a:t>
            </a:r>
          </a:p>
          <a:p>
            <a:pPr marL="342900" indent="-342900">
              <a:buFontTx/>
              <a:buAutoNum type="arabicPeriod" startAt="7"/>
            </a:pPr>
            <a:r>
              <a:rPr lang="en-IN" dirty="0"/>
              <a:t>Parmar, K., </a:t>
            </a:r>
            <a:r>
              <a:rPr lang="en-IN" dirty="0" err="1"/>
              <a:t>Nagme</a:t>
            </a:r>
            <a:r>
              <a:rPr lang="en-IN" dirty="0"/>
              <a:t>, I., Thakur, S., Singh, A., Parwani, A. K., Tripathi, S., &amp; Parmar, N. (2024). </a:t>
            </a:r>
            <a:r>
              <a:rPr lang="en-IN" i="1" dirty="0"/>
              <a:t>Thermal performance comparison of closed loop pulsating heat pipe with DI water and </a:t>
            </a:r>
            <a:r>
              <a:rPr lang="en-IN" i="1" dirty="0" err="1"/>
              <a:t>Al₂O</a:t>
            </a:r>
            <a:r>
              <a:rPr lang="en-IN" i="1" dirty="0"/>
              <a:t>₃/DI nanofluid</a:t>
            </a:r>
            <a:r>
              <a:rPr lang="en-IN" dirty="0"/>
              <a:t>. AIP Conference Proceedings, 2960(1), 040005. </a:t>
            </a:r>
            <a:r>
              <a:rPr lang="en-IN" dirty="0">
                <a:hlinkClick r:id="rId6"/>
              </a:rPr>
              <a:t>https://doi.org/10.1063/5.0183494</a:t>
            </a:r>
            <a:endParaRPr lang="en-IN" dirty="0"/>
          </a:p>
          <a:p>
            <a:endParaRPr lang="en-US" dirty="0">
              <a:latin typeface="Poppins" panose="00000500000000000000" pitchFamily="2" charset="0"/>
              <a:cs typeface="Poppins" panose="00000500000000000000" pitchFamily="2" charset="0"/>
            </a:endParaRPr>
          </a:p>
          <a:p>
            <a:pPr marL="342900" indent="-342900">
              <a:buAutoNum type="arabicPeriod" startAt="7"/>
            </a:pPr>
            <a:endParaRPr lang="en-IN" dirty="0">
              <a:latin typeface="Poppins" panose="00000500000000000000" pitchFamily="2" charset="0"/>
              <a:cs typeface="Poppins" panose="00000500000000000000" pitchFamily="2" charset="0"/>
            </a:endParaRPr>
          </a:p>
          <a:p>
            <a:pPr marL="342900" indent="-342900">
              <a:buAutoNum type="arabicPeriod" startAt="7"/>
            </a:pPr>
            <a:endParaRPr lang="en-IN" dirty="0">
              <a:latin typeface="Poppins" panose="00000500000000000000" pitchFamily="2" charset="0"/>
              <a:cs typeface="Poppins" panose="00000500000000000000" pitchFamily="2" charset="0"/>
            </a:endParaRPr>
          </a:p>
          <a:p>
            <a:endParaRPr lang="en-US" dirty="0">
              <a:latin typeface="Poppins" panose="00000500000000000000" pitchFamily="2" charset="0"/>
              <a:cs typeface="Poppins" panose="00000500000000000000" pitchFamily="2" charset="0"/>
            </a:endParaRPr>
          </a:p>
          <a:p>
            <a:endParaRPr lang="en-US" altLang="en-US" dirty="0">
              <a:latin typeface="Poppins" panose="00000500000000000000" pitchFamily="2" charset="0"/>
              <a:cs typeface="Poppins" panose="00000500000000000000" pitchFamily="2" charset="0"/>
            </a:endParaRPr>
          </a:p>
          <a:p>
            <a:endParaRPr lang="en-IN" dirty="0"/>
          </a:p>
        </p:txBody>
      </p:sp>
    </p:spTree>
    <p:extLst>
      <p:ext uri="{BB962C8B-B14F-4D97-AF65-F5344CB8AC3E}">
        <p14:creationId xmlns:p14="http://schemas.microsoft.com/office/powerpoint/2010/main" val="2802862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15">
            <a:extLst>
              <a:ext uri="{FF2B5EF4-FFF2-40B4-BE49-F238E27FC236}">
                <a16:creationId xmlns:a16="http://schemas.microsoft.com/office/drawing/2014/main" id="{A86F337B-CEA5-4D3B-A709-35136A64E916}"/>
              </a:ext>
            </a:extLst>
          </p:cNvPr>
          <p:cNvSpPr/>
          <p:nvPr/>
        </p:nvSpPr>
        <p:spPr>
          <a:xfrm>
            <a:off x="0" y="0"/>
            <a:ext cx="9608024" cy="756000"/>
          </a:xfrm>
          <a:custGeom>
            <a:avLst/>
            <a:gdLst>
              <a:gd name="connsiteX0" fmla="*/ 0 w 8765002"/>
              <a:gd name="connsiteY0" fmla="*/ 0 h 1157400"/>
              <a:gd name="connsiteX1" fmla="*/ 7607602 w 8765002"/>
              <a:gd name="connsiteY1" fmla="*/ 0 h 1157400"/>
              <a:gd name="connsiteX2" fmla="*/ 8765002 w 8765002"/>
              <a:gd name="connsiteY2" fmla="*/ 0 h 1157400"/>
              <a:gd name="connsiteX3" fmla="*/ 760760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6974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5002" h="1157400">
                <a:moveTo>
                  <a:pt x="0" y="0"/>
                </a:moveTo>
                <a:lnTo>
                  <a:pt x="7607602" y="0"/>
                </a:lnTo>
                <a:lnTo>
                  <a:pt x="8765002" y="0"/>
                </a:lnTo>
                <a:lnTo>
                  <a:pt x="7924865" y="1138735"/>
                </a:lnTo>
                <a:lnTo>
                  <a:pt x="0" y="1157400"/>
                </a:lnTo>
                <a:lnTo>
                  <a:pt x="0" y="0"/>
                </a:lnTo>
                <a:close/>
              </a:path>
            </a:pathLst>
          </a:cu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6" name="Group 5">
            <a:extLst>
              <a:ext uri="{FF2B5EF4-FFF2-40B4-BE49-F238E27FC236}">
                <a16:creationId xmlns:a16="http://schemas.microsoft.com/office/drawing/2014/main" id="{391D9D8F-7712-4A79-A1C6-100655B6B7A1}"/>
              </a:ext>
            </a:extLst>
          </p:cNvPr>
          <p:cNvGrpSpPr/>
          <p:nvPr/>
        </p:nvGrpSpPr>
        <p:grpSpPr>
          <a:xfrm>
            <a:off x="8969728" y="1"/>
            <a:ext cx="3239069" cy="756000"/>
            <a:chOff x="8045711" y="1"/>
            <a:chExt cx="4146289" cy="900000"/>
          </a:xfrm>
          <a:solidFill>
            <a:schemeClr val="bg1">
              <a:lumMod val="75000"/>
            </a:schemeClr>
          </a:solidFill>
        </p:grpSpPr>
        <p:sp>
          <p:nvSpPr>
            <p:cNvPr id="7" name="Freeform: Shape 17">
              <a:extLst>
                <a:ext uri="{FF2B5EF4-FFF2-40B4-BE49-F238E27FC236}">
                  <a16:creationId xmlns:a16="http://schemas.microsoft.com/office/drawing/2014/main" id="{7AE957DA-DA87-4D38-A6AF-825EE424771D}"/>
                </a:ext>
              </a:extLst>
            </p:cNvPr>
            <p:cNvSpPr/>
            <p:nvPr/>
          </p:nvSpPr>
          <p:spPr>
            <a:xfrm>
              <a:off x="8045711" y="1"/>
              <a:ext cx="1157399" cy="900000"/>
            </a:xfrm>
            <a:custGeom>
              <a:avLst/>
              <a:gdLst>
                <a:gd name="connsiteX0" fmla="*/ 1157399 w 1157399"/>
                <a:gd name="connsiteY0" fmla="*/ 0 h 1157400"/>
                <a:gd name="connsiteX1" fmla="*/ 1157399 w 1157399"/>
                <a:gd name="connsiteY1" fmla="*/ 1157400 h 1157400"/>
                <a:gd name="connsiteX2" fmla="*/ 0 w 1157399"/>
                <a:gd name="connsiteY2" fmla="*/ 1157400 h 1157400"/>
                <a:gd name="connsiteX3" fmla="*/ 1157399 w 1157399"/>
                <a:gd name="connsiteY3" fmla="*/ 0 h 1157400"/>
              </a:gdLst>
              <a:ahLst/>
              <a:cxnLst>
                <a:cxn ang="0">
                  <a:pos x="connsiteX0" y="connsiteY0"/>
                </a:cxn>
                <a:cxn ang="0">
                  <a:pos x="connsiteX1" y="connsiteY1"/>
                </a:cxn>
                <a:cxn ang="0">
                  <a:pos x="connsiteX2" y="connsiteY2"/>
                </a:cxn>
                <a:cxn ang="0">
                  <a:pos x="connsiteX3" y="connsiteY3"/>
                </a:cxn>
              </a:cxnLst>
              <a:rect l="l" t="t" r="r" b="b"/>
              <a:pathLst>
                <a:path w="1157399" h="1157400">
                  <a:moveTo>
                    <a:pt x="1157399" y="0"/>
                  </a:moveTo>
                  <a:lnTo>
                    <a:pt x="1157399" y="1157400"/>
                  </a:lnTo>
                  <a:lnTo>
                    <a:pt x="0" y="1157400"/>
                  </a:lnTo>
                  <a:lnTo>
                    <a:pt x="115739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8" name="Freeform: Shape 18">
              <a:extLst>
                <a:ext uri="{FF2B5EF4-FFF2-40B4-BE49-F238E27FC236}">
                  <a16:creationId xmlns:a16="http://schemas.microsoft.com/office/drawing/2014/main" id="{BD503AD9-EEAB-4D04-93B6-7BB8F33AD228}"/>
                </a:ext>
              </a:extLst>
            </p:cNvPr>
            <p:cNvSpPr/>
            <p:nvPr/>
          </p:nvSpPr>
          <p:spPr>
            <a:xfrm>
              <a:off x="9203112" y="1"/>
              <a:ext cx="2988888" cy="900000"/>
            </a:xfrm>
            <a:custGeom>
              <a:avLst/>
              <a:gdLst>
                <a:gd name="connsiteX0" fmla="*/ 0 w 2988888"/>
                <a:gd name="connsiteY0" fmla="*/ 0 h 1157400"/>
                <a:gd name="connsiteX1" fmla="*/ 2988888 w 2988888"/>
                <a:gd name="connsiteY1" fmla="*/ 0 h 1157400"/>
                <a:gd name="connsiteX2" fmla="*/ 2988888 w 2988888"/>
                <a:gd name="connsiteY2" fmla="*/ 1157400 h 1157400"/>
                <a:gd name="connsiteX3" fmla="*/ 0 w 2988888"/>
                <a:gd name="connsiteY3" fmla="*/ 1157400 h 1157400"/>
                <a:gd name="connsiteX4" fmla="*/ 0 w 2988888"/>
                <a:gd name="connsiteY4" fmla="*/ 0 h 11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8888" h="1157400">
                  <a:moveTo>
                    <a:pt x="0" y="0"/>
                  </a:moveTo>
                  <a:lnTo>
                    <a:pt x="2988888" y="0"/>
                  </a:lnTo>
                  <a:lnTo>
                    <a:pt x="2988888" y="1157400"/>
                  </a:lnTo>
                  <a:lnTo>
                    <a:pt x="0" y="1157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pic>
        <p:nvPicPr>
          <p:cNvPr id="9" name="Picture 8">
            <a:extLst>
              <a:ext uri="{FF2B5EF4-FFF2-40B4-BE49-F238E27FC236}">
                <a16:creationId xmlns:a16="http://schemas.microsoft.com/office/drawing/2014/main" id="{9F68686D-EA23-4BC0-BC19-DA5086911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7161" y="-263479"/>
            <a:ext cx="1284702" cy="1284702"/>
          </a:xfrm>
          <a:prstGeom prst="rect">
            <a:avLst/>
          </a:prstGeom>
        </p:spPr>
      </p:pic>
      <p:sp>
        <p:nvSpPr>
          <p:cNvPr id="10" name="TextBox 9"/>
          <p:cNvSpPr txBox="1"/>
          <p:nvPr/>
        </p:nvSpPr>
        <p:spPr>
          <a:xfrm>
            <a:off x="0" y="147167"/>
            <a:ext cx="8919337" cy="523220"/>
          </a:xfrm>
          <a:prstGeom prst="rect">
            <a:avLst/>
          </a:prstGeom>
          <a:noFill/>
        </p:spPr>
        <p:txBody>
          <a:bodyPr wrap="square" rtlCol="0">
            <a:spAutoFit/>
          </a:bodyPr>
          <a:lstStyle/>
          <a:p>
            <a:pPr algn="ctr"/>
            <a:r>
              <a:rPr lang="en-US" sz="2800" b="1" dirty="0">
                <a:latin typeface="Montserrat" pitchFamily="2" charset="0"/>
              </a:rPr>
              <a:t>BROAD OUTLINE</a:t>
            </a:r>
          </a:p>
        </p:txBody>
      </p:sp>
      <p:sp>
        <p:nvSpPr>
          <p:cNvPr id="16" name="Rectangle 15"/>
          <p:cNvSpPr/>
          <p:nvPr/>
        </p:nvSpPr>
        <p:spPr>
          <a:xfrm>
            <a:off x="11522075" y="6400800"/>
            <a:ext cx="669925" cy="274638"/>
          </a:xfrm>
          <a:prstGeom prst="rect">
            <a:avLst/>
          </a:pr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Text Box 13"/>
          <p:cNvSpPr txBox="1">
            <a:spLocks noChangeArrowheads="1"/>
          </p:cNvSpPr>
          <p:nvPr/>
        </p:nvSpPr>
        <p:spPr bwMode="auto">
          <a:xfrm>
            <a:off x="0" y="6387602"/>
            <a:ext cx="11382233" cy="287836"/>
          </a:xfrm>
          <a:prstGeom prst="rect">
            <a:avLst/>
          </a:prstGeom>
          <a:solidFill>
            <a:srgbClr val="BFBFBF"/>
          </a:solidFill>
          <a:ln w="9525">
            <a:noFill/>
            <a:miter lim="800000"/>
            <a:headEnd/>
            <a:tailEnd/>
          </a:ln>
          <a:effectLst/>
        </p:spPr>
        <p:txBody>
          <a:bodyPr wrap="square" lIns="92075" tIns="46038" rIns="92075" bIns="46038">
            <a:spAutoFit/>
          </a:bodyPr>
          <a:lstStyle/>
          <a:p>
            <a:pPr algn="ctr" eaLnBrk="1" hangingPunct="1">
              <a:defRPr/>
            </a:pPr>
            <a:r>
              <a:rPr lang="en-US" sz="1200" b="1" dirty="0">
                <a:solidFill>
                  <a:srgbClr val="050505"/>
                </a:solidFill>
                <a:latin typeface="Arial" charset="0"/>
              </a:rPr>
              <a:t> PARUL INSTITUTE OF ENGINEERING AND TECHNOLOGY, PARUL UNIVERSITY</a:t>
            </a:r>
            <a:endParaRPr lang="en-US" sz="1200" dirty="0">
              <a:solidFill>
                <a:srgbClr val="050505"/>
              </a:solidFill>
            </a:endParaRPr>
          </a:p>
        </p:txBody>
      </p:sp>
      <p:sp>
        <p:nvSpPr>
          <p:cNvPr id="12" name="TextBox 11"/>
          <p:cNvSpPr txBox="1"/>
          <p:nvPr/>
        </p:nvSpPr>
        <p:spPr>
          <a:xfrm>
            <a:off x="814151" y="1307826"/>
            <a:ext cx="8155577" cy="374205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Poppins" panose="00000500000000000000" pitchFamily="2" charset="0"/>
                <a:cs typeface="Poppins" panose="00000500000000000000" pitchFamily="2" charset="0"/>
              </a:rPr>
              <a:t>Introduction</a:t>
            </a:r>
          </a:p>
          <a:p>
            <a:pPr marL="342900" indent="-342900">
              <a:lnSpc>
                <a:spcPct val="150000"/>
              </a:lnSpc>
              <a:buFont typeface="Arial" panose="020B0604020202020204" pitchFamily="34" charset="0"/>
              <a:buChar char="•"/>
            </a:pPr>
            <a:r>
              <a:rPr lang="en-US" sz="2000" dirty="0">
                <a:latin typeface="Poppins" panose="00000500000000000000" pitchFamily="2" charset="0"/>
                <a:cs typeface="Poppins" panose="00000500000000000000" pitchFamily="2" charset="0"/>
              </a:rPr>
              <a:t>List of Table</a:t>
            </a:r>
          </a:p>
          <a:p>
            <a:pPr marL="342900" indent="-342900">
              <a:lnSpc>
                <a:spcPct val="150000"/>
              </a:lnSpc>
              <a:buFont typeface="Arial" panose="020B0604020202020204" pitchFamily="34" charset="0"/>
              <a:buChar char="•"/>
            </a:pPr>
            <a:r>
              <a:rPr lang="en-US" sz="2000" dirty="0">
                <a:latin typeface="Poppins" panose="00000500000000000000" pitchFamily="2" charset="0"/>
                <a:cs typeface="Poppins" panose="00000500000000000000" pitchFamily="2" charset="0"/>
              </a:rPr>
              <a:t>Literature Review</a:t>
            </a:r>
          </a:p>
          <a:p>
            <a:pPr marL="342900" indent="-342900">
              <a:lnSpc>
                <a:spcPct val="150000"/>
              </a:lnSpc>
              <a:buFont typeface="Arial" panose="020B0604020202020204" pitchFamily="34" charset="0"/>
              <a:buChar char="•"/>
            </a:pPr>
            <a:r>
              <a:rPr lang="en-US" sz="2000" dirty="0">
                <a:latin typeface="Poppins" panose="00000500000000000000" pitchFamily="2" charset="0"/>
                <a:cs typeface="Poppins" panose="00000500000000000000" pitchFamily="2" charset="0"/>
              </a:rPr>
              <a:t>Research gap</a:t>
            </a:r>
          </a:p>
          <a:p>
            <a:pPr marL="342900" indent="-342900">
              <a:lnSpc>
                <a:spcPct val="150000"/>
              </a:lnSpc>
              <a:buFont typeface="Arial" panose="020B0604020202020204" pitchFamily="34" charset="0"/>
              <a:buChar char="•"/>
            </a:pPr>
            <a:r>
              <a:rPr lang="en-US" sz="2000" dirty="0">
                <a:latin typeface="Poppins" panose="00000500000000000000" pitchFamily="2" charset="0"/>
                <a:cs typeface="Poppins" panose="00000500000000000000" pitchFamily="2" charset="0"/>
              </a:rPr>
              <a:t>Problem Definition</a:t>
            </a:r>
          </a:p>
          <a:p>
            <a:pPr marL="342900" indent="-342900">
              <a:lnSpc>
                <a:spcPct val="150000"/>
              </a:lnSpc>
              <a:buFont typeface="Arial" panose="020B0604020202020204" pitchFamily="34" charset="0"/>
              <a:buChar char="•"/>
            </a:pPr>
            <a:r>
              <a:rPr lang="en-US" sz="2000" dirty="0">
                <a:latin typeface="Poppins" panose="00000500000000000000" pitchFamily="2" charset="0"/>
                <a:cs typeface="Poppins" panose="00000500000000000000" pitchFamily="2" charset="0"/>
              </a:rPr>
              <a:t>Aim &amp; Objectives</a:t>
            </a:r>
          </a:p>
          <a:p>
            <a:pPr marL="342900" indent="-342900">
              <a:lnSpc>
                <a:spcPct val="150000"/>
              </a:lnSpc>
              <a:buFont typeface="Arial" panose="020B0604020202020204" pitchFamily="34" charset="0"/>
              <a:buChar char="•"/>
            </a:pPr>
            <a:r>
              <a:rPr lang="en-US" sz="2000" dirty="0">
                <a:latin typeface="Poppins" panose="00000500000000000000" pitchFamily="2" charset="0"/>
                <a:cs typeface="Poppins" panose="00000500000000000000" pitchFamily="2" charset="0"/>
              </a:rPr>
              <a:t>Methodology</a:t>
            </a:r>
          </a:p>
          <a:p>
            <a:pPr marL="342900" indent="-342900">
              <a:lnSpc>
                <a:spcPct val="150000"/>
              </a:lnSpc>
              <a:buFont typeface="Arial" panose="020B0604020202020204" pitchFamily="34" charset="0"/>
              <a:buChar char="•"/>
            </a:pPr>
            <a:r>
              <a:rPr lang="en-US" sz="2000" dirty="0">
                <a:latin typeface="Poppins" panose="00000500000000000000" pitchFamily="2" charset="0"/>
                <a:cs typeface="Poppins" panose="00000500000000000000" pitchFamily="2" charset="0"/>
              </a:rPr>
              <a:t>References</a:t>
            </a:r>
            <a:endParaRPr lang="en-IN" sz="20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880638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15">
            <a:extLst>
              <a:ext uri="{FF2B5EF4-FFF2-40B4-BE49-F238E27FC236}">
                <a16:creationId xmlns:a16="http://schemas.microsoft.com/office/drawing/2014/main" id="{A86F337B-CEA5-4D3B-A709-35136A64E916}"/>
              </a:ext>
            </a:extLst>
          </p:cNvPr>
          <p:cNvSpPr/>
          <p:nvPr/>
        </p:nvSpPr>
        <p:spPr>
          <a:xfrm>
            <a:off x="0" y="0"/>
            <a:ext cx="9608024" cy="756000"/>
          </a:xfrm>
          <a:custGeom>
            <a:avLst/>
            <a:gdLst>
              <a:gd name="connsiteX0" fmla="*/ 0 w 8765002"/>
              <a:gd name="connsiteY0" fmla="*/ 0 h 1157400"/>
              <a:gd name="connsiteX1" fmla="*/ 7607602 w 8765002"/>
              <a:gd name="connsiteY1" fmla="*/ 0 h 1157400"/>
              <a:gd name="connsiteX2" fmla="*/ 8765002 w 8765002"/>
              <a:gd name="connsiteY2" fmla="*/ 0 h 1157400"/>
              <a:gd name="connsiteX3" fmla="*/ 760760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6974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5002" h="1157400">
                <a:moveTo>
                  <a:pt x="0" y="0"/>
                </a:moveTo>
                <a:lnTo>
                  <a:pt x="7607602" y="0"/>
                </a:lnTo>
                <a:lnTo>
                  <a:pt x="8765002" y="0"/>
                </a:lnTo>
                <a:lnTo>
                  <a:pt x="7924865" y="1138735"/>
                </a:lnTo>
                <a:lnTo>
                  <a:pt x="0" y="1157400"/>
                </a:lnTo>
                <a:lnTo>
                  <a:pt x="0" y="0"/>
                </a:lnTo>
                <a:close/>
              </a:path>
            </a:pathLst>
          </a:cu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6" name="Group 5">
            <a:extLst>
              <a:ext uri="{FF2B5EF4-FFF2-40B4-BE49-F238E27FC236}">
                <a16:creationId xmlns:a16="http://schemas.microsoft.com/office/drawing/2014/main" id="{391D9D8F-7712-4A79-A1C6-100655B6B7A1}"/>
              </a:ext>
            </a:extLst>
          </p:cNvPr>
          <p:cNvGrpSpPr/>
          <p:nvPr/>
        </p:nvGrpSpPr>
        <p:grpSpPr>
          <a:xfrm>
            <a:off x="8969728" y="1"/>
            <a:ext cx="3239069" cy="756000"/>
            <a:chOff x="8045711" y="1"/>
            <a:chExt cx="4146289" cy="900000"/>
          </a:xfrm>
          <a:solidFill>
            <a:schemeClr val="bg1">
              <a:lumMod val="75000"/>
            </a:schemeClr>
          </a:solidFill>
        </p:grpSpPr>
        <p:sp>
          <p:nvSpPr>
            <p:cNvPr id="7" name="Freeform: Shape 17">
              <a:extLst>
                <a:ext uri="{FF2B5EF4-FFF2-40B4-BE49-F238E27FC236}">
                  <a16:creationId xmlns:a16="http://schemas.microsoft.com/office/drawing/2014/main" id="{7AE957DA-DA87-4D38-A6AF-825EE424771D}"/>
                </a:ext>
              </a:extLst>
            </p:cNvPr>
            <p:cNvSpPr/>
            <p:nvPr/>
          </p:nvSpPr>
          <p:spPr>
            <a:xfrm>
              <a:off x="8045711" y="1"/>
              <a:ext cx="1157399" cy="900000"/>
            </a:xfrm>
            <a:custGeom>
              <a:avLst/>
              <a:gdLst>
                <a:gd name="connsiteX0" fmla="*/ 1157399 w 1157399"/>
                <a:gd name="connsiteY0" fmla="*/ 0 h 1157400"/>
                <a:gd name="connsiteX1" fmla="*/ 1157399 w 1157399"/>
                <a:gd name="connsiteY1" fmla="*/ 1157400 h 1157400"/>
                <a:gd name="connsiteX2" fmla="*/ 0 w 1157399"/>
                <a:gd name="connsiteY2" fmla="*/ 1157400 h 1157400"/>
                <a:gd name="connsiteX3" fmla="*/ 1157399 w 1157399"/>
                <a:gd name="connsiteY3" fmla="*/ 0 h 1157400"/>
              </a:gdLst>
              <a:ahLst/>
              <a:cxnLst>
                <a:cxn ang="0">
                  <a:pos x="connsiteX0" y="connsiteY0"/>
                </a:cxn>
                <a:cxn ang="0">
                  <a:pos x="connsiteX1" y="connsiteY1"/>
                </a:cxn>
                <a:cxn ang="0">
                  <a:pos x="connsiteX2" y="connsiteY2"/>
                </a:cxn>
                <a:cxn ang="0">
                  <a:pos x="connsiteX3" y="connsiteY3"/>
                </a:cxn>
              </a:cxnLst>
              <a:rect l="l" t="t" r="r" b="b"/>
              <a:pathLst>
                <a:path w="1157399" h="1157400">
                  <a:moveTo>
                    <a:pt x="1157399" y="0"/>
                  </a:moveTo>
                  <a:lnTo>
                    <a:pt x="1157399" y="1157400"/>
                  </a:lnTo>
                  <a:lnTo>
                    <a:pt x="0" y="1157400"/>
                  </a:lnTo>
                  <a:lnTo>
                    <a:pt x="115739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8" name="Freeform: Shape 18">
              <a:extLst>
                <a:ext uri="{FF2B5EF4-FFF2-40B4-BE49-F238E27FC236}">
                  <a16:creationId xmlns:a16="http://schemas.microsoft.com/office/drawing/2014/main" id="{BD503AD9-EEAB-4D04-93B6-7BB8F33AD228}"/>
                </a:ext>
              </a:extLst>
            </p:cNvPr>
            <p:cNvSpPr/>
            <p:nvPr/>
          </p:nvSpPr>
          <p:spPr>
            <a:xfrm>
              <a:off x="9203112" y="1"/>
              <a:ext cx="2988888" cy="900000"/>
            </a:xfrm>
            <a:custGeom>
              <a:avLst/>
              <a:gdLst>
                <a:gd name="connsiteX0" fmla="*/ 0 w 2988888"/>
                <a:gd name="connsiteY0" fmla="*/ 0 h 1157400"/>
                <a:gd name="connsiteX1" fmla="*/ 2988888 w 2988888"/>
                <a:gd name="connsiteY1" fmla="*/ 0 h 1157400"/>
                <a:gd name="connsiteX2" fmla="*/ 2988888 w 2988888"/>
                <a:gd name="connsiteY2" fmla="*/ 1157400 h 1157400"/>
                <a:gd name="connsiteX3" fmla="*/ 0 w 2988888"/>
                <a:gd name="connsiteY3" fmla="*/ 1157400 h 1157400"/>
                <a:gd name="connsiteX4" fmla="*/ 0 w 2988888"/>
                <a:gd name="connsiteY4" fmla="*/ 0 h 11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8888" h="1157400">
                  <a:moveTo>
                    <a:pt x="0" y="0"/>
                  </a:moveTo>
                  <a:lnTo>
                    <a:pt x="2988888" y="0"/>
                  </a:lnTo>
                  <a:lnTo>
                    <a:pt x="2988888" y="1157400"/>
                  </a:lnTo>
                  <a:lnTo>
                    <a:pt x="0" y="1157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pic>
        <p:nvPicPr>
          <p:cNvPr id="9" name="Picture 8">
            <a:extLst>
              <a:ext uri="{FF2B5EF4-FFF2-40B4-BE49-F238E27FC236}">
                <a16:creationId xmlns:a16="http://schemas.microsoft.com/office/drawing/2014/main" id="{9F68686D-EA23-4BC0-BC19-DA5086911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7161" y="-263479"/>
            <a:ext cx="1284702" cy="1284702"/>
          </a:xfrm>
          <a:prstGeom prst="rect">
            <a:avLst/>
          </a:prstGeom>
        </p:spPr>
      </p:pic>
      <p:sp>
        <p:nvSpPr>
          <p:cNvPr id="10" name="TextBox 9"/>
          <p:cNvSpPr txBox="1"/>
          <p:nvPr/>
        </p:nvSpPr>
        <p:spPr>
          <a:xfrm>
            <a:off x="0" y="147167"/>
            <a:ext cx="8919337" cy="523220"/>
          </a:xfrm>
          <a:prstGeom prst="rect">
            <a:avLst/>
          </a:prstGeom>
          <a:noFill/>
        </p:spPr>
        <p:txBody>
          <a:bodyPr wrap="square" rtlCol="0">
            <a:spAutoFit/>
          </a:bodyPr>
          <a:lstStyle/>
          <a:p>
            <a:pPr algn="ctr"/>
            <a:r>
              <a:rPr lang="en-US" sz="2800" b="1" dirty="0">
                <a:latin typeface="Montserrat" pitchFamily="2" charset="0"/>
              </a:rPr>
              <a:t>REFERENCES</a:t>
            </a:r>
          </a:p>
        </p:txBody>
      </p:sp>
      <p:sp>
        <p:nvSpPr>
          <p:cNvPr id="16" name="Rectangle 15"/>
          <p:cNvSpPr/>
          <p:nvPr/>
        </p:nvSpPr>
        <p:spPr>
          <a:xfrm>
            <a:off x="11522075" y="6400800"/>
            <a:ext cx="669925" cy="274638"/>
          </a:xfrm>
          <a:prstGeom prst="rect">
            <a:avLst/>
          </a:pr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Text Box 13"/>
          <p:cNvSpPr txBox="1">
            <a:spLocks noChangeArrowheads="1"/>
          </p:cNvSpPr>
          <p:nvPr/>
        </p:nvSpPr>
        <p:spPr bwMode="auto">
          <a:xfrm>
            <a:off x="0" y="6387602"/>
            <a:ext cx="11382233" cy="287836"/>
          </a:xfrm>
          <a:prstGeom prst="rect">
            <a:avLst/>
          </a:prstGeom>
          <a:solidFill>
            <a:srgbClr val="BFBFBF"/>
          </a:solidFill>
          <a:ln w="9525">
            <a:noFill/>
            <a:miter lim="800000"/>
            <a:headEnd/>
            <a:tailEnd/>
          </a:ln>
          <a:effectLst/>
        </p:spPr>
        <p:txBody>
          <a:bodyPr wrap="square" lIns="92075" tIns="46038" rIns="92075" bIns="46038">
            <a:spAutoFit/>
          </a:bodyPr>
          <a:lstStyle/>
          <a:p>
            <a:pPr algn="ctr" eaLnBrk="1" hangingPunct="1">
              <a:defRPr/>
            </a:pPr>
            <a:r>
              <a:rPr lang="en-US" sz="1200" b="1" dirty="0">
                <a:solidFill>
                  <a:srgbClr val="050505"/>
                </a:solidFill>
                <a:latin typeface="Arial" charset="0"/>
              </a:rPr>
              <a:t> PARUL INSTITUTE OF ENGINEERING AND TECHNOLOGY, PARUL UNIVERSITY</a:t>
            </a:r>
            <a:endParaRPr lang="en-US" sz="1200" dirty="0">
              <a:solidFill>
                <a:srgbClr val="050505"/>
              </a:solidFill>
            </a:endParaRPr>
          </a:p>
        </p:txBody>
      </p:sp>
      <p:sp>
        <p:nvSpPr>
          <p:cNvPr id="13" name="TextBox 12"/>
          <p:cNvSpPr txBox="1"/>
          <p:nvPr/>
        </p:nvSpPr>
        <p:spPr>
          <a:xfrm>
            <a:off x="362309" y="4078078"/>
            <a:ext cx="11494728" cy="46859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endParaRPr lang="en-US" dirty="0">
              <a:latin typeface="Poppins" panose="00000500000000000000" pitchFamily="2" charset="0"/>
              <a:cs typeface="Poppins" panose="00000500000000000000" pitchFamily="2" charset="0"/>
            </a:endParaRPr>
          </a:p>
        </p:txBody>
      </p:sp>
      <p:sp>
        <p:nvSpPr>
          <p:cNvPr id="15" name="TextBox 14">
            <a:extLst>
              <a:ext uri="{FF2B5EF4-FFF2-40B4-BE49-F238E27FC236}">
                <a16:creationId xmlns:a16="http://schemas.microsoft.com/office/drawing/2014/main" id="{FD1C4FAB-A93B-E7D2-E2D7-275B67CA47E7}"/>
              </a:ext>
            </a:extLst>
          </p:cNvPr>
          <p:cNvSpPr txBox="1"/>
          <p:nvPr/>
        </p:nvSpPr>
        <p:spPr>
          <a:xfrm>
            <a:off x="157316" y="1021223"/>
            <a:ext cx="11877368" cy="1754326"/>
          </a:xfrm>
          <a:prstGeom prst="rect">
            <a:avLst/>
          </a:prstGeom>
          <a:noFill/>
        </p:spPr>
        <p:txBody>
          <a:bodyPr wrap="square" rtlCol="0">
            <a:spAutoFit/>
          </a:bodyPr>
          <a:lstStyle/>
          <a:p>
            <a:pPr marL="342900" lvl="0" indent="-342900" eaLnBrk="0" fontAlgn="base" hangingPunct="0">
              <a:spcBef>
                <a:spcPct val="0"/>
              </a:spcBef>
              <a:spcAft>
                <a:spcPct val="0"/>
              </a:spcAft>
              <a:buAutoNum type="arabicPeriod" startAt="13"/>
            </a:pPr>
            <a:r>
              <a:rPr lang="en-IN" dirty="0"/>
              <a:t>Parmar, K., Parmar, N., Parwani, A. K., &amp; Tripathi, S. (2025). Experimental studies and machine learning approaches for thermal parameters prediction and data analysis in closed-loop pulsating heat pipes with </a:t>
            </a:r>
            <a:r>
              <a:rPr lang="en-IN" dirty="0" err="1"/>
              <a:t>Al₂O</a:t>
            </a:r>
            <a:r>
              <a:rPr lang="en-IN" dirty="0"/>
              <a:t>₃–DI water nanofluid. </a:t>
            </a:r>
            <a:r>
              <a:rPr lang="en-IN" i="1" dirty="0"/>
              <a:t>Journal of Thermal Analysis and Calorimetry</a:t>
            </a:r>
            <a:r>
              <a:rPr lang="en-IN" dirty="0"/>
              <a:t>. </a:t>
            </a:r>
            <a:r>
              <a:rPr lang="en-IN" dirty="0">
                <a:hlinkClick r:id="rId3"/>
              </a:rPr>
              <a:t>https://doi.org/10.1007/s10973-024-13859-1</a:t>
            </a:r>
            <a:endParaRPr lang="en-IN" dirty="0"/>
          </a:p>
          <a:p>
            <a:pPr lvl="0" eaLnBrk="0" fontAlgn="base" hangingPunct="0">
              <a:spcBef>
                <a:spcPct val="0"/>
              </a:spcBef>
              <a:spcAft>
                <a:spcPct val="0"/>
              </a:spcAft>
            </a:pPr>
            <a:endParaRPr lang="en-US" dirty="0">
              <a:latin typeface="Poppins" panose="00000500000000000000" pitchFamily="2" charset="0"/>
              <a:cs typeface="Poppins" panose="00000500000000000000" pitchFamily="2" charset="0"/>
            </a:endParaRPr>
          </a:p>
          <a:p>
            <a:pPr marL="342900" lvl="0" indent="-342900" eaLnBrk="0" fontAlgn="base" hangingPunct="0">
              <a:spcBef>
                <a:spcPct val="0"/>
              </a:spcBef>
              <a:spcAft>
                <a:spcPct val="0"/>
              </a:spcAft>
              <a:buFont typeface="+mj-lt"/>
              <a:buAutoNum type="arabicPeriod"/>
            </a:pPr>
            <a:endParaRPr lang="en-US" altLang="en-US" dirty="0">
              <a:latin typeface="Poppins" panose="00000500000000000000" pitchFamily="2" charset="0"/>
              <a:cs typeface="Poppins" panose="00000500000000000000" pitchFamily="2" charset="0"/>
            </a:endParaRPr>
          </a:p>
          <a:p>
            <a:pPr marL="342900" lvl="0" indent="-342900" eaLnBrk="0" fontAlgn="base" hangingPunct="0">
              <a:spcBef>
                <a:spcPct val="0"/>
              </a:spcBef>
              <a:spcAft>
                <a:spcPct val="0"/>
              </a:spcAft>
              <a:buFont typeface="+mj-lt"/>
              <a:buAutoNum type="arabicPeriod"/>
            </a:pPr>
            <a:endParaRPr lang="en-US" altLang="en-US"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47873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5">
            <a:extLst>
              <a:ext uri="{FF2B5EF4-FFF2-40B4-BE49-F238E27FC236}">
                <a16:creationId xmlns:a16="http://schemas.microsoft.com/office/drawing/2014/main" id="{571EE54B-E8FA-294D-D7F5-30EC581EA66D}"/>
              </a:ext>
            </a:extLst>
          </p:cNvPr>
          <p:cNvSpPr/>
          <p:nvPr/>
        </p:nvSpPr>
        <p:spPr>
          <a:xfrm>
            <a:off x="0" y="0"/>
            <a:ext cx="9608024" cy="756000"/>
          </a:xfrm>
          <a:custGeom>
            <a:avLst/>
            <a:gdLst>
              <a:gd name="connsiteX0" fmla="*/ 0 w 8765002"/>
              <a:gd name="connsiteY0" fmla="*/ 0 h 1157400"/>
              <a:gd name="connsiteX1" fmla="*/ 7607602 w 8765002"/>
              <a:gd name="connsiteY1" fmla="*/ 0 h 1157400"/>
              <a:gd name="connsiteX2" fmla="*/ 8765002 w 8765002"/>
              <a:gd name="connsiteY2" fmla="*/ 0 h 1157400"/>
              <a:gd name="connsiteX3" fmla="*/ 760760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6974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5002" h="1157400">
                <a:moveTo>
                  <a:pt x="0" y="0"/>
                </a:moveTo>
                <a:lnTo>
                  <a:pt x="7607602" y="0"/>
                </a:lnTo>
                <a:lnTo>
                  <a:pt x="8765002" y="0"/>
                </a:lnTo>
                <a:lnTo>
                  <a:pt x="7924865" y="1138735"/>
                </a:lnTo>
                <a:lnTo>
                  <a:pt x="0" y="1157400"/>
                </a:lnTo>
                <a:lnTo>
                  <a:pt x="0" y="0"/>
                </a:lnTo>
                <a:close/>
              </a:path>
            </a:pathLst>
          </a:cu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3" name="Group 2">
            <a:extLst>
              <a:ext uri="{FF2B5EF4-FFF2-40B4-BE49-F238E27FC236}">
                <a16:creationId xmlns:a16="http://schemas.microsoft.com/office/drawing/2014/main" id="{64E4CEB3-D525-36F7-90DD-684D8D1EFEBE}"/>
              </a:ext>
            </a:extLst>
          </p:cNvPr>
          <p:cNvGrpSpPr/>
          <p:nvPr/>
        </p:nvGrpSpPr>
        <p:grpSpPr>
          <a:xfrm>
            <a:off x="8969728" y="1"/>
            <a:ext cx="3239069" cy="756000"/>
            <a:chOff x="8045711" y="1"/>
            <a:chExt cx="4146289" cy="900000"/>
          </a:xfrm>
          <a:solidFill>
            <a:schemeClr val="bg1">
              <a:lumMod val="75000"/>
            </a:schemeClr>
          </a:solidFill>
        </p:grpSpPr>
        <p:sp>
          <p:nvSpPr>
            <p:cNvPr id="4" name="Freeform: Shape 17">
              <a:extLst>
                <a:ext uri="{FF2B5EF4-FFF2-40B4-BE49-F238E27FC236}">
                  <a16:creationId xmlns:a16="http://schemas.microsoft.com/office/drawing/2014/main" id="{4BE4BC4B-C408-65A2-7151-74BFB5CFFBDA}"/>
                </a:ext>
              </a:extLst>
            </p:cNvPr>
            <p:cNvSpPr/>
            <p:nvPr/>
          </p:nvSpPr>
          <p:spPr>
            <a:xfrm>
              <a:off x="8045711" y="1"/>
              <a:ext cx="1157399" cy="900000"/>
            </a:xfrm>
            <a:custGeom>
              <a:avLst/>
              <a:gdLst>
                <a:gd name="connsiteX0" fmla="*/ 1157399 w 1157399"/>
                <a:gd name="connsiteY0" fmla="*/ 0 h 1157400"/>
                <a:gd name="connsiteX1" fmla="*/ 1157399 w 1157399"/>
                <a:gd name="connsiteY1" fmla="*/ 1157400 h 1157400"/>
                <a:gd name="connsiteX2" fmla="*/ 0 w 1157399"/>
                <a:gd name="connsiteY2" fmla="*/ 1157400 h 1157400"/>
                <a:gd name="connsiteX3" fmla="*/ 1157399 w 1157399"/>
                <a:gd name="connsiteY3" fmla="*/ 0 h 1157400"/>
              </a:gdLst>
              <a:ahLst/>
              <a:cxnLst>
                <a:cxn ang="0">
                  <a:pos x="connsiteX0" y="connsiteY0"/>
                </a:cxn>
                <a:cxn ang="0">
                  <a:pos x="connsiteX1" y="connsiteY1"/>
                </a:cxn>
                <a:cxn ang="0">
                  <a:pos x="connsiteX2" y="connsiteY2"/>
                </a:cxn>
                <a:cxn ang="0">
                  <a:pos x="connsiteX3" y="connsiteY3"/>
                </a:cxn>
              </a:cxnLst>
              <a:rect l="l" t="t" r="r" b="b"/>
              <a:pathLst>
                <a:path w="1157399" h="1157400">
                  <a:moveTo>
                    <a:pt x="1157399" y="0"/>
                  </a:moveTo>
                  <a:lnTo>
                    <a:pt x="1157399" y="1157400"/>
                  </a:lnTo>
                  <a:lnTo>
                    <a:pt x="0" y="1157400"/>
                  </a:lnTo>
                  <a:lnTo>
                    <a:pt x="115739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5" name="Freeform: Shape 18">
              <a:extLst>
                <a:ext uri="{FF2B5EF4-FFF2-40B4-BE49-F238E27FC236}">
                  <a16:creationId xmlns:a16="http://schemas.microsoft.com/office/drawing/2014/main" id="{C33D7AB7-B7C1-46A5-4CFD-65EC543CCDD8}"/>
                </a:ext>
              </a:extLst>
            </p:cNvPr>
            <p:cNvSpPr/>
            <p:nvPr/>
          </p:nvSpPr>
          <p:spPr>
            <a:xfrm>
              <a:off x="9203112" y="1"/>
              <a:ext cx="2988888" cy="900000"/>
            </a:xfrm>
            <a:custGeom>
              <a:avLst/>
              <a:gdLst>
                <a:gd name="connsiteX0" fmla="*/ 0 w 2988888"/>
                <a:gd name="connsiteY0" fmla="*/ 0 h 1157400"/>
                <a:gd name="connsiteX1" fmla="*/ 2988888 w 2988888"/>
                <a:gd name="connsiteY1" fmla="*/ 0 h 1157400"/>
                <a:gd name="connsiteX2" fmla="*/ 2988888 w 2988888"/>
                <a:gd name="connsiteY2" fmla="*/ 1157400 h 1157400"/>
                <a:gd name="connsiteX3" fmla="*/ 0 w 2988888"/>
                <a:gd name="connsiteY3" fmla="*/ 1157400 h 1157400"/>
                <a:gd name="connsiteX4" fmla="*/ 0 w 2988888"/>
                <a:gd name="connsiteY4" fmla="*/ 0 h 11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8888" h="1157400">
                  <a:moveTo>
                    <a:pt x="0" y="0"/>
                  </a:moveTo>
                  <a:lnTo>
                    <a:pt x="2988888" y="0"/>
                  </a:lnTo>
                  <a:lnTo>
                    <a:pt x="2988888" y="1157400"/>
                  </a:lnTo>
                  <a:lnTo>
                    <a:pt x="0" y="1157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pic>
        <p:nvPicPr>
          <p:cNvPr id="6" name="Picture 5">
            <a:extLst>
              <a:ext uri="{FF2B5EF4-FFF2-40B4-BE49-F238E27FC236}">
                <a16:creationId xmlns:a16="http://schemas.microsoft.com/office/drawing/2014/main" id="{2EB35267-FC4F-4300-F698-9D58BE882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7161" y="-263479"/>
            <a:ext cx="1284702" cy="1284702"/>
          </a:xfrm>
          <a:prstGeom prst="rect">
            <a:avLst/>
          </a:prstGeom>
        </p:spPr>
      </p:pic>
      <p:sp>
        <p:nvSpPr>
          <p:cNvPr id="7" name="TextBox 6">
            <a:extLst>
              <a:ext uri="{FF2B5EF4-FFF2-40B4-BE49-F238E27FC236}">
                <a16:creationId xmlns:a16="http://schemas.microsoft.com/office/drawing/2014/main" id="{8DBB5CAC-F976-062C-9B25-F64A00F356C3}"/>
              </a:ext>
            </a:extLst>
          </p:cNvPr>
          <p:cNvSpPr txBox="1"/>
          <p:nvPr/>
        </p:nvSpPr>
        <p:spPr>
          <a:xfrm>
            <a:off x="0" y="147167"/>
            <a:ext cx="8919337" cy="523220"/>
          </a:xfrm>
          <a:prstGeom prst="rect">
            <a:avLst/>
          </a:prstGeom>
          <a:noFill/>
        </p:spPr>
        <p:txBody>
          <a:bodyPr wrap="square" rtlCol="0">
            <a:spAutoFit/>
          </a:bodyPr>
          <a:lstStyle/>
          <a:p>
            <a:pPr algn="ctr"/>
            <a:r>
              <a:rPr lang="en-US" sz="2800" b="1" dirty="0">
                <a:latin typeface="Montserrat" pitchFamily="2" charset="0"/>
              </a:rPr>
              <a:t>LIST OF TABLE</a:t>
            </a:r>
          </a:p>
        </p:txBody>
      </p:sp>
      <p:sp>
        <p:nvSpPr>
          <p:cNvPr id="8" name="Rectangle 7">
            <a:extLst>
              <a:ext uri="{FF2B5EF4-FFF2-40B4-BE49-F238E27FC236}">
                <a16:creationId xmlns:a16="http://schemas.microsoft.com/office/drawing/2014/main" id="{12AD4739-FC16-A074-AE4D-9B8C91C4FDA2}"/>
              </a:ext>
            </a:extLst>
          </p:cNvPr>
          <p:cNvSpPr/>
          <p:nvPr/>
        </p:nvSpPr>
        <p:spPr>
          <a:xfrm>
            <a:off x="11522075" y="6400800"/>
            <a:ext cx="669925" cy="274638"/>
          </a:xfrm>
          <a:prstGeom prst="rect">
            <a:avLst/>
          </a:pr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 Box 13">
            <a:extLst>
              <a:ext uri="{FF2B5EF4-FFF2-40B4-BE49-F238E27FC236}">
                <a16:creationId xmlns:a16="http://schemas.microsoft.com/office/drawing/2014/main" id="{47AFB590-9675-CCEC-0A78-3054B80C597B}"/>
              </a:ext>
            </a:extLst>
          </p:cNvPr>
          <p:cNvSpPr txBox="1">
            <a:spLocks noChangeArrowheads="1"/>
          </p:cNvSpPr>
          <p:nvPr/>
        </p:nvSpPr>
        <p:spPr bwMode="auto">
          <a:xfrm>
            <a:off x="0" y="6387602"/>
            <a:ext cx="11382233" cy="287836"/>
          </a:xfrm>
          <a:prstGeom prst="rect">
            <a:avLst/>
          </a:prstGeom>
          <a:solidFill>
            <a:srgbClr val="BFBFBF"/>
          </a:solidFill>
          <a:ln w="9525">
            <a:noFill/>
            <a:miter lim="800000"/>
            <a:headEnd/>
            <a:tailEnd/>
          </a:ln>
          <a:effectLst/>
        </p:spPr>
        <p:txBody>
          <a:bodyPr wrap="square" lIns="92075" tIns="46038" rIns="92075" bIns="46038">
            <a:spAutoFit/>
          </a:bodyPr>
          <a:lstStyle/>
          <a:p>
            <a:pPr algn="ctr" eaLnBrk="1" hangingPunct="1">
              <a:defRPr/>
            </a:pPr>
            <a:r>
              <a:rPr lang="en-US" sz="1200" b="1" dirty="0">
                <a:solidFill>
                  <a:srgbClr val="050505"/>
                </a:solidFill>
                <a:latin typeface="Arial" charset="0"/>
              </a:rPr>
              <a:t> PARUL INSTITUTE OF ENGINEERING AND TECHNOLOGY, PARUL UNIVERSITY</a:t>
            </a:r>
            <a:endParaRPr lang="en-US" sz="1200" dirty="0">
              <a:solidFill>
                <a:srgbClr val="050505"/>
              </a:solidFill>
            </a:endParaRPr>
          </a:p>
        </p:txBody>
      </p:sp>
      <p:graphicFrame>
        <p:nvGraphicFramePr>
          <p:cNvPr id="10" name="Table 9">
            <a:extLst>
              <a:ext uri="{FF2B5EF4-FFF2-40B4-BE49-F238E27FC236}">
                <a16:creationId xmlns:a16="http://schemas.microsoft.com/office/drawing/2014/main" id="{2F1E2FFB-4A53-1538-808C-CC9AB29205AF}"/>
              </a:ext>
            </a:extLst>
          </p:cNvPr>
          <p:cNvGraphicFramePr>
            <a:graphicFrameLocks noGrp="1"/>
          </p:cNvGraphicFramePr>
          <p:nvPr>
            <p:extLst>
              <p:ext uri="{D42A27DB-BD31-4B8C-83A1-F6EECF244321}">
                <p14:modId xmlns:p14="http://schemas.microsoft.com/office/powerpoint/2010/main" val="957853107"/>
              </p:ext>
            </p:extLst>
          </p:nvPr>
        </p:nvGraphicFramePr>
        <p:xfrm>
          <a:off x="481781" y="1221111"/>
          <a:ext cx="10540180" cy="3606800"/>
        </p:xfrm>
        <a:graphic>
          <a:graphicData uri="http://schemas.openxmlformats.org/drawingml/2006/table">
            <a:tbl>
              <a:tblPr firstRow="1" bandRow="1">
                <a:tableStyleId>{5C22544A-7EE6-4342-B048-85BDC9FD1C3A}</a:tableStyleId>
              </a:tblPr>
              <a:tblGrid>
                <a:gridCol w="2108036">
                  <a:extLst>
                    <a:ext uri="{9D8B030D-6E8A-4147-A177-3AD203B41FA5}">
                      <a16:colId xmlns:a16="http://schemas.microsoft.com/office/drawing/2014/main" val="441388149"/>
                    </a:ext>
                  </a:extLst>
                </a:gridCol>
                <a:gridCol w="2108036">
                  <a:extLst>
                    <a:ext uri="{9D8B030D-6E8A-4147-A177-3AD203B41FA5}">
                      <a16:colId xmlns:a16="http://schemas.microsoft.com/office/drawing/2014/main" val="2083400061"/>
                    </a:ext>
                  </a:extLst>
                </a:gridCol>
                <a:gridCol w="2108036">
                  <a:extLst>
                    <a:ext uri="{9D8B030D-6E8A-4147-A177-3AD203B41FA5}">
                      <a16:colId xmlns:a16="http://schemas.microsoft.com/office/drawing/2014/main" val="779109859"/>
                    </a:ext>
                  </a:extLst>
                </a:gridCol>
                <a:gridCol w="2108036">
                  <a:extLst>
                    <a:ext uri="{9D8B030D-6E8A-4147-A177-3AD203B41FA5}">
                      <a16:colId xmlns:a16="http://schemas.microsoft.com/office/drawing/2014/main" val="1807009427"/>
                    </a:ext>
                  </a:extLst>
                </a:gridCol>
                <a:gridCol w="2108036">
                  <a:extLst>
                    <a:ext uri="{9D8B030D-6E8A-4147-A177-3AD203B41FA5}">
                      <a16:colId xmlns:a16="http://schemas.microsoft.com/office/drawing/2014/main" val="1820205943"/>
                    </a:ext>
                  </a:extLst>
                </a:gridCol>
              </a:tblGrid>
              <a:tr h="370840">
                <a:tc>
                  <a:txBody>
                    <a:bodyPr/>
                    <a:lstStyle/>
                    <a:p>
                      <a:pPr algn="ctr"/>
                      <a:r>
                        <a:rPr lang="en-US" b="1" dirty="0">
                          <a:solidFill>
                            <a:schemeClr val="tx1"/>
                          </a:solidFill>
                          <a:latin typeface="Poppins" panose="00000500000000000000" pitchFamily="2" charset="0"/>
                          <a:cs typeface="Poppins" panose="00000500000000000000" pitchFamily="2" charset="0"/>
                        </a:rPr>
                        <a:t>SR. NO</a:t>
                      </a:r>
                      <a:endParaRPr lang="en-IN" b="1" dirty="0">
                        <a:solidFill>
                          <a:schemeClr val="tx1"/>
                        </a:solidFill>
                        <a:latin typeface="Poppins" panose="00000500000000000000" pitchFamily="2" charset="0"/>
                        <a:cs typeface="Poppins" panose="00000500000000000000" pitchFamily="2" charset="0"/>
                      </a:endParaRPr>
                    </a:p>
                  </a:txBody>
                  <a:tcPr/>
                </a:tc>
                <a:tc>
                  <a:txBody>
                    <a:bodyPr/>
                    <a:lstStyle/>
                    <a:p>
                      <a:pPr algn="ctr"/>
                      <a:r>
                        <a:rPr lang="en-US" b="1" dirty="0">
                          <a:solidFill>
                            <a:schemeClr val="tx1"/>
                          </a:solidFill>
                          <a:latin typeface="Poppins" panose="00000500000000000000" pitchFamily="2" charset="0"/>
                          <a:cs typeface="Poppins" panose="00000500000000000000" pitchFamily="2" charset="0"/>
                        </a:rPr>
                        <a:t>Conventional Fluids</a:t>
                      </a:r>
                      <a:endParaRPr lang="en-IN" b="1" dirty="0">
                        <a:solidFill>
                          <a:schemeClr val="tx1"/>
                        </a:solidFill>
                        <a:latin typeface="Poppins" panose="00000500000000000000" pitchFamily="2" charset="0"/>
                        <a:cs typeface="Poppins" panose="00000500000000000000" pitchFamily="2" charset="0"/>
                      </a:endParaRPr>
                    </a:p>
                  </a:txBody>
                  <a:tcPr/>
                </a:tc>
                <a:tc>
                  <a:txBody>
                    <a:bodyPr/>
                    <a:lstStyle/>
                    <a:p>
                      <a:pPr algn="ctr"/>
                      <a:r>
                        <a:rPr lang="en-US" b="1" dirty="0">
                          <a:solidFill>
                            <a:schemeClr val="tx1"/>
                          </a:solidFill>
                          <a:latin typeface="Poppins" panose="00000500000000000000" pitchFamily="2" charset="0"/>
                          <a:cs typeface="Poppins" panose="00000500000000000000" pitchFamily="2" charset="0"/>
                        </a:rPr>
                        <a:t>TR</a:t>
                      </a:r>
                      <a:endParaRPr lang="en-IN" b="1" dirty="0">
                        <a:solidFill>
                          <a:schemeClr val="tx1"/>
                        </a:solidFill>
                        <a:latin typeface="Poppins" panose="00000500000000000000" pitchFamily="2" charset="0"/>
                        <a:cs typeface="Poppins" panose="00000500000000000000" pitchFamily="2" charset="0"/>
                      </a:endParaRPr>
                    </a:p>
                  </a:txBody>
                  <a:tcPr/>
                </a:tc>
                <a:tc>
                  <a:txBody>
                    <a:bodyPr/>
                    <a:lstStyle/>
                    <a:p>
                      <a:pPr algn="ctr"/>
                      <a:r>
                        <a:rPr lang="en-US" b="1" dirty="0">
                          <a:solidFill>
                            <a:schemeClr val="tx1"/>
                          </a:solidFill>
                          <a:latin typeface="Poppins" panose="00000500000000000000" pitchFamily="2" charset="0"/>
                          <a:cs typeface="Poppins" panose="00000500000000000000" pitchFamily="2" charset="0"/>
                        </a:rPr>
                        <a:t>dT</a:t>
                      </a:r>
                      <a:endParaRPr lang="en-IN" b="1" dirty="0">
                        <a:solidFill>
                          <a:schemeClr val="tx1"/>
                        </a:solidFill>
                        <a:latin typeface="Poppins" panose="00000500000000000000" pitchFamily="2" charset="0"/>
                        <a:cs typeface="Poppins" panose="00000500000000000000" pitchFamily="2" charset="0"/>
                      </a:endParaRPr>
                    </a:p>
                  </a:txBody>
                  <a:tcPr/>
                </a:tc>
                <a:tc>
                  <a:txBody>
                    <a:bodyPr/>
                    <a:lstStyle/>
                    <a:p>
                      <a:pPr algn="ctr"/>
                      <a:r>
                        <a:rPr lang="en-US" b="1" dirty="0">
                          <a:solidFill>
                            <a:schemeClr val="tx1"/>
                          </a:solidFill>
                          <a:latin typeface="Poppins" panose="00000500000000000000" pitchFamily="2" charset="0"/>
                          <a:cs typeface="Poppins" panose="00000500000000000000" pitchFamily="2" charset="0"/>
                        </a:rPr>
                        <a:t>FR</a:t>
                      </a:r>
                      <a:endParaRPr lang="en-IN" b="1" dirty="0">
                        <a:solidFill>
                          <a:schemeClr val="tx1"/>
                        </a:solidFill>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2249144277"/>
                  </a:ext>
                </a:extLst>
              </a:tr>
              <a:tr h="370840">
                <a:tc>
                  <a:txBody>
                    <a:bodyPr/>
                    <a:lstStyle/>
                    <a:p>
                      <a:pPr algn="ctr"/>
                      <a:r>
                        <a:rPr lang="en-US" dirty="0">
                          <a:latin typeface="Poppins" panose="00000500000000000000" pitchFamily="2" charset="0"/>
                          <a:cs typeface="Poppins" panose="00000500000000000000" pitchFamily="2" charset="0"/>
                        </a:rPr>
                        <a:t>1</a:t>
                      </a:r>
                      <a:endParaRPr lang="en-IN"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FC-72</a:t>
                      </a:r>
                      <a:endParaRPr lang="en-IN"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9</a:t>
                      </a:r>
                      <a:endParaRPr lang="en-IN" dirty="0">
                        <a:latin typeface="Poppins" panose="00000500000000000000" pitchFamily="2" charset="0"/>
                        <a:cs typeface="Poppins" panose="00000500000000000000" pitchFamily="2" charset="0"/>
                      </a:endParaRPr>
                    </a:p>
                  </a:txBody>
                  <a:tcPr/>
                </a:tc>
                <a:tc>
                  <a:txBody>
                    <a:bodyPr/>
                    <a:lstStyle/>
                    <a:p>
                      <a:pPr algn="ctr"/>
                      <a:endParaRPr lang="en-IN" dirty="0">
                        <a:latin typeface="Poppins" panose="00000500000000000000" pitchFamily="2" charset="0"/>
                        <a:cs typeface="Poppins" panose="00000500000000000000" pitchFamily="2" charset="0"/>
                      </a:endParaRPr>
                    </a:p>
                  </a:txBody>
                  <a:tcPr/>
                </a:tc>
                <a:tc>
                  <a:txBody>
                    <a:bodyPr/>
                    <a:lstStyle/>
                    <a:p>
                      <a:pPr algn="ctr"/>
                      <a:endParaRPr lang="en-IN"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3133047945"/>
                  </a:ext>
                </a:extLst>
              </a:tr>
              <a:tr h="370840">
                <a:tc>
                  <a:txBody>
                    <a:bodyPr/>
                    <a:lstStyle/>
                    <a:p>
                      <a:pPr algn="ctr"/>
                      <a:r>
                        <a:rPr lang="en-US" dirty="0">
                          <a:latin typeface="Poppins" panose="00000500000000000000" pitchFamily="2" charset="0"/>
                          <a:cs typeface="Poppins" panose="00000500000000000000" pitchFamily="2" charset="0"/>
                        </a:rPr>
                        <a:t>2</a:t>
                      </a:r>
                      <a:endParaRPr lang="en-IN"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Water</a:t>
                      </a:r>
                      <a:endParaRPr lang="en-IN"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10-15</a:t>
                      </a:r>
                      <a:endParaRPr lang="en-IN"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10-14</a:t>
                      </a:r>
                      <a:endParaRPr lang="en-IN"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10,13-15</a:t>
                      </a:r>
                      <a:endParaRPr lang="en-IN"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4219835449"/>
                  </a:ext>
                </a:extLst>
              </a:tr>
              <a:tr h="370840">
                <a:tc>
                  <a:txBody>
                    <a:bodyPr/>
                    <a:lstStyle/>
                    <a:p>
                      <a:pPr algn="ctr"/>
                      <a:r>
                        <a:rPr lang="en-US" dirty="0">
                          <a:latin typeface="Poppins" panose="00000500000000000000" pitchFamily="2" charset="0"/>
                          <a:cs typeface="Poppins" panose="00000500000000000000" pitchFamily="2" charset="0"/>
                        </a:rPr>
                        <a:t>3</a:t>
                      </a:r>
                      <a:endParaRPr lang="en-IN"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R-134a</a:t>
                      </a:r>
                      <a:endParaRPr lang="en-IN"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14</a:t>
                      </a:r>
                      <a:endParaRPr lang="en-IN" dirty="0">
                        <a:latin typeface="Poppins" panose="00000500000000000000" pitchFamily="2" charset="0"/>
                        <a:cs typeface="Poppins" panose="00000500000000000000" pitchFamily="2" charset="0"/>
                      </a:endParaRPr>
                    </a:p>
                  </a:txBody>
                  <a:tcPr/>
                </a:tc>
                <a:tc>
                  <a:txBody>
                    <a:bodyPr/>
                    <a:lstStyle/>
                    <a:p>
                      <a:pPr algn="ctr"/>
                      <a:endParaRPr lang="en-IN" dirty="0">
                        <a:latin typeface="Poppins" panose="00000500000000000000" pitchFamily="2" charset="0"/>
                        <a:cs typeface="Poppins" panose="00000500000000000000" pitchFamily="2" charset="0"/>
                      </a:endParaRPr>
                    </a:p>
                  </a:txBody>
                  <a:tcPr/>
                </a:tc>
                <a:tc>
                  <a:txBody>
                    <a:bodyPr/>
                    <a:lstStyle/>
                    <a:p>
                      <a:pPr algn="ctr"/>
                      <a:endParaRPr lang="en-IN"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3940586406"/>
                  </a:ext>
                </a:extLst>
              </a:tr>
              <a:tr h="370840">
                <a:tc>
                  <a:txBody>
                    <a:bodyPr/>
                    <a:lstStyle/>
                    <a:p>
                      <a:pPr algn="ctr"/>
                      <a:r>
                        <a:rPr lang="en-US" dirty="0">
                          <a:latin typeface="Poppins" panose="00000500000000000000" pitchFamily="2" charset="0"/>
                          <a:cs typeface="Poppins" panose="00000500000000000000" pitchFamily="2" charset="0"/>
                        </a:rPr>
                        <a:t>4</a:t>
                      </a:r>
                      <a:endParaRPr lang="en-IN"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Ethanol</a:t>
                      </a:r>
                      <a:endParaRPr lang="en-IN"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9-11-16-18</a:t>
                      </a:r>
                      <a:endParaRPr lang="en-IN"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17</a:t>
                      </a:r>
                      <a:endParaRPr lang="en-IN"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10-17-18</a:t>
                      </a:r>
                      <a:endParaRPr lang="en-IN"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3357442134"/>
                  </a:ext>
                </a:extLst>
              </a:tr>
              <a:tr h="370840">
                <a:tc>
                  <a:txBody>
                    <a:bodyPr/>
                    <a:lstStyle/>
                    <a:p>
                      <a:pPr algn="ctr"/>
                      <a:r>
                        <a:rPr lang="en-US" dirty="0">
                          <a:latin typeface="Poppins" panose="00000500000000000000" pitchFamily="2" charset="0"/>
                          <a:cs typeface="Poppins" panose="00000500000000000000" pitchFamily="2" charset="0"/>
                        </a:rPr>
                        <a:t>5</a:t>
                      </a:r>
                      <a:endParaRPr lang="en-IN"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DI Water</a:t>
                      </a:r>
                      <a:endParaRPr lang="en-IN"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11,19-22</a:t>
                      </a:r>
                      <a:endParaRPr lang="en-IN" dirty="0">
                        <a:latin typeface="Poppins" panose="00000500000000000000" pitchFamily="2" charset="0"/>
                        <a:cs typeface="Poppins" panose="00000500000000000000" pitchFamily="2" charset="0"/>
                      </a:endParaRPr>
                    </a:p>
                  </a:txBody>
                  <a:tcPr/>
                </a:tc>
                <a:tc>
                  <a:txBody>
                    <a:bodyPr/>
                    <a:lstStyle/>
                    <a:p>
                      <a:pPr algn="ctr"/>
                      <a:endParaRPr lang="en-IN"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19,21,22</a:t>
                      </a:r>
                      <a:endParaRPr lang="en-IN"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868365666"/>
                  </a:ext>
                </a:extLst>
              </a:tr>
              <a:tr h="370840">
                <a:tc>
                  <a:txBody>
                    <a:bodyPr/>
                    <a:lstStyle/>
                    <a:p>
                      <a:pPr algn="ctr"/>
                      <a:r>
                        <a:rPr lang="en-US" dirty="0">
                          <a:latin typeface="Poppins" panose="00000500000000000000" pitchFamily="2" charset="0"/>
                          <a:cs typeface="Poppins" panose="00000500000000000000" pitchFamily="2" charset="0"/>
                        </a:rPr>
                        <a:t>6</a:t>
                      </a:r>
                      <a:endParaRPr lang="en-IN"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Methanol</a:t>
                      </a:r>
                      <a:endParaRPr lang="en-IN"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11,12,23</a:t>
                      </a:r>
                      <a:endParaRPr lang="en-IN" dirty="0">
                        <a:latin typeface="Poppins" panose="00000500000000000000" pitchFamily="2" charset="0"/>
                        <a:cs typeface="Poppins" panose="00000500000000000000" pitchFamily="2" charset="0"/>
                      </a:endParaRPr>
                    </a:p>
                  </a:txBody>
                  <a:tcPr/>
                </a:tc>
                <a:tc>
                  <a:txBody>
                    <a:bodyPr/>
                    <a:lstStyle/>
                    <a:p>
                      <a:pPr algn="ctr"/>
                      <a:endParaRPr lang="en-IN" dirty="0">
                        <a:latin typeface="Poppins" panose="00000500000000000000" pitchFamily="2" charset="0"/>
                        <a:cs typeface="Poppins" panose="00000500000000000000" pitchFamily="2" charset="0"/>
                      </a:endParaRPr>
                    </a:p>
                  </a:txBody>
                  <a:tcPr/>
                </a:tc>
                <a:tc>
                  <a:txBody>
                    <a:bodyPr/>
                    <a:lstStyle/>
                    <a:p>
                      <a:pPr algn="ctr"/>
                      <a:endParaRPr lang="en-IN"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3053307778"/>
                  </a:ext>
                </a:extLst>
              </a:tr>
              <a:tr h="370840">
                <a:tc>
                  <a:txBody>
                    <a:bodyPr/>
                    <a:lstStyle/>
                    <a:p>
                      <a:pPr algn="ctr"/>
                      <a:r>
                        <a:rPr lang="en-US" dirty="0">
                          <a:latin typeface="Poppins" panose="00000500000000000000" pitchFamily="2" charset="0"/>
                          <a:cs typeface="Poppins" panose="00000500000000000000" pitchFamily="2" charset="0"/>
                        </a:rPr>
                        <a:t>7</a:t>
                      </a:r>
                      <a:endParaRPr lang="en-IN"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R-123</a:t>
                      </a:r>
                      <a:endParaRPr lang="en-IN"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10,12,24</a:t>
                      </a:r>
                      <a:endParaRPr lang="en-IN" dirty="0">
                        <a:latin typeface="Poppins" panose="00000500000000000000" pitchFamily="2" charset="0"/>
                        <a:cs typeface="Poppins" panose="00000500000000000000" pitchFamily="2" charset="0"/>
                      </a:endParaRPr>
                    </a:p>
                  </a:txBody>
                  <a:tcPr/>
                </a:tc>
                <a:tc>
                  <a:txBody>
                    <a:bodyPr/>
                    <a:lstStyle/>
                    <a:p>
                      <a:pPr algn="ctr"/>
                      <a:endParaRPr lang="en-IN"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10,24</a:t>
                      </a:r>
                      <a:endParaRPr lang="en-IN"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2061092541"/>
                  </a:ext>
                </a:extLst>
              </a:tr>
              <a:tr h="370840">
                <a:tc>
                  <a:txBody>
                    <a:bodyPr/>
                    <a:lstStyle/>
                    <a:p>
                      <a:pPr algn="ctr"/>
                      <a:r>
                        <a:rPr lang="en-US" dirty="0">
                          <a:latin typeface="Poppins" panose="00000500000000000000" pitchFamily="2" charset="0"/>
                          <a:cs typeface="Poppins" panose="00000500000000000000" pitchFamily="2" charset="0"/>
                        </a:rPr>
                        <a:t>8</a:t>
                      </a:r>
                      <a:endParaRPr lang="en-IN"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Acetone</a:t>
                      </a:r>
                      <a:endParaRPr lang="en-IN"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11,12,25,26</a:t>
                      </a:r>
                      <a:endParaRPr lang="en-IN"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27</a:t>
                      </a:r>
                      <a:endParaRPr lang="en-IN"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25</a:t>
                      </a:r>
                      <a:endParaRPr lang="en-IN"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874299885"/>
                  </a:ext>
                </a:extLst>
              </a:tr>
            </a:tbl>
          </a:graphicData>
        </a:graphic>
      </p:graphicFrame>
      <p:sp>
        <p:nvSpPr>
          <p:cNvPr id="14" name="Rectangle 2">
            <a:extLst>
              <a:ext uri="{FF2B5EF4-FFF2-40B4-BE49-F238E27FC236}">
                <a16:creationId xmlns:a16="http://schemas.microsoft.com/office/drawing/2014/main" id="{A22322CE-66E7-18C3-004D-95B3EF7DE36B}"/>
              </a:ext>
            </a:extLst>
          </p:cNvPr>
          <p:cNvSpPr>
            <a:spLocks noChangeArrowheads="1"/>
          </p:cNvSpPr>
          <p:nvPr/>
        </p:nvSpPr>
        <p:spPr bwMode="auto">
          <a:xfrm>
            <a:off x="481781" y="5146091"/>
            <a:ext cx="399821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altLang="en-US" b="1" dirty="0">
                <a:latin typeface="Poppins" panose="00000500000000000000" pitchFamily="2" charset="0"/>
                <a:cs typeface="Poppins" panose="00000500000000000000" pitchFamily="2" charset="0"/>
              </a:rPr>
              <a:t>TR</a:t>
            </a:r>
            <a:r>
              <a:rPr lang="en-US" altLang="en-US" dirty="0">
                <a:latin typeface="Poppins" panose="00000500000000000000" pitchFamily="2" charset="0"/>
                <a:cs typeface="Poppins" panose="00000500000000000000" pitchFamily="2" charset="0"/>
              </a:rPr>
              <a:t> = Thermal resistance (K·W⁻¹)</a:t>
            </a:r>
          </a:p>
          <a:p>
            <a:pPr lvl="0" eaLnBrk="0" fontAlgn="base" hangingPunct="0">
              <a:spcBef>
                <a:spcPct val="0"/>
              </a:spcBef>
              <a:spcAft>
                <a:spcPct val="0"/>
              </a:spcAft>
              <a:buFontTx/>
              <a:buChar char="•"/>
            </a:pPr>
            <a:r>
              <a:rPr lang="en-US" altLang="en-US" b="1" dirty="0">
                <a:latin typeface="Poppins" panose="00000500000000000000" pitchFamily="2" charset="0"/>
                <a:cs typeface="Poppins" panose="00000500000000000000" pitchFamily="2" charset="0"/>
              </a:rPr>
              <a:t>dT</a:t>
            </a:r>
            <a:r>
              <a:rPr lang="en-US" altLang="en-US" dirty="0">
                <a:latin typeface="Poppins" panose="00000500000000000000" pitchFamily="2" charset="0"/>
                <a:cs typeface="Poppins" panose="00000500000000000000" pitchFamily="2" charset="0"/>
              </a:rPr>
              <a:t> = Temperature difference (K)</a:t>
            </a:r>
          </a:p>
          <a:p>
            <a:pPr lvl="0" eaLnBrk="0" fontAlgn="base" hangingPunct="0">
              <a:spcBef>
                <a:spcPct val="0"/>
              </a:spcBef>
              <a:spcAft>
                <a:spcPct val="0"/>
              </a:spcAft>
              <a:buFontTx/>
              <a:buChar char="•"/>
            </a:pPr>
            <a:r>
              <a:rPr lang="en-US" altLang="en-US" b="1" dirty="0">
                <a:latin typeface="Poppins" panose="00000500000000000000" pitchFamily="2" charset="0"/>
                <a:cs typeface="Poppins" panose="00000500000000000000" pitchFamily="2" charset="0"/>
              </a:rPr>
              <a:t>FR</a:t>
            </a:r>
            <a:r>
              <a:rPr lang="en-US" altLang="en-US" dirty="0">
                <a:latin typeface="Poppins" panose="00000500000000000000" pitchFamily="2" charset="0"/>
                <a:cs typeface="Poppins" panose="00000500000000000000" pitchFamily="2" charset="0"/>
              </a:rPr>
              <a:t> = Filling ratio (%)</a:t>
            </a:r>
          </a:p>
        </p:txBody>
      </p:sp>
    </p:spTree>
    <p:extLst>
      <p:ext uri="{BB962C8B-B14F-4D97-AF65-F5344CB8AC3E}">
        <p14:creationId xmlns:p14="http://schemas.microsoft.com/office/powerpoint/2010/main" val="2822589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5">
            <a:extLst>
              <a:ext uri="{FF2B5EF4-FFF2-40B4-BE49-F238E27FC236}">
                <a16:creationId xmlns:a16="http://schemas.microsoft.com/office/drawing/2014/main" id="{4CCB4F93-E7D7-C9ED-7EC6-22DEA19D10EF}"/>
              </a:ext>
            </a:extLst>
          </p:cNvPr>
          <p:cNvSpPr/>
          <p:nvPr/>
        </p:nvSpPr>
        <p:spPr>
          <a:xfrm>
            <a:off x="0" y="0"/>
            <a:ext cx="9608024" cy="756000"/>
          </a:xfrm>
          <a:custGeom>
            <a:avLst/>
            <a:gdLst>
              <a:gd name="connsiteX0" fmla="*/ 0 w 8765002"/>
              <a:gd name="connsiteY0" fmla="*/ 0 h 1157400"/>
              <a:gd name="connsiteX1" fmla="*/ 7607602 w 8765002"/>
              <a:gd name="connsiteY1" fmla="*/ 0 h 1157400"/>
              <a:gd name="connsiteX2" fmla="*/ 8765002 w 8765002"/>
              <a:gd name="connsiteY2" fmla="*/ 0 h 1157400"/>
              <a:gd name="connsiteX3" fmla="*/ 760760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6974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5002" h="1157400">
                <a:moveTo>
                  <a:pt x="0" y="0"/>
                </a:moveTo>
                <a:lnTo>
                  <a:pt x="7607602" y="0"/>
                </a:lnTo>
                <a:lnTo>
                  <a:pt x="8765002" y="0"/>
                </a:lnTo>
                <a:lnTo>
                  <a:pt x="7924865" y="1138735"/>
                </a:lnTo>
                <a:lnTo>
                  <a:pt x="0" y="1157400"/>
                </a:lnTo>
                <a:lnTo>
                  <a:pt x="0" y="0"/>
                </a:lnTo>
                <a:close/>
              </a:path>
            </a:pathLst>
          </a:cu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 name="TextBox 2">
            <a:extLst>
              <a:ext uri="{FF2B5EF4-FFF2-40B4-BE49-F238E27FC236}">
                <a16:creationId xmlns:a16="http://schemas.microsoft.com/office/drawing/2014/main" id="{8EC58F44-6B4C-6E04-C8D1-82728DDFA002}"/>
              </a:ext>
            </a:extLst>
          </p:cNvPr>
          <p:cNvSpPr txBox="1"/>
          <p:nvPr/>
        </p:nvSpPr>
        <p:spPr>
          <a:xfrm>
            <a:off x="0" y="147167"/>
            <a:ext cx="8919337" cy="461665"/>
          </a:xfrm>
          <a:prstGeom prst="rect">
            <a:avLst/>
          </a:prstGeom>
          <a:noFill/>
        </p:spPr>
        <p:txBody>
          <a:bodyPr wrap="square" rtlCol="0">
            <a:spAutoFit/>
          </a:bodyPr>
          <a:lstStyle/>
          <a:p>
            <a:pPr algn="ctr"/>
            <a:r>
              <a:rPr lang="en-US" sz="2400" b="1" dirty="0">
                <a:latin typeface="Montserrat" pitchFamily="2" charset="0"/>
              </a:rPr>
              <a:t>INTRODUCTION</a:t>
            </a:r>
          </a:p>
        </p:txBody>
      </p:sp>
      <p:grpSp>
        <p:nvGrpSpPr>
          <p:cNvPr id="4" name="Group 3">
            <a:extLst>
              <a:ext uri="{FF2B5EF4-FFF2-40B4-BE49-F238E27FC236}">
                <a16:creationId xmlns:a16="http://schemas.microsoft.com/office/drawing/2014/main" id="{F44D1F94-5767-93DD-5520-B6D7077D83C6}"/>
              </a:ext>
            </a:extLst>
          </p:cNvPr>
          <p:cNvGrpSpPr/>
          <p:nvPr/>
        </p:nvGrpSpPr>
        <p:grpSpPr>
          <a:xfrm>
            <a:off x="8969728" y="1"/>
            <a:ext cx="3239069" cy="756000"/>
            <a:chOff x="8045711" y="1"/>
            <a:chExt cx="4146289" cy="900000"/>
          </a:xfrm>
          <a:solidFill>
            <a:schemeClr val="bg1">
              <a:lumMod val="75000"/>
            </a:schemeClr>
          </a:solidFill>
        </p:grpSpPr>
        <p:sp>
          <p:nvSpPr>
            <p:cNvPr id="5" name="Freeform: Shape 17">
              <a:extLst>
                <a:ext uri="{FF2B5EF4-FFF2-40B4-BE49-F238E27FC236}">
                  <a16:creationId xmlns:a16="http://schemas.microsoft.com/office/drawing/2014/main" id="{393A1C3F-4D19-32F5-AE4D-997493146BBE}"/>
                </a:ext>
              </a:extLst>
            </p:cNvPr>
            <p:cNvSpPr/>
            <p:nvPr/>
          </p:nvSpPr>
          <p:spPr>
            <a:xfrm>
              <a:off x="8045711" y="1"/>
              <a:ext cx="1157399" cy="900000"/>
            </a:xfrm>
            <a:custGeom>
              <a:avLst/>
              <a:gdLst>
                <a:gd name="connsiteX0" fmla="*/ 1157399 w 1157399"/>
                <a:gd name="connsiteY0" fmla="*/ 0 h 1157400"/>
                <a:gd name="connsiteX1" fmla="*/ 1157399 w 1157399"/>
                <a:gd name="connsiteY1" fmla="*/ 1157400 h 1157400"/>
                <a:gd name="connsiteX2" fmla="*/ 0 w 1157399"/>
                <a:gd name="connsiteY2" fmla="*/ 1157400 h 1157400"/>
                <a:gd name="connsiteX3" fmla="*/ 1157399 w 1157399"/>
                <a:gd name="connsiteY3" fmla="*/ 0 h 1157400"/>
              </a:gdLst>
              <a:ahLst/>
              <a:cxnLst>
                <a:cxn ang="0">
                  <a:pos x="connsiteX0" y="connsiteY0"/>
                </a:cxn>
                <a:cxn ang="0">
                  <a:pos x="connsiteX1" y="connsiteY1"/>
                </a:cxn>
                <a:cxn ang="0">
                  <a:pos x="connsiteX2" y="connsiteY2"/>
                </a:cxn>
                <a:cxn ang="0">
                  <a:pos x="connsiteX3" y="connsiteY3"/>
                </a:cxn>
              </a:cxnLst>
              <a:rect l="l" t="t" r="r" b="b"/>
              <a:pathLst>
                <a:path w="1157399" h="1157400">
                  <a:moveTo>
                    <a:pt x="1157399" y="0"/>
                  </a:moveTo>
                  <a:lnTo>
                    <a:pt x="1157399" y="1157400"/>
                  </a:lnTo>
                  <a:lnTo>
                    <a:pt x="0" y="1157400"/>
                  </a:lnTo>
                  <a:lnTo>
                    <a:pt x="115739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Freeform: Shape 18">
              <a:extLst>
                <a:ext uri="{FF2B5EF4-FFF2-40B4-BE49-F238E27FC236}">
                  <a16:creationId xmlns:a16="http://schemas.microsoft.com/office/drawing/2014/main" id="{B50904F9-52D9-DAA0-FE8A-0C1FA1D51A2F}"/>
                </a:ext>
              </a:extLst>
            </p:cNvPr>
            <p:cNvSpPr/>
            <p:nvPr/>
          </p:nvSpPr>
          <p:spPr>
            <a:xfrm>
              <a:off x="9203112" y="1"/>
              <a:ext cx="2988888" cy="900000"/>
            </a:xfrm>
            <a:custGeom>
              <a:avLst/>
              <a:gdLst>
                <a:gd name="connsiteX0" fmla="*/ 0 w 2988888"/>
                <a:gd name="connsiteY0" fmla="*/ 0 h 1157400"/>
                <a:gd name="connsiteX1" fmla="*/ 2988888 w 2988888"/>
                <a:gd name="connsiteY1" fmla="*/ 0 h 1157400"/>
                <a:gd name="connsiteX2" fmla="*/ 2988888 w 2988888"/>
                <a:gd name="connsiteY2" fmla="*/ 1157400 h 1157400"/>
                <a:gd name="connsiteX3" fmla="*/ 0 w 2988888"/>
                <a:gd name="connsiteY3" fmla="*/ 1157400 h 1157400"/>
                <a:gd name="connsiteX4" fmla="*/ 0 w 2988888"/>
                <a:gd name="connsiteY4" fmla="*/ 0 h 11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8888" h="1157400">
                  <a:moveTo>
                    <a:pt x="0" y="0"/>
                  </a:moveTo>
                  <a:lnTo>
                    <a:pt x="2988888" y="0"/>
                  </a:lnTo>
                  <a:lnTo>
                    <a:pt x="2988888" y="1157400"/>
                  </a:lnTo>
                  <a:lnTo>
                    <a:pt x="0" y="1157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pic>
        <p:nvPicPr>
          <p:cNvPr id="7" name="Picture 6">
            <a:extLst>
              <a:ext uri="{FF2B5EF4-FFF2-40B4-BE49-F238E27FC236}">
                <a16:creationId xmlns:a16="http://schemas.microsoft.com/office/drawing/2014/main" id="{077DBB44-4405-765C-EF7B-81B2EAD06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7161" y="-263479"/>
            <a:ext cx="1284702" cy="1284702"/>
          </a:xfrm>
          <a:prstGeom prst="rect">
            <a:avLst/>
          </a:prstGeom>
        </p:spPr>
      </p:pic>
      <p:sp>
        <p:nvSpPr>
          <p:cNvPr id="8" name="Text Box 13">
            <a:extLst>
              <a:ext uri="{FF2B5EF4-FFF2-40B4-BE49-F238E27FC236}">
                <a16:creationId xmlns:a16="http://schemas.microsoft.com/office/drawing/2014/main" id="{A3BC8528-2096-01CA-7F2F-7513DB0754DD}"/>
              </a:ext>
            </a:extLst>
          </p:cNvPr>
          <p:cNvSpPr txBox="1">
            <a:spLocks noChangeArrowheads="1"/>
          </p:cNvSpPr>
          <p:nvPr/>
        </p:nvSpPr>
        <p:spPr bwMode="auto">
          <a:xfrm>
            <a:off x="0" y="6387602"/>
            <a:ext cx="11382233" cy="287836"/>
          </a:xfrm>
          <a:prstGeom prst="rect">
            <a:avLst/>
          </a:prstGeom>
          <a:solidFill>
            <a:srgbClr val="BFBFBF"/>
          </a:solidFill>
          <a:ln w="9525">
            <a:noFill/>
            <a:miter lim="800000"/>
            <a:headEnd/>
            <a:tailEnd/>
          </a:ln>
          <a:effectLst/>
        </p:spPr>
        <p:txBody>
          <a:bodyPr wrap="square" lIns="92075" tIns="46038" rIns="92075" bIns="46038">
            <a:spAutoFit/>
          </a:bodyPr>
          <a:lstStyle/>
          <a:p>
            <a:pPr algn="ctr" eaLnBrk="1" hangingPunct="1">
              <a:defRPr/>
            </a:pPr>
            <a:r>
              <a:rPr lang="en-US" sz="1200" b="1" dirty="0">
                <a:solidFill>
                  <a:srgbClr val="050505"/>
                </a:solidFill>
                <a:latin typeface="Arial" charset="0"/>
              </a:rPr>
              <a:t> PARUL INSTITUTE OF ENGINEERING AND TECHNOLOGY, PARUL UNIVERSITY</a:t>
            </a:r>
            <a:endParaRPr lang="en-US" sz="1200" dirty="0">
              <a:solidFill>
                <a:srgbClr val="050505"/>
              </a:solidFill>
            </a:endParaRPr>
          </a:p>
        </p:txBody>
      </p:sp>
      <p:sp>
        <p:nvSpPr>
          <p:cNvPr id="9" name="Rectangle 8">
            <a:extLst>
              <a:ext uri="{FF2B5EF4-FFF2-40B4-BE49-F238E27FC236}">
                <a16:creationId xmlns:a16="http://schemas.microsoft.com/office/drawing/2014/main" id="{4D7D1CCA-6136-F803-DC2E-9CF6239048A2}"/>
              </a:ext>
            </a:extLst>
          </p:cNvPr>
          <p:cNvSpPr/>
          <p:nvPr/>
        </p:nvSpPr>
        <p:spPr>
          <a:xfrm>
            <a:off x="11522075" y="6400800"/>
            <a:ext cx="669925" cy="274638"/>
          </a:xfrm>
          <a:prstGeom prst="rect">
            <a:avLst/>
          </a:pr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extBox 9">
            <a:extLst>
              <a:ext uri="{FF2B5EF4-FFF2-40B4-BE49-F238E27FC236}">
                <a16:creationId xmlns:a16="http://schemas.microsoft.com/office/drawing/2014/main" id="{E0C87DCB-18C7-A427-1509-AF65B76471CD}"/>
              </a:ext>
            </a:extLst>
          </p:cNvPr>
          <p:cNvSpPr txBox="1"/>
          <p:nvPr/>
        </p:nvSpPr>
        <p:spPr>
          <a:xfrm>
            <a:off x="492047" y="1021223"/>
            <a:ext cx="5603953" cy="7017306"/>
          </a:xfrm>
          <a:prstGeom prst="rect">
            <a:avLst/>
          </a:prstGeom>
          <a:noFill/>
        </p:spPr>
        <p:txBody>
          <a:bodyPr wrap="square" rtlCol="0">
            <a:spAutoFit/>
          </a:bodyPr>
          <a:lstStyle/>
          <a:p>
            <a:pPr marL="342900" indent="-342900">
              <a:buFont typeface="Arial" panose="020B0604020202020204" pitchFamily="34" charset="0"/>
              <a:buChar char="•"/>
            </a:pPr>
            <a:r>
              <a:rPr lang="en-US" b="1" dirty="0">
                <a:latin typeface="Poppins" panose="00000500000000000000" pitchFamily="2" charset="0"/>
                <a:cs typeface="Poppins" panose="00000500000000000000" pitchFamily="2" charset="0"/>
              </a:rPr>
              <a:t>Pulsating Heat Pipes (PHPs)</a:t>
            </a:r>
            <a:r>
              <a:rPr lang="en-US" dirty="0">
                <a:latin typeface="Poppins" panose="00000500000000000000" pitchFamily="2" charset="0"/>
                <a:cs typeface="Poppins" panose="00000500000000000000" pitchFamily="2" charset="0"/>
              </a:rPr>
              <a:t> are passive, wickless heat transfer devices based on phase change and fluid oscillation.</a:t>
            </a:r>
          </a:p>
          <a:p>
            <a:pPr marL="342900" indent="-342900">
              <a:buFont typeface="Arial" panose="020B0604020202020204" pitchFamily="34" charset="0"/>
              <a:buChar char="•"/>
            </a:pPr>
            <a:r>
              <a:rPr lang="en-US" dirty="0">
                <a:latin typeface="Poppins" panose="00000500000000000000" pitchFamily="2" charset="0"/>
                <a:cs typeface="Poppins" panose="00000500000000000000" pitchFamily="2" charset="0"/>
              </a:rPr>
              <a:t>They are ideal for </a:t>
            </a:r>
            <a:r>
              <a:rPr lang="en-US" b="1" dirty="0">
                <a:latin typeface="Poppins" panose="00000500000000000000" pitchFamily="2" charset="0"/>
                <a:cs typeface="Poppins" panose="00000500000000000000" pitchFamily="2" charset="0"/>
              </a:rPr>
              <a:t>thermal control</a:t>
            </a:r>
            <a:r>
              <a:rPr lang="en-US" dirty="0">
                <a:latin typeface="Poppins" panose="00000500000000000000" pitchFamily="2" charset="0"/>
                <a:cs typeface="Poppins" panose="00000500000000000000" pitchFamily="2" charset="0"/>
              </a:rPr>
              <a:t> in compact systems like electronics, aerospace components, and electric vehicles.</a:t>
            </a:r>
          </a:p>
          <a:p>
            <a:pPr marL="342900" indent="-342900">
              <a:buFont typeface="Arial" panose="020B0604020202020204" pitchFamily="34" charset="0"/>
              <a:buChar char="•"/>
            </a:pPr>
            <a:r>
              <a:rPr lang="en-US" dirty="0">
                <a:latin typeface="Poppins" panose="00000500000000000000" pitchFamily="2" charset="0"/>
                <a:cs typeface="Poppins" panose="00000500000000000000" pitchFamily="2" charset="0"/>
              </a:rPr>
              <a:t>PHPs function through the </a:t>
            </a:r>
            <a:r>
              <a:rPr lang="en-US" b="1" dirty="0">
                <a:latin typeface="Poppins" panose="00000500000000000000" pitchFamily="2" charset="0"/>
                <a:cs typeface="Poppins" panose="00000500000000000000" pitchFamily="2" charset="0"/>
              </a:rPr>
              <a:t>alternating movement</a:t>
            </a:r>
            <a:r>
              <a:rPr lang="en-US" dirty="0">
                <a:latin typeface="Poppins" panose="00000500000000000000" pitchFamily="2" charset="0"/>
                <a:cs typeface="Poppins" panose="00000500000000000000" pitchFamily="2" charset="0"/>
              </a:rPr>
              <a:t> of vapor bubbles and liquid slugs inside a capillary tube.</a:t>
            </a:r>
          </a:p>
          <a:p>
            <a:pPr marL="342900" indent="-342900">
              <a:buFont typeface="Arial" panose="020B0604020202020204" pitchFamily="34" charset="0"/>
              <a:buChar char="•"/>
            </a:pPr>
            <a:r>
              <a:rPr lang="en-US" dirty="0">
                <a:latin typeface="Poppins" panose="00000500000000000000" pitchFamily="2" charset="0"/>
                <a:cs typeface="Poppins" panose="00000500000000000000" pitchFamily="2" charset="0"/>
              </a:rPr>
              <a:t>The </a:t>
            </a:r>
            <a:r>
              <a:rPr lang="en-US" b="1" dirty="0">
                <a:latin typeface="Poppins" panose="00000500000000000000" pitchFamily="2" charset="0"/>
                <a:cs typeface="Poppins" panose="00000500000000000000" pitchFamily="2" charset="0"/>
              </a:rPr>
              <a:t>choice of working fluid</a:t>
            </a:r>
            <a:r>
              <a:rPr lang="en-US" dirty="0">
                <a:latin typeface="Poppins" panose="00000500000000000000" pitchFamily="2" charset="0"/>
                <a:cs typeface="Poppins" panose="00000500000000000000" pitchFamily="2" charset="0"/>
              </a:rPr>
              <a:t> plays a crucial role in determining the thermal performance of PHPs.</a:t>
            </a:r>
          </a:p>
          <a:p>
            <a:pPr marL="342900" indent="-342900">
              <a:buFont typeface="Arial" panose="020B0604020202020204" pitchFamily="34" charset="0"/>
              <a:buChar char="•"/>
            </a:pPr>
            <a:r>
              <a:rPr lang="en-US" dirty="0">
                <a:latin typeface="Poppins" panose="00000500000000000000" pitchFamily="2" charset="0"/>
                <a:cs typeface="Poppins" panose="00000500000000000000" pitchFamily="2" charset="0"/>
              </a:rPr>
              <a:t>Properties such as </a:t>
            </a:r>
            <a:r>
              <a:rPr lang="en-US" b="1" dirty="0">
                <a:latin typeface="Poppins" panose="00000500000000000000" pitchFamily="2" charset="0"/>
                <a:cs typeface="Poppins" panose="00000500000000000000" pitchFamily="2" charset="0"/>
              </a:rPr>
              <a:t>latent heat, surface tension, viscosity, and thermal conductivity</a:t>
            </a:r>
            <a:r>
              <a:rPr lang="en-US" dirty="0">
                <a:latin typeface="Poppins" panose="00000500000000000000" pitchFamily="2" charset="0"/>
                <a:cs typeface="Poppins" panose="00000500000000000000" pitchFamily="2" charset="0"/>
              </a:rPr>
              <a:t> influence heat transfer.</a:t>
            </a:r>
          </a:p>
          <a:p>
            <a:pPr marL="342900" indent="-342900">
              <a:buFont typeface="Arial" panose="020B0604020202020204" pitchFamily="34" charset="0"/>
              <a:buChar char="•"/>
            </a:pPr>
            <a:r>
              <a:rPr lang="en-US" dirty="0">
                <a:latin typeface="Poppins" panose="00000500000000000000" pitchFamily="2" charset="0"/>
                <a:cs typeface="Poppins" panose="00000500000000000000" pitchFamily="2" charset="0"/>
              </a:rPr>
              <a:t>Varying </a:t>
            </a:r>
            <a:r>
              <a:rPr lang="en-US" b="1" dirty="0">
                <a:latin typeface="Poppins" panose="00000500000000000000" pitchFamily="2" charset="0"/>
                <a:cs typeface="Poppins" panose="00000500000000000000" pitchFamily="2" charset="0"/>
              </a:rPr>
              <a:t>heat inputs</a:t>
            </a:r>
            <a:r>
              <a:rPr lang="en-US" dirty="0">
                <a:latin typeface="Poppins" panose="00000500000000000000" pitchFamily="2" charset="0"/>
                <a:cs typeface="Poppins" panose="00000500000000000000" pitchFamily="2" charset="0"/>
              </a:rPr>
              <a:t> impact the amplitude and frequency of pulsations, directly affecting thermal efficiency.</a:t>
            </a:r>
          </a:p>
          <a:p>
            <a:pPr marL="342900" indent="-342900">
              <a:buFont typeface="+mj-lt"/>
              <a:buAutoNum type="arabicPeriod"/>
            </a:pPr>
            <a:endParaRPr lang="en-US" dirty="0">
              <a:latin typeface="Poppins" panose="00000500000000000000" pitchFamily="2" charset="0"/>
              <a:cs typeface="Poppins" panose="00000500000000000000" pitchFamily="2" charset="0"/>
            </a:endParaRPr>
          </a:p>
          <a:p>
            <a:pPr marL="342900" indent="-342900">
              <a:buFont typeface="+mj-lt"/>
              <a:buAutoNum type="arabicPeriod"/>
            </a:pPr>
            <a:endParaRPr lang="en-US" dirty="0">
              <a:latin typeface="Poppins" panose="00000500000000000000" pitchFamily="2" charset="0"/>
              <a:cs typeface="Poppins" panose="00000500000000000000" pitchFamily="2" charset="0"/>
            </a:endParaRPr>
          </a:p>
          <a:p>
            <a:pPr marL="342900" indent="-342900">
              <a:buFont typeface="+mj-lt"/>
              <a:buAutoNum type="arabicPeriod"/>
            </a:pPr>
            <a:endParaRPr lang="en-US" dirty="0">
              <a:latin typeface="Poppins" panose="00000500000000000000" pitchFamily="2" charset="0"/>
              <a:cs typeface="Poppins" panose="00000500000000000000" pitchFamily="2" charset="0"/>
            </a:endParaRPr>
          </a:p>
          <a:p>
            <a:pPr marL="342900" indent="-342900">
              <a:buFont typeface="+mj-lt"/>
              <a:buAutoNum type="arabicPeriod"/>
            </a:pPr>
            <a:endParaRPr lang="en-US" dirty="0">
              <a:latin typeface="Poppins" panose="00000500000000000000" pitchFamily="2" charset="0"/>
              <a:cs typeface="Poppins" panose="00000500000000000000" pitchFamily="2" charset="0"/>
            </a:endParaRPr>
          </a:p>
          <a:p>
            <a:pPr marL="342900" indent="-342900">
              <a:buFont typeface="+mj-lt"/>
              <a:buAutoNum type="arabicPeriod"/>
            </a:pPr>
            <a:endParaRPr lang="en-US" dirty="0">
              <a:latin typeface="Poppins" panose="00000500000000000000" pitchFamily="2" charset="0"/>
              <a:cs typeface="Poppins" panose="00000500000000000000" pitchFamily="2" charset="0"/>
            </a:endParaRPr>
          </a:p>
          <a:p>
            <a:pPr marL="342900" indent="-342900">
              <a:buFont typeface="+mj-lt"/>
              <a:buAutoNum type="arabicPeriod"/>
            </a:pPr>
            <a:endParaRPr lang="en-IN" dirty="0">
              <a:latin typeface="Poppins" panose="00000500000000000000" pitchFamily="2" charset="0"/>
              <a:cs typeface="Poppins" panose="00000500000000000000" pitchFamily="2" charset="0"/>
            </a:endParaRPr>
          </a:p>
        </p:txBody>
      </p:sp>
      <p:pic>
        <p:nvPicPr>
          <p:cNvPr id="20" name="Picture 19">
            <a:extLst>
              <a:ext uri="{FF2B5EF4-FFF2-40B4-BE49-F238E27FC236}">
                <a16:creationId xmlns:a16="http://schemas.microsoft.com/office/drawing/2014/main" id="{4210D578-4CC4-2860-2DF1-300B5E96C011}"/>
              </a:ext>
            </a:extLst>
          </p:cNvPr>
          <p:cNvPicPr>
            <a:picLocks noChangeAspect="1"/>
          </p:cNvPicPr>
          <p:nvPr/>
        </p:nvPicPr>
        <p:blipFill>
          <a:blip r:embed="rId3">
            <a:extLst>
              <a:ext uri="{28A0092B-C50C-407E-A947-70E740481C1C}">
                <a14:useLocalDpi xmlns:a14="http://schemas.microsoft.com/office/drawing/2010/main" val="0"/>
              </a:ext>
            </a:extLst>
          </a:blip>
          <a:srcRect b="7817"/>
          <a:stretch>
            <a:fillRect/>
          </a:stretch>
        </p:blipFill>
        <p:spPr>
          <a:xfrm>
            <a:off x="6588047" y="1116771"/>
            <a:ext cx="5417140" cy="4614273"/>
          </a:xfrm>
          <a:prstGeom prst="rect">
            <a:avLst/>
          </a:prstGeom>
        </p:spPr>
      </p:pic>
      <p:sp>
        <p:nvSpPr>
          <p:cNvPr id="21" name="TextBox 20">
            <a:extLst>
              <a:ext uri="{FF2B5EF4-FFF2-40B4-BE49-F238E27FC236}">
                <a16:creationId xmlns:a16="http://schemas.microsoft.com/office/drawing/2014/main" id="{3180DCA0-0B4F-C620-26D0-686C5B4DF5EB}"/>
              </a:ext>
            </a:extLst>
          </p:cNvPr>
          <p:cNvSpPr txBox="1"/>
          <p:nvPr/>
        </p:nvSpPr>
        <p:spPr>
          <a:xfrm>
            <a:off x="7973961" y="5869858"/>
            <a:ext cx="2933304" cy="369332"/>
          </a:xfrm>
          <a:prstGeom prst="rect">
            <a:avLst/>
          </a:prstGeom>
          <a:noFill/>
        </p:spPr>
        <p:txBody>
          <a:bodyPr wrap="none" rtlCol="0">
            <a:spAutoFit/>
          </a:bodyPr>
          <a:lstStyle/>
          <a:p>
            <a:r>
              <a:rPr lang="en-US" b="1" dirty="0"/>
              <a:t> Fig:- Schematic Of CLPHP [1]</a:t>
            </a:r>
            <a:endParaRPr lang="en-IN" b="1" dirty="0"/>
          </a:p>
        </p:txBody>
      </p:sp>
    </p:spTree>
    <p:extLst>
      <p:ext uri="{BB962C8B-B14F-4D97-AF65-F5344CB8AC3E}">
        <p14:creationId xmlns:p14="http://schemas.microsoft.com/office/powerpoint/2010/main" val="2713715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5">
            <a:extLst>
              <a:ext uri="{FF2B5EF4-FFF2-40B4-BE49-F238E27FC236}">
                <a16:creationId xmlns:a16="http://schemas.microsoft.com/office/drawing/2014/main" id="{1BEB01C8-D2AD-79BF-ED72-86669BAFC6FB}"/>
              </a:ext>
            </a:extLst>
          </p:cNvPr>
          <p:cNvSpPr/>
          <p:nvPr/>
        </p:nvSpPr>
        <p:spPr>
          <a:xfrm>
            <a:off x="0" y="0"/>
            <a:ext cx="9608024" cy="756000"/>
          </a:xfrm>
          <a:custGeom>
            <a:avLst/>
            <a:gdLst>
              <a:gd name="connsiteX0" fmla="*/ 0 w 8765002"/>
              <a:gd name="connsiteY0" fmla="*/ 0 h 1157400"/>
              <a:gd name="connsiteX1" fmla="*/ 7607602 w 8765002"/>
              <a:gd name="connsiteY1" fmla="*/ 0 h 1157400"/>
              <a:gd name="connsiteX2" fmla="*/ 8765002 w 8765002"/>
              <a:gd name="connsiteY2" fmla="*/ 0 h 1157400"/>
              <a:gd name="connsiteX3" fmla="*/ 760760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6974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5002" h="1157400">
                <a:moveTo>
                  <a:pt x="0" y="0"/>
                </a:moveTo>
                <a:lnTo>
                  <a:pt x="7607602" y="0"/>
                </a:lnTo>
                <a:lnTo>
                  <a:pt x="8765002" y="0"/>
                </a:lnTo>
                <a:lnTo>
                  <a:pt x="7924865" y="1138735"/>
                </a:lnTo>
                <a:lnTo>
                  <a:pt x="0" y="1157400"/>
                </a:lnTo>
                <a:lnTo>
                  <a:pt x="0" y="0"/>
                </a:lnTo>
                <a:close/>
              </a:path>
            </a:pathLst>
          </a:cu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 name="TextBox 2">
            <a:extLst>
              <a:ext uri="{FF2B5EF4-FFF2-40B4-BE49-F238E27FC236}">
                <a16:creationId xmlns:a16="http://schemas.microsoft.com/office/drawing/2014/main" id="{5AECF1CA-1ADA-940F-7B55-39338476313E}"/>
              </a:ext>
            </a:extLst>
          </p:cNvPr>
          <p:cNvSpPr txBox="1"/>
          <p:nvPr/>
        </p:nvSpPr>
        <p:spPr>
          <a:xfrm>
            <a:off x="0" y="147167"/>
            <a:ext cx="8919337" cy="461665"/>
          </a:xfrm>
          <a:prstGeom prst="rect">
            <a:avLst/>
          </a:prstGeom>
          <a:noFill/>
        </p:spPr>
        <p:txBody>
          <a:bodyPr wrap="square" rtlCol="0">
            <a:spAutoFit/>
          </a:bodyPr>
          <a:lstStyle/>
          <a:p>
            <a:pPr algn="ctr"/>
            <a:r>
              <a:rPr lang="en-US" sz="2400" b="1" dirty="0">
                <a:latin typeface="Montserrat" pitchFamily="2" charset="0"/>
              </a:rPr>
              <a:t>INTRODUCTION</a:t>
            </a:r>
            <a:endParaRPr lang="en-IN" sz="2400" b="1" dirty="0">
              <a:solidFill>
                <a:schemeClr val="bg1"/>
              </a:solidFill>
              <a:latin typeface="Montserrat" pitchFamily="2" charset="0"/>
            </a:endParaRPr>
          </a:p>
        </p:txBody>
      </p:sp>
      <p:grpSp>
        <p:nvGrpSpPr>
          <p:cNvPr id="4" name="Group 3">
            <a:extLst>
              <a:ext uri="{FF2B5EF4-FFF2-40B4-BE49-F238E27FC236}">
                <a16:creationId xmlns:a16="http://schemas.microsoft.com/office/drawing/2014/main" id="{435BEEC8-7ED0-44CB-179E-B573A359612F}"/>
              </a:ext>
            </a:extLst>
          </p:cNvPr>
          <p:cNvGrpSpPr/>
          <p:nvPr/>
        </p:nvGrpSpPr>
        <p:grpSpPr>
          <a:xfrm>
            <a:off x="8969728" y="1"/>
            <a:ext cx="3239069" cy="756000"/>
            <a:chOff x="8045711" y="1"/>
            <a:chExt cx="4146289" cy="900000"/>
          </a:xfrm>
          <a:solidFill>
            <a:schemeClr val="bg1">
              <a:lumMod val="75000"/>
            </a:schemeClr>
          </a:solidFill>
        </p:grpSpPr>
        <p:sp>
          <p:nvSpPr>
            <p:cNvPr id="5" name="Freeform: Shape 17">
              <a:extLst>
                <a:ext uri="{FF2B5EF4-FFF2-40B4-BE49-F238E27FC236}">
                  <a16:creationId xmlns:a16="http://schemas.microsoft.com/office/drawing/2014/main" id="{F40CA5DF-2B09-92FD-F7B4-045002E055E1}"/>
                </a:ext>
              </a:extLst>
            </p:cNvPr>
            <p:cNvSpPr/>
            <p:nvPr/>
          </p:nvSpPr>
          <p:spPr>
            <a:xfrm>
              <a:off x="8045711" y="1"/>
              <a:ext cx="1157399" cy="900000"/>
            </a:xfrm>
            <a:custGeom>
              <a:avLst/>
              <a:gdLst>
                <a:gd name="connsiteX0" fmla="*/ 1157399 w 1157399"/>
                <a:gd name="connsiteY0" fmla="*/ 0 h 1157400"/>
                <a:gd name="connsiteX1" fmla="*/ 1157399 w 1157399"/>
                <a:gd name="connsiteY1" fmla="*/ 1157400 h 1157400"/>
                <a:gd name="connsiteX2" fmla="*/ 0 w 1157399"/>
                <a:gd name="connsiteY2" fmla="*/ 1157400 h 1157400"/>
                <a:gd name="connsiteX3" fmla="*/ 1157399 w 1157399"/>
                <a:gd name="connsiteY3" fmla="*/ 0 h 1157400"/>
              </a:gdLst>
              <a:ahLst/>
              <a:cxnLst>
                <a:cxn ang="0">
                  <a:pos x="connsiteX0" y="connsiteY0"/>
                </a:cxn>
                <a:cxn ang="0">
                  <a:pos x="connsiteX1" y="connsiteY1"/>
                </a:cxn>
                <a:cxn ang="0">
                  <a:pos x="connsiteX2" y="connsiteY2"/>
                </a:cxn>
                <a:cxn ang="0">
                  <a:pos x="connsiteX3" y="connsiteY3"/>
                </a:cxn>
              </a:cxnLst>
              <a:rect l="l" t="t" r="r" b="b"/>
              <a:pathLst>
                <a:path w="1157399" h="1157400">
                  <a:moveTo>
                    <a:pt x="1157399" y="0"/>
                  </a:moveTo>
                  <a:lnTo>
                    <a:pt x="1157399" y="1157400"/>
                  </a:lnTo>
                  <a:lnTo>
                    <a:pt x="0" y="1157400"/>
                  </a:lnTo>
                  <a:lnTo>
                    <a:pt x="115739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Freeform: Shape 18">
              <a:extLst>
                <a:ext uri="{FF2B5EF4-FFF2-40B4-BE49-F238E27FC236}">
                  <a16:creationId xmlns:a16="http://schemas.microsoft.com/office/drawing/2014/main" id="{F01C49B2-3D60-20DA-5C41-51324F82692F}"/>
                </a:ext>
              </a:extLst>
            </p:cNvPr>
            <p:cNvSpPr/>
            <p:nvPr/>
          </p:nvSpPr>
          <p:spPr>
            <a:xfrm>
              <a:off x="9203112" y="1"/>
              <a:ext cx="2988888" cy="900000"/>
            </a:xfrm>
            <a:custGeom>
              <a:avLst/>
              <a:gdLst>
                <a:gd name="connsiteX0" fmla="*/ 0 w 2988888"/>
                <a:gd name="connsiteY0" fmla="*/ 0 h 1157400"/>
                <a:gd name="connsiteX1" fmla="*/ 2988888 w 2988888"/>
                <a:gd name="connsiteY1" fmla="*/ 0 h 1157400"/>
                <a:gd name="connsiteX2" fmla="*/ 2988888 w 2988888"/>
                <a:gd name="connsiteY2" fmla="*/ 1157400 h 1157400"/>
                <a:gd name="connsiteX3" fmla="*/ 0 w 2988888"/>
                <a:gd name="connsiteY3" fmla="*/ 1157400 h 1157400"/>
                <a:gd name="connsiteX4" fmla="*/ 0 w 2988888"/>
                <a:gd name="connsiteY4" fmla="*/ 0 h 11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8888" h="1157400">
                  <a:moveTo>
                    <a:pt x="0" y="0"/>
                  </a:moveTo>
                  <a:lnTo>
                    <a:pt x="2988888" y="0"/>
                  </a:lnTo>
                  <a:lnTo>
                    <a:pt x="2988888" y="1157400"/>
                  </a:lnTo>
                  <a:lnTo>
                    <a:pt x="0" y="1157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pic>
        <p:nvPicPr>
          <p:cNvPr id="7" name="Picture 6">
            <a:extLst>
              <a:ext uri="{FF2B5EF4-FFF2-40B4-BE49-F238E27FC236}">
                <a16:creationId xmlns:a16="http://schemas.microsoft.com/office/drawing/2014/main" id="{5F15DB29-78BB-BEFD-A87B-906087F10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7161" y="-263479"/>
            <a:ext cx="1284702" cy="1284702"/>
          </a:xfrm>
          <a:prstGeom prst="rect">
            <a:avLst/>
          </a:prstGeom>
        </p:spPr>
      </p:pic>
      <p:sp>
        <p:nvSpPr>
          <p:cNvPr id="8" name="Text Box 13">
            <a:extLst>
              <a:ext uri="{FF2B5EF4-FFF2-40B4-BE49-F238E27FC236}">
                <a16:creationId xmlns:a16="http://schemas.microsoft.com/office/drawing/2014/main" id="{D7F73D17-F5B2-2657-246C-F41CD4BF95F2}"/>
              </a:ext>
            </a:extLst>
          </p:cNvPr>
          <p:cNvSpPr txBox="1">
            <a:spLocks noChangeArrowheads="1"/>
          </p:cNvSpPr>
          <p:nvPr/>
        </p:nvSpPr>
        <p:spPr bwMode="auto">
          <a:xfrm>
            <a:off x="0" y="6387602"/>
            <a:ext cx="11382233" cy="287836"/>
          </a:xfrm>
          <a:prstGeom prst="rect">
            <a:avLst/>
          </a:prstGeom>
          <a:solidFill>
            <a:srgbClr val="BFBFBF"/>
          </a:solidFill>
          <a:ln w="9525">
            <a:noFill/>
            <a:miter lim="800000"/>
            <a:headEnd/>
            <a:tailEnd/>
          </a:ln>
          <a:effectLst/>
        </p:spPr>
        <p:txBody>
          <a:bodyPr wrap="square" lIns="92075" tIns="46038" rIns="92075" bIns="46038">
            <a:spAutoFit/>
          </a:bodyPr>
          <a:lstStyle/>
          <a:p>
            <a:pPr algn="ctr" eaLnBrk="1" hangingPunct="1">
              <a:defRPr/>
            </a:pPr>
            <a:r>
              <a:rPr lang="en-US" sz="1200" b="1" dirty="0">
                <a:solidFill>
                  <a:srgbClr val="050505"/>
                </a:solidFill>
                <a:latin typeface="Arial" charset="0"/>
              </a:rPr>
              <a:t> PARUL INSTITUTE OF ENGINEERING AND TECHNOLOGY, PARUL UNIVERSITY</a:t>
            </a:r>
            <a:endParaRPr lang="en-US" sz="1200" dirty="0">
              <a:solidFill>
                <a:srgbClr val="050505"/>
              </a:solidFill>
            </a:endParaRPr>
          </a:p>
        </p:txBody>
      </p:sp>
      <p:sp>
        <p:nvSpPr>
          <p:cNvPr id="9" name="Rectangle 8">
            <a:extLst>
              <a:ext uri="{FF2B5EF4-FFF2-40B4-BE49-F238E27FC236}">
                <a16:creationId xmlns:a16="http://schemas.microsoft.com/office/drawing/2014/main" id="{C897D3FF-F454-DB97-1827-5F10407BC306}"/>
              </a:ext>
            </a:extLst>
          </p:cNvPr>
          <p:cNvSpPr/>
          <p:nvPr/>
        </p:nvSpPr>
        <p:spPr>
          <a:xfrm>
            <a:off x="11522075" y="6400800"/>
            <a:ext cx="669925" cy="274638"/>
          </a:xfrm>
          <a:prstGeom prst="rect">
            <a:avLst/>
          </a:pr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extBox 13">
            <a:extLst>
              <a:ext uri="{FF2B5EF4-FFF2-40B4-BE49-F238E27FC236}">
                <a16:creationId xmlns:a16="http://schemas.microsoft.com/office/drawing/2014/main" id="{1D9B1226-6E6D-9A5C-7D1D-BBB31D00E725}"/>
              </a:ext>
            </a:extLst>
          </p:cNvPr>
          <p:cNvSpPr txBox="1"/>
          <p:nvPr/>
        </p:nvSpPr>
        <p:spPr>
          <a:xfrm>
            <a:off x="452284" y="1238865"/>
            <a:ext cx="10304206" cy="4801314"/>
          </a:xfrm>
          <a:prstGeom prst="rect">
            <a:avLst/>
          </a:prstGeom>
          <a:noFill/>
        </p:spPr>
        <p:txBody>
          <a:bodyPr wrap="square" rtlCol="0">
            <a:spAutoFit/>
          </a:bodyPr>
          <a:lstStyle/>
          <a:p>
            <a:pPr marL="342900" indent="-342900">
              <a:buFont typeface="Arial" panose="020B0604020202020204" pitchFamily="34" charset="0"/>
              <a:buChar char="•"/>
            </a:pPr>
            <a:endParaRPr lang="en-US" b="1" dirty="0">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dirty="0">
                <a:latin typeface="Poppins" panose="00000500000000000000" pitchFamily="2" charset="0"/>
                <a:cs typeface="Poppins" panose="00000500000000000000" pitchFamily="2" charset="0"/>
              </a:rPr>
              <a:t>The study uses </a:t>
            </a:r>
            <a:r>
              <a:rPr lang="en-US" b="1" dirty="0">
                <a:latin typeface="Poppins" panose="00000500000000000000" pitchFamily="2" charset="0"/>
                <a:cs typeface="Poppins" panose="00000500000000000000" pitchFamily="2" charset="0"/>
              </a:rPr>
              <a:t>experimental analysis</a:t>
            </a:r>
            <a:r>
              <a:rPr lang="en-US" dirty="0">
                <a:latin typeface="Poppins" panose="00000500000000000000" pitchFamily="2" charset="0"/>
                <a:cs typeface="Poppins" panose="00000500000000000000" pitchFamily="2" charset="0"/>
              </a:rPr>
              <a:t> to measure key parameters like temperature variation and heat transport rate.</a:t>
            </a:r>
          </a:p>
          <a:p>
            <a:pPr marL="342900" indent="-342900">
              <a:buFont typeface="Arial" panose="020B0604020202020204" pitchFamily="34" charset="0"/>
              <a:buChar char="•"/>
            </a:pPr>
            <a:r>
              <a:rPr lang="en-US" dirty="0">
                <a:latin typeface="Poppins" panose="00000500000000000000" pitchFamily="2" charset="0"/>
                <a:cs typeface="Poppins" panose="00000500000000000000" pitchFamily="2" charset="0"/>
              </a:rPr>
              <a:t>Common fluids used in testing include </a:t>
            </a:r>
            <a:r>
              <a:rPr lang="en-US" b="1" dirty="0">
                <a:latin typeface="Poppins" panose="00000500000000000000" pitchFamily="2" charset="0"/>
                <a:cs typeface="Poppins" panose="00000500000000000000" pitchFamily="2" charset="0"/>
              </a:rPr>
              <a:t>water, ethanol, methanol, and acetone</a:t>
            </a:r>
            <a:r>
              <a:rPr lang="en-US" dirty="0">
                <a:latin typeface="Poppins" panose="00000500000000000000" pitchFamily="2" charset="0"/>
                <a:cs typeface="Poppins" panose="00000500000000000000" pitchFamily="2" charset="0"/>
              </a:rPr>
              <a:t>.</a:t>
            </a:r>
          </a:p>
          <a:p>
            <a:pPr marL="342900" indent="-342900">
              <a:buFont typeface="Arial" panose="020B0604020202020204" pitchFamily="34" charset="0"/>
              <a:buChar char="•"/>
            </a:pPr>
            <a:r>
              <a:rPr lang="en-US" b="1" dirty="0">
                <a:latin typeface="Poppins" panose="00000500000000000000" pitchFamily="2" charset="0"/>
                <a:cs typeface="Poppins" panose="00000500000000000000" pitchFamily="2" charset="0"/>
              </a:rPr>
              <a:t>Startup </a:t>
            </a:r>
            <a:r>
              <a:rPr lang="en-US" b="1" dirty="0" err="1">
                <a:latin typeface="Poppins" panose="00000500000000000000" pitchFamily="2" charset="0"/>
                <a:cs typeface="Poppins" panose="00000500000000000000" pitchFamily="2" charset="0"/>
              </a:rPr>
              <a:t>Behaviour</a:t>
            </a:r>
            <a:r>
              <a:rPr lang="en-US" b="1" dirty="0">
                <a:latin typeface="Poppins" panose="00000500000000000000" pitchFamily="2" charset="0"/>
                <a:cs typeface="Poppins" panose="00000500000000000000" pitchFamily="2" charset="0"/>
              </a:rPr>
              <a:t> </a:t>
            </a:r>
            <a:r>
              <a:rPr lang="en-US" dirty="0">
                <a:latin typeface="Poppins" panose="00000500000000000000" pitchFamily="2" charset="0"/>
                <a:cs typeface="Poppins" panose="00000500000000000000" pitchFamily="2" charset="0"/>
              </a:rPr>
              <a:t>and ease of activation are also fluid and input dependent performance aspects.</a:t>
            </a:r>
          </a:p>
          <a:p>
            <a:pPr marL="342900" indent="-342900">
              <a:buFont typeface="Arial" panose="020B0604020202020204" pitchFamily="34" charset="0"/>
              <a:buChar char="•"/>
            </a:pPr>
            <a:r>
              <a:rPr lang="en-US" dirty="0">
                <a:latin typeface="Poppins" panose="00000500000000000000" pitchFamily="2" charset="0"/>
                <a:cs typeface="Poppins" panose="00000500000000000000" pitchFamily="2" charset="0"/>
              </a:rPr>
              <a:t>The goal is to compare </a:t>
            </a:r>
            <a:r>
              <a:rPr lang="en-US" b="1" dirty="0">
                <a:latin typeface="Poppins" panose="00000500000000000000" pitchFamily="2" charset="0"/>
                <a:cs typeface="Poppins" panose="00000500000000000000" pitchFamily="2" charset="0"/>
              </a:rPr>
              <a:t>thermal resistance</a:t>
            </a:r>
            <a:r>
              <a:rPr lang="en-US" dirty="0">
                <a:latin typeface="Poppins" panose="00000500000000000000" pitchFamily="2" charset="0"/>
                <a:cs typeface="Poppins" panose="00000500000000000000" pitchFamily="2" charset="0"/>
              </a:rPr>
              <a:t> and effectiveness under different conditions.</a:t>
            </a:r>
          </a:p>
          <a:p>
            <a:pPr marL="342900" indent="-342900">
              <a:buFont typeface="Arial" panose="020B0604020202020204" pitchFamily="34" charset="0"/>
              <a:buChar char="•"/>
            </a:pPr>
            <a:r>
              <a:rPr lang="en-US" dirty="0">
                <a:latin typeface="Poppins" panose="00000500000000000000" pitchFamily="2" charset="0"/>
                <a:cs typeface="Poppins" panose="00000500000000000000" pitchFamily="2" charset="0"/>
              </a:rPr>
              <a:t>Observations include </a:t>
            </a:r>
            <a:r>
              <a:rPr lang="en-US" b="1" dirty="0">
                <a:latin typeface="Poppins" panose="00000500000000000000" pitchFamily="2" charset="0"/>
                <a:cs typeface="Poppins" panose="00000500000000000000" pitchFamily="2" charset="0"/>
              </a:rPr>
              <a:t>response time, temperature uniformity</a:t>
            </a:r>
            <a:r>
              <a:rPr lang="en-US" dirty="0">
                <a:latin typeface="Poppins" panose="00000500000000000000" pitchFamily="2" charset="0"/>
                <a:cs typeface="Poppins" panose="00000500000000000000" pitchFamily="2" charset="0"/>
              </a:rPr>
              <a:t>, and stability of heat transfer.</a:t>
            </a:r>
          </a:p>
          <a:p>
            <a:pPr marL="342900" indent="-342900">
              <a:buFont typeface="Arial" panose="020B0604020202020204" pitchFamily="34" charset="0"/>
              <a:buChar char="•"/>
            </a:pPr>
            <a:r>
              <a:rPr lang="en-US" dirty="0">
                <a:latin typeface="Poppins" panose="00000500000000000000" pitchFamily="2" charset="0"/>
                <a:cs typeface="Poppins" panose="00000500000000000000" pitchFamily="2" charset="0"/>
              </a:rPr>
              <a:t>Heat pipe  orientation and filling ratio can also influence experimental results.</a:t>
            </a:r>
          </a:p>
          <a:p>
            <a:pPr marL="342900" indent="-342900">
              <a:buFont typeface="Arial" panose="020B0604020202020204" pitchFamily="34" charset="0"/>
              <a:buChar char="•"/>
            </a:pPr>
            <a:r>
              <a:rPr lang="en-US" dirty="0">
                <a:latin typeface="Poppins" panose="00000500000000000000" pitchFamily="2" charset="0"/>
                <a:cs typeface="Poppins" panose="00000500000000000000" pitchFamily="2" charset="0"/>
              </a:rPr>
              <a:t>The analysis helps in identifying the </a:t>
            </a:r>
            <a:r>
              <a:rPr lang="en-US" b="1" dirty="0">
                <a:latin typeface="Poppins" panose="00000500000000000000" pitchFamily="2" charset="0"/>
                <a:cs typeface="Poppins" panose="00000500000000000000" pitchFamily="2" charset="0"/>
              </a:rPr>
              <a:t>most efficient  fluid-heat input combination.</a:t>
            </a:r>
          </a:p>
          <a:p>
            <a:pPr marL="342900" indent="-342900">
              <a:buFont typeface="Arial" panose="020B0604020202020204" pitchFamily="34" charset="0"/>
              <a:buChar char="•"/>
            </a:pPr>
            <a:r>
              <a:rPr lang="en-US" dirty="0">
                <a:latin typeface="Poppins" panose="00000500000000000000" pitchFamily="2" charset="0"/>
                <a:cs typeface="Poppins" panose="00000500000000000000" pitchFamily="2" charset="0"/>
              </a:rPr>
              <a:t>Insights from this study can lead </a:t>
            </a:r>
            <a:r>
              <a:rPr lang="en-US" b="1" dirty="0">
                <a:latin typeface="Poppins" panose="00000500000000000000" pitchFamily="2" charset="0"/>
                <a:cs typeface="Poppins" panose="00000500000000000000" pitchFamily="2" charset="0"/>
              </a:rPr>
              <a:t>to optimization in PHP design and configuration.</a:t>
            </a:r>
          </a:p>
          <a:p>
            <a:pPr marL="342900" indent="-342900">
              <a:buFont typeface="Arial" panose="020B0604020202020204" pitchFamily="34" charset="0"/>
              <a:buChar char="•"/>
            </a:pPr>
            <a:r>
              <a:rPr lang="en-US" dirty="0">
                <a:latin typeface="Poppins" panose="00000500000000000000" pitchFamily="2" charset="0"/>
                <a:cs typeface="Poppins" panose="00000500000000000000" pitchFamily="2" charset="0"/>
              </a:rPr>
              <a:t>Overall, the result supports the development of </a:t>
            </a:r>
            <a:r>
              <a:rPr lang="en-US" b="1" dirty="0">
                <a:latin typeface="Poppins" panose="00000500000000000000" pitchFamily="2" charset="0"/>
                <a:cs typeface="Poppins" panose="00000500000000000000" pitchFamily="2" charset="0"/>
              </a:rPr>
              <a:t>high-performance thermal management system.</a:t>
            </a:r>
            <a:endParaRPr lang="en-US" dirty="0">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endParaRPr lang="en-US" dirty="0">
              <a:latin typeface="Poppins" panose="00000500000000000000" pitchFamily="2" charset="0"/>
              <a:cs typeface="Poppins" panose="00000500000000000000" pitchFamily="2" charset="0"/>
            </a:endParaRPr>
          </a:p>
          <a:p>
            <a:endParaRPr lang="en-IN"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94332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5">
            <a:extLst>
              <a:ext uri="{FF2B5EF4-FFF2-40B4-BE49-F238E27FC236}">
                <a16:creationId xmlns:a16="http://schemas.microsoft.com/office/drawing/2014/main" id="{B7829C67-BB19-F652-F1BB-1DAF32C5608B}"/>
              </a:ext>
            </a:extLst>
          </p:cNvPr>
          <p:cNvSpPr/>
          <p:nvPr/>
        </p:nvSpPr>
        <p:spPr>
          <a:xfrm>
            <a:off x="0" y="0"/>
            <a:ext cx="9608024" cy="756000"/>
          </a:xfrm>
          <a:custGeom>
            <a:avLst/>
            <a:gdLst>
              <a:gd name="connsiteX0" fmla="*/ 0 w 8765002"/>
              <a:gd name="connsiteY0" fmla="*/ 0 h 1157400"/>
              <a:gd name="connsiteX1" fmla="*/ 7607602 w 8765002"/>
              <a:gd name="connsiteY1" fmla="*/ 0 h 1157400"/>
              <a:gd name="connsiteX2" fmla="*/ 8765002 w 8765002"/>
              <a:gd name="connsiteY2" fmla="*/ 0 h 1157400"/>
              <a:gd name="connsiteX3" fmla="*/ 760760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6974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5002" h="1157400">
                <a:moveTo>
                  <a:pt x="0" y="0"/>
                </a:moveTo>
                <a:lnTo>
                  <a:pt x="7607602" y="0"/>
                </a:lnTo>
                <a:lnTo>
                  <a:pt x="8765002" y="0"/>
                </a:lnTo>
                <a:lnTo>
                  <a:pt x="7924865" y="1138735"/>
                </a:lnTo>
                <a:lnTo>
                  <a:pt x="0" y="1157400"/>
                </a:lnTo>
                <a:lnTo>
                  <a:pt x="0" y="0"/>
                </a:lnTo>
                <a:close/>
              </a:path>
            </a:pathLst>
          </a:cu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 name="TextBox 2">
            <a:extLst>
              <a:ext uri="{FF2B5EF4-FFF2-40B4-BE49-F238E27FC236}">
                <a16:creationId xmlns:a16="http://schemas.microsoft.com/office/drawing/2014/main" id="{7423DB7E-8E83-CF76-51D1-A14BD73C5CFD}"/>
              </a:ext>
            </a:extLst>
          </p:cNvPr>
          <p:cNvSpPr txBox="1"/>
          <p:nvPr/>
        </p:nvSpPr>
        <p:spPr>
          <a:xfrm>
            <a:off x="0" y="147167"/>
            <a:ext cx="8919337" cy="461665"/>
          </a:xfrm>
          <a:prstGeom prst="rect">
            <a:avLst/>
          </a:prstGeom>
          <a:noFill/>
        </p:spPr>
        <p:txBody>
          <a:bodyPr wrap="square" rtlCol="0">
            <a:spAutoFit/>
          </a:bodyPr>
          <a:lstStyle/>
          <a:p>
            <a:pPr algn="ctr"/>
            <a:r>
              <a:rPr lang="en-US" sz="2400" b="1" dirty="0">
                <a:latin typeface="Montserrat" pitchFamily="2" charset="0"/>
              </a:rPr>
              <a:t>LITERATURE REVIEW</a:t>
            </a:r>
          </a:p>
        </p:txBody>
      </p:sp>
      <p:grpSp>
        <p:nvGrpSpPr>
          <p:cNvPr id="4" name="Group 3">
            <a:extLst>
              <a:ext uri="{FF2B5EF4-FFF2-40B4-BE49-F238E27FC236}">
                <a16:creationId xmlns:a16="http://schemas.microsoft.com/office/drawing/2014/main" id="{F2F6C68C-2E7B-B268-80E8-D2D3E2D1FC2D}"/>
              </a:ext>
            </a:extLst>
          </p:cNvPr>
          <p:cNvGrpSpPr/>
          <p:nvPr/>
        </p:nvGrpSpPr>
        <p:grpSpPr>
          <a:xfrm>
            <a:off x="8969728" y="1"/>
            <a:ext cx="3239069" cy="756000"/>
            <a:chOff x="8045711" y="1"/>
            <a:chExt cx="4146289" cy="900000"/>
          </a:xfrm>
          <a:solidFill>
            <a:schemeClr val="bg1">
              <a:lumMod val="75000"/>
            </a:schemeClr>
          </a:solidFill>
        </p:grpSpPr>
        <p:sp>
          <p:nvSpPr>
            <p:cNvPr id="5" name="Freeform: Shape 17">
              <a:extLst>
                <a:ext uri="{FF2B5EF4-FFF2-40B4-BE49-F238E27FC236}">
                  <a16:creationId xmlns:a16="http://schemas.microsoft.com/office/drawing/2014/main" id="{60A24F74-D828-80C3-AA87-00F5BC1545A1}"/>
                </a:ext>
              </a:extLst>
            </p:cNvPr>
            <p:cNvSpPr/>
            <p:nvPr/>
          </p:nvSpPr>
          <p:spPr>
            <a:xfrm>
              <a:off x="8045711" y="1"/>
              <a:ext cx="1157399" cy="900000"/>
            </a:xfrm>
            <a:custGeom>
              <a:avLst/>
              <a:gdLst>
                <a:gd name="connsiteX0" fmla="*/ 1157399 w 1157399"/>
                <a:gd name="connsiteY0" fmla="*/ 0 h 1157400"/>
                <a:gd name="connsiteX1" fmla="*/ 1157399 w 1157399"/>
                <a:gd name="connsiteY1" fmla="*/ 1157400 h 1157400"/>
                <a:gd name="connsiteX2" fmla="*/ 0 w 1157399"/>
                <a:gd name="connsiteY2" fmla="*/ 1157400 h 1157400"/>
                <a:gd name="connsiteX3" fmla="*/ 1157399 w 1157399"/>
                <a:gd name="connsiteY3" fmla="*/ 0 h 1157400"/>
              </a:gdLst>
              <a:ahLst/>
              <a:cxnLst>
                <a:cxn ang="0">
                  <a:pos x="connsiteX0" y="connsiteY0"/>
                </a:cxn>
                <a:cxn ang="0">
                  <a:pos x="connsiteX1" y="connsiteY1"/>
                </a:cxn>
                <a:cxn ang="0">
                  <a:pos x="connsiteX2" y="connsiteY2"/>
                </a:cxn>
                <a:cxn ang="0">
                  <a:pos x="connsiteX3" y="connsiteY3"/>
                </a:cxn>
              </a:cxnLst>
              <a:rect l="l" t="t" r="r" b="b"/>
              <a:pathLst>
                <a:path w="1157399" h="1157400">
                  <a:moveTo>
                    <a:pt x="1157399" y="0"/>
                  </a:moveTo>
                  <a:lnTo>
                    <a:pt x="1157399" y="1157400"/>
                  </a:lnTo>
                  <a:lnTo>
                    <a:pt x="0" y="1157400"/>
                  </a:lnTo>
                  <a:lnTo>
                    <a:pt x="115739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Freeform: Shape 18">
              <a:extLst>
                <a:ext uri="{FF2B5EF4-FFF2-40B4-BE49-F238E27FC236}">
                  <a16:creationId xmlns:a16="http://schemas.microsoft.com/office/drawing/2014/main" id="{2F8CCD67-5704-A2C0-C6C1-D7804F729CAC}"/>
                </a:ext>
              </a:extLst>
            </p:cNvPr>
            <p:cNvSpPr/>
            <p:nvPr/>
          </p:nvSpPr>
          <p:spPr>
            <a:xfrm>
              <a:off x="9203112" y="1"/>
              <a:ext cx="2988888" cy="900000"/>
            </a:xfrm>
            <a:custGeom>
              <a:avLst/>
              <a:gdLst>
                <a:gd name="connsiteX0" fmla="*/ 0 w 2988888"/>
                <a:gd name="connsiteY0" fmla="*/ 0 h 1157400"/>
                <a:gd name="connsiteX1" fmla="*/ 2988888 w 2988888"/>
                <a:gd name="connsiteY1" fmla="*/ 0 h 1157400"/>
                <a:gd name="connsiteX2" fmla="*/ 2988888 w 2988888"/>
                <a:gd name="connsiteY2" fmla="*/ 1157400 h 1157400"/>
                <a:gd name="connsiteX3" fmla="*/ 0 w 2988888"/>
                <a:gd name="connsiteY3" fmla="*/ 1157400 h 1157400"/>
                <a:gd name="connsiteX4" fmla="*/ 0 w 2988888"/>
                <a:gd name="connsiteY4" fmla="*/ 0 h 11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8888" h="1157400">
                  <a:moveTo>
                    <a:pt x="0" y="0"/>
                  </a:moveTo>
                  <a:lnTo>
                    <a:pt x="2988888" y="0"/>
                  </a:lnTo>
                  <a:lnTo>
                    <a:pt x="2988888" y="1157400"/>
                  </a:lnTo>
                  <a:lnTo>
                    <a:pt x="0" y="1157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pic>
        <p:nvPicPr>
          <p:cNvPr id="7" name="Picture 6">
            <a:extLst>
              <a:ext uri="{FF2B5EF4-FFF2-40B4-BE49-F238E27FC236}">
                <a16:creationId xmlns:a16="http://schemas.microsoft.com/office/drawing/2014/main" id="{8483AA02-D58A-3AAC-7E83-92A6E8060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7161" y="-263479"/>
            <a:ext cx="1284702" cy="1284702"/>
          </a:xfrm>
          <a:prstGeom prst="rect">
            <a:avLst/>
          </a:prstGeom>
        </p:spPr>
      </p:pic>
      <p:sp>
        <p:nvSpPr>
          <p:cNvPr id="8" name="Text Box 13">
            <a:extLst>
              <a:ext uri="{FF2B5EF4-FFF2-40B4-BE49-F238E27FC236}">
                <a16:creationId xmlns:a16="http://schemas.microsoft.com/office/drawing/2014/main" id="{4B5AE5E6-999B-99F3-3A5A-FE2EEBF01353}"/>
              </a:ext>
            </a:extLst>
          </p:cNvPr>
          <p:cNvSpPr txBox="1">
            <a:spLocks noChangeArrowheads="1"/>
          </p:cNvSpPr>
          <p:nvPr/>
        </p:nvSpPr>
        <p:spPr bwMode="auto">
          <a:xfrm>
            <a:off x="0" y="6387602"/>
            <a:ext cx="11382233" cy="287836"/>
          </a:xfrm>
          <a:prstGeom prst="rect">
            <a:avLst/>
          </a:prstGeom>
          <a:solidFill>
            <a:srgbClr val="BFBFBF"/>
          </a:solidFill>
          <a:ln w="9525">
            <a:noFill/>
            <a:miter lim="800000"/>
            <a:headEnd/>
            <a:tailEnd/>
          </a:ln>
          <a:effectLst/>
        </p:spPr>
        <p:txBody>
          <a:bodyPr wrap="square" lIns="92075" tIns="46038" rIns="92075" bIns="46038">
            <a:spAutoFit/>
          </a:bodyPr>
          <a:lstStyle/>
          <a:p>
            <a:pPr algn="ctr" eaLnBrk="1" hangingPunct="1">
              <a:defRPr/>
            </a:pPr>
            <a:r>
              <a:rPr lang="en-US" sz="1200" b="1" dirty="0">
                <a:solidFill>
                  <a:srgbClr val="050505"/>
                </a:solidFill>
                <a:latin typeface="Arial" charset="0"/>
              </a:rPr>
              <a:t> PARUL INSTITUTE OF ENGINEERING AND TECHNOLOGY, PARUL UNIVERSITY</a:t>
            </a:r>
            <a:endParaRPr lang="en-US" sz="1200" dirty="0">
              <a:solidFill>
                <a:srgbClr val="050505"/>
              </a:solidFill>
            </a:endParaRPr>
          </a:p>
        </p:txBody>
      </p:sp>
      <p:sp>
        <p:nvSpPr>
          <p:cNvPr id="9" name="Rectangle 8">
            <a:extLst>
              <a:ext uri="{FF2B5EF4-FFF2-40B4-BE49-F238E27FC236}">
                <a16:creationId xmlns:a16="http://schemas.microsoft.com/office/drawing/2014/main" id="{3135B575-AA17-8010-C400-5AF980AF2B39}"/>
              </a:ext>
            </a:extLst>
          </p:cNvPr>
          <p:cNvSpPr/>
          <p:nvPr/>
        </p:nvSpPr>
        <p:spPr>
          <a:xfrm>
            <a:off x="11522075" y="6400800"/>
            <a:ext cx="669925" cy="274638"/>
          </a:xfrm>
          <a:prstGeom prst="rect">
            <a:avLst/>
          </a:pr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10" name="Table 9">
            <a:extLst>
              <a:ext uri="{FF2B5EF4-FFF2-40B4-BE49-F238E27FC236}">
                <a16:creationId xmlns:a16="http://schemas.microsoft.com/office/drawing/2014/main" id="{7FCD454C-FD60-93DB-A1EF-F475AD2B048C}"/>
              </a:ext>
            </a:extLst>
          </p:cNvPr>
          <p:cNvGraphicFramePr>
            <a:graphicFrameLocks noGrp="1"/>
          </p:cNvGraphicFramePr>
          <p:nvPr>
            <p:extLst>
              <p:ext uri="{D42A27DB-BD31-4B8C-83A1-F6EECF244321}">
                <p14:modId xmlns:p14="http://schemas.microsoft.com/office/powerpoint/2010/main" val="3790305924"/>
              </p:ext>
            </p:extLst>
          </p:nvPr>
        </p:nvGraphicFramePr>
        <p:xfrm>
          <a:off x="240890" y="943878"/>
          <a:ext cx="11710220" cy="4608901"/>
        </p:xfrm>
        <a:graphic>
          <a:graphicData uri="http://schemas.openxmlformats.org/drawingml/2006/table">
            <a:tbl>
              <a:tblPr firstRow="1" bandRow="1">
                <a:tableStyleId>{5940675A-B579-460E-94D1-54222C63F5DA}</a:tableStyleId>
              </a:tblPr>
              <a:tblGrid>
                <a:gridCol w="631278">
                  <a:extLst>
                    <a:ext uri="{9D8B030D-6E8A-4147-A177-3AD203B41FA5}">
                      <a16:colId xmlns:a16="http://schemas.microsoft.com/office/drawing/2014/main" val="2954368739"/>
                    </a:ext>
                  </a:extLst>
                </a:gridCol>
                <a:gridCol w="1728464">
                  <a:extLst>
                    <a:ext uri="{9D8B030D-6E8A-4147-A177-3AD203B41FA5}">
                      <a16:colId xmlns:a16="http://schemas.microsoft.com/office/drawing/2014/main" val="3187163619"/>
                    </a:ext>
                  </a:extLst>
                </a:gridCol>
                <a:gridCol w="1995949">
                  <a:extLst>
                    <a:ext uri="{9D8B030D-6E8A-4147-A177-3AD203B41FA5}">
                      <a16:colId xmlns:a16="http://schemas.microsoft.com/office/drawing/2014/main" val="3400154485"/>
                    </a:ext>
                  </a:extLst>
                </a:gridCol>
                <a:gridCol w="1887793">
                  <a:extLst>
                    <a:ext uri="{9D8B030D-6E8A-4147-A177-3AD203B41FA5}">
                      <a16:colId xmlns:a16="http://schemas.microsoft.com/office/drawing/2014/main" val="1578642783"/>
                    </a:ext>
                  </a:extLst>
                </a:gridCol>
                <a:gridCol w="5466736">
                  <a:extLst>
                    <a:ext uri="{9D8B030D-6E8A-4147-A177-3AD203B41FA5}">
                      <a16:colId xmlns:a16="http://schemas.microsoft.com/office/drawing/2014/main" val="2340247714"/>
                    </a:ext>
                  </a:extLst>
                </a:gridCol>
              </a:tblGrid>
              <a:tr h="293753">
                <a:tc>
                  <a:txBody>
                    <a:bodyPr/>
                    <a:lstStyle/>
                    <a:p>
                      <a:pPr algn="ctr">
                        <a:lnSpc>
                          <a:spcPct val="100000"/>
                        </a:lnSpc>
                      </a:pPr>
                      <a:r>
                        <a:rPr lang="en-US" sz="1500" b="1" dirty="0">
                          <a:latin typeface="Poppins" panose="00000500000000000000" pitchFamily="2" charset="0"/>
                          <a:cs typeface="Poppins" panose="00000500000000000000" pitchFamily="2" charset="0"/>
                        </a:rPr>
                        <a:t>No</a:t>
                      </a:r>
                    </a:p>
                  </a:txBody>
                  <a:tcPr marL="91431" marR="91431"/>
                </a:tc>
                <a:tc>
                  <a:txBody>
                    <a:bodyPr/>
                    <a:lstStyle/>
                    <a:p>
                      <a:pPr algn="ctr">
                        <a:lnSpc>
                          <a:spcPct val="100000"/>
                        </a:lnSpc>
                      </a:pPr>
                      <a:r>
                        <a:rPr lang="en-US" sz="1500" b="1" kern="1200" dirty="0">
                          <a:solidFill>
                            <a:schemeClr val="tx1"/>
                          </a:solidFill>
                          <a:effectLst/>
                          <a:latin typeface="Poppins" panose="00000500000000000000" pitchFamily="2" charset="0"/>
                          <a:ea typeface="+mn-ea"/>
                          <a:cs typeface="Poppins" panose="00000500000000000000" pitchFamily="2" charset="0"/>
                        </a:rPr>
                        <a:t>Author</a:t>
                      </a:r>
                      <a:endParaRPr lang="en-US" sz="1500" b="1" dirty="0">
                        <a:latin typeface="Poppins" panose="00000500000000000000" pitchFamily="2" charset="0"/>
                        <a:cs typeface="Poppins" panose="00000500000000000000" pitchFamily="2" charset="0"/>
                      </a:endParaRPr>
                    </a:p>
                  </a:txBody>
                  <a:tcPr marL="91431" marR="91431"/>
                </a:tc>
                <a:tc>
                  <a:txBody>
                    <a:bodyPr/>
                    <a:lstStyle/>
                    <a:p>
                      <a:pPr algn="ctr">
                        <a:lnSpc>
                          <a:spcPct val="100000"/>
                        </a:lnSpc>
                      </a:pPr>
                      <a:r>
                        <a:rPr lang="en-US" sz="1500" b="1" dirty="0">
                          <a:latin typeface="Poppins" panose="00000500000000000000" pitchFamily="2" charset="0"/>
                          <a:cs typeface="Poppins" panose="00000500000000000000" pitchFamily="2" charset="0"/>
                        </a:rPr>
                        <a:t>Title</a:t>
                      </a:r>
                    </a:p>
                  </a:txBody>
                  <a:tcPr marL="91431" marR="91431"/>
                </a:tc>
                <a:tc>
                  <a:txBody>
                    <a:bodyPr/>
                    <a:lstStyle/>
                    <a:p>
                      <a:pPr algn="ctr">
                        <a:lnSpc>
                          <a:spcPct val="100000"/>
                        </a:lnSpc>
                      </a:pPr>
                      <a:r>
                        <a:rPr lang="en-US" sz="1500" b="1" dirty="0">
                          <a:latin typeface="Poppins" panose="00000500000000000000" pitchFamily="2" charset="0"/>
                          <a:cs typeface="Poppins" panose="00000500000000000000" pitchFamily="2" charset="0"/>
                        </a:rPr>
                        <a:t>Journal</a:t>
                      </a:r>
                      <a:r>
                        <a:rPr lang="en-US" sz="1500" b="1" baseline="0" dirty="0">
                          <a:latin typeface="Poppins" panose="00000500000000000000" pitchFamily="2" charset="0"/>
                          <a:cs typeface="Poppins" panose="00000500000000000000" pitchFamily="2" charset="0"/>
                        </a:rPr>
                        <a:t> Name &amp;</a:t>
                      </a:r>
                      <a:r>
                        <a:rPr lang="en-US" sz="1500" b="1" dirty="0">
                          <a:latin typeface="Poppins" panose="00000500000000000000" pitchFamily="2" charset="0"/>
                          <a:cs typeface="Poppins" panose="00000500000000000000" pitchFamily="2" charset="0"/>
                        </a:rPr>
                        <a:t>Year</a:t>
                      </a:r>
                    </a:p>
                  </a:txBody>
                  <a:tcPr marL="91431" marR="91431"/>
                </a:tc>
                <a:tc>
                  <a:txBody>
                    <a:bodyPr/>
                    <a:lstStyle/>
                    <a:p>
                      <a:pPr algn="ctr">
                        <a:lnSpc>
                          <a:spcPct val="100000"/>
                        </a:lnSpc>
                      </a:pPr>
                      <a:r>
                        <a:rPr lang="en-US" sz="1500" b="1" dirty="0">
                          <a:latin typeface="Poppins" panose="00000500000000000000" pitchFamily="2" charset="0"/>
                          <a:cs typeface="Poppins" panose="00000500000000000000" pitchFamily="2" charset="0"/>
                        </a:rPr>
                        <a:t>Remark</a:t>
                      </a:r>
                    </a:p>
                  </a:txBody>
                  <a:tcPr marL="91431" marR="91431"/>
                </a:tc>
                <a:extLst>
                  <a:ext uri="{0D108BD9-81ED-4DB2-BD59-A6C34878D82A}">
                    <a16:rowId xmlns:a16="http://schemas.microsoft.com/office/drawing/2014/main" val="3493126357"/>
                  </a:ext>
                </a:extLst>
              </a:tr>
              <a:tr h="2002861">
                <a:tc>
                  <a:txBody>
                    <a:bodyPr/>
                    <a:lstStyle/>
                    <a:p>
                      <a:pPr algn="l">
                        <a:lnSpc>
                          <a:spcPct val="100000"/>
                        </a:lnSpc>
                      </a:pPr>
                      <a:r>
                        <a:rPr lang="en-US" sz="1500" dirty="0">
                          <a:latin typeface="Poppins" panose="00000500000000000000" pitchFamily="2" charset="0"/>
                          <a:cs typeface="Poppins" panose="00000500000000000000" pitchFamily="2" charset="0"/>
                        </a:rPr>
                        <a:t>1</a:t>
                      </a:r>
                    </a:p>
                  </a:txBody>
                  <a:tcPr marL="91431" marR="91431"/>
                </a:tc>
                <a:tc>
                  <a:txBody>
                    <a:bodyPr/>
                    <a:lstStyle/>
                    <a:p>
                      <a:pPr algn="l"/>
                      <a:r>
                        <a:rPr lang="en-IN" sz="1500" dirty="0" err="1">
                          <a:latin typeface="Poppins" panose="00000500000000000000" pitchFamily="2" charset="0"/>
                          <a:cs typeface="Poppins" panose="00000500000000000000" pitchFamily="2" charset="0"/>
                        </a:rPr>
                        <a:t>Zaimaa</a:t>
                      </a:r>
                      <a:r>
                        <a:rPr lang="en-IN" sz="1500" dirty="0">
                          <a:latin typeface="Poppins" panose="00000500000000000000" pitchFamily="2" charset="0"/>
                          <a:cs typeface="Poppins" panose="00000500000000000000" pitchFamily="2" charset="0"/>
                        </a:rPr>
                        <a:t> Salsabil,</a:t>
                      </a:r>
                    </a:p>
                    <a:p>
                      <a:pPr algn="l"/>
                      <a:r>
                        <a:rPr lang="en-IN" sz="1500" dirty="0">
                          <a:latin typeface="Poppins" panose="00000500000000000000" pitchFamily="2" charset="0"/>
                          <a:cs typeface="Poppins" panose="00000500000000000000" pitchFamily="2" charset="0"/>
                        </a:rPr>
                        <a:t>Nusrat Yasmin,</a:t>
                      </a:r>
                    </a:p>
                    <a:p>
                      <a:pPr algn="l"/>
                      <a:r>
                        <a:rPr lang="en-IN" sz="1500" dirty="0">
                          <a:latin typeface="Poppins" panose="00000500000000000000" pitchFamily="2" charset="0"/>
                          <a:cs typeface="Poppins" panose="00000500000000000000" pitchFamily="2" charset="0"/>
                        </a:rPr>
                        <a:t>Farah Nazifa Nourin,</a:t>
                      </a:r>
                    </a:p>
                    <a:p>
                      <a:pPr algn="l"/>
                      <a:r>
                        <a:rPr lang="en-IN" sz="1500" dirty="0">
                          <a:latin typeface="Poppins" panose="00000500000000000000" pitchFamily="2" charset="0"/>
                          <a:cs typeface="Poppins" panose="00000500000000000000" pitchFamily="2" charset="0"/>
                        </a:rPr>
                        <a:t>Mohammad Ali, [2]</a:t>
                      </a:r>
                    </a:p>
                  </a:txBody>
                  <a:tcPr marL="114289" marR="114289" marT="0" marB="0"/>
                </a:tc>
                <a:tc>
                  <a:txBody>
                    <a:bodyPr/>
                    <a:lstStyle/>
                    <a:p>
                      <a:pPr marL="0" marR="0" indent="0" algn="l" defTabSz="914400" rtl="0" eaLnBrk="1" fontAlgn="auto" latinLnBrk="0" hangingPunct="1">
                        <a:lnSpc>
                          <a:spcPct val="100000"/>
                        </a:lnSpc>
                        <a:spcBef>
                          <a:spcPts val="0"/>
                        </a:spcBef>
                        <a:spcAft>
                          <a:spcPts val="1000"/>
                        </a:spcAft>
                        <a:buClrTx/>
                        <a:buSzTx/>
                        <a:buFontTx/>
                        <a:buNone/>
                        <a:tabLst/>
                        <a:defRPr/>
                      </a:pPr>
                      <a:r>
                        <a:rPr lang="en-US" sz="1500" dirty="0">
                          <a:effectLst/>
                          <a:latin typeface="Poppins" panose="00000500000000000000" pitchFamily="2" charset="0"/>
                          <a:ea typeface="Calibri"/>
                          <a:cs typeface="Poppins" panose="00000500000000000000" pitchFamily="2" charset="0"/>
                        </a:rPr>
                        <a:t>Effect of using ethanol and methanol on thermal performance of a closed loop pulsating heat pipe with different filling ratio.</a:t>
                      </a:r>
                    </a:p>
                  </a:txBody>
                  <a:tcPr marL="114289" marR="114289" marT="0" marB="0"/>
                </a:tc>
                <a:tc>
                  <a:txBody>
                    <a:bodyPr/>
                    <a:lstStyle/>
                    <a:p>
                      <a:pPr algn="l"/>
                      <a:r>
                        <a:rPr lang="en-US" sz="1500" dirty="0">
                          <a:latin typeface="Poppins" panose="00000500000000000000" pitchFamily="2" charset="0"/>
                          <a:cs typeface="Poppins" panose="00000500000000000000" pitchFamily="2" charset="0"/>
                        </a:rPr>
                        <a:t> Published in </a:t>
                      </a:r>
                      <a:r>
                        <a:rPr lang="en-US" sz="1500" i="1" dirty="0">
                          <a:latin typeface="Poppins" panose="00000500000000000000" pitchFamily="2" charset="0"/>
                          <a:cs typeface="Poppins" panose="00000500000000000000" pitchFamily="2" charset="0"/>
                        </a:rPr>
                        <a:t>AIP Conference Proceedings/</a:t>
                      </a:r>
                      <a:br>
                        <a:rPr lang="en-US" sz="1500" dirty="0">
                          <a:latin typeface="Poppins" panose="00000500000000000000" pitchFamily="2" charset="0"/>
                          <a:cs typeface="Poppins" panose="00000500000000000000" pitchFamily="2" charset="0"/>
                        </a:rPr>
                      </a:br>
                      <a:r>
                        <a:rPr lang="en-US" sz="1500" b="0" dirty="0">
                          <a:latin typeface="Poppins" panose="00000500000000000000" pitchFamily="2" charset="0"/>
                          <a:cs typeface="Poppins" panose="00000500000000000000" pitchFamily="2" charset="0"/>
                        </a:rPr>
                        <a:t>July 2016 </a:t>
                      </a:r>
                    </a:p>
                  </a:txBody>
                  <a:tcPr marL="91431" marR="91431"/>
                </a:tc>
                <a:tc>
                  <a:txBody>
                    <a:bodyPr/>
                    <a:lstStyle/>
                    <a:p>
                      <a:pPr marL="285750" indent="-285750" algn="l">
                        <a:buFont typeface="Wingdings" panose="05000000000000000000" pitchFamily="2" charset="2"/>
                        <a:buChar char="Ø"/>
                      </a:pPr>
                      <a:r>
                        <a:rPr lang="en-US" sz="1500" dirty="0">
                          <a:latin typeface="Poppins" panose="00000500000000000000" pitchFamily="2" charset="0"/>
                          <a:cs typeface="Poppins" panose="00000500000000000000" pitchFamily="2" charset="0"/>
                        </a:rPr>
                        <a:t>Ethanol and methanol were tested in CLPHP under different filling ratios.</a:t>
                      </a:r>
                    </a:p>
                    <a:p>
                      <a:pPr marL="285750" indent="-285750" algn="l">
                        <a:buFont typeface="Wingdings" panose="05000000000000000000" pitchFamily="2" charset="2"/>
                        <a:buChar char="Ø"/>
                      </a:pPr>
                      <a:r>
                        <a:rPr lang="en-US" sz="1500" dirty="0">
                          <a:latin typeface="Poppins" panose="00000500000000000000" pitchFamily="2" charset="0"/>
                          <a:cs typeface="Poppins" panose="00000500000000000000" pitchFamily="2" charset="0"/>
                        </a:rPr>
                        <a:t>Results help optimize working fluid selection for better heat transfer.</a:t>
                      </a:r>
                    </a:p>
                    <a:p>
                      <a:pPr marL="285750" indent="-285750" algn="l">
                        <a:lnSpc>
                          <a:spcPct val="150000"/>
                        </a:lnSpc>
                        <a:buFont typeface="Wingdings" pitchFamily="2" charset="2"/>
                        <a:buChar char="Ø"/>
                      </a:pPr>
                      <a:endParaRPr lang="en-US" sz="1500" baseline="0" dirty="0">
                        <a:latin typeface="Poppins" panose="00000500000000000000" pitchFamily="2" charset="0"/>
                        <a:cs typeface="Poppins" panose="00000500000000000000" pitchFamily="2" charset="0"/>
                      </a:endParaRPr>
                    </a:p>
                  </a:txBody>
                  <a:tcPr marL="91431" marR="91431"/>
                </a:tc>
                <a:extLst>
                  <a:ext uri="{0D108BD9-81ED-4DB2-BD59-A6C34878D82A}">
                    <a16:rowId xmlns:a16="http://schemas.microsoft.com/office/drawing/2014/main" val="1869077406"/>
                  </a:ext>
                </a:extLst>
              </a:tr>
              <a:tr h="2002861">
                <a:tc>
                  <a:txBody>
                    <a:bodyPr/>
                    <a:lstStyle/>
                    <a:p>
                      <a:pPr algn="just">
                        <a:lnSpc>
                          <a:spcPct val="100000"/>
                        </a:lnSpc>
                      </a:pPr>
                      <a:endParaRPr lang="en-US" sz="1500" dirty="0">
                        <a:latin typeface="Poppins" panose="00000500000000000000" pitchFamily="2" charset="0"/>
                        <a:cs typeface="Poppins" panose="00000500000000000000" pitchFamily="2" charset="0"/>
                      </a:endParaRPr>
                    </a:p>
                  </a:txBody>
                  <a:tcPr marL="91431" marR="91431"/>
                </a:tc>
                <a:tc>
                  <a:txBody>
                    <a:bodyPr/>
                    <a:lstStyle/>
                    <a:p>
                      <a:endParaRPr lang="en-IN" sz="1500" dirty="0">
                        <a:latin typeface="Poppins" panose="00000500000000000000" pitchFamily="2" charset="0"/>
                        <a:cs typeface="Poppins" panose="00000500000000000000" pitchFamily="2" charset="0"/>
                      </a:endParaRPr>
                    </a:p>
                  </a:txBody>
                  <a:tcPr marL="114289" marR="114289" marT="0" marB="0"/>
                </a:tc>
                <a:tc>
                  <a:txBody>
                    <a:bodyPr/>
                    <a:lstStyle/>
                    <a:p>
                      <a:pPr marL="0" marR="0" indent="0" algn="just" defTabSz="914400" rtl="0" eaLnBrk="1" fontAlgn="auto" latinLnBrk="0" hangingPunct="1">
                        <a:lnSpc>
                          <a:spcPct val="100000"/>
                        </a:lnSpc>
                        <a:spcBef>
                          <a:spcPts val="0"/>
                        </a:spcBef>
                        <a:spcAft>
                          <a:spcPts val="1000"/>
                        </a:spcAft>
                        <a:buClrTx/>
                        <a:buSzTx/>
                        <a:buFontTx/>
                        <a:buNone/>
                        <a:tabLst/>
                        <a:defRPr/>
                      </a:pPr>
                      <a:endParaRPr lang="en-US" sz="1500" dirty="0">
                        <a:effectLst/>
                        <a:latin typeface="Poppins" panose="00000500000000000000" pitchFamily="2" charset="0"/>
                        <a:ea typeface="Calibri"/>
                        <a:cs typeface="Poppins" panose="00000500000000000000" pitchFamily="2" charset="0"/>
                      </a:endParaRPr>
                    </a:p>
                  </a:txBody>
                  <a:tcPr marL="114289" marR="114289" marT="0" marB="0"/>
                </a:tc>
                <a:tc>
                  <a:txBody>
                    <a:bodyPr/>
                    <a:lstStyle/>
                    <a:p>
                      <a:endParaRPr lang="en-US" sz="1500" b="0" dirty="0">
                        <a:latin typeface="Poppins" panose="00000500000000000000" pitchFamily="2" charset="0"/>
                        <a:cs typeface="Poppins" panose="00000500000000000000" pitchFamily="2" charset="0"/>
                      </a:endParaRPr>
                    </a:p>
                  </a:txBody>
                  <a:tcPr marL="91431" marR="91431"/>
                </a:tc>
                <a:tc>
                  <a:txBody>
                    <a:bodyPr/>
                    <a:lstStyle/>
                    <a:p>
                      <a:pPr marL="285750" indent="-285750" algn="just">
                        <a:lnSpc>
                          <a:spcPct val="150000"/>
                        </a:lnSpc>
                        <a:buFont typeface="Wingdings" pitchFamily="2" charset="2"/>
                        <a:buChar char="Ø"/>
                      </a:pPr>
                      <a:endParaRPr lang="en-US" sz="1500" baseline="0" dirty="0">
                        <a:latin typeface="Poppins" panose="00000500000000000000" pitchFamily="2" charset="0"/>
                        <a:cs typeface="Poppins" panose="00000500000000000000" pitchFamily="2" charset="0"/>
                      </a:endParaRPr>
                    </a:p>
                  </a:txBody>
                  <a:tcPr marL="91431" marR="91431"/>
                </a:tc>
                <a:extLst>
                  <a:ext uri="{0D108BD9-81ED-4DB2-BD59-A6C34878D82A}">
                    <a16:rowId xmlns:a16="http://schemas.microsoft.com/office/drawing/2014/main" val="2748535251"/>
                  </a:ext>
                </a:extLst>
              </a:tr>
            </a:tbl>
          </a:graphicData>
        </a:graphic>
      </p:graphicFrame>
      <p:graphicFrame>
        <p:nvGraphicFramePr>
          <p:cNvPr id="12" name="Table 11">
            <a:extLst>
              <a:ext uri="{FF2B5EF4-FFF2-40B4-BE49-F238E27FC236}">
                <a16:creationId xmlns:a16="http://schemas.microsoft.com/office/drawing/2014/main" id="{3249CC43-847F-C22C-9EEF-F7F98530F7B6}"/>
              </a:ext>
            </a:extLst>
          </p:cNvPr>
          <p:cNvGraphicFramePr>
            <a:graphicFrameLocks noGrp="1"/>
          </p:cNvGraphicFramePr>
          <p:nvPr>
            <p:extLst>
              <p:ext uri="{D42A27DB-BD31-4B8C-83A1-F6EECF244321}">
                <p14:modId xmlns:p14="http://schemas.microsoft.com/office/powerpoint/2010/main" val="1644891413"/>
              </p:ext>
            </p:extLst>
          </p:nvPr>
        </p:nvGraphicFramePr>
        <p:xfrm>
          <a:off x="240890" y="3558194"/>
          <a:ext cx="11710220" cy="1974621"/>
        </p:xfrm>
        <a:graphic>
          <a:graphicData uri="http://schemas.openxmlformats.org/drawingml/2006/table">
            <a:tbl>
              <a:tblPr firstRow="1" bandRow="1">
                <a:tableStyleId>{5940675A-B579-460E-94D1-54222C63F5DA}</a:tableStyleId>
              </a:tblPr>
              <a:tblGrid>
                <a:gridCol w="631278">
                  <a:extLst>
                    <a:ext uri="{9D8B030D-6E8A-4147-A177-3AD203B41FA5}">
                      <a16:colId xmlns:a16="http://schemas.microsoft.com/office/drawing/2014/main" val="3719395051"/>
                    </a:ext>
                  </a:extLst>
                </a:gridCol>
                <a:gridCol w="1728464">
                  <a:extLst>
                    <a:ext uri="{9D8B030D-6E8A-4147-A177-3AD203B41FA5}">
                      <a16:colId xmlns:a16="http://schemas.microsoft.com/office/drawing/2014/main" val="1215139913"/>
                    </a:ext>
                  </a:extLst>
                </a:gridCol>
                <a:gridCol w="1995949">
                  <a:extLst>
                    <a:ext uri="{9D8B030D-6E8A-4147-A177-3AD203B41FA5}">
                      <a16:colId xmlns:a16="http://schemas.microsoft.com/office/drawing/2014/main" val="2213931957"/>
                    </a:ext>
                  </a:extLst>
                </a:gridCol>
                <a:gridCol w="1887793">
                  <a:extLst>
                    <a:ext uri="{9D8B030D-6E8A-4147-A177-3AD203B41FA5}">
                      <a16:colId xmlns:a16="http://schemas.microsoft.com/office/drawing/2014/main" val="1425560341"/>
                    </a:ext>
                  </a:extLst>
                </a:gridCol>
                <a:gridCol w="5466736">
                  <a:extLst>
                    <a:ext uri="{9D8B030D-6E8A-4147-A177-3AD203B41FA5}">
                      <a16:colId xmlns:a16="http://schemas.microsoft.com/office/drawing/2014/main" val="1895749942"/>
                    </a:ext>
                  </a:extLst>
                </a:gridCol>
              </a:tblGrid>
              <a:tr h="1974621">
                <a:tc>
                  <a:txBody>
                    <a:bodyPr/>
                    <a:lstStyle/>
                    <a:p>
                      <a:pPr algn="l">
                        <a:lnSpc>
                          <a:spcPct val="100000"/>
                        </a:lnSpc>
                      </a:pPr>
                      <a:r>
                        <a:rPr lang="en-US" sz="1500" dirty="0">
                          <a:latin typeface="Poppins" panose="00000500000000000000" pitchFamily="2" charset="0"/>
                          <a:cs typeface="Poppins" panose="00000500000000000000" pitchFamily="2" charset="0"/>
                        </a:rPr>
                        <a:t>2</a:t>
                      </a:r>
                    </a:p>
                  </a:txBody>
                  <a:tcPr marL="91431" marR="91431"/>
                </a:tc>
                <a:tc>
                  <a:txBody>
                    <a:bodyPr/>
                    <a:lstStyle/>
                    <a:p>
                      <a:pPr algn="l"/>
                      <a:r>
                        <a:rPr lang="en-IN" sz="1500" b="0" dirty="0">
                          <a:latin typeface="Poppins" panose="00000500000000000000" pitchFamily="2" charset="0"/>
                          <a:cs typeface="Poppins" panose="00000500000000000000" pitchFamily="2" charset="0"/>
                        </a:rPr>
                        <a:t>Hua Han,</a:t>
                      </a:r>
                    </a:p>
                    <a:p>
                      <a:pPr algn="l"/>
                      <a:r>
                        <a:rPr lang="en-IN" sz="1500" b="0" dirty="0">
                          <a:latin typeface="Poppins" panose="00000500000000000000" pitchFamily="2" charset="0"/>
                          <a:cs typeface="Poppins" panose="00000500000000000000" pitchFamily="2" charset="0"/>
                        </a:rPr>
                        <a:t>Xiaoyu Cui,</a:t>
                      </a:r>
                    </a:p>
                    <a:p>
                      <a:pPr algn="l"/>
                      <a:r>
                        <a:rPr lang="en-IN" sz="1500" b="0" dirty="0">
                          <a:latin typeface="Poppins" panose="00000500000000000000" pitchFamily="2" charset="0"/>
                          <a:cs typeface="Poppins" panose="00000500000000000000" pitchFamily="2" charset="0"/>
                        </a:rPr>
                        <a:t>Yue Zhu,</a:t>
                      </a:r>
                    </a:p>
                    <a:p>
                      <a:pPr algn="l"/>
                      <a:r>
                        <a:rPr lang="en-IN" sz="1500" b="0" dirty="0">
                          <a:latin typeface="Poppins" panose="00000500000000000000" pitchFamily="2" charset="0"/>
                          <a:cs typeface="Poppins" panose="00000500000000000000" pitchFamily="2" charset="0"/>
                        </a:rPr>
                        <a:t>Shende Sun, [3]</a:t>
                      </a:r>
                    </a:p>
                  </a:txBody>
                  <a:tcPr marL="114289" marR="114289" marT="0" marB="0"/>
                </a:tc>
                <a:tc>
                  <a:txBody>
                    <a:bodyPr/>
                    <a:lstStyle/>
                    <a:p>
                      <a:pPr marL="0" marR="0" indent="0" algn="l" defTabSz="914400" rtl="0" eaLnBrk="1" fontAlgn="auto" latinLnBrk="0" hangingPunct="1">
                        <a:lnSpc>
                          <a:spcPct val="100000"/>
                        </a:lnSpc>
                        <a:spcBef>
                          <a:spcPts val="0"/>
                        </a:spcBef>
                        <a:spcAft>
                          <a:spcPts val="1000"/>
                        </a:spcAft>
                        <a:buClrTx/>
                        <a:buSzTx/>
                        <a:buFontTx/>
                        <a:buNone/>
                        <a:tabLst/>
                        <a:defRPr/>
                      </a:pPr>
                      <a:r>
                        <a:rPr lang="en-US" sz="1500" dirty="0">
                          <a:latin typeface="Poppins" panose="00000500000000000000" pitchFamily="2" charset="0"/>
                          <a:cs typeface="Poppins" panose="00000500000000000000" pitchFamily="2" charset="0"/>
                        </a:rPr>
                        <a:t>A comparative study of the behavior of working fluids and their properties on the performance of pulsating heat pipes (PHP).</a:t>
                      </a:r>
                      <a:endParaRPr lang="en-US" sz="1500" dirty="0">
                        <a:effectLst/>
                        <a:latin typeface="Poppins" panose="00000500000000000000" pitchFamily="2" charset="0"/>
                        <a:ea typeface="Calibri"/>
                        <a:cs typeface="Poppins" panose="00000500000000000000" pitchFamily="2" charset="0"/>
                      </a:endParaRPr>
                    </a:p>
                  </a:txBody>
                  <a:tcPr marL="114289" marR="114289" marT="0" marB="0"/>
                </a:tc>
                <a:tc>
                  <a:txBody>
                    <a:bodyPr/>
                    <a:lstStyle/>
                    <a:p>
                      <a:pPr algn="l"/>
                      <a:r>
                        <a:rPr lang="en-US" sz="1500" b="0" dirty="0">
                          <a:latin typeface="Poppins" panose="00000500000000000000" pitchFamily="2" charset="0"/>
                          <a:cs typeface="Poppins" panose="00000500000000000000" pitchFamily="2" charset="0"/>
                        </a:rPr>
                        <a:t>International Journal of Thermal Sciences/</a:t>
                      </a:r>
                      <a:br>
                        <a:rPr lang="en-US" sz="1500" b="0" dirty="0">
                          <a:latin typeface="Poppins" panose="00000500000000000000" pitchFamily="2" charset="0"/>
                          <a:cs typeface="Poppins" panose="00000500000000000000" pitchFamily="2" charset="0"/>
                        </a:rPr>
                      </a:br>
                      <a:r>
                        <a:rPr lang="en-US" sz="1500" b="0" dirty="0">
                          <a:latin typeface="Poppins" panose="00000500000000000000" pitchFamily="2" charset="0"/>
                          <a:cs typeface="Poppins" panose="00000500000000000000" pitchFamily="2" charset="0"/>
                        </a:rPr>
                        <a:t>May 7, 2014)</a:t>
                      </a:r>
                    </a:p>
                  </a:txBody>
                  <a:tcPr marL="91431" marR="91431"/>
                </a:tc>
                <a:tc>
                  <a:txBody>
                    <a:bodyPr/>
                    <a:lstStyle/>
                    <a:p>
                      <a:pPr marL="285750" indent="-285750" algn="l">
                        <a:buFont typeface="Wingdings" panose="05000000000000000000" pitchFamily="2" charset="2"/>
                        <a:buChar char="Ø"/>
                      </a:pPr>
                      <a:r>
                        <a:rPr lang="en-IN" sz="1500" dirty="0">
                          <a:latin typeface="Poppins" panose="00000500000000000000" pitchFamily="2" charset="0"/>
                          <a:cs typeface="Poppins" panose="00000500000000000000" pitchFamily="2" charset="0"/>
                        </a:rPr>
                        <a:t>Studied water, methanol, ethanol, and acetone in CLPHP under different heat inputs and filling ratios.</a:t>
                      </a:r>
                    </a:p>
                    <a:p>
                      <a:pPr marL="285750" indent="-285750" algn="l">
                        <a:buFont typeface="Wingdings" panose="05000000000000000000" pitchFamily="2" charset="2"/>
                        <a:buChar char="Ø"/>
                      </a:pPr>
                      <a:r>
                        <a:rPr lang="en-IN" sz="1500" dirty="0">
                          <a:latin typeface="Poppins" panose="00000500000000000000" pitchFamily="2" charset="0"/>
                          <a:cs typeface="Poppins" panose="00000500000000000000" pitchFamily="2" charset="0"/>
                        </a:rPr>
                        <a:t>Dynamic viscosity affects startup; latent heat dominates at high input.</a:t>
                      </a:r>
                    </a:p>
                    <a:p>
                      <a:pPr marL="285750" indent="-285750" algn="l">
                        <a:buFont typeface="Wingdings" panose="05000000000000000000" pitchFamily="2" charset="2"/>
                        <a:buChar char="Ø"/>
                      </a:pPr>
                      <a:r>
                        <a:rPr lang="en-IN" sz="1500" dirty="0">
                          <a:latin typeface="Poppins" panose="00000500000000000000" pitchFamily="2" charset="0"/>
                          <a:cs typeface="Poppins" panose="00000500000000000000" pitchFamily="2" charset="0"/>
                        </a:rPr>
                        <a:t>At high power, fluid type has less impact due to system limits.</a:t>
                      </a:r>
                    </a:p>
                    <a:p>
                      <a:pPr marL="285750" indent="-285750" algn="l">
                        <a:buFont typeface="Wingdings" panose="05000000000000000000" pitchFamily="2" charset="2"/>
                        <a:buChar char="Ø"/>
                      </a:pPr>
                      <a:endParaRPr lang="en-US" sz="1500" dirty="0">
                        <a:latin typeface="Poppins" panose="00000500000000000000" pitchFamily="2" charset="0"/>
                        <a:cs typeface="Poppins" panose="00000500000000000000" pitchFamily="2" charset="0"/>
                      </a:endParaRPr>
                    </a:p>
                  </a:txBody>
                  <a:tcPr marL="91431" marR="91431"/>
                </a:tc>
                <a:extLst>
                  <a:ext uri="{0D108BD9-81ED-4DB2-BD59-A6C34878D82A}">
                    <a16:rowId xmlns:a16="http://schemas.microsoft.com/office/drawing/2014/main" val="3895332147"/>
                  </a:ext>
                </a:extLst>
              </a:tr>
            </a:tbl>
          </a:graphicData>
        </a:graphic>
      </p:graphicFrame>
    </p:spTree>
    <p:extLst>
      <p:ext uri="{BB962C8B-B14F-4D97-AF65-F5344CB8AC3E}">
        <p14:creationId xmlns:p14="http://schemas.microsoft.com/office/powerpoint/2010/main" val="742223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5">
            <a:extLst>
              <a:ext uri="{FF2B5EF4-FFF2-40B4-BE49-F238E27FC236}">
                <a16:creationId xmlns:a16="http://schemas.microsoft.com/office/drawing/2014/main" id="{575B0DEB-6C01-0B5D-FD51-E01E94DF9939}"/>
              </a:ext>
            </a:extLst>
          </p:cNvPr>
          <p:cNvSpPr/>
          <p:nvPr/>
        </p:nvSpPr>
        <p:spPr>
          <a:xfrm>
            <a:off x="0" y="0"/>
            <a:ext cx="9608024" cy="756000"/>
          </a:xfrm>
          <a:custGeom>
            <a:avLst/>
            <a:gdLst>
              <a:gd name="connsiteX0" fmla="*/ 0 w 8765002"/>
              <a:gd name="connsiteY0" fmla="*/ 0 h 1157400"/>
              <a:gd name="connsiteX1" fmla="*/ 7607602 w 8765002"/>
              <a:gd name="connsiteY1" fmla="*/ 0 h 1157400"/>
              <a:gd name="connsiteX2" fmla="*/ 8765002 w 8765002"/>
              <a:gd name="connsiteY2" fmla="*/ 0 h 1157400"/>
              <a:gd name="connsiteX3" fmla="*/ 760760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6974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5002" h="1157400">
                <a:moveTo>
                  <a:pt x="0" y="0"/>
                </a:moveTo>
                <a:lnTo>
                  <a:pt x="7607602" y="0"/>
                </a:lnTo>
                <a:lnTo>
                  <a:pt x="8765002" y="0"/>
                </a:lnTo>
                <a:lnTo>
                  <a:pt x="7924865" y="1138735"/>
                </a:lnTo>
                <a:lnTo>
                  <a:pt x="0" y="1157400"/>
                </a:lnTo>
                <a:lnTo>
                  <a:pt x="0" y="0"/>
                </a:lnTo>
                <a:close/>
              </a:path>
            </a:pathLst>
          </a:cu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 name="TextBox 2">
            <a:extLst>
              <a:ext uri="{FF2B5EF4-FFF2-40B4-BE49-F238E27FC236}">
                <a16:creationId xmlns:a16="http://schemas.microsoft.com/office/drawing/2014/main" id="{A0915C65-11A1-4822-482B-80D4CFD772BB}"/>
              </a:ext>
            </a:extLst>
          </p:cNvPr>
          <p:cNvSpPr txBox="1"/>
          <p:nvPr/>
        </p:nvSpPr>
        <p:spPr>
          <a:xfrm>
            <a:off x="0" y="147167"/>
            <a:ext cx="8919337" cy="461665"/>
          </a:xfrm>
          <a:prstGeom prst="rect">
            <a:avLst/>
          </a:prstGeom>
          <a:noFill/>
        </p:spPr>
        <p:txBody>
          <a:bodyPr wrap="square" rtlCol="0">
            <a:spAutoFit/>
          </a:bodyPr>
          <a:lstStyle/>
          <a:p>
            <a:pPr algn="ctr"/>
            <a:r>
              <a:rPr lang="en-US" sz="2400" b="1" dirty="0">
                <a:latin typeface="Montserrat" pitchFamily="2" charset="0"/>
              </a:rPr>
              <a:t>LITERATURE REVIEW</a:t>
            </a:r>
          </a:p>
        </p:txBody>
      </p:sp>
      <p:grpSp>
        <p:nvGrpSpPr>
          <p:cNvPr id="4" name="Group 3">
            <a:extLst>
              <a:ext uri="{FF2B5EF4-FFF2-40B4-BE49-F238E27FC236}">
                <a16:creationId xmlns:a16="http://schemas.microsoft.com/office/drawing/2014/main" id="{600BBA19-065C-3B92-A634-F26155F77091}"/>
              </a:ext>
            </a:extLst>
          </p:cNvPr>
          <p:cNvGrpSpPr/>
          <p:nvPr/>
        </p:nvGrpSpPr>
        <p:grpSpPr>
          <a:xfrm>
            <a:off x="8969728" y="1"/>
            <a:ext cx="3239069" cy="756000"/>
            <a:chOff x="8045711" y="1"/>
            <a:chExt cx="4146289" cy="900000"/>
          </a:xfrm>
          <a:solidFill>
            <a:schemeClr val="bg1">
              <a:lumMod val="75000"/>
            </a:schemeClr>
          </a:solidFill>
        </p:grpSpPr>
        <p:sp>
          <p:nvSpPr>
            <p:cNvPr id="5" name="Freeform: Shape 17">
              <a:extLst>
                <a:ext uri="{FF2B5EF4-FFF2-40B4-BE49-F238E27FC236}">
                  <a16:creationId xmlns:a16="http://schemas.microsoft.com/office/drawing/2014/main" id="{22D40B1C-713D-F14D-13C6-D20EAD79D2C0}"/>
                </a:ext>
              </a:extLst>
            </p:cNvPr>
            <p:cNvSpPr/>
            <p:nvPr/>
          </p:nvSpPr>
          <p:spPr>
            <a:xfrm>
              <a:off x="8045711" y="1"/>
              <a:ext cx="1157399" cy="900000"/>
            </a:xfrm>
            <a:custGeom>
              <a:avLst/>
              <a:gdLst>
                <a:gd name="connsiteX0" fmla="*/ 1157399 w 1157399"/>
                <a:gd name="connsiteY0" fmla="*/ 0 h 1157400"/>
                <a:gd name="connsiteX1" fmla="*/ 1157399 w 1157399"/>
                <a:gd name="connsiteY1" fmla="*/ 1157400 h 1157400"/>
                <a:gd name="connsiteX2" fmla="*/ 0 w 1157399"/>
                <a:gd name="connsiteY2" fmla="*/ 1157400 h 1157400"/>
                <a:gd name="connsiteX3" fmla="*/ 1157399 w 1157399"/>
                <a:gd name="connsiteY3" fmla="*/ 0 h 1157400"/>
              </a:gdLst>
              <a:ahLst/>
              <a:cxnLst>
                <a:cxn ang="0">
                  <a:pos x="connsiteX0" y="connsiteY0"/>
                </a:cxn>
                <a:cxn ang="0">
                  <a:pos x="connsiteX1" y="connsiteY1"/>
                </a:cxn>
                <a:cxn ang="0">
                  <a:pos x="connsiteX2" y="connsiteY2"/>
                </a:cxn>
                <a:cxn ang="0">
                  <a:pos x="connsiteX3" y="connsiteY3"/>
                </a:cxn>
              </a:cxnLst>
              <a:rect l="l" t="t" r="r" b="b"/>
              <a:pathLst>
                <a:path w="1157399" h="1157400">
                  <a:moveTo>
                    <a:pt x="1157399" y="0"/>
                  </a:moveTo>
                  <a:lnTo>
                    <a:pt x="1157399" y="1157400"/>
                  </a:lnTo>
                  <a:lnTo>
                    <a:pt x="0" y="1157400"/>
                  </a:lnTo>
                  <a:lnTo>
                    <a:pt x="115739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Freeform: Shape 18">
              <a:extLst>
                <a:ext uri="{FF2B5EF4-FFF2-40B4-BE49-F238E27FC236}">
                  <a16:creationId xmlns:a16="http://schemas.microsoft.com/office/drawing/2014/main" id="{420DF5FA-762B-77FA-030D-6E10F4D71D3E}"/>
                </a:ext>
              </a:extLst>
            </p:cNvPr>
            <p:cNvSpPr/>
            <p:nvPr/>
          </p:nvSpPr>
          <p:spPr>
            <a:xfrm>
              <a:off x="9203112" y="1"/>
              <a:ext cx="2988888" cy="900000"/>
            </a:xfrm>
            <a:custGeom>
              <a:avLst/>
              <a:gdLst>
                <a:gd name="connsiteX0" fmla="*/ 0 w 2988888"/>
                <a:gd name="connsiteY0" fmla="*/ 0 h 1157400"/>
                <a:gd name="connsiteX1" fmla="*/ 2988888 w 2988888"/>
                <a:gd name="connsiteY1" fmla="*/ 0 h 1157400"/>
                <a:gd name="connsiteX2" fmla="*/ 2988888 w 2988888"/>
                <a:gd name="connsiteY2" fmla="*/ 1157400 h 1157400"/>
                <a:gd name="connsiteX3" fmla="*/ 0 w 2988888"/>
                <a:gd name="connsiteY3" fmla="*/ 1157400 h 1157400"/>
                <a:gd name="connsiteX4" fmla="*/ 0 w 2988888"/>
                <a:gd name="connsiteY4" fmla="*/ 0 h 11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8888" h="1157400">
                  <a:moveTo>
                    <a:pt x="0" y="0"/>
                  </a:moveTo>
                  <a:lnTo>
                    <a:pt x="2988888" y="0"/>
                  </a:lnTo>
                  <a:lnTo>
                    <a:pt x="2988888" y="1157400"/>
                  </a:lnTo>
                  <a:lnTo>
                    <a:pt x="0" y="1157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pic>
        <p:nvPicPr>
          <p:cNvPr id="7" name="Picture 6">
            <a:extLst>
              <a:ext uri="{FF2B5EF4-FFF2-40B4-BE49-F238E27FC236}">
                <a16:creationId xmlns:a16="http://schemas.microsoft.com/office/drawing/2014/main" id="{19C35EAD-9964-BE8F-139B-56E1EE54D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7161" y="-263479"/>
            <a:ext cx="1284702" cy="1284702"/>
          </a:xfrm>
          <a:prstGeom prst="rect">
            <a:avLst/>
          </a:prstGeom>
        </p:spPr>
      </p:pic>
      <p:sp>
        <p:nvSpPr>
          <p:cNvPr id="8" name="Text Box 13">
            <a:extLst>
              <a:ext uri="{FF2B5EF4-FFF2-40B4-BE49-F238E27FC236}">
                <a16:creationId xmlns:a16="http://schemas.microsoft.com/office/drawing/2014/main" id="{7A29DAFA-0B34-73EC-068F-7F9C0126606D}"/>
              </a:ext>
            </a:extLst>
          </p:cNvPr>
          <p:cNvSpPr txBox="1">
            <a:spLocks noChangeArrowheads="1"/>
          </p:cNvSpPr>
          <p:nvPr/>
        </p:nvSpPr>
        <p:spPr bwMode="auto">
          <a:xfrm>
            <a:off x="0" y="6387602"/>
            <a:ext cx="11382233" cy="287836"/>
          </a:xfrm>
          <a:prstGeom prst="rect">
            <a:avLst/>
          </a:prstGeom>
          <a:solidFill>
            <a:srgbClr val="BFBFBF"/>
          </a:solidFill>
          <a:ln w="9525">
            <a:noFill/>
            <a:miter lim="800000"/>
            <a:headEnd/>
            <a:tailEnd/>
          </a:ln>
          <a:effectLst/>
        </p:spPr>
        <p:txBody>
          <a:bodyPr wrap="square" lIns="92075" tIns="46038" rIns="92075" bIns="46038">
            <a:spAutoFit/>
          </a:bodyPr>
          <a:lstStyle/>
          <a:p>
            <a:pPr algn="ctr" eaLnBrk="1" hangingPunct="1">
              <a:defRPr/>
            </a:pPr>
            <a:r>
              <a:rPr lang="en-US" sz="1200" b="1" dirty="0">
                <a:solidFill>
                  <a:srgbClr val="050505"/>
                </a:solidFill>
                <a:latin typeface="Arial" charset="0"/>
              </a:rPr>
              <a:t> PARUL INSTITUTE OF ENGINEERING AND TECHNOLOGY, PARUL UNIVERSITY</a:t>
            </a:r>
            <a:endParaRPr lang="en-US" sz="1200" dirty="0">
              <a:solidFill>
                <a:srgbClr val="050505"/>
              </a:solidFill>
            </a:endParaRPr>
          </a:p>
        </p:txBody>
      </p:sp>
      <p:sp>
        <p:nvSpPr>
          <p:cNvPr id="9" name="Rectangle 8">
            <a:extLst>
              <a:ext uri="{FF2B5EF4-FFF2-40B4-BE49-F238E27FC236}">
                <a16:creationId xmlns:a16="http://schemas.microsoft.com/office/drawing/2014/main" id="{AE2631B9-23C7-73F0-8BCC-5CA23ED580BF}"/>
              </a:ext>
            </a:extLst>
          </p:cNvPr>
          <p:cNvSpPr/>
          <p:nvPr/>
        </p:nvSpPr>
        <p:spPr>
          <a:xfrm>
            <a:off x="11522075" y="6400800"/>
            <a:ext cx="669925" cy="274638"/>
          </a:xfrm>
          <a:prstGeom prst="rect">
            <a:avLst/>
          </a:pr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10" name="Table 9">
            <a:extLst>
              <a:ext uri="{FF2B5EF4-FFF2-40B4-BE49-F238E27FC236}">
                <a16:creationId xmlns:a16="http://schemas.microsoft.com/office/drawing/2014/main" id="{5F7633B0-3841-529A-417E-0BFA599B52B2}"/>
              </a:ext>
            </a:extLst>
          </p:cNvPr>
          <p:cNvGraphicFramePr>
            <a:graphicFrameLocks noGrp="1"/>
          </p:cNvGraphicFramePr>
          <p:nvPr>
            <p:extLst>
              <p:ext uri="{D42A27DB-BD31-4B8C-83A1-F6EECF244321}">
                <p14:modId xmlns:p14="http://schemas.microsoft.com/office/powerpoint/2010/main" val="808961975"/>
              </p:ext>
            </p:extLst>
          </p:nvPr>
        </p:nvGraphicFramePr>
        <p:xfrm>
          <a:off x="316024" y="823741"/>
          <a:ext cx="11382233" cy="2697480"/>
        </p:xfrm>
        <a:graphic>
          <a:graphicData uri="http://schemas.openxmlformats.org/drawingml/2006/table">
            <a:tbl>
              <a:tblPr firstRow="1" bandRow="1">
                <a:tableStyleId>{5940675A-B579-460E-94D1-54222C63F5DA}</a:tableStyleId>
              </a:tblPr>
              <a:tblGrid>
                <a:gridCol w="613597">
                  <a:extLst>
                    <a:ext uri="{9D8B030D-6E8A-4147-A177-3AD203B41FA5}">
                      <a16:colId xmlns:a16="http://schemas.microsoft.com/office/drawing/2014/main" val="1665221428"/>
                    </a:ext>
                  </a:extLst>
                </a:gridCol>
                <a:gridCol w="1689610">
                  <a:extLst>
                    <a:ext uri="{9D8B030D-6E8A-4147-A177-3AD203B41FA5}">
                      <a16:colId xmlns:a16="http://schemas.microsoft.com/office/drawing/2014/main" val="2322205266"/>
                    </a:ext>
                  </a:extLst>
                </a:gridCol>
                <a:gridCol w="1920931">
                  <a:extLst>
                    <a:ext uri="{9D8B030D-6E8A-4147-A177-3AD203B41FA5}">
                      <a16:colId xmlns:a16="http://schemas.microsoft.com/office/drawing/2014/main" val="3633261565"/>
                    </a:ext>
                  </a:extLst>
                </a:gridCol>
                <a:gridCol w="1834919">
                  <a:extLst>
                    <a:ext uri="{9D8B030D-6E8A-4147-A177-3AD203B41FA5}">
                      <a16:colId xmlns:a16="http://schemas.microsoft.com/office/drawing/2014/main" val="1451276734"/>
                    </a:ext>
                  </a:extLst>
                </a:gridCol>
                <a:gridCol w="5323176">
                  <a:extLst>
                    <a:ext uri="{9D8B030D-6E8A-4147-A177-3AD203B41FA5}">
                      <a16:colId xmlns:a16="http://schemas.microsoft.com/office/drawing/2014/main" val="992169807"/>
                    </a:ext>
                  </a:extLst>
                </a:gridCol>
              </a:tblGrid>
              <a:tr h="469843">
                <a:tc>
                  <a:txBody>
                    <a:bodyPr/>
                    <a:lstStyle/>
                    <a:p>
                      <a:pPr algn="ctr">
                        <a:lnSpc>
                          <a:spcPct val="100000"/>
                        </a:lnSpc>
                      </a:pPr>
                      <a:r>
                        <a:rPr lang="en-US" sz="1500" b="1" dirty="0">
                          <a:latin typeface="Poppins" panose="00000500000000000000" pitchFamily="2" charset="0"/>
                          <a:cs typeface="Poppins" panose="00000500000000000000" pitchFamily="2" charset="0"/>
                        </a:rPr>
                        <a:t>No</a:t>
                      </a:r>
                    </a:p>
                  </a:txBody>
                  <a:tcPr marL="91431" marR="91431"/>
                </a:tc>
                <a:tc>
                  <a:txBody>
                    <a:bodyPr/>
                    <a:lstStyle/>
                    <a:p>
                      <a:pPr algn="ctr">
                        <a:lnSpc>
                          <a:spcPct val="100000"/>
                        </a:lnSpc>
                      </a:pPr>
                      <a:r>
                        <a:rPr lang="en-US" sz="1500" b="1" kern="1200" dirty="0">
                          <a:solidFill>
                            <a:schemeClr val="tx1"/>
                          </a:solidFill>
                          <a:effectLst/>
                          <a:latin typeface="Poppins" panose="00000500000000000000" pitchFamily="2" charset="0"/>
                          <a:ea typeface="+mn-ea"/>
                          <a:cs typeface="Poppins" panose="00000500000000000000" pitchFamily="2" charset="0"/>
                        </a:rPr>
                        <a:t>Author</a:t>
                      </a:r>
                      <a:endParaRPr lang="en-US" sz="1500" b="1" dirty="0">
                        <a:latin typeface="Poppins" panose="00000500000000000000" pitchFamily="2" charset="0"/>
                        <a:cs typeface="Poppins" panose="00000500000000000000" pitchFamily="2" charset="0"/>
                      </a:endParaRPr>
                    </a:p>
                  </a:txBody>
                  <a:tcPr marL="91431" marR="91431"/>
                </a:tc>
                <a:tc>
                  <a:txBody>
                    <a:bodyPr/>
                    <a:lstStyle/>
                    <a:p>
                      <a:pPr algn="ctr">
                        <a:lnSpc>
                          <a:spcPct val="100000"/>
                        </a:lnSpc>
                      </a:pPr>
                      <a:r>
                        <a:rPr lang="en-US" sz="1500" b="1" dirty="0">
                          <a:latin typeface="Poppins" panose="00000500000000000000" pitchFamily="2" charset="0"/>
                          <a:cs typeface="Poppins" panose="00000500000000000000" pitchFamily="2" charset="0"/>
                        </a:rPr>
                        <a:t>Title</a:t>
                      </a:r>
                    </a:p>
                  </a:txBody>
                  <a:tcPr marL="91431" marR="91431"/>
                </a:tc>
                <a:tc>
                  <a:txBody>
                    <a:bodyPr/>
                    <a:lstStyle/>
                    <a:p>
                      <a:pPr algn="ctr">
                        <a:lnSpc>
                          <a:spcPct val="100000"/>
                        </a:lnSpc>
                      </a:pPr>
                      <a:r>
                        <a:rPr lang="en-US" sz="1500" b="1" dirty="0">
                          <a:latin typeface="Poppins" panose="00000500000000000000" pitchFamily="2" charset="0"/>
                          <a:cs typeface="Poppins" panose="00000500000000000000" pitchFamily="2" charset="0"/>
                        </a:rPr>
                        <a:t>Journal</a:t>
                      </a:r>
                      <a:r>
                        <a:rPr lang="en-US" sz="1500" b="1" baseline="0" dirty="0">
                          <a:latin typeface="Poppins" panose="00000500000000000000" pitchFamily="2" charset="0"/>
                          <a:cs typeface="Poppins" panose="00000500000000000000" pitchFamily="2" charset="0"/>
                        </a:rPr>
                        <a:t> Name &amp;</a:t>
                      </a:r>
                      <a:r>
                        <a:rPr lang="en-US" sz="1500" b="1" dirty="0">
                          <a:latin typeface="Poppins" panose="00000500000000000000" pitchFamily="2" charset="0"/>
                          <a:cs typeface="Poppins" panose="00000500000000000000" pitchFamily="2" charset="0"/>
                        </a:rPr>
                        <a:t>Year</a:t>
                      </a:r>
                    </a:p>
                  </a:txBody>
                  <a:tcPr marL="91431" marR="91431"/>
                </a:tc>
                <a:tc>
                  <a:txBody>
                    <a:bodyPr/>
                    <a:lstStyle/>
                    <a:p>
                      <a:pPr algn="ctr">
                        <a:lnSpc>
                          <a:spcPct val="100000"/>
                        </a:lnSpc>
                      </a:pPr>
                      <a:r>
                        <a:rPr lang="en-US" sz="1500" b="1" dirty="0">
                          <a:latin typeface="Poppins" panose="00000500000000000000" pitchFamily="2" charset="0"/>
                          <a:cs typeface="Poppins" panose="00000500000000000000" pitchFamily="2" charset="0"/>
                        </a:rPr>
                        <a:t>Remark</a:t>
                      </a:r>
                    </a:p>
                  </a:txBody>
                  <a:tcPr marL="91431" marR="91431"/>
                </a:tc>
                <a:extLst>
                  <a:ext uri="{0D108BD9-81ED-4DB2-BD59-A6C34878D82A}">
                    <a16:rowId xmlns:a16="http://schemas.microsoft.com/office/drawing/2014/main" val="4211200637"/>
                  </a:ext>
                </a:extLst>
              </a:tr>
              <a:tr h="2088193">
                <a:tc>
                  <a:txBody>
                    <a:bodyPr/>
                    <a:lstStyle/>
                    <a:p>
                      <a:pPr algn="l">
                        <a:lnSpc>
                          <a:spcPct val="100000"/>
                        </a:lnSpc>
                      </a:pPr>
                      <a:r>
                        <a:rPr lang="en-US" sz="1500" dirty="0">
                          <a:latin typeface="Poppins" panose="00000500000000000000" pitchFamily="2" charset="0"/>
                          <a:cs typeface="Poppins" panose="00000500000000000000" pitchFamily="2" charset="0"/>
                        </a:rPr>
                        <a:t>3</a:t>
                      </a:r>
                    </a:p>
                  </a:txBody>
                  <a:tcPr marL="91431" marR="91431"/>
                </a:tc>
                <a:tc>
                  <a:txBody>
                    <a:bodyPr/>
                    <a:lstStyle/>
                    <a:p>
                      <a:pPr algn="l"/>
                      <a:r>
                        <a:rPr lang="en-IN" sz="1500" b="0" dirty="0">
                          <a:latin typeface="Poppins" panose="00000500000000000000" pitchFamily="2" charset="0"/>
                          <a:cs typeface="Poppins" panose="00000500000000000000" pitchFamily="2" charset="0"/>
                        </a:rPr>
                        <a:t>Mahbuba Nusrat,</a:t>
                      </a:r>
                    </a:p>
                    <a:p>
                      <a:pPr algn="l"/>
                      <a:r>
                        <a:rPr lang="en-IN" sz="1500" b="0" dirty="0">
                          <a:latin typeface="Poppins" panose="00000500000000000000" pitchFamily="2" charset="0"/>
                          <a:cs typeface="Poppins" panose="00000500000000000000" pitchFamily="2" charset="0"/>
                        </a:rPr>
                        <a:t>Md. Ashiqur Rahman,</a:t>
                      </a:r>
                    </a:p>
                    <a:p>
                      <a:pPr algn="l"/>
                      <a:r>
                        <a:rPr lang="en-IN" sz="1500" dirty="0">
                          <a:latin typeface="Poppins" panose="00000500000000000000" pitchFamily="2" charset="0"/>
                          <a:cs typeface="Poppins" panose="00000500000000000000" pitchFamily="2" charset="0"/>
                        </a:rPr>
                        <a:t>Prof. Dr. Aloke Kumar Mozumder [4]</a:t>
                      </a:r>
                    </a:p>
                  </a:txBody>
                  <a:tcPr marL="114289" marR="114289" marT="0" marB="0"/>
                </a:tc>
                <a:tc>
                  <a:txBody>
                    <a:bodyPr/>
                    <a:lstStyle/>
                    <a:p>
                      <a:pPr marL="0" marR="0" indent="0" algn="l" defTabSz="914400" rtl="0" eaLnBrk="1" fontAlgn="auto" latinLnBrk="0" hangingPunct="1">
                        <a:lnSpc>
                          <a:spcPct val="100000"/>
                        </a:lnSpc>
                        <a:spcBef>
                          <a:spcPts val="0"/>
                        </a:spcBef>
                        <a:spcAft>
                          <a:spcPts val="1000"/>
                        </a:spcAft>
                        <a:buClrTx/>
                        <a:buSzTx/>
                        <a:buFontTx/>
                        <a:buNone/>
                        <a:tabLst/>
                        <a:defRPr/>
                      </a:pPr>
                      <a:r>
                        <a:rPr lang="en-US" sz="1500" dirty="0">
                          <a:latin typeface="Poppins" panose="00000500000000000000" pitchFamily="2" charset="0"/>
                          <a:cs typeface="Poppins" panose="00000500000000000000" pitchFamily="2" charset="0"/>
                        </a:rPr>
                        <a:t>Study on thermal performance of  a CLPHP using different working fluid with or without insert.</a:t>
                      </a:r>
                      <a:endParaRPr lang="en-US" sz="1500" dirty="0">
                        <a:effectLst/>
                        <a:latin typeface="Poppins" panose="00000500000000000000" pitchFamily="2" charset="0"/>
                        <a:ea typeface="Calibri"/>
                        <a:cs typeface="Poppins" panose="00000500000000000000" pitchFamily="2" charset="0"/>
                      </a:endParaRPr>
                    </a:p>
                  </a:txBody>
                  <a:tcPr marL="114289" marR="114289" marT="0" marB="0"/>
                </a:tc>
                <a:tc>
                  <a:txBody>
                    <a:bodyPr/>
                    <a:lstStyle/>
                    <a:p>
                      <a:pPr algn="l"/>
                      <a:r>
                        <a:rPr lang="en-US" sz="1500" b="0" i="1" dirty="0">
                          <a:latin typeface="Poppins" panose="00000500000000000000" pitchFamily="2" charset="0"/>
                          <a:cs typeface="Poppins" panose="00000500000000000000" pitchFamily="2" charset="0"/>
                        </a:rPr>
                        <a:t>Department of Mechanical Engineering, Bangladesh University of Engineering &amp; Technology (BUET)/</a:t>
                      </a:r>
                      <a:br>
                        <a:rPr lang="en-US" sz="1500" b="0" dirty="0">
                          <a:latin typeface="Poppins" panose="00000500000000000000" pitchFamily="2" charset="0"/>
                          <a:cs typeface="Poppins" panose="00000500000000000000" pitchFamily="2" charset="0"/>
                        </a:rPr>
                      </a:br>
                      <a:r>
                        <a:rPr lang="en-US" sz="1500" b="0" dirty="0">
                          <a:latin typeface="Poppins" panose="00000500000000000000" pitchFamily="2" charset="0"/>
                          <a:cs typeface="Poppins" panose="00000500000000000000" pitchFamily="2" charset="0"/>
                        </a:rPr>
                        <a:t>March 2023 </a:t>
                      </a:r>
                    </a:p>
                  </a:txBody>
                  <a:tcPr marL="91431" marR="91431"/>
                </a:tc>
                <a:tc>
                  <a:txBody>
                    <a:bodyPr/>
                    <a:lstStyle/>
                    <a:p>
                      <a:pPr marL="285750" indent="-285750" algn="l">
                        <a:buFont typeface="Wingdings" panose="05000000000000000000" pitchFamily="2" charset="2"/>
                        <a:buChar char="Ø"/>
                      </a:pPr>
                      <a:r>
                        <a:rPr lang="en-US" sz="1500" dirty="0">
                          <a:latin typeface="Poppins" panose="00000500000000000000" pitchFamily="2" charset="0"/>
                          <a:cs typeface="Poppins" panose="00000500000000000000" pitchFamily="2" charset="0"/>
                        </a:rPr>
                        <a:t>CLPHP tested with water, ethanol, and acetone at different heat inputs and filling ratios.</a:t>
                      </a:r>
                    </a:p>
                    <a:p>
                      <a:pPr marL="285750" indent="-285750" algn="l">
                        <a:buFont typeface="Wingdings" panose="05000000000000000000" pitchFamily="2" charset="2"/>
                        <a:buChar char="Ø"/>
                      </a:pPr>
                      <a:r>
                        <a:rPr lang="en-US" sz="1500" dirty="0">
                          <a:latin typeface="Poppins" panose="00000500000000000000" pitchFamily="2" charset="0"/>
                          <a:cs typeface="Poppins" panose="00000500000000000000" pitchFamily="2" charset="0"/>
                        </a:rPr>
                        <a:t>Performance compared with and without rosette fin inserts.</a:t>
                      </a:r>
                    </a:p>
                    <a:p>
                      <a:pPr marL="285750" indent="-285750" algn="l">
                        <a:buFont typeface="Wingdings" panose="05000000000000000000" pitchFamily="2" charset="2"/>
                        <a:buChar char="Ø"/>
                      </a:pPr>
                      <a:r>
                        <a:rPr lang="en-US" sz="1500" dirty="0">
                          <a:latin typeface="Poppins" panose="00000500000000000000" pitchFamily="2" charset="0"/>
                          <a:cs typeface="Poppins" panose="00000500000000000000" pitchFamily="2" charset="0"/>
                        </a:rPr>
                        <a:t>Optimal conditions identified for improved heat transfer in electronics cooling.</a:t>
                      </a:r>
                    </a:p>
                  </a:txBody>
                  <a:tcPr marL="91431" marR="91431"/>
                </a:tc>
                <a:extLst>
                  <a:ext uri="{0D108BD9-81ED-4DB2-BD59-A6C34878D82A}">
                    <a16:rowId xmlns:a16="http://schemas.microsoft.com/office/drawing/2014/main" val="56555867"/>
                  </a:ext>
                </a:extLst>
              </a:tr>
            </a:tbl>
          </a:graphicData>
        </a:graphic>
      </p:graphicFrame>
      <p:graphicFrame>
        <p:nvGraphicFramePr>
          <p:cNvPr id="11" name="Table 10">
            <a:extLst>
              <a:ext uri="{FF2B5EF4-FFF2-40B4-BE49-F238E27FC236}">
                <a16:creationId xmlns:a16="http://schemas.microsoft.com/office/drawing/2014/main" id="{8F341ADF-02D7-EEAB-8765-C25905997079}"/>
              </a:ext>
            </a:extLst>
          </p:cNvPr>
          <p:cNvGraphicFramePr>
            <a:graphicFrameLocks noGrp="1"/>
          </p:cNvGraphicFramePr>
          <p:nvPr>
            <p:extLst>
              <p:ext uri="{D42A27DB-BD31-4B8C-83A1-F6EECF244321}">
                <p14:modId xmlns:p14="http://schemas.microsoft.com/office/powerpoint/2010/main" val="554962605"/>
              </p:ext>
            </p:extLst>
          </p:nvPr>
        </p:nvGraphicFramePr>
        <p:xfrm>
          <a:off x="316024" y="3528595"/>
          <a:ext cx="11334136" cy="2082385"/>
        </p:xfrm>
        <a:graphic>
          <a:graphicData uri="http://schemas.openxmlformats.org/drawingml/2006/table">
            <a:tbl>
              <a:tblPr firstRow="1" bandRow="1">
                <a:tableStyleId>{5940675A-B579-460E-94D1-54222C63F5DA}</a:tableStyleId>
              </a:tblPr>
              <a:tblGrid>
                <a:gridCol w="611004">
                  <a:extLst>
                    <a:ext uri="{9D8B030D-6E8A-4147-A177-3AD203B41FA5}">
                      <a16:colId xmlns:a16="http://schemas.microsoft.com/office/drawing/2014/main" val="1195491636"/>
                    </a:ext>
                  </a:extLst>
                </a:gridCol>
                <a:gridCol w="1682470">
                  <a:extLst>
                    <a:ext uri="{9D8B030D-6E8A-4147-A177-3AD203B41FA5}">
                      <a16:colId xmlns:a16="http://schemas.microsoft.com/office/drawing/2014/main" val="3982961404"/>
                    </a:ext>
                  </a:extLst>
                </a:gridCol>
                <a:gridCol w="1912814">
                  <a:extLst>
                    <a:ext uri="{9D8B030D-6E8A-4147-A177-3AD203B41FA5}">
                      <a16:colId xmlns:a16="http://schemas.microsoft.com/office/drawing/2014/main" val="855572772"/>
                    </a:ext>
                  </a:extLst>
                </a:gridCol>
                <a:gridCol w="1827165">
                  <a:extLst>
                    <a:ext uri="{9D8B030D-6E8A-4147-A177-3AD203B41FA5}">
                      <a16:colId xmlns:a16="http://schemas.microsoft.com/office/drawing/2014/main" val="34686985"/>
                    </a:ext>
                  </a:extLst>
                </a:gridCol>
                <a:gridCol w="5300683">
                  <a:extLst>
                    <a:ext uri="{9D8B030D-6E8A-4147-A177-3AD203B41FA5}">
                      <a16:colId xmlns:a16="http://schemas.microsoft.com/office/drawing/2014/main" val="4141356524"/>
                    </a:ext>
                  </a:extLst>
                </a:gridCol>
              </a:tblGrid>
              <a:tr h="2082385">
                <a:tc>
                  <a:txBody>
                    <a:bodyPr/>
                    <a:lstStyle/>
                    <a:p>
                      <a:pPr algn="l">
                        <a:lnSpc>
                          <a:spcPct val="100000"/>
                        </a:lnSpc>
                      </a:pPr>
                      <a:r>
                        <a:rPr lang="en-US" sz="1500" dirty="0">
                          <a:latin typeface="Poppins" panose="00000500000000000000" pitchFamily="2" charset="0"/>
                          <a:cs typeface="Poppins" panose="00000500000000000000" pitchFamily="2" charset="0"/>
                        </a:rPr>
                        <a:t>4</a:t>
                      </a:r>
                    </a:p>
                  </a:txBody>
                  <a:tcPr marL="91431" marR="91431"/>
                </a:tc>
                <a:tc>
                  <a:txBody>
                    <a:bodyPr/>
                    <a:lstStyle/>
                    <a:p>
                      <a:pPr algn="l"/>
                      <a:r>
                        <a:rPr lang="en-IN" sz="1500" dirty="0">
                          <a:latin typeface="Poppins" panose="00000500000000000000" pitchFamily="2" charset="0"/>
                          <a:cs typeface="Poppins" panose="00000500000000000000" pitchFamily="2" charset="0"/>
                        </a:rPr>
                        <a:t>Rasel A Sultan[5]</a:t>
                      </a:r>
                    </a:p>
                  </a:txBody>
                  <a:tcPr marL="114289" marR="114289" marT="0" marB="0"/>
                </a:tc>
                <a:tc>
                  <a:txBody>
                    <a:bodyPr/>
                    <a:lstStyle/>
                    <a:p>
                      <a:pPr marL="0" marR="0" indent="0" algn="l" defTabSz="914400" rtl="0" eaLnBrk="1" fontAlgn="auto" latinLnBrk="0" hangingPunct="1">
                        <a:lnSpc>
                          <a:spcPct val="100000"/>
                        </a:lnSpc>
                        <a:spcBef>
                          <a:spcPts val="0"/>
                        </a:spcBef>
                        <a:spcAft>
                          <a:spcPts val="1000"/>
                        </a:spcAft>
                        <a:buClrTx/>
                        <a:buSzTx/>
                        <a:buFontTx/>
                        <a:buNone/>
                        <a:tabLst/>
                        <a:defRPr/>
                      </a:pPr>
                      <a:r>
                        <a:rPr lang="en-US" sz="1500" dirty="0">
                          <a:latin typeface="Poppins" panose="00000500000000000000" pitchFamily="2" charset="0"/>
                          <a:cs typeface="Poppins" panose="00000500000000000000" pitchFamily="2" charset="0"/>
                        </a:rPr>
                        <a:t>Experimental Study of a Pulsating Heat Pipe aiming at optimized operational condition.</a:t>
                      </a:r>
                      <a:endParaRPr lang="en-US" sz="1500" dirty="0">
                        <a:effectLst/>
                        <a:latin typeface="Poppins" panose="00000500000000000000" pitchFamily="2" charset="0"/>
                        <a:ea typeface="Calibri"/>
                        <a:cs typeface="Poppins" panose="00000500000000000000" pitchFamily="2" charset="0"/>
                      </a:endParaRPr>
                    </a:p>
                  </a:txBody>
                  <a:tcPr marL="114289" marR="114289" marT="0" marB="0"/>
                </a:tc>
                <a:tc>
                  <a:txBody>
                    <a:bodyPr/>
                    <a:lstStyle/>
                    <a:p>
                      <a:pPr algn="l"/>
                      <a:r>
                        <a:rPr lang="en-US" sz="1500" dirty="0">
                          <a:latin typeface="Poppins" panose="00000500000000000000" pitchFamily="2" charset="0"/>
                          <a:cs typeface="Poppins" panose="00000500000000000000" pitchFamily="2" charset="0"/>
                        </a:rPr>
                        <a:t>This document is identified as a "Technical Report" and "Term Paper ENGI 9627, Fall 2015"./</a:t>
                      </a:r>
                      <a:r>
                        <a:rPr lang="en-IN" sz="1500" dirty="0">
                          <a:latin typeface="Poppins" panose="00000500000000000000" pitchFamily="2" charset="0"/>
                          <a:cs typeface="Poppins" panose="00000500000000000000" pitchFamily="2" charset="0"/>
                        </a:rPr>
                        <a:t>November 2015 </a:t>
                      </a:r>
                      <a:endParaRPr lang="en-US" sz="1500" b="0" dirty="0">
                        <a:latin typeface="Poppins" panose="00000500000000000000" pitchFamily="2" charset="0"/>
                        <a:cs typeface="Poppins" panose="00000500000000000000" pitchFamily="2" charset="0"/>
                      </a:endParaRPr>
                    </a:p>
                  </a:txBody>
                  <a:tcPr marL="91431" marR="91431"/>
                </a:tc>
                <a:tc>
                  <a:txBody>
                    <a:bodyPr/>
                    <a:lstStyle/>
                    <a:p>
                      <a:pPr marL="285750" indent="-285750" algn="l">
                        <a:buFont typeface="Wingdings" panose="05000000000000000000" pitchFamily="2" charset="2"/>
                        <a:buChar char="Ø"/>
                      </a:pPr>
                      <a:r>
                        <a:rPr lang="en-US" sz="1500" dirty="0">
                          <a:latin typeface="Poppins" panose="00000500000000000000" pitchFamily="2" charset="0"/>
                          <a:cs typeface="Poppins" panose="00000500000000000000" pitchFamily="2" charset="0"/>
                        </a:rPr>
                        <a:t>Study focuses on pulsating heat pipes (PHP) with serpentine tube design.</a:t>
                      </a:r>
                    </a:p>
                    <a:p>
                      <a:pPr marL="285750" indent="-285750" algn="l">
                        <a:buFont typeface="Wingdings" panose="05000000000000000000" pitchFamily="2" charset="2"/>
                        <a:buChar char="Ø"/>
                      </a:pPr>
                      <a:r>
                        <a:rPr lang="en-US" sz="1500" dirty="0">
                          <a:latin typeface="Poppins" panose="00000500000000000000" pitchFamily="2" charset="0"/>
                          <a:cs typeface="Poppins" panose="00000500000000000000" pitchFamily="2" charset="0"/>
                        </a:rPr>
                        <a:t>Aims to improve heat transfer efficiency.</a:t>
                      </a:r>
                    </a:p>
                    <a:p>
                      <a:pPr marL="285750" indent="-285750" algn="l">
                        <a:buFont typeface="Wingdings" panose="05000000000000000000" pitchFamily="2" charset="2"/>
                        <a:buChar char="Ø"/>
                      </a:pPr>
                      <a:r>
                        <a:rPr lang="en-US" sz="1500" dirty="0">
                          <a:latin typeface="Poppins" panose="00000500000000000000" pitchFamily="2" charset="0"/>
                          <a:cs typeface="Poppins" panose="00000500000000000000" pitchFamily="2" charset="0"/>
                        </a:rPr>
                        <a:t>Targets optimization of operating conditions and cost-effectiveness.</a:t>
                      </a:r>
                    </a:p>
                  </a:txBody>
                  <a:tcPr marL="91431" marR="91431"/>
                </a:tc>
                <a:extLst>
                  <a:ext uri="{0D108BD9-81ED-4DB2-BD59-A6C34878D82A}">
                    <a16:rowId xmlns:a16="http://schemas.microsoft.com/office/drawing/2014/main" val="325598805"/>
                  </a:ext>
                </a:extLst>
              </a:tr>
            </a:tbl>
          </a:graphicData>
        </a:graphic>
      </p:graphicFrame>
    </p:spTree>
    <p:extLst>
      <p:ext uri="{BB962C8B-B14F-4D97-AF65-F5344CB8AC3E}">
        <p14:creationId xmlns:p14="http://schemas.microsoft.com/office/powerpoint/2010/main" val="1794930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5">
            <a:extLst>
              <a:ext uri="{FF2B5EF4-FFF2-40B4-BE49-F238E27FC236}">
                <a16:creationId xmlns:a16="http://schemas.microsoft.com/office/drawing/2014/main" id="{D02FC416-CDB7-D163-EEF8-7FF3DA38511F}"/>
              </a:ext>
            </a:extLst>
          </p:cNvPr>
          <p:cNvSpPr/>
          <p:nvPr/>
        </p:nvSpPr>
        <p:spPr>
          <a:xfrm>
            <a:off x="0" y="0"/>
            <a:ext cx="9608024" cy="756000"/>
          </a:xfrm>
          <a:custGeom>
            <a:avLst/>
            <a:gdLst>
              <a:gd name="connsiteX0" fmla="*/ 0 w 8765002"/>
              <a:gd name="connsiteY0" fmla="*/ 0 h 1157400"/>
              <a:gd name="connsiteX1" fmla="*/ 7607602 w 8765002"/>
              <a:gd name="connsiteY1" fmla="*/ 0 h 1157400"/>
              <a:gd name="connsiteX2" fmla="*/ 8765002 w 8765002"/>
              <a:gd name="connsiteY2" fmla="*/ 0 h 1157400"/>
              <a:gd name="connsiteX3" fmla="*/ 760760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6974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5002" h="1157400">
                <a:moveTo>
                  <a:pt x="0" y="0"/>
                </a:moveTo>
                <a:lnTo>
                  <a:pt x="7607602" y="0"/>
                </a:lnTo>
                <a:lnTo>
                  <a:pt x="8765002" y="0"/>
                </a:lnTo>
                <a:lnTo>
                  <a:pt x="7924865" y="1138735"/>
                </a:lnTo>
                <a:lnTo>
                  <a:pt x="0" y="1157400"/>
                </a:lnTo>
                <a:lnTo>
                  <a:pt x="0" y="0"/>
                </a:lnTo>
                <a:close/>
              </a:path>
            </a:pathLst>
          </a:cu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 name="TextBox 2">
            <a:extLst>
              <a:ext uri="{FF2B5EF4-FFF2-40B4-BE49-F238E27FC236}">
                <a16:creationId xmlns:a16="http://schemas.microsoft.com/office/drawing/2014/main" id="{FC51E722-D0FA-0135-39AD-402320E5111A}"/>
              </a:ext>
            </a:extLst>
          </p:cNvPr>
          <p:cNvSpPr txBox="1"/>
          <p:nvPr/>
        </p:nvSpPr>
        <p:spPr>
          <a:xfrm>
            <a:off x="0" y="147167"/>
            <a:ext cx="8919337" cy="461665"/>
          </a:xfrm>
          <a:prstGeom prst="rect">
            <a:avLst/>
          </a:prstGeom>
          <a:noFill/>
        </p:spPr>
        <p:txBody>
          <a:bodyPr wrap="square" rtlCol="0">
            <a:spAutoFit/>
          </a:bodyPr>
          <a:lstStyle/>
          <a:p>
            <a:pPr algn="ctr"/>
            <a:r>
              <a:rPr lang="en-US" sz="2400" b="1" dirty="0">
                <a:latin typeface="Montserrat" pitchFamily="2" charset="0"/>
              </a:rPr>
              <a:t>LITERATURE REVIEW</a:t>
            </a:r>
          </a:p>
        </p:txBody>
      </p:sp>
      <p:grpSp>
        <p:nvGrpSpPr>
          <p:cNvPr id="4" name="Group 3">
            <a:extLst>
              <a:ext uri="{FF2B5EF4-FFF2-40B4-BE49-F238E27FC236}">
                <a16:creationId xmlns:a16="http://schemas.microsoft.com/office/drawing/2014/main" id="{A14C9053-92C5-68ED-51A8-FC81F4C3CFBF}"/>
              </a:ext>
            </a:extLst>
          </p:cNvPr>
          <p:cNvGrpSpPr/>
          <p:nvPr/>
        </p:nvGrpSpPr>
        <p:grpSpPr>
          <a:xfrm>
            <a:off x="8969728" y="1"/>
            <a:ext cx="3239069" cy="756000"/>
            <a:chOff x="8045711" y="1"/>
            <a:chExt cx="4146289" cy="900000"/>
          </a:xfrm>
          <a:solidFill>
            <a:schemeClr val="bg1">
              <a:lumMod val="75000"/>
            </a:schemeClr>
          </a:solidFill>
        </p:grpSpPr>
        <p:sp>
          <p:nvSpPr>
            <p:cNvPr id="5" name="Freeform: Shape 17">
              <a:extLst>
                <a:ext uri="{FF2B5EF4-FFF2-40B4-BE49-F238E27FC236}">
                  <a16:creationId xmlns:a16="http://schemas.microsoft.com/office/drawing/2014/main" id="{8A7C15F4-875A-F62E-196B-351DAF273F4D}"/>
                </a:ext>
              </a:extLst>
            </p:cNvPr>
            <p:cNvSpPr/>
            <p:nvPr/>
          </p:nvSpPr>
          <p:spPr>
            <a:xfrm>
              <a:off x="8045711" y="1"/>
              <a:ext cx="1157399" cy="900000"/>
            </a:xfrm>
            <a:custGeom>
              <a:avLst/>
              <a:gdLst>
                <a:gd name="connsiteX0" fmla="*/ 1157399 w 1157399"/>
                <a:gd name="connsiteY0" fmla="*/ 0 h 1157400"/>
                <a:gd name="connsiteX1" fmla="*/ 1157399 w 1157399"/>
                <a:gd name="connsiteY1" fmla="*/ 1157400 h 1157400"/>
                <a:gd name="connsiteX2" fmla="*/ 0 w 1157399"/>
                <a:gd name="connsiteY2" fmla="*/ 1157400 h 1157400"/>
                <a:gd name="connsiteX3" fmla="*/ 1157399 w 1157399"/>
                <a:gd name="connsiteY3" fmla="*/ 0 h 1157400"/>
              </a:gdLst>
              <a:ahLst/>
              <a:cxnLst>
                <a:cxn ang="0">
                  <a:pos x="connsiteX0" y="connsiteY0"/>
                </a:cxn>
                <a:cxn ang="0">
                  <a:pos x="connsiteX1" y="connsiteY1"/>
                </a:cxn>
                <a:cxn ang="0">
                  <a:pos x="connsiteX2" y="connsiteY2"/>
                </a:cxn>
                <a:cxn ang="0">
                  <a:pos x="connsiteX3" y="connsiteY3"/>
                </a:cxn>
              </a:cxnLst>
              <a:rect l="l" t="t" r="r" b="b"/>
              <a:pathLst>
                <a:path w="1157399" h="1157400">
                  <a:moveTo>
                    <a:pt x="1157399" y="0"/>
                  </a:moveTo>
                  <a:lnTo>
                    <a:pt x="1157399" y="1157400"/>
                  </a:lnTo>
                  <a:lnTo>
                    <a:pt x="0" y="1157400"/>
                  </a:lnTo>
                  <a:lnTo>
                    <a:pt x="115739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Freeform: Shape 18">
              <a:extLst>
                <a:ext uri="{FF2B5EF4-FFF2-40B4-BE49-F238E27FC236}">
                  <a16:creationId xmlns:a16="http://schemas.microsoft.com/office/drawing/2014/main" id="{475F893E-BD83-E125-395C-FA1503B4BABE}"/>
                </a:ext>
              </a:extLst>
            </p:cNvPr>
            <p:cNvSpPr/>
            <p:nvPr/>
          </p:nvSpPr>
          <p:spPr>
            <a:xfrm>
              <a:off x="9203112" y="1"/>
              <a:ext cx="2988888" cy="900000"/>
            </a:xfrm>
            <a:custGeom>
              <a:avLst/>
              <a:gdLst>
                <a:gd name="connsiteX0" fmla="*/ 0 w 2988888"/>
                <a:gd name="connsiteY0" fmla="*/ 0 h 1157400"/>
                <a:gd name="connsiteX1" fmla="*/ 2988888 w 2988888"/>
                <a:gd name="connsiteY1" fmla="*/ 0 h 1157400"/>
                <a:gd name="connsiteX2" fmla="*/ 2988888 w 2988888"/>
                <a:gd name="connsiteY2" fmla="*/ 1157400 h 1157400"/>
                <a:gd name="connsiteX3" fmla="*/ 0 w 2988888"/>
                <a:gd name="connsiteY3" fmla="*/ 1157400 h 1157400"/>
                <a:gd name="connsiteX4" fmla="*/ 0 w 2988888"/>
                <a:gd name="connsiteY4" fmla="*/ 0 h 11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8888" h="1157400">
                  <a:moveTo>
                    <a:pt x="0" y="0"/>
                  </a:moveTo>
                  <a:lnTo>
                    <a:pt x="2988888" y="0"/>
                  </a:lnTo>
                  <a:lnTo>
                    <a:pt x="2988888" y="1157400"/>
                  </a:lnTo>
                  <a:lnTo>
                    <a:pt x="0" y="1157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pic>
        <p:nvPicPr>
          <p:cNvPr id="7" name="Picture 6">
            <a:extLst>
              <a:ext uri="{FF2B5EF4-FFF2-40B4-BE49-F238E27FC236}">
                <a16:creationId xmlns:a16="http://schemas.microsoft.com/office/drawing/2014/main" id="{376D385D-8315-79D6-A037-318977D9B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7161" y="-263479"/>
            <a:ext cx="1284702" cy="1284702"/>
          </a:xfrm>
          <a:prstGeom prst="rect">
            <a:avLst/>
          </a:prstGeom>
        </p:spPr>
      </p:pic>
      <p:sp>
        <p:nvSpPr>
          <p:cNvPr id="8" name="Text Box 13">
            <a:extLst>
              <a:ext uri="{FF2B5EF4-FFF2-40B4-BE49-F238E27FC236}">
                <a16:creationId xmlns:a16="http://schemas.microsoft.com/office/drawing/2014/main" id="{15E74C1F-CD25-7A57-BD0F-24BB861DD188}"/>
              </a:ext>
            </a:extLst>
          </p:cNvPr>
          <p:cNvSpPr txBox="1">
            <a:spLocks noChangeArrowheads="1"/>
          </p:cNvSpPr>
          <p:nvPr/>
        </p:nvSpPr>
        <p:spPr bwMode="auto">
          <a:xfrm>
            <a:off x="0" y="6387602"/>
            <a:ext cx="11382233" cy="287836"/>
          </a:xfrm>
          <a:prstGeom prst="rect">
            <a:avLst/>
          </a:prstGeom>
          <a:solidFill>
            <a:srgbClr val="BFBFBF"/>
          </a:solidFill>
          <a:ln w="9525">
            <a:noFill/>
            <a:miter lim="800000"/>
            <a:headEnd/>
            <a:tailEnd/>
          </a:ln>
          <a:effectLst/>
        </p:spPr>
        <p:txBody>
          <a:bodyPr wrap="square" lIns="92075" tIns="46038" rIns="92075" bIns="46038">
            <a:spAutoFit/>
          </a:bodyPr>
          <a:lstStyle/>
          <a:p>
            <a:pPr algn="ctr" eaLnBrk="1" hangingPunct="1">
              <a:defRPr/>
            </a:pPr>
            <a:r>
              <a:rPr lang="en-US" sz="1200" b="1" dirty="0">
                <a:solidFill>
                  <a:srgbClr val="050505"/>
                </a:solidFill>
                <a:latin typeface="Arial" charset="0"/>
              </a:rPr>
              <a:t> PARUL INSTITUTE OF ENGINEERING AND TECHNOLOGY, PARUL UNIVERSITY</a:t>
            </a:r>
            <a:endParaRPr lang="en-US" sz="1200" dirty="0">
              <a:solidFill>
                <a:srgbClr val="050505"/>
              </a:solidFill>
            </a:endParaRPr>
          </a:p>
        </p:txBody>
      </p:sp>
      <p:sp>
        <p:nvSpPr>
          <p:cNvPr id="9" name="Rectangle 8">
            <a:extLst>
              <a:ext uri="{FF2B5EF4-FFF2-40B4-BE49-F238E27FC236}">
                <a16:creationId xmlns:a16="http://schemas.microsoft.com/office/drawing/2014/main" id="{44822F2C-BCCF-7545-FCF4-07A39364A601}"/>
              </a:ext>
            </a:extLst>
          </p:cNvPr>
          <p:cNvSpPr/>
          <p:nvPr/>
        </p:nvSpPr>
        <p:spPr>
          <a:xfrm>
            <a:off x="11522075" y="6400800"/>
            <a:ext cx="669925" cy="274638"/>
          </a:xfrm>
          <a:prstGeom prst="rect">
            <a:avLst/>
          </a:pr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10" name="Table 9">
            <a:extLst>
              <a:ext uri="{FF2B5EF4-FFF2-40B4-BE49-F238E27FC236}">
                <a16:creationId xmlns:a16="http://schemas.microsoft.com/office/drawing/2014/main" id="{7B8FF755-8973-398F-118C-845F54C2E17E}"/>
              </a:ext>
            </a:extLst>
          </p:cNvPr>
          <p:cNvGraphicFramePr>
            <a:graphicFrameLocks noGrp="1"/>
          </p:cNvGraphicFramePr>
          <p:nvPr>
            <p:extLst>
              <p:ext uri="{D42A27DB-BD31-4B8C-83A1-F6EECF244321}">
                <p14:modId xmlns:p14="http://schemas.microsoft.com/office/powerpoint/2010/main" val="1680122109"/>
              </p:ext>
            </p:extLst>
          </p:nvPr>
        </p:nvGraphicFramePr>
        <p:xfrm>
          <a:off x="240890" y="872588"/>
          <a:ext cx="11783963" cy="2982995"/>
        </p:xfrm>
        <a:graphic>
          <a:graphicData uri="http://schemas.openxmlformats.org/drawingml/2006/table">
            <a:tbl>
              <a:tblPr firstRow="1" bandRow="1">
                <a:tableStyleId>{5940675A-B579-460E-94D1-54222C63F5DA}</a:tableStyleId>
              </a:tblPr>
              <a:tblGrid>
                <a:gridCol w="635254">
                  <a:extLst>
                    <a:ext uri="{9D8B030D-6E8A-4147-A177-3AD203B41FA5}">
                      <a16:colId xmlns:a16="http://schemas.microsoft.com/office/drawing/2014/main" val="1728236669"/>
                    </a:ext>
                  </a:extLst>
                </a:gridCol>
                <a:gridCol w="1729404">
                  <a:extLst>
                    <a:ext uri="{9D8B030D-6E8A-4147-A177-3AD203B41FA5}">
                      <a16:colId xmlns:a16="http://schemas.microsoft.com/office/drawing/2014/main" val="1453266356"/>
                    </a:ext>
                  </a:extLst>
                </a:gridCol>
                <a:gridCol w="1976284">
                  <a:extLst>
                    <a:ext uri="{9D8B030D-6E8A-4147-A177-3AD203B41FA5}">
                      <a16:colId xmlns:a16="http://schemas.microsoft.com/office/drawing/2014/main" val="2760491355"/>
                    </a:ext>
                  </a:extLst>
                </a:gridCol>
                <a:gridCol w="1641987">
                  <a:extLst>
                    <a:ext uri="{9D8B030D-6E8A-4147-A177-3AD203B41FA5}">
                      <a16:colId xmlns:a16="http://schemas.microsoft.com/office/drawing/2014/main" val="2309380302"/>
                    </a:ext>
                  </a:extLst>
                </a:gridCol>
                <a:gridCol w="5801034">
                  <a:extLst>
                    <a:ext uri="{9D8B030D-6E8A-4147-A177-3AD203B41FA5}">
                      <a16:colId xmlns:a16="http://schemas.microsoft.com/office/drawing/2014/main" val="2602321651"/>
                    </a:ext>
                  </a:extLst>
                </a:gridCol>
              </a:tblGrid>
              <a:tr h="543063">
                <a:tc>
                  <a:txBody>
                    <a:bodyPr/>
                    <a:lstStyle/>
                    <a:p>
                      <a:pPr algn="ctr">
                        <a:lnSpc>
                          <a:spcPct val="100000"/>
                        </a:lnSpc>
                      </a:pPr>
                      <a:r>
                        <a:rPr lang="en-US" sz="1500" b="1" dirty="0">
                          <a:latin typeface="Poppins" panose="00000500000000000000" pitchFamily="2" charset="0"/>
                          <a:cs typeface="Poppins" panose="00000500000000000000" pitchFamily="2" charset="0"/>
                        </a:rPr>
                        <a:t>No</a:t>
                      </a:r>
                    </a:p>
                  </a:txBody>
                  <a:tcPr marL="91431" marR="91431"/>
                </a:tc>
                <a:tc>
                  <a:txBody>
                    <a:bodyPr/>
                    <a:lstStyle/>
                    <a:p>
                      <a:pPr algn="ctr">
                        <a:lnSpc>
                          <a:spcPct val="100000"/>
                        </a:lnSpc>
                      </a:pPr>
                      <a:r>
                        <a:rPr lang="en-US" sz="1500" b="1" kern="1200" dirty="0">
                          <a:solidFill>
                            <a:schemeClr val="tx1"/>
                          </a:solidFill>
                          <a:effectLst/>
                          <a:latin typeface="Poppins" panose="00000500000000000000" pitchFamily="2" charset="0"/>
                          <a:ea typeface="+mn-ea"/>
                          <a:cs typeface="Poppins" panose="00000500000000000000" pitchFamily="2" charset="0"/>
                        </a:rPr>
                        <a:t>Author</a:t>
                      </a:r>
                      <a:endParaRPr lang="en-US" sz="1500" b="1" dirty="0">
                        <a:latin typeface="Poppins" panose="00000500000000000000" pitchFamily="2" charset="0"/>
                        <a:cs typeface="Poppins" panose="00000500000000000000" pitchFamily="2" charset="0"/>
                      </a:endParaRPr>
                    </a:p>
                  </a:txBody>
                  <a:tcPr marL="91431" marR="91431"/>
                </a:tc>
                <a:tc>
                  <a:txBody>
                    <a:bodyPr/>
                    <a:lstStyle/>
                    <a:p>
                      <a:pPr algn="ctr">
                        <a:lnSpc>
                          <a:spcPct val="100000"/>
                        </a:lnSpc>
                      </a:pPr>
                      <a:r>
                        <a:rPr lang="en-US" sz="1500" b="1" dirty="0">
                          <a:latin typeface="Poppins" panose="00000500000000000000" pitchFamily="2" charset="0"/>
                          <a:cs typeface="Poppins" panose="00000500000000000000" pitchFamily="2" charset="0"/>
                        </a:rPr>
                        <a:t>Title</a:t>
                      </a:r>
                    </a:p>
                  </a:txBody>
                  <a:tcPr marL="91431" marR="91431"/>
                </a:tc>
                <a:tc>
                  <a:txBody>
                    <a:bodyPr/>
                    <a:lstStyle/>
                    <a:p>
                      <a:pPr algn="ctr">
                        <a:lnSpc>
                          <a:spcPct val="100000"/>
                        </a:lnSpc>
                      </a:pPr>
                      <a:r>
                        <a:rPr lang="en-US" sz="1500" b="1" dirty="0">
                          <a:latin typeface="Poppins" panose="00000500000000000000" pitchFamily="2" charset="0"/>
                          <a:cs typeface="Poppins" panose="00000500000000000000" pitchFamily="2" charset="0"/>
                        </a:rPr>
                        <a:t>Journal</a:t>
                      </a:r>
                      <a:r>
                        <a:rPr lang="en-US" sz="1500" b="1" baseline="0" dirty="0">
                          <a:latin typeface="Poppins" panose="00000500000000000000" pitchFamily="2" charset="0"/>
                          <a:cs typeface="Poppins" panose="00000500000000000000" pitchFamily="2" charset="0"/>
                        </a:rPr>
                        <a:t> Name &amp;</a:t>
                      </a:r>
                      <a:r>
                        <a:rPr lang="en-US" sz="1500" b="1" dirty="0">
                          <a:latin typeface="Poppins" panose="00000500000000000000" pitchFamily="2" charset="0"/>
                          <a:cs typeface="Poppins" panose="00000500000000000000" pitchFamily="2" charset="0"/>
                        </a:rPr>
                        <a:t>Year</a:t>
                      </a:r>
                    </a:p>
                  </a:txBody>
                  <a:tcPr marL="91431" marR="91431"/>
                </a:tc>
                <a:tc>
                  <a:txBody>
                    <a:bodyPr/>
                    <a:lstStyle/>
                    <a:p>
                      <a:pPr algn="ctr">
                        <a:lnSpc>
                          <a:spcPct val="100000"/>
                        </a:lnSpc>
                      </a:pPr>
                      <a:r>
                        <a:rPr lang="en-US" sz="1500" b="1" dirty="0">
                          <a:latin typeface="Poppins" panose="00000500000000000000" pitchFamily="2" charset="0"/>
                          <a:cs typeface="Poppins" panose="00000500000000000000" pitchFamily="2" charset="0"/>
                        </a:rPr>
                        <a:t>Remark</a:t>
                      </a:r>
                    </a:p>
                  </a:txBody>
                  <a:tcPr marL="91431" marR="91431"/>
                </a:tc>
                <a:extLst>
                  <a:ext uri="{0D108BD9-81ED-4DB2-BD59-A6C34878D82A}">
                    <a16:rowId xmlns:a16="http://schemas.microsoft.com/office/drawing/2014/main" val="672780620"/>
                  </a:ext>
                </a:extLst>
              </a:tr>
              <a:tr h="2434355">
                <a:tc>
                  <a:txBody>
                    <a:bodyPr/>
                    <a:lstStyle/>
                    <a:p>
                      <a:pPr algn="l">
                        <a:lnSpc>
                          <a:spcPct val="100000"/>
                        </a:lnSpc>
                      </a:pPr>
                      <a:r>
                        <a:rPr lang="en-US" sz="1500" dirty="0">
                          <a:latin typeface="Poppins" panose="00000500000000000000" pitchFamily="2" charset="0"/>
                          <a:cs typeface="Poppins" panose="00000500000000000000" pitchFamily="2" charset="0"/>
                        </a:rPr>
                        <a:t>5</a:t>
                      </a:r>
                    </a:p>
                  </a:txBody>
                  <a:tcPr marL="91431" marR="91431"/>
                </a:tc>
                <a:tc>
                  <a:txBody>
                    <a:bodyPr/>
                    <a:lstStyle/>
                    <a:p>
                      <a:pPr algn="l"/>
                      <a:r>
                        <a:rPr lang="en-IN" sz="1500" b="0" dirty="0">
                          <a:latin typeface="Poppins" panose="00000500000000000000" pitchFamily="2" charset="0"/>
                          <a:cs typeface="Poppins" panose="00000500000000000000" pitchFamily="2" charset="0"/>
                        </a:rPr>
                        <a:t>E. R. ,</a:t>
                      </a:r>
                    </a:p>
                    <a:p>
                      <a:pPr algn="l"/>
                      <a:r>
                        <a:rPr lang="en-IN" sz="1500" b="0" dirty="0">
                          <a:latin typeface="Poppins" panose="00000500000000000000" pitchFamily="2" charset="0"/>
                          <a:cs typeface="Poppins" panose="00000500000000000000" pitchFamily="2" charset="0"/>
                        </a:rPr>
                        <a:t>G. V. </a:t>
                      </a:r>
                      <a:r>
                        <a:rPr lang="en-IN" sz="1500" b="0" dirty="0" err="1">
                          <a:latin typeface="Poppins" panose="00000500000000000000" pitchFamily="2" charset="0"/>
                          <a:cs typeface="Poppins" panose="00000500000000000000" pitchFamily="2" charset="0"/>
                        </a:rPr>
                        <a:t>Gnanendra</a:t>
                      </a:r>
                      <a:r>
                        <a:rPr lang="en-IN" sz="1500" b="0" dirty="0">
                          <a:latin typeface="Poppins" panose="00000500000000000000" pitchFamily="2" charset="0"/>
                          <a:cs typeface="Poppins" panose="00000500000000000000" pitchFamily="2" charset="0"/>
                        </a:rPr>
                        <a:t> Reddy [6]</a:t>
                      </a:r>
                    </a:p>
                  </a:txBody>
                  <a:tcPr marL="114289" marR="114289" marT="0" marB="0"/>
                </a:tc>
                <a:tc>
                  <a:txBody>
                    <a:bodyPr/>
                    <a:lstStyle/>
                    <a:p>
                      <a:pPr marL="0" marR="0" indent="0" algn="l" defTabSz="914400" rtl="0" eaLnBrk="1" fontAlgn="auto" latinLnBrk="0" hangingPunct="1">
                        <a:lnSpc>
                          <a:spcPct val="100000"/>
                        </a:lnSpc>
                        <a:spcBef>
                          <a:spcPts val="0"/>
                        </a:spcBef>
                        <a:spcAft>
                          <a:spcPts val="1000"/>
                        </a:spcAft>
                        <a:buClrTx/>
                        <a:buSzTx/>
                        <a:buFontTx/>
                        <a:buNone/>
                        <a:tabLst/>
                        <a:defRPr/>
                      </a:pPr>
                      <a:r>
                        <a:rPr lang="en-US" sz="1500" dirty="0">
                          <a:latin typeface="Poppins" panose="00000500000000000000" pitchFamily="2" charset="0"/>
                          <a:cs typeface="Poppins" panose="00000500000000000000" pitchFamily="2" charset="0"/>
                        </a:rPr>
                        <a:t>Effect of Working Fluid and Filling Ratio on Performance of a Closed Loop Pulsating Heat Pipe.</a:t>
                      </a:r>
                      <a:endParaRPr lang="en-US" sz="1500" dirty="0">
                        <a:effectLst/>
                        <a:latin typeface="Poppins" panose="00000500000000000000" pitchFamily="2" charset="0"/>
                        <a:ea typeface="Calibri"/>
                        <a:cs typeface="Poppins" panose="00000500000000000000" pitchFamily="2" charset="0"/>
                      </a:endParaRPr>
                    </a:p>
                  </a:txBody>
                  <a:tcPr marL="114289" marR="114289" marT="0" marB="0"/>
                </a:tc>
                <a:tc>
                  <a:txBody>
                    <a:bodyPr/>
                    <a:lstStyle/>
                    <a:p>
                      <a:pPr algn="l"/>
                      <a:r>
                        <a:rPr lang="en-US" sz="1500" b="0" dirty="0">
                          <a:latin typeface="Poppins" panose="00000500000000000000" pitchFamily="2" charset="0"/>
                          <a:cs typeface="Poppins" panose="00000500000000000000" pitchFamily="2" charset="0"/>
                        </a:rPr>
                        <a:t>Journal of Engineering Science and Technology/</a:t>
                      </a:r>
                      <a:br>
                        <a:rPr lang="en-US" sz="1500" b="0" dirty="0">
                          <a:latin typeface="Poppins" panose="00000500000000000000" pitchFamily="2" charset="0"/>
                          <a:cs typeface="Poppins" panose="00000500000000000000" pitchFamily="2" charset="0"/>
                        </a:rPr>
                      </a:br>
                      <a:r>
                        <a:rPr lang="en-US" sz="1500" b="0" dirty="0">
                          <a:latin typeface="Poppins" panose="00000500000000000000" pitchFamily="2" charset="0"/>
                          <a:cs typeface="Poppins" panose="00000500000000000000" pitchFamily="2" charset="0"/>
                        </a:rPr>
                        <a:t>June 2016</a:t>
                      </a:r>
                    </a:p>
                  </a:txBody>
                  <a:tcPr marL="91431" marR="91431"/>
                </a:tc>
                <a:tc>
                  <a:txBody>
                    <a:bodyPr/>
                    <a:lstStyle/>
                    <a:p>
                      <a:pPr marL="285750" indent="-285750" algn="l">
                        <a:buFont typeface="Wingdings" panose="05000000000000000000" pitchFamily="2" charset="2"/>
                        <a:buChar char="Ø"/>
                      </a:pPr>
                      <a:r>
                        <a:rPr lang="en-US" sz="1500" dirty="0">
                          <a:latin typeface="Poppins" panose="00000500000000000000" pitchFamily="2" charset="0"/>
                          <a:cs typeface="Poppins" panose="00000500000000000000" pitchFamily="2" charset="0"/>
                        </a:rPr>
                        <a:t>Studied effect of different fluids and filling ratios on CLPHP at 10–22 W heat input.</a:t>
                      </a:r>
                    </a:p>
                    <a:p>
                      <a:pPr marL="285750" indent="-285750" algn="l">
                        <a:buFont typeface="Wingdings" panose="05000000000000000000" pitchFamily="2" charset="2"/>
                        <a:buChar char="Ø"/>
                      </a:pPr>
                      <a:r>
                        <a:rPr lang="en-US" sz="1500" dirty="0">
                          <a:latin typeface="Poppins" panose="00000500000000000000" pitchFamily="2" charset="0"/>
                          <a:cs typeface="Poppins" panose="00000500000000000000" pitchFamily="2" charset="0"/>
                        </a:rPr>
                        <a:t>Thermal resistance reduced as heat input increased.</a:t>
                      </a:r>
                    </a:p>
                    <a:p>
                      <a:pPr marL="285750" indent="-285750" algn="l">
                        <a:buFont typeface="Wingdings" panose="05000000000000000000" pitchFamily="2" charset="2"/>
                        <a:buChar char="Ø"/>
                      </a:pPr>
                      <a:r>
                        <a:rPr lang="en-US" sz="1500" dirty="0">
                          <a:latin typeface="Poppins" panose="00000500000000000000" pitchFamily="2" charset="0"/>
                          <a:cs typeface="Poppins" panose="00000500000000000000" pitchFamily="2" charset="0"/>
                        </a:rPr>
                        <a:t>Acetone gave best performance; optimal filling ratio was 40–50%.</a:t>
                      </a:r>
                    </a:p>
                    <a:p>
                      <a:pPr marL="285750" indent="-285750" algn="l">
                        <a:lnSpc>
                          <a:spcPct val="150000"/>
                        </a:lnSpc>
                        <a:buFont typeface="Wingdings" panose="05000000000000000000" pitchFamily="2" charset="2"/>
                        <a:buChar char="Ø"/>
                      </a:pPr>
                      <a:endParaRPr lang="en-US" sz="1500" baseline="0" dirty="0">
                        <a:latin typeface="Poppins" panose="00000500000000000000" pitchFamily="2" charset="0"/>
                        <a:cs typeface="Poppins" panose="00000500000000000000" pitchFamily="2" charset="0"/>
                      </a:endParaRPr>
                    </a:p>
                  </a:txBody>
                  <a:tcPr marL="91431" marR="91431"/>
                </a:tc>
                <a:extLst>
                  <a:ext uri="{0D108BD9-81ED-4DB2-BD59-A6C34878D82A}">
                    <a16:rowId xmlns:a16="http://schemas.microsoft.com/office/drawing/2014/main" val="1034964472"/>
                  </a:ext>
                </a:extLst>
              </a:tr>
            </a:tbl>
          </a:graphicData>
        </a:graphic>
      </p:graphicFrame>
      <p:graphicFrame>
        <p:nvGraphicFramePr>
          <p:cNvPr id="11" name="Table 10">
            <a:extLst>
              <a:ext uri="{FF2B5EF4-FFF2-40B4-BE49-F238E27FC236}">
                <a16:creationId xmlns:a16="http://schemas.microsoft.com/office/drawing/2014/main" id="{29196653-25E0-7950-BB20-02CA66C14727}"/>
              </a:ext>
            </a:extLst>
          </p:cNvPr>
          <p:cNvGraphicFramePr>
            <a:graphicFrameLocks noGrp="1"/>
          </p:cNvGraphicFramePr>
          <p:nvPr>
            <p:extLst>
              <p:ext uri="{D42A27DB-BD31-4B8C-83A1-F6EECF244321}">
                <p14:modId xmlns:p14="http://schemas.microsoft.com/office/powerpoint/2010/main" val="3030696688"/>
              </p:ext>
            </p:extLst>
          </p:nvPr>
        </p:nvGraphicFramePr>
        <p:xfrm>
          <a:off x="245806" y="3855583"/>
          <a:ext cx="11793794" cy="2259949"/>
        </p:xfrm>
        <a:graphic>
          <a:graphicData uri="http://schemas.openxmlformats.org/drawingml/2006/table">
            <a:tbl>
              <a:tblPr firstRow="1" bandRow="1">
                <a:tableStyleId>{5940675A-B579-460E-94D1-54222C63F5DA}</a:tableStyleId>
              </a:tblPr>
              <a:tblGrid>
                <a:gridCol w="634181">
                  <a:extLst>
                    <a:ext uri="{9D8B030D-6E8A-4147-A177-3AD203B41FA5}">
                      <a16:colId xmlns:a16="http://schemas.microsoft.com/office/drawing/2014/main" val="1071731512"/>
                    </a:ext>
                  </a:extLst>
                </a:gridCol>
                <a:gridCol w="1725561">
                  <a:extLst>
                    <a:ext uri="{9D8B030D-6E8A-4147-A177-3AD203B41FA5}">
                      <a16:colId xmlns:a16="http://schemas.microsoft.com/office/drawing/2014/main" val="2595258019"/>
                    </a:ext>
                  </a:extLst>
                </a:gridCol>
                <a:gridCol w="1995949">
                  <a:extLst>
                    <a:ext uri="{9D8B030D-6E8A-4147-A177-3AD203B41FA5}">
                      <a16:colId xmlns:a16="http://schemas.microsoft.com/office/drawing/2014/main" val="1987508056"/>
                    </a:ext>
                  </a:extLst>
                </a:gridCol>
                <a:gridCol w="1627238">
                  <a:extLst>
                    <a:ext uri="{9D8B030D-6E8A-4147-A177-3AD203B41FA5}">
                      <a16:colId xmlns:a16="http://schemas.microsoft.com/office/drawing/2014/main" val="840385244"/>
                    </a:ext>
                  </a:extLst>
                </a:gridCol>
                <a:gridCol w="5810865">
                  <a:extLst>
                    <a:ext uri="{9D8B030D-6E8A-4147-A177-3AD203B41FA5}">
                      <a16:colId xmlns:a16="http://schemas.microsoft.com/office/drawing/2014/main" val="2960067819"/>
                    </a:ext>
                  </a:extLst>
                </a:gridCol>
              </a:tblGrid>
              <a:tr h="2259949">
                <a:tc>
                  <a:txBody>
                    <a:bodyPr/>
                    <a:lstStyle/>
                    <a:p>
                      <a:pPr algn="l">
                        <a:lnSpc>
                          <a:spcPct val="100000"/>
                        </a:lnSpc>
                      </a:pPr>
                      <a:r>
                        <a:rPr lang="en-US" sz="1500" dirty="0">
                          <a:latin typeface="Poppins" panose="00000500000000000000" pitchFamily="2" charset="0"/>
                          <a:cs typeface="Poppins" panose="00000500000000000000" pitchFamily="2" charset="0"/>
                        </a:rPr>
                        <a:t>6</a:t>
                      </a:r>
                    </a:p>
                  </a:txBody>
                  <a:tcPr marL="91431" marR="91431"/>
                </a:tc>
                <a:tc>
                  <a:txBody>
                    <a:bodyPr/>
                    <a:lstStyle/>
                    <a:p>
                      <a:pPr algn="l"/>
                      <a:r>
                        <a:rPr lang="en-IN" sz="1500" b="0" dirty="0">
                          <a:latin typeface="Poppins" panose="00000500000000000000" pitchFamily="2" charset="0"/>
                          <a:cs typeface="Poppins" panose="00000500000000000000" pitchFamily="2" charset="0"/>
                        </a:rPr>
                        <a:t>J. Venkata Suresh, Dr. P. Bhramara , CH. Navaneeth [7]</a:t>
                      </a:r>
                    </a:p>
                    <a:p>
                      <a:pPr algn="l"/>
                      <a:endParaRPr lang="en-IN" sz="1500" b="0" dirty="0">
                        <a:latin typeface="Poppins" panose="00000500000000000000" pitchFamily="2" charset="0"/>
                        <a:cs typeface="Poppins" panose="00000500000000000000" pitchFamily="2" charset="0"/>
                      </a:endParaRPr>
                    </a:p>
                  </a:txBody>
                  <a:tcPr marL="114289" marR="114289" marT="0" marB="0"/>
                </a:tc>
                <a:tc>
                  <a:txBody>
                    <a:bodyPr/>
                    <a:lstStyle/>
                    <a:p>
                      <a:pPr marL="0" marR="0" indent="0" algn="l" defTabSz="914400" rtl="0" eaLnBrk="1" fontAlgn="auto" latinLnBrk="0" hangingPunct="1">
                        <a:lnSpc>
                          <a:spcPct val="100000"/>
                        </a:lnSpc>
                        <a:spcBef>
                          <a:spcPts val="0"/>
                        </a:spcBef>
                        <a:spcAft>
                          <a:spcPts val="1000"/>
                        </a:spcAft>
                        <a:buClrTx/>
                        <a:buSzTx/>
                        <a:buFontTx/>
                        <a:buNone/>
                        <a:tabLst/>
                        <a:defRPr/>
                      </a:pPr>
                      <a:r>
                        <a:rPr lang="en-US" sz="1500" dirty="0">
                          <a:latin typeface="Poppins" panose="00000500000000000000" pitchFamily="2" charset="0"/>
                          <a:cs typeface="Poppins" panose="00000500000000000000" pitchFamily="2" charset="0"/>
                        </a:rPr>
                        <a:t>Effect of Filling Ratio on Thermal Characteristics and Performance of a Pulsating Heat Pipe.</a:t>
                      </a:r>
                      <a:endParaRPr lang="en-US" sz="1500" dirty="0">
                        <a:effectLst/>
                        <a:latin typeface="Poppins" panose="00000500000000000000" pitchFamily="2" charset="0"/>
                        <a:ea typeface="Calibri"/>
                        <a:cs typeface="Poppins" panose="00000500000000000000" pitchFamily="2" charset="0"/>
                      </a:endParaRPr>
                    </a:p>
                  </a:txBody>
                  <a:tcPr marL="114289" marR="114289" marT="0" marB="0"/>
                </a:tc>
                <a:tc>
                  <a:txBody>
                    <a:bodyPr/>
                    <a:lstStyle/>
                    <a:p>
                      <a:pPr algn="l"/>
                      <a:r>
                        <a:rPr lang="en-US" sz="1500" b="0" i="1" dirty="0">
                          <a:latin typeface="Poppins" panose="00000500000000000000" pitchFamily="2" charset="0"/>
                          <a:cs typeface="Poppins" panose="00000500000000000000" pitchFamily="2" charset="0"/>
                        </a:rPr>
                        <a:t>International Journal of Innovative Technology and Exploring Engineering (IJITEE)/</a:t>
                      </a:r>
                      <a:br>
                        <a:rPr lang="en-US" sz="1500" b="0" dirty="0">
                          <a:latin typeface="Poppins" panose="00000500000000000000" pitchFamily="2" charset="0"/>
                          <a:cs typeface="Poppins" panose="00000500000000000000" pitchFamily="2" charset="0"/>
                        </a:rPr>
                      </a:br>
                      <a:r>
                        <a:rPr lang="en-US" sz="1500" b="0" dirty="0">
                          <a:latin typeface="Poppins" panose="00000500000000000000" pitchFamily="2" charset="0"/>
                          <a:cs typeface="Poppins" panose="00000500000000000000" pitchFamily="2" charset="0"/>
                        </a:rPr>
                        <a:t>2019 </a:t>
                      </a:r>
                    </a:p>
                    <a:p>
                      <a:pPr algn="l"/>
                      <a:endParaRPr lang="en-US" sz="1500" b="0" dirty="0">
                        <a:latin typeface="Poppins" panose="00000500000000000000" pitchFamily="2" charset="0"/>
                        <a:cs typeface="Poppins" panose="00000500000000000000" pitchFamily="2" charset="0"/>
                      </a:endParaRPr>
                    </a:p>
                  </a:txBody>
                  <a:tcPr marL="91431" marR="91431"/>
                </a:tc>
                <a:tc>
                  <a:txBody>
                    <a:bodyPr/>
                    <a:lstStyle/>
                    <a:p>
                      <a:pPr marL="285750" indent="-285750" algn="l">
                        <a:buFont typeface="Wingdings" panose="05000000000000000000" pitchFamily="2" charset="2"/>
                        <a:buChar char="Ø"/>
                      </a:pPr>
                      <a:r>
                        <a:rPr lang="en-US" sz="1500" dirty="0">
                          <a:latin typeface="Poppins" panose="00000500000000000000" pitchFamily="2" charset="0"/>
                          <a:cs typeface="Poppins" panose="00000500000000000000" pitchFamily="2" charset="0"/>
                        </a:rPr>
                        <a:t>CLPHP tested with water and benzene at 50% filling and 20–80 W heat input.</a:t>
                      </a:r>
                    </a:p>
                    <a:p>
                      <a:pPr marL="285750" indent="-285750" algn="l">
                        <a:buFont typeface="Wingdings" panose="05000000000000000000" pitchFamily="2" charset="2"/>
                        <a:buChar char="Ø"/>
                      </a:pPr>
                      <a:r>
                        <a:rPr lang="en-US" sz="1500" dirty="0">
                          <a:latin typeface="Poppins" panose="00000500000000000000" pitchFamily="2" charset="0"/>
                          <a:cs typeface="Poppins" panose="00000500000000000000" pitchFamily="2" charset="0"/>
                        </a:rPr>
                        <a:t>Benzene performed better at 45° inclination; thermal resistance decreased with input.</a:t>
                      </a:r>
                    </a:p>
                    <a:p>
                      <a:pPr marL="285750" indent="-285750" algn="l">
                        <a:buFont typeface="Wingdings" panose="05000000000000000000" pitchFamily="2" charset="2"/>
                        <a:buChar char="Ø"/>
                      </a:pPr>
                      <a:r>
                        <a:rPr lang="en-US" sz="1500" dirty="0">
                          <a:latin typeface="Poppins" panose="00000500000000000000" pitchFamily="2" charset="0"/>
                          <a:cs typeface="Poppins" panose="00000500000000000000" pitchFamily="2" charset="0"/>
                        </a:rPr>
                        <a:t>CFD simulations matched experimental results within 10% error.</a:t>
                      </a:r>
                    </a:p>
                    <a:p>
                      <a:pPr marL="0" indent="0" algn="l">
                        <a:lnSpc>
                          <a:spcPct val="150000"/>
                        </a:lnSpc>
                        <a:buFont typeface="Wingdings" panose="05000000000000000000" pitchFamily="2" charset="2"/>
                        <a:buNone/>
                      </a:pPr>
                      <a:endParaRPr lang="en-US" sz="1500" baseline="0" dirty="0">
                        <a:latin typeface="Poppins" panose="00000500000000000000" pitchFamily="2" charset="0"/>
                        <a:cs typeface="Poppins" panose="00000500000000000000" pitchFamily="2" charset="0"/>
                      </a:endParaRPr>
                    </a:p>
                  </a:txBody>
                  <a:tcPr marL="91431" marR="91431"/>
                </a:tc>
                <a:extLst>
                  <a:ext uri="{0D108BD9-81ED-4DB2-BD59-A6C34878D82A}">
                    <a16:rowId xmlns:a16="http://schemas.microsoft.com/office/drawing/2014/main" val="762150606"/>
                  </a:ext>
                </a:extLst>
              </a:tr>
            </a:tbl>
          </a:graphicData>
        </a:graphic>
      </p:graphicFrame>
    </p:spTree>
    <p:extLst>
      <p:ext uri="{BB962C8B-B14F-4D97-AF65-F5344CB8AC3E}">
        <p14:creationId xmlns:p14="http://schemas.microsoft.com/office/powerpoint/2010/main" val="2125248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5">
            <a:extLst>
              <a:ext uri="{FF2B5EF4-FFF2-40B4-BE49-F238E27FC236}">
                <a16:creationId xmlns:a16="http://schemas.microsoft.com/office/drawing/2014/main" id="{53331FFB-FBBC-2ABC-AFCE-AAFF6E789FC7}"/>
              </a:ext>
            </a:extLst>
          </p:cNvPr>
          <p:cNvSpPr/>
          <p:nvPr/>
        </p:nvSpPr>
        <p:spPr>
          <a:xfrm>
            <a:off x="0" y="0"/>
            <a:ext cx="9608024" cy="756000"/>
          </a:xfrm>
          <a:custGeom>
            <a:avLst/>
            <a:gdLst>
              <a:gd name="connsiteX0" fmla="*/ 0 w 8765002"/>
              <a:gd name="connsiteY0" fmla="*/ 0 h 1157400"/>
              <a:gd name="connsiteX1" fmla="*/ 7607602 w 8765002"/>
              <a:gd name="connsiteY1" fmla="*/ 0 h 1157400"/>
              <a:gd name="connsiteX2" fmla="*/ 8765002 w 8765002"/>
              <a:gd name="connsiteY2" fmla="*/ 0 h 1157400"/>
              <a:gd name="connsiteX3" fmla="*/ 760760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69742 w 8765002"/>
              <a:gd name="connsiteY3" fmla="*/ 1157400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 name="connsiteX0" fmla="*/ 0 w 8765002"/>
              <a:gd name="connsiteY0" fmla="*/ 0 h 1157400"/>
              <a:gd name="connsiteX1" fmla="*/ 7607602 w 8765002"/>
              <a:gd name="connsiteY1" fmla="*/ 0 h 1157400"/>
              <a:gd name="connsiteX2" fmla="*/ 8765002 w 8765002"/>
              <a:gd name="connsiteY2" fmla="*/ 0 h 1157400"/>
              <a:gd name="connsiteX3" fmla="*/ 7924865 w 8765002"/>
              <a:gd name="connsiteY3" fmla="*/ 1138735 h 1157400"/>
              <a:gd name="connsiteX4" fmla="*/ 0 w 8765002"/>
              <a:gd name="connsiteY4" fmla="*/ 1157400 h 1157400"/>
              <a:gd name="connsiteX5" fmla="*/ 0 w 8765002"/>
              <a:gd name="connsiteY5" fmla="*/ 0 h 11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5002" h="1157400">
                <a:moveTo>
                  <a:pt x="0" y="0"/>
                </a:moveTo>
                <a:lnTo>
                  <a:pt x="7607602" y="0"/>
                </a:lnTo>
                <a:lnTo>
                  <a:pt x="8765002" y="0"/>
                </a:lnTo>
                <a:lnTo>
                  <a:pt x="7924865" y="1138735"/>
                </a:lnTo>
                <a:lnTo>
                  <a:pt x="0" y="1157400"/>
                </a:lnTo>
                <a:lnTo>
                  <a:pt x="0" y="0"/>
                </a:lnTo>
                <a:close/>
              </a:path>
            </a:pathLst>
          </a:cu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 name="TextBox 2">
            <a:extLst>
              <a:ext uri="{FF2B5EF4-FFF2-40B4-BE49-F238E27FC236}">
                <a16:creationId xmlns:a16="http://schemas.microsoft.com/office/drawing/2014/main" id="{021AF5CE-FA2B-F3A4-6800-17104F8142DA}"/>
              </a:ext>
            </a:extLst>
          </p:cNvPr>
          <p:cNvSpPr txBox="1"/>
          <p:nvPr/>
        </p:nvSpPr>
        <p:spPr>
          <a:xfrm>
            <a:off x="0" y="147167"/>
            <a:ext cx="8919337" cy="461665"/>
          </a:xfrm>
          <a:prstGeom prst="rect">
            <a:avLst/>
          </a:prstGeom>
          <a:noFill/>
        </p:spPr>
        <p:txBody>
          <a:bodyPr wrap="square" rtlCol="0">
            <a:spAutoFit/>
          </a:bodyPr>
          <a:lstStyle/>
          <a:p>
            <a:pPr algn="ctr"/>
            <a:r>
              <a:rPr lang="en-US" sz="2400" b="1" dirty="0">
                <a:latin typeface="Montserrat" pitchFamily="2" charset="0"/>
              </a:rPr>
              <a:t>LITERATURE REVIEW</a:t>
            </a:r>
          </a:p>
        </p:txBody>
      </p:sp>
      <p:grpSp>
        <p:nvGrpSpPr>
          <p:cNvPr id="4" name="Group 3">
            <a:extLst>
              <a:ext uri="{FF2B5EF4-FFF2-40B4-BE49-F238E27FC236}">
                <a16:creationId xmlns:a16="http://schemas.microsoft.com/office/drawing/2014/main" id="{1E0C4BFA-F045-973F-ED8A-EAE804894414}"/>
              </a:ext>
            </a:extLst>
          </p:cNvPr>
          <p:cNvGrpSpPr/>
          <p:nvPr/>
        </p:nvGrpSpPr>
        <p:grpSpPr>
          <a:xfrm>
            <a:off x="8969728" y="1"/>
            <a:ext cx="3239069" cy="756000"/>
            <a:chOff x="8045711" y="1"/>
            <a:chExt cx="4146289" cy="900000"/>
          </a:xfrm>
          <a:solidFill>
            <a:schemeClr val="bg1">
              <a:lumMod val="75000"/>
            </a:schemeClr>
          </a:solidFill>
        </p:grpSpPr>
        <p:sp>
          <p:nvSpPr>
            <p:cNvPr id="5" name="Freeform: Shape 17">
              <a:extLst>
                <a:ext uri="{FF2B5EF4-FFF2-40B4-BE49-F238E27FC236}">
                  <a16:creationId xmlns:a16="http://schemas.microsoft.com/office/drawing/2014/main" id="{8FF7599C-439D-AD48-0BCC-AEBD8E4320A2}"/>
                </a:ext>
              </a:extLst>
            </p:cNvPr>
            <p:cNvSpPr/>
            <p:nvPr/>
          </p:nvSpPr>
          <p:spPr>
            <a:xfrm>
              <a:off x="8045711" y="1"/>
              <a:ext cx="1157399" cy="900000"/>
            </a:xfrm>
            <a:custGeom>
              <a:avLst/>
              <a:gdLst>
                <a:gd name="connsiteX0" fmla="*/ 1157399 w 1157399"/>
                <a:gd name="connsiteY0" fmla="*/ 0 h 1157400"/>
                <a:gd name="connsiteX1" fmla="*/ 1157399 w 1157399"/>
                <a:gd name="connsiteY1" fmla="*/ 1157400 h 1157400"/>
                <a:gd name="connsiteX2" fmla="*/ 0 w 1157399"/>
                <a:gd name="connsiteY2" fmla="*/ 1157400 h 1157400"/>
                <a:gd name="connsiteX3" fmla="*/ 1157399 w 1157399"/>
                <a:gd name="connsiteY3" fmla="*/ 0 h 1157400"/>
              </a:gdLst>
              <a:ahLst/>
              <a:cxnLst>
                <a:cxn ang="0">
                  <a:pos x="connsiteX0" y="connsiteY0"/>
                </a:cxn>
                <a:cxn ang="0">
                  <a:pos x="connsiteX1" y="connsiteY1"/>
                </a:cxn>
                <a:cxn ang="0">
                  <a:pos x="connsiteX2" y="connsiteY2"/>
                </a:cxn>
                <a:cxn ang="0">
                  <a:pos x="connsiteX3" y="connsiteY3"/>
                </a:cxn>
              </a:cxnLst>
              <a:rect l="l" t="t" r="r" b="b"/>
              <a:pathLst>
                <a:path w="1157399" h="1157400">
                  <a:moveTo>
                    <a:pt x="1157399" y="0"/>
                  </a:moveTo>
                  <a:lnTo>
                    <a:pt x="1157399" y="1157400"/>
                  </a:lnTo>
                  <a:lnTo>
                    <a:pt x="0" y="1157400"/>
                  </a:lnTo>
                  <a:lnTo>
                    <a:pt x="115739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Freeform: Shape 18">
              <a:extLst>
                <a:ext uri="{FF2B5EF4-FFF2-40B4-BE49-F238E27FC236}">
                  <a16:creationId xmlns:a16="http://schemas.microsoft.com/office/drawing/2014/main" id="{3EC58C16-7618-023B-E74E-DEDCC2BFE640}"/>
                </a:ext>
              </a:extLst>
            </p:cNvPr>
            <p:cNvSpPr/>
            <p:nvPr/>
          </p:nvSpPr>
          <p:spPr>
            <a:xfrm>
              <a:off x="9203112" y="1"/>
              <a:ext cx="2988888" cy="900000"/>
            </a:xfrm>
            <a:custGeom>
              <a:avLst/>
              <a:gdLst>
                <a:gd name="connsiteX0" fmla="*/ 0 w 2988888"/>
                <a:gd name="connsiteY0" fmla="*/ 0 h 1157400"/>
                <a:gd name="connsiteX1" fmla="*/ 2988888 w 2988888"/>
                <a:gd name="connsiteY1" fmla="*/ 0 h 1157400"/>
                <a:gd name="connsiteX2" fmla="*/ 2988888 w 2988888"/>
                <a:gd name="connsiteY2" fmla="*/ 1157400 h 1157400"/>
                <a:gd name="connsiteX3" fmla="*/ 0 w 2988888"/>
                <a:gd name="connsiteY3" fmla="*/ 1157400 h 1157400"/>
                <a:gd name="connsiteX4" fmla="*/ 0 w 2988888"/>
                <a:gd name="connsiteY4" fmla="*/ 0 h 11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8888" h="1157400">
                  <a:moveTo>
                    <a:pt x="0" y="0"/>
                  </a:moveTo>
                  <a:lnTo>
                    <a:pt x="2988888" y="0"/>
                  </a:lnTo>
                  <a:lnTo>
                    <a:pt x="2988888" y="1157400"/>
                  </a:lnTo>
                  <a:lnTo>
                    <a:pt x="0" y="1157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pic>
        <p:nvPicPr>
          <p:cNvPr id="7" name="Picture 6">
            <a:extLst>
              <a:ext uri="{FF2B5EF4-FFF2-40B4-BE49-F238E27FC236}">
                <a16:creationId xmlns:a16="http://schemas.microsoft.com/office/drawing/2014/main" id="{4ADC1F4F-DA97-86E3-0C4B-92635A6AA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7161" y="-263479"/>
            <a:ext cx="1284702" cy="1284702"/>
          </a:xfrm>
          <a:prstGeom prst="rect">
            <a:avLst/>
          </a:prstGeom>
        </p:spPr>
      </p:pic>
      <p:sp>
        <p:nvSpPr>
          <p:cNvPr id="8" name="Text Box 13">
            <a:extLst>
              <a:ext uri="{FF2B5EF4-FFF2-40B4-BE49-F238E27FC236}">
                <a16:creationId xmlns:a16="http://schemas.microsoft.com/office/drawing/2014/main" id="{F8465B02-1154-5A89-48C5-BD57E3B7A27D}"/>
              </a:ext>
            </a:extLst>
          </p:cNvPr>
          <p:cNvSpPr txBox="1">
            <a:spLocks noChangeArrowheads="1"/>
          </p:cNvSpPr>
          <p:nvPr/>
        </p:nvSpPr>
        <p:spPr bwMode="auto">
          <a:xfrm>
            <a:off x="0" y="6387602"/>
            <a:ext cx="11382233" cy="287836"/>
          </a:xfrm>
          <a:prstGeom prst="rect">
            <a:avLst/>
          </a:prstGeom>
          <a:solidFill>
            <a:srgbClr val="BFBFBF"/>
          </a:solidFill>
          <a:ln w="9525">
            <a:noFill/>
            <a:miter lim="800000"/>
            <a:headEnd/>
            <a:tailEnd/>
          </a:ln>
          <a:effectLst/>
        </p:spPr>
        <p:txBody>
          <a:bodyPr wrap="square" lIns="92075" tIns="46038" rIns="92075" bIns="46038">
            <a:spAutoFit/>
          </a:bodyPr>
          <a:lstStyle/>
          <a:p>
            <a:pPr algn="ctr" eaLnBrk="1" hangingPunct="1">
              <a:defRPr/>
            </a:pPr>
            <a:r>
              <a:rPr lang="en-US" sz="1200" b="1" dirty="0">
                <a:solidFill>
                  <a:srgbClr val="050505"/>
                </a:solidFill>
                <a:latin typeface="Arial" charset="0"/>
              </a:rPr>
              <a:t> PARUL INSTITUTE OF ENGINEERING AND TECHNOLOGY, PARUL UNIVERSITY</a:t>
            </a:r>
            <a:endParaRPr lang="en-US" sz="1200" dirty="0">
              <a:solidFill>
                <a:srgbClr val="050505"/>
              </a:solidFill>
            </a:endParaRPr>
          </a:p>
        </p:txBody>
      </p:sp>
      <p:sp>
        <p:nvSpPr>
          <p:cNvPr id="9" name="Rectangle 8">
            <a:extLst>
              <a:ext uri="{FF2B5EF4-FFF2-40B4-BE49-F238E27FC236}">
                <a16:creationId xmlns:a16="http://schemas.microsoft.com/office/drawing/2014/main" id="{58542A01-1DDE-C649-8AAF-E24F0CEB6EA0}"/>
              </a:ext>
            </a:extLst>
          </p:cNvPr>
          <p:cNvSpPr/>
          <p:nvPr/>
        </p:nvSpPr>
        <p:spPr>
          <a:xfrm>
            <a:off x="11522075" y="6400800"/>
            <a:ext cx="669925" cy="274638"/>
          </a:xfrm>
          <a:prstGeom prst="rect">
            <a:avLst/>
          </a:prstGeom>
          <a:solidFill>
            <a:srgbClr val="7FB6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10" name="Table 9">
            <a:extLst>
              <a:ext uri="{FF2B5EF4-FFF2-40B4-BE49-F238E27FC236}">
                <a16:creationId xmlns:a16="http://schemas.microsoft.com/office/drawing/2014/main" id="{4CE660EE-BC77-5356-4F97-29EA4BEC5ACD}"/>
              </a:ext>
            </a:extLst>
          </p:cNvPr>
          <p:cNvGraphicFramePr>
            <a:graphicFrameLocks noGrp="1"/>
          </p:cNvGraphicFramePr>
          <p:nvPr>
            <p:extLst>
              <p:ext uri="{D42A27DB-BD31-4B8C-83A1-F6EECF244321}">
                <p14:modId xmlns:p14="http://schemas.microsoft.com/office/powerpoint/2010/main" val="2596468364"/>
              </p:ext>
            </p:extLst>
          </p:nvPr>
        </p:nvGraphicFramePr>
        <p:xfrm>
          <a:off x="146817" y="903167"/>
          <a:ext cx="11710220" cy="4824218"/>
        </p:xfrm>
        <a:graphic>
          <a:graphicData uri="http://schemas.openxmlformats.org/drawingml/2006/table">
            <a:tbl>
              <a:tblPr firstRow="1" bandRow="1">
                <a:tableStyleId>{5940675A-B579-460E-94D1-54222C63F5DA}</a:tableStyleId>
              </a:tblPr>
              <a:tblGrid>
                <a:gridCol w="631278">
                  <a:extLst>
                    <a:ext uri="{9D8B030D-6E8A-4147-A177-3AD203B41FA5}">
                      <a16:colId xmlns:a16="http://schemas.microsoft.com/office/drawing/2014/main" val="2968329028"/>
                    </a:ext>
                  </a:extLst>
                </a:gridCol>
                <a:gridCol w="1728464">
                  <a:extLst>
                    <a:ext uri="{9D8B030D-6E8A-4147-A177-3AD203B41FA5}">
                      <a16:colId xmlns:a16="http://schemas.microsoft.com/office/drawing/2014/main" val="510032427"/>
                    </a:ext>
                  </a:extLst>
                </a:gridCol>
                <a:gridCol w="1995949">
                  <a:extLst>
                    <a:ext uri="{9D8B030D-6E8A-4147-A177-3AD203B41FA5}">
                      <a16:colId xmlns:a16="http://schemas.microsoft.com/office/drawing/2014/main" val="1444774142"/>
                    </a:ext>
                  </a:extLst>
                </a:gridCol>
                <a:gridCol w="1887793">
                  <a:extLst>
                    <a:ext uri="{9D8B030D-6E8A-4147-A177-3AD203B41FA5}">
                      <a16:colId xmlns:a16="http://schemas.microsoft.com/office/drawing/2014/main" val="3685923391"/>
                    </a:ext>
                  </a:extLst>
                </a:gridCol>
                <a:gridCol w="5466736">
                  <a:extLst>
                    <a:ext uri="{9D8B030D-6E8A-4147-A177-3AD203B41FA5}">
                      <a16:colId xmlns:a16="http://schemas.microsoft.com/office/drawing/2014/main" val="1599663541"/>
                    </a:ext>
                  </a:extLst>
                </a:gridCol>
              </a:tblGrid>
              <a:tr h="525775">
                <a:tc>
                  <a:txBody>
                    <a:bodyPr/>
                    <a:lstStyle/>
                    <a:p>
                      <a:pPr algn="ctr">
                        <a:lnSpc>
                          <a:spcPct val="100000"/>
                        </a:lnSpc>
                      </a:pPr>
                      <a:r>
                        <a:rPr lang="en-US" sz="1500" b="1" dirty="0">
                          <a:latin typeface="Poppins" panose="00000500000000000000" pitchFamily="2" charset="0"/>
                          <a:cs typeface="Poppins" panose="00000500000000000000" pitchFamily="2" charset="0"/>
                        </a:rPr>
                        <a:t>No</a:t>
                      </a:r>
                    </a:p>
                  </a:txBody>
                  <a:tcPr marL="91431" marR="91431"/>
                </a:tc>
                <a:tc>
                  <a:txBody>
                    <a:bodyPr/>
                    <a:lstStyle/>
                    <a:p>
                      <a:pPr algn="ctr">
                        <a:lnSpc>
                          <a:spcPct val="100000"/>
                        </a:lnSpc>
                      </a:pPr>
                      <a:r>
                        <a:rPr lang="en-US" sz="1500" b="1" kern="1200" dirty="0">
                          <a:solidFill>
                            <a:schemeClr val="tx1"/>
                          </a:solidFill>
                          <a:effectLst/>
                          <a:latin typeface="Poppins" panose="00000500000000000000" pitchFamily="2" charset="0"/>
                          <a:ea typeface="+mn-ea"/>
                          <a:cs typeface="Poppins" panose="00000500000000000000" pitchFamily="2" charset="0"/>
                        </a:rPr>
                        <a:t>Author</a:t>
                      </a:r>
                      <a:endParaRPr lang="en-US" sz="1500" b="1" dirty="0">
                        <a:latin typeface="Poppins" panose="00000500000000000000" pitchFamily="2" charset="0"/>
                        <a:cs typeface="Poppins" panose="00000500000000000000" pitchFamily="2" charset="0"/>
                      </a:endParaRPr>
                    </a:p>
                  </a:txBody>
                  <a:tcPr marL="91431" marR="91431"/>
                </a:tc>
                <a:tc>
                  <a:txBody>
                    <a:bodyPr/>
                    <a:lstStyle/>
                    <a:p>
                      <a:pPr algn="ctr">
                        <a:lnSpc>
                          <a:spcPct val="100000"/>
                        </a:lnSpc>
                      </a:pPr>
                      <a:r>
                        <a:rPr lang="en-US" sz="1500" b="1" dirty="0">
                          <a:latin typeface="Poppins" panose="00000500000000000000" pitchFamily="2" charset="0"/>
                          <a:cs typeface="Poppins" panose="00000500000000000000" pitchFamily="2" charset="0"/>
                        </a:rPr>
                        <a:t>Title</a:t>
                      </a:r>
                    </a:p>
                  </a:txBody>
                  <a:tcPr marL="91431" marR="91431"/>
                </a:tc>
                <a:tc>
                  <a:txBody>
                    <a:bodyPr/>
                    <a:lstStyle/>
                    <a:p>
                      <a:pPr algn="ctr">
                        <a:lnSpc>
                          <a:spcPct val="100000"/>
                        </a:lnSpc>
                      </a:pPr>
                      <a:r>
                        <a:rPr lang="en-US" sz="1500" b="1" dirty="0">
                          <a:latin typeface="Poppins" panose="00000500000000000000" pitchFamily="2" charset="0"/>
                          <a:cs typeface="Poppins" panose="00000500000000000000" pitchFamily="2" charset="0"/>
                        </a:rPr>
                        <a:t>Journal</a:t>
                      </a:r>
                      <a:r>
                        <a:rPr lang="en-US" sz="1500" b="1" baseline="0" dirty="0">
                          <a:latin typeface="Poppins" panose="00000500000000000000" pitchFamily="2" charset="0"/>
                          <a:cs typeface="Poppins" panose="00000500000000000000" pitchFamily="2" charset="0"/>
                        </a:rPr>
                        <a:t> Name &amp;</a:t>
                      </a:r>
                      <a:r>
                        <a:rPr lang="en-US" sz="1500" b="1" dirty="0">
                          <a:latin typeface="Poppins" panose="00000500000000000000" pitchFamily="2" charset="0"/>
                          <a:cs typeface="Poppins" panose="00000500000000000000" pitchFamily="2" charset="0"/>
                        </a:rPr>
                        <a:t>Year</a:t>
                      </a:r>
                    </a:p>
                  </a:txBody>
                  <a:tcPr marL="91431" marR="91431"/>
                </a:tc>
                <a:tc>
                  <a:txBody>
                    <a:bodyPr/>
                    <a:lstStyle/>
                    <a:p>
                      <a:pPr algn="ctr">
                        <a:lnSpc>
                          <a:spcPct val="100000"/>
                        </a:lnSpc>
                      </a:pPr>
                      <a:r>
                        <a:rPr lang="en-US" sz="1500" b="1" dirty="0">
                          <a:latin typeface="Poppins" panose="00000500000000000000" pitchFamily="2" charset="0"/>
                          <a:cs typeface="Poppins" panose="00000500000000000000" pitchFamily="2" charset="0"/>
                        </a:rPr>
                        <a:t>Remark</a:t>
                      </a:r>
                    </a:p>
                  </a:txBody>
                  <a:tcPr marL="91431" marR="91431"/>
                </a:tc>
                <a:extLst>
                  <a:ext uri="{0D108BD9-81ED-4DB2-BD59-A6C34878D82A}">
                    <a16:rowId xmlns:a16="http://schemas.microsoft.com/office/drawing/2014/main" val="2528055522"/>
                  </a:ext>
                </a:extLst>
              </a:tr>
              <a:tr h="2137789">
                <a:tc>
                  <a:txBody>
                    <a:bodyPr/>
                    <a:lstStyle/>
                    <a:p>
                      <a:pPr algn="l">
                        <a:lnSpc>
                          <a:spcPct val="100000"/>
                        </a:lnSpc>
                      </a:pPr>
                      <a:r>
                        <a:rPr lang="en-US" sz="1500" dirty="0">
                          <a:latin typeface="Poppins" panose="00000500000000000000" pitchFamily="2" charset="0"/>
                          <a:cs typeface="Poppins" panose="00000500000000000000" pitchFamily="2" charset="0"/>
                        </a:rPr>
                        <a:t>7</a:t>
                      </a:r>
                    </a:p>
                  </a:txBody>
                  <a:tcPr marL="91431" marR="91431"/>
                </a:tc>
                <a:tc>
                  <a:txBody>
                    <a:bodyPr/>
                    <a:lstStyle/>
                    <a:p>
                      <a:pPr algn="l"/>
                      <a:r>
                        <a:rPr lang="en-IN" sz="1500" b="0" dirty="0">
                          <a:latin typeface="Poppins" panose="00000500000000000000" pitchFamily="2" charset="0"/>
                          <a:cs typeface="Poppins" panose="00000500000000000000" pitchFamily="2" charset="0"/>
                        </a:rPr>
                        <a:t>J. Venkata Suresh,</a:t>
                      </a:r>
                    </a:p>
                    <a:p>
                      <a:pPr algn="l"/>
                      <a:r>
                        <a:rPr lang="en-IN" sz="1500" b="0" dirty="0">
                          <a:latin typeface="Poppins" panose="00000500000000000000" pitchFamily="2" charset="0"/>
                          <a:cs typeface="Poppins" panose="00000500000000000000" pitchFamily="2" charset="0"/>
                        </a:rPr>
                        <a:t>Dr. P. Bhramar,</a:t>
                      </a:r>
                    </a:p>
                    <a:p>
                      <a:pPr algn="l"/>
                      <a:r>
                        <a:rPr lang="en-IN" sz="1500" b="0" dirty="0">
                          <a:latin typeface="Poppins" panose="00000500000000000000" pitchFamily="2" charset="0"/>
                          <a:cs typeface="Poppins" panose="00000500000000000000" pitchFamily="2" charset="0"/>
                        </a:rPr>
                        <a:t>A. Sai Kalyan, </a:t>
                      </a:r>
                    </a:p>
                    <a:p>
                      <a:pPr algn="l"/>
                      <a:r>
                        <a:rPr lang="en-IN" sz="1500" b="0" dirty="0">
                          <a:latin typeface="Poppins" panose="00000500000000000000" pitchFamily="2" charset="0"/>
                          <a:cs typeface="Poppins" panose="00000500000000000000" pitchFamily="2" charset="0"/>
                        </a:rPr>
                        <a:t>Md. Abdul Khaleel,</a:t>
                      </a:r>
                    </a:p>
                    <a:p>
                      <a:pPr algn="l"/>
                      <a:r>
                        <a:rPr lang="en-IN" sz="1500" b="0" dirty="0">
                          <a:latin typeface="Poppins" panose="00000500000000000000" pitchFamily="2" charset="0"/>
                          <a:cs typeface="Poppins" panose="00000500000000000000" pitchFamily="2" charset="0"/>
                        </a:rPr>
                        <a:t>K. Sathwik [8]</a:t>
                      </a:r>
                    </a:p>
                    <a:p>
                      <a:pPr algn="l"/>
                      <a:endParaRPr lang="en-IN" sz="1500" b="0" dirty="0">
                        <a:latin typeface="Poppins" panose="00000500000000000000" pitchFamily="2" charset="0"/>
                        <a:cs typeface="Poppins" panose="00000500000000000000" pitchFamily="2" charset="0"/>
                      </a:endParaRPr>
                    </a:p>
                  </a:txBody>
                  <a:tcPr marL="114289" marR="114289" marT="0" marB="0"/>
                </a:tc>
                <a:tc>
                  <a:txBody>
                    <a:bodyPr/>
                    <a:lstStyle/>
                    <a:p>
                      <a:pPr marL="0" marR="0" indent="0" algn="l" defTabSz="914400" rtl="0" eaLnBrk="1" fontAlgn="auto" latinLnBrk="0" hangingPunct="1">
                        <a:lnSpc>
                          <a:spcPct val="100000"/>
                        </a:lnSpc>
                        <a:spcBef>
                          <a:spcPts val="0"/>
                        </a:spcBef>
                        <a:spcAft>
                          <a:spcPts val="1000"/>
                        </a:spcAft>
                        <a:buClrTx/>
                        <a:buSzTx/>
                        <a:buFontTx/>
                        <a:buNone/>
                        <a:tabLst/>
                        <a:defRPr/>
                      </a:pPr>
                      <a:r>
                        <a:rPr lang="en-US" sz="1500" dirty="0">
                          <a:latin typeface="Poppins" panose="00000500000000000000" pitchFamily="2" charset="0"/>
                          <a:cs typeface="Poppins" panose="00000500000000000000" pitchFamily="2" charset="0"/>
                        </a:rPr>
                        <a:t>A Review on Pulsating Heat Pipe with Different Working Parameters Affecting the Performance.</a:t>
                      </a:r>
                      <a:endParaRPr lang="en-US" sz="1500" dirty="0">
                        <a:effectLst/>
                        <a:latin typeface="Poppins" panose="00000500000000000000" pitchFamily="2" charset="0"/>
                        <a:ea typeface="Calibri"/>
                        <a:cs typeface="Poppins" panose="00000500000000000000" pitchFamily="2" charset="0"/>
                      </a:endParaRPr>
                    </a:p>
                  </a:txBody>
                  <a:tcPr marL="114289" marR="114289" marT="0" marB="0"/>
                </a:tc>
                <a:tc>
                  <a:txBody>
                    <a:bodyPr/>
                    <a:lstStyle/>
                    <a:p>
                      <a:pPr algn="l"/>
                      <a:r>
                        <a:rPr lang="en-US" sz="1500" b="0" i="1" dirty="0">
                          <a:latin typeface="Poppins" panose="00000500000000000000" pitchFamily="2" charset="0"/>
                          <a:cs typeface="Poppins" panose="00000500000000000000" pitchFamily="2" charset="0"/>
                        </a:rPr>
                        <a:t>E3S Web of Conferences</a:t>
                      </a:r>
                      <a:br>
                        <a:rPr lang="en-US" sz="1500" b="0" dirty="0">
                          <a:latin typeface="Poppins" panose="00000500000000000000" pitchFamily="2" charset="0"/>
                          <a:cs typeface="Poppins" panose="00000500000000000000" pitchFamily="2" charset="0"/>
                        </a:rPr>
                      </a:br>
                      <a:r>
                        <a:rPr lang="en-US" sz="1500" b="0" dirty="0">
                          <a:latin typeface="Poppins" panose="00000500000000000000" pitchFamily="2" charset="0"/>
                          <a:cs typeface="Poppins" panose="00000500000000000000" pitchFamily="2" charset="0"/>
                        </a:rPr>
                        <a:t>ICMPC 2023/</a:t>
                      </a:r>
                      <a:br>
                        <a:rPr lang="en-US" sz="1500" b="0" dirty="0">
                          <a:latin typeface="Poppins" panose="00000500000000000000" pitchFamily="2" charset="0"/>
                          <a:cs typeface="Poppins" panose="00000500000000000000" pitchFamily="2" charset="0"/>
                        </a:rPr>
                      </a:br>
                      <a:r>
                        <a:rPr lang="en-US" sz="1500" b="0" dirty="0">
                          <a:latin typeface="Poppins" panose="00000500000000000000" pitchFamily="2" charset="0"/>
                          <a:cs typeface="Poppins" panose="00000500000000000000" pitchFamily="2" charset="0"/>
                        </a:rPr>
                        <a:t>2023  </a:t>
                      </a:r>
                    </a:p>
                    <a:p>
                      <a:pPr algn="l"/>
                      <a:endParaRPr lang="en-US" sz="1500" b="0" dirty="0">
                        <a:latin typeface="Poppins" panose="00000500000000000000" pitchFamily="2" charset="0"/>
                        <a:cs typeface="Poppins" panose="00000500000000000000" pitchFamily="2" charset="0"/>
                      </a:endParaRPr>
                    </a:p>
                  </a:txBody>
                  <a:tcPr marL="91431" marR="91431"/>
                </a:tc>
                <a:tc>
                  <a:txBody>
                    <a:bodyPr/>
                    <a:lstStyle/>
                    <a:p>
                      <a:pPr marL="285750" indent="-285750" algn="l">
                        <a:buFont typeface="Wingdings" panose="05000000000000000000" pitchFamily="2" charset="2"/>
                        <a:buChar char="Ø"/>
                      </a:pPr>
                      <a:r>
                        <a:rPr lang="en-US" sz="1500" dirty="0">
                          <a:latin typeface="Poppins" panose="00000500000000000000" pitchFamily="2" charset="0"/>
                          <a:cs typeface="Poppins" panose="00000500000000000000" pitchFamily="2" charset="0"/>
                        </a:rPr>
                        <a:t>Reviews factors affecting PHP performance like tube size, filling ratio, and fluid type.</a:t>
                      </a:r>
                    </a:p>
                    <a:p>
                      <a:pPr marL="285750" indent="-285750" algn="l">
                        <a:buFont typeface="Wingdings" panose="05000000000000000000" pitchFamily="2" charset="2"/>
                        <a:buChar char="Ø"/>
                      </a:pPr>
                      <a:r>
                        <a:rPr lang="en-US" sz="1500" dirty="0">
                          <a:latin typeface="Poppins" panose="00000500000000000000" pitchFamily="2" charset="0"/>
                          <a:cs typeface="Poppins" panose="00000500000000000000" pitchFamily="2" charset="0"/>
                        </a:rPr>
                        <a:t>Highlights the impact of heat input and geometry on efficiency.</a:t>
                      </a:r>
                    </a:p>
                    <a:p>
                      <a:pPr marL="285750" indent="-285750" algn="l">
                        <a:buFont typeface="Wingdings" panose="05000000000000000000" pitchFamily="2" charset="2"/>
                        <a:buChar char="Ø"/>
                      </a:pPr>
                      <a:r>
                        <a:rPr lang="en-US" sz="1500" dirty="0">
                          <a:latin typeface="Poppins" panose="00000500000000000000" pitchFamily="2" charset="0"/>
                          <a:cs typeface="Poppins" panose="00000500000000000000" pitchFamily="2" charset="0"/>
                        </a:rPr>
                        <a:t>Optimizing parameters improves cooling, especially for electronics.</a:t>
                      </a:r>
                    </a:p>
                  </a:txBody>
                  <a:tcPr marL="91431" marR="91431"/>
                </a:tc>
                <a:extLst>
                  <a:ext uri="{0D108BD9-81ED-4DB2-BD59-A6C34878D82A}">
                    <a16:rowId xmlns:a16="http://schemas.microsoft.com/office/drawing/2014/main" val="2316819262"/>
                  </a:ext>
                </a:extLst>
              </a:tr>
              <a:tr h="2137789">
                <a:tc>
                  <a:txBody>
                    <a:bodyPr/>
                    <a:lstStyle/>
                    <a:p>
                      <a:pPr algn="just">
                        <a:lnSpc>
                          <a:spcPct val="100000"/>
                        </a:lnSpc>
                      </a:pPr>
                      <a:endParaRPr lang="en-US" sz="1500" dirty="0">
                        <a:latin typeface="Poppins" panose="00000500000000000000" pitchFamily="2" charset="0"/>
                        <a:cs typeface="Poppins" panose="00000500000000000000" pitchFamily="2" charset="0"/>
                      </a:endParaRPr>
                    </a:p>
                  </a:txBody>
                  <a:tcPr marL="91431" marR="91431"/>
                </a:tc>
                <a:tc>
                  <a:txBody>
                    <a:bodyPr/>
                    <a:lstStyle/>
                    <a:p>
                      <a:endParaRPr lang="en-IN" sz="1500" b="0" dirty="0">
                        <a:latin typeface="Poppins" panose="00000500000000000000" pitchFamily="2" charset="0"/>
                        <a:cs typeface="Poppins" panose="00000500000000000000" pitchFamily="2" charset="0"/>
                      </a:endParaRPr>
                    </a:p>
                  </a:txBody>
                  <a:tcPr marL="114289" marR="114289" marT="0" marB="0"/>
                </a:tc>
                <a:tc>
                  <a:txBody>
                    <a:bodyPr/>
                    <a:lstStyle/>
                    <a:p>
                      <a:pPr marL="0" marR="0" indent="0" algn="just" defTabSz="914400" rtl="0" eaLnBrk="1" fontAlgn="auto" latinLnBrk="0" hangingPunct="1">
                        <a:lnSpc>
                          <a:spcPct val="100000"/>
                        </a:lnSpc>
                        <a:spcBef>
                          <a:spcPts val="0"/>
                        </a:spcBef>
                        <a:spcAft>
                          <a:spcPts val="1000"/>
                        </a:spcAft>
                        <a:buClrTx/>
                        <a:buSzTx/>
                        <a:buFontTx/>
                        <a:buNone/>
                        <a:tabLst/>
                        <a:defRPr/>
                      </a:pPr>
                      <a:endParaRPr lang="en-US" sz="1500" dirty="0">
                        <a:effectLst/>
                        <a:latin typeface="Poppins" panose="00000500000000000000" pitchFamily="2" charset="0"/>
                        <a:ea typeface="Calibri"/>
                        <a:cs typeface="Poppins" panose="00000500000000000000" pitchFamily="2" charset="0"/>
                      </a:endParaRPr>
                    </a:p>
                  </a:txBody>
                  <a:tcPr marL="114289" marR="114289" marT="0" marB="0"/>
                </a:tc>
                <a:tc>
                  <a:txBody>
                    <a:bodyPr/>
                    <a:lstStyle/>
                    <a:p>
                      <a:endParaRPr lang="en-US" sz="1500" b="0" dirty="0">
                        <a:latin typeface="Poppins" panose="00000500000000000000" pitchFamily="2" charset="0"/>
                        <a:cs typeface="Poppins" panose="00000500000000000000" pitchFamily="2" charset="0"/>
                      </a:endParaRPr>
                    </a:p>
                  </a:txBody>
                  <a:tcPr marL="91431" marR="91431"/>
                </a:tc>
                <a:tc>
                  <a:txBody>
                    <a:bodyPr/>
                    <a:lstStyle/>
                    <a:p>
                      <a:pPr marL="285750" indent="-285750" algn="just">
                        <a:lnSpc>
                          <a:spcPct val="150000"/>
                        </a:lnSpc>
                        <a:buFont typeface="Wingdings" panose="05000000000000000000" pitchFamily="2" charset="2"/>
                        <a:buChar char="Ø"/>
                      </a:pPr>
                      <a:endParaRPr lang="en-US" sz="1500" baseline="0" dirty="0">
                        <a:latin typeface="Poppins" panose="00000500000000000000" pitchFamily="2" charset="0"/>
                        <a:cs typeface="Poppins" panose="00000500000000000000" pitchFamily="2" charset="0"/>
                      </a:endParaRPr>
                    </a:p>
                  </a:txBody>
                  <a:tcPr marL="91431" marR="91431"/>
                </a:tc>
                <a:extLst>
                  <a:ext uri="{0D108BD9-81ED-4DB2-BD59-A6C34878D82A}">
                    <a16:rowId xmlns:a16="http://schemas.microsoft.com/office/drawing/2014/main" val="2074380676"/>
                  </a:ext>
                </a:extLst>
              </a:tr>
            </a:tbl>
          </a:graphicData>
        </a:graphic>
      </p:graphicFrame>
      <p:graphicFrame>
        <p:nvGraphicFramePr>
          <p:cNvPr id="11" name="Table 10">
            <a:extLst>
              <a:ext uri="{FF2B5EF4-FFF2-40B4-BE49-F238E27FC236}">
                <a16:creationId xmlns:a16="http://schemas.microsoft.com/office/drawing/2014/main" id="{EF179F00-E859-33E8-AD9A-9AD63876AB12}"/>
              </a:ext>
            </a:extLst>
          </p:cNvPr>
          <p:cNvGraphicFramePr>
            <a:graphicFrameLocks noGrp="1"/>
          </p:cNvGraphicFramePr>
          <p:nvPr>
            <p:extLst>
              <p:ext uri="{D42A27DB-BD31-4B8C-83A1-F6EECF244321}">
                <p14:modId xmlns:p14="http://schemas.microsoft.com/office/powerpoint/2010/main" val="1203138081"/>
              </p:ext>
            </p:extLst>
          </p:nvPr>
        </p:nvGraphicFramePr>
        <p:xfrm>
          <a:off x="146150" y="3589596"/>
          <a:ext cx="11710220" cy="2137789"/>
        </p:xfrm>
        <a:graphic>
          <a:graphicData uri="http://schemas.openxmlformats.org/drawingml/2006/table">
            <a:tbl>
              <a:tblPr firstRow="1" bandRow="1">
                <a:tableStyleId>{5940675A-B579-460E-94D1-54222C63F5DA}</a:tableStyleId>
              </a:tblPr>
              <a:tblGrid>
                <a:gridCol w="631278">
                  <a:extLst>
                    <a:ext uri="{9D8B030D-6E8A-4147-A177-3AD203B41FA5}">
                      <a16:colId xmlns:a16="http://schemas.microsoft.com/office/drawing/2014/main" val="1581052504"/>
                    </a:ext>
                  </a:extLst>
                </a:gridCol>
                <a:gridCol w="1728464">
                  <a:extLst>
                    <a:ext uri="{9D8B030D-6E8A-4147-A177-3AD203B41FA5}">
                      <a16:colId xmlns:a16="http://schemas.microsoft.com/office/drawing/2014/main" val="4288360921"/>
                    </a:ext>
                  </a:extLst>
                </a:gridCol>
                <a:gridCol w="1995949">
                  <a:extLst>
                    <a:ext uri="{9D8B030D-6E8A-4147-A177-3AD203B41FA5}">
                      <a16:colId xmlns:a16="http://schemas.microsoft.com/office/drawing/2014/main" val="1318401168"/>
                    </a:ext>
                  </a:extLst>
                </a:gridCol>
                <a:gridCol w="1887793">
                  <a:extLst>
                    <a:ext uri="{9D8B030D-6E8A-4147-A177-3AD203B41FA5}">
                      <a16:colId xmlns:a16="http://schemas.microsoft.com/office/drawing/2014/main" val="3233288260"/>
                    </a:ext>
                  </a:extLst>
                </a:gridCol>
                <a:gridCol w="5466736">
                  <a:extLst>
                    <a:ext uri="{9D8B030D-6E8A-4147-A177-3AD203B41FA5}">
                      <a16:colId xmlns:a16="http://schemas.microsoft.com/office/drawing/2014/main" val="3278261935"/>
                    </a:ext>
                  </a:extLst>
                </a:gridCol>
              </a:tblGrid>
              <a:tr h="2137789">
                <a:tc>
                  <a:txBody>
                    <a:bodyPr/>
                    <a:lstStyle/>
                    <a:p>
                      <a:pPr algn="l">
                        <a:lnSpc>
                          <a:spcPct val="100000"/>
                        </a:lnSpc>
                      </a:pPr>
                      <a:r>
                        <a:rPr lang="en-US" sz="1500" dirty="0">
                          <a:latin typeface="Poppins" panose="00000500000000000000" pitchFamily="2" charset="0"/>
                          <a:cs typeface="Poppins" panose="00000500000000000000" pitchFamily="2" charset="0"/>
                        </a:rPr>
                        <a:t>8</a:t>
                      </a:r>
                    </a:p>
                  </a:txBody>
                  <a:tcPr marL="91431" marR="91431"/>
                </a:tc>
                <a:tc>
                  <a:txBody>
                    <a:bodyPr/>
                    <a:lstStyle/>
                    <a:p>
                      <a:pPr algn="l"/>
                      <a:r>
                        <a:rPr lang="en-IN" sz="1500" b="0" dirty="0">
                          <a:latin typeface="Poppins" panose="00000500000000000000" pitchFamily="2" charset="0"/>
                          <a:cs typeface="Poppins" panose="00000500000000000000" pitchFamily="2" charset="0"/>
                        </a:rPr>
                        <a:t>Pramod R. </a:t>
                      </a:r>
                      <a:r>
                        <a:rPr lang="en-IN" sz="1500" b="0" dirty="0" err="1">
                          <a:latin typeface="Poppins" panose="00000500000000000000" pitchFamily="2" charset="0"/>
                          <a:cs typeface="Poppins" panose="00000500000000000000" pitchFamily="2" charset="0"/>
                        </a:rPr>
                        <a:t>Pachghare</a:t>
                      </a:r>
                      <a:r>
                        <a:rPr lang="en-IN" sz="1500" b="0" dirty="0">
                          <a:latin typeface="Poppins" panose="00000500000000000000" pitchFamily="2" charset="0"/>
                          <a:cs typeface="Poppins" panose="00000500000000000000" pitchFamily="2" charset="0"/>
                        </a:rPr>
                        <a:t> ,</a:t>
                      </a:r>
                    </a:p>
                    <a:p>
                      <a:pPr algn="l"/>
                      <a:r>
                        <a:rPr lang="en-IN" sz="1500" b="0" dirty="0">
                          <a:latin typeface="Poppins" panose="00000500000000000000" pitchFamily="2" charset="0"/>
                          <a:cs typeface="Poppins" panose="00000500000000000000" pitchFamily="2" charset="0"/>
                        </a:rPr>
                        <a:t>Ashish M. </a:t>
                      </a:r>
                      <a:r>
                        <a:rPr lang="en-IN" sz="1500" b="0" dirty="0" err="1">
                          <a:latin typeface="Poppins" panose="00000500000000000000" pitchFamily="2" charset="0"/>
                          <a:cs typeface="Poppins" panose="00000500000000000000" pitchFamily="2" charset="0"/>
                        </a:rPr>
                        <a:t>Mahalle</a:t>
                      </a:r>
                      <a:r>
                        <a:rPr lang="en-IN" sz="1500" b="0" dirty="0">
                          <a:latin typeface="Poppins" panose="00000500000000000000" pitchFamily="2" charset="0"/>
                          <a:cs typeface="Poppins" panose="00000500000000000000" pitchFamily="2" charset="0"/>
                        </a:rPr>
                        <a:t> ,</a:t>
                      </a:r>
                    </a:p>
                    <a:p>
                      <a:pPr algn="l"/>
                      <a:r>
                        <a:rPr lang="en-IN" sz="1500" b="0" dirty="0">
                          <a:latin typeface="Poppins" panose="00000500000000000000" pitchFamily="2" charset="0"/>
                          <a:cs typeface="Poppins" panose="00000500000000000000" pitchFamily="2" charset="0"/>
                        </a:rPr>
                        <a:t>Shekhar Khedkar [9]</a:t>
                      </a:r>
                    </a:p>
                    <a:p>
                      <a:pPr algn="l"/>
                      <a:endParaRPr lang="en-IN" sz="1500" b="0" dirty="0">
                        <a:latin typeface="Poppins" panose="00000500000000000000" pitchFamily="2" charset="0"/>
                        <a:cs typeface="Poppins" panose="00000500000000000000" pitchFamily="2" charset="0"/>
                      </a:endParaRPr>
                    </a:p>
                  </a:txBody>
                  <a:tcPr marL="114289" marR="114289" marT="0" marB="0"/>
                </a:tc>
                <a:tc>
                  <a:txBody>
                    <a:bodyPr/>
                    <a:lstStyle/>
                    <a:p>
                      <a:pPr marL="0" marR="0" indent="0" algn="l" defTabSz="914400" rtl="0" eaLnBrk="1" fontAlgn="auto" latinLnBrk="0" hangingPunct="1">
                        <a:lnSpc>
                          <a:spcPct val="100000"/>
                        </a:lnSpc>
                        <a:spcBef>
                          <a:spcPts val="0"/>
                        </a:spcBef>
                        <a:spcAft>
                          <a:spcPts val="1000"/>
                        </a:spcAft>
                        <a:buClrTx/>
                        <a:buSzTx/>
                        <a:buFontTx/>
                        <a:buNone/>
                        <a:tabLst/>
                        <a:defRPr/>
                      </a:pPr>
                      <a:r>
                        <a:rPr lang="en-US" sz="1500" dirty="0">
                          <a:latin typeface="Poppins" panose="00000500000000000000" pitchFamily="2" charset="0"/>
                          <a:cs typeface="Poppins" panose="00000500000000000000" pitchFamily="2" charset="0"/>
                        </a:rPr>
                        <a:t>Effect of Working Fluid on Thermal Performance of Closed Loop Pulsating Heat Pipe.</a:t>
                      </a:r>
                      <a:endParaRPr lang="en-US" sz="1500" dirty="0">
                        <a:effectLst/>
                        <a:latin typeface="Poppins" panose="00000500000000000000" pitchFamily="2" charset="0"/>
                        <a:ea typeface="Calibri"/>
                        <a:cs typeface="Poppins" panose="00000500000000000000" pitchFamily="2" charset="0"/>
                      </a:endParaRPr>
                    </a:p>
                  </a:txBody>
                  <a:tcPr marL="114289" marR="114289" marT="0" marB="0"/>
                </a:tc>
                <a:tc>
                  <a:txBody>
                    <a:bodyPr/>
                    <a:lstStyle/>
                    <a:p>
                      <a:pPr algn="l"/>
                      <a:r>
                        <a:rPr lang="en-US" sz="1500" dirty="0">
                          <a:latin typeface="Poppins" panose="00000500000000000000" pitchFamily="2" charset="0"/>
                          <a:cs typeface="Poppins" panose="00000500000000000000" pitchFamily="2" charset="0"/>
                        </a:rPr>
                        <a:t>Proceedings of the National Conference on Innovative Paradigms in Engineering &amp; Technology/</a:t>
                      </a:r>
                      <a:r>
                        <a:rPr lang="en-IN" sz="1500" dirty="0">
                          <a:latin typeface="Poppins" panose="00000500000000000000" pitchFamily="2" charset="0"/>
                          <a:cs typeface="Poppins" panose="00000500000000000000" pitchFamily="2" charset="0"/>
                        </a:rPr>
                        <a:t>2012 </a:t>
                      </a:r>
                      <a:endParaRPr lang="en-US" sz="1500" b="0" dirty="0">
                        <a:latin typeface="Poppins" panose="00000500000000000000" pitchFamily="2" charset="0"/>
                        <a:cs typeface="Poppins" panose="00000500000000000000" pitchFamily="2" charset="0"/>
                      </a:endParaRPr>
                    </a:p>
                  </a:txBody>
                  <a:tcPr marL="91431" marR="91431"/>
                </a:tc>
                <a:tc>
                  <a:txBody>
                    <a:bodyPr/>
                    <a:lstStyle/>
                    <a:p>
                      <a:pPr marL="285750" indent="-285750" algn="l">
                        <a:buFont typeface="Wingdings" panose="05000000000000000000" pitchFamily="2" charset="2"/>
                        <a:buChar char="Ø"/>
                      </a:pPr>
                      <a:r>
                        <a:rPr lang="en-US" sz="1600" dirty="0"/>
                        <a:t>Reviews impact of working fluids, tube diameter, and filling ratio on CLPHP performance.</a:t>
                      </a:r>
                    </a:p>
                    <a:p>
                      <a:pPr marL="285750" indent="-285750" algn="l">
                        <a:buFont typeface="Wingdings" panose="05000000000000000000" pitchFamily="2" charset="2"/>
                        <a:buChar char="Ø"/>
                      </a:pPr>
                      <a:r>
                        <a:rPr lang="en-US" sz="1600" dirty="0"/>
                        <a:t>Emphasizes fluid selection as key to effective heat transfer.</a:t>
                      </a:r>
                    </a:p>
                    <a:p>
                      <a:pPr marL="285750" indent="-285750" algn="l">
                        <a:buFont typeface="Wingdings" panose="05000000000000000000" pitchFamily="2" charset="2"/>
                        <a:buChar char="Ø"/>
                      </a:pPr>
                      <a:r>
                        <a:rPr lang="en-US" sz="1600" dirty="0"/>
                        <a:t>Identifies gaps in startup behavior and fluid mixture studies.</a:t>
                      </a:r>
                    </a:p>
                    <a:p>
                      <a:pPr marL="285750" indent="-285750" algn="l">
                        <a:lnSpc>
                          <a:spcPct val="150000"/>
                        </a:lnSpc>
                        <a:buFont typeface="Wingdings" panose="05000000000000000000" pitchFamily="2" charset="2"/>
                        <a:buChar char="Ø"/>
                      </a:pPr>
                      <a:endParaRPr lang="en-US" sz="1500" baseline="0" dirty="0">
                        <a:latin typeface="Poppins" panose="00000500000000000000" pitchFamily="2" charset="0"/>
                        <a:cs typeface="Poppins" panose="00000500000000000000" pitchFamily="2" charset="0"/>
                      </a:endParaRPr>
                    </a:p>
                  </a:txBody>
                  <a:tcPr marL="91431" marR="91431"/>
                </a:tc>
                <a:extLst>
                  <a:ext uri="{0D108BD9-81ED-4DB2-BD59-A6C34878D82A}">
                    <a16:rowId xmlns:a16="http://schemas.microsoft.com/office/drawing/2014/main" val="3591401416"/>
                  </a:ext>
                </a:extLst>
              </a:tr>
            </a:tbl>
          </a:graphicData>
        </a:graphic>
      </p:graphicFrame>
    </p:spTree>
    <p:extLst>
      <p:ext uri="{BB962C8B-B14F-4D97-AF65-F5344CB8AC3E}">
        <p14:creationId xmlns:p14="http://schemas.microsoft.com/office/powerpoint/2010/main" val="4288167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881B235-1AF3-428F-8573-1EA74E0C9C95}">
  <we:reference id="wa200005566" version="3.0.0.3" store="en-US" storeType="OMEX"/>
  <we:alternateReferences>
    <we:reference id="WA200005566" version="3.0.0.3"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736</TotalTime>
  <Words>3195</Words>
  <Application>Microsoft Office PowerPoint</Application>
  <PresentationFormat>Widescreen</PresentationFormat>
  <Paragraphs>354</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Montserrat</vt:lpstr>
      <vt:lpstr>Poppins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Darshan Bhayani</cp:lastModifiedBy>
  <cp:revision>66</cp:revision>
  <cp:lastPrinted>2024-03-10T11:24:16Z</cp:lastPrinted>
  <dcterms:created xsi:type="dcterms:W3CDTF">2024-02-09T08:56:35Z</dcterms:created>
  <dcterms:modified xsi:type="dcterms:W3CDTF">2025-07-28T17:27:52Z</dcterms:modified>
</cp:coreProperties>
</file>