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81" d="100"/>
          <a:sy n="81" d="100"/>
        </p:scale>
        <p:origin x="-1498"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SHAL\Downloads\Employee%20Data%20(Kush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(Kushi).xlsx]Pivot!PivotTable1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7277996500437443E-2"/>
          <c:y val="2.6249999999999999E-2"/>
          <c:w val="0.57903762029746286"/>
          <c:h val="0.77441491688538933"/>
        </c:manualLayout>
      </c:layout>
      <c:barChart>
        <c:barDir val="col"/>
        <c:grouping val="clustered"/>
        <c:varyColors val="0"/>
        <c:ser>
          <c:idx val="0"/>
          <c:order val="0"/>
          <c:tx>
            <c:strRef>
              <c:f>Pivot!$B$3:$B$4</c:f>
              <c:strCache>
                <c:ptCount val="1"/>
                <c:pt idx="0">
                  <c:v>Exceeds</c:v>
                </c:pt>
              </c:strCache>
            </c:strRef>
          </c:tx>
          <c:invertIfNegative val="0"/>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Pivot!$C$3:$C$4</c:f>
              <c:strCache>
                <c:ptCount val="1"/>
                <c:pt idx="0">
                  <c:v>Fully Meets</c:v>
                </c:pt>
              </c:strCache>
            </c:strRef>
          </c:tx>
          <c:invertIfNegative val="0"/>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Pivot!$D$3:$D$4</c:f>
              <c:strCache>
                <c:ptCount val="1"/>
                <c:pt idx="0">
                  <c:v>Needs Improvement</c:v>
                </c:pt>
              </c:strCache>
            </c:strRef>
          </c:tx>
          <c:invertIfNegative val="0"/>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Pivot!$E$3:$E$4</c:f>
              <c:strCache>
                <c:ptCount val="1"/>
                <c:pt idx="0">
                  <c:v>PIP</c:v>
                </c:pt>
              </c:strCache>
            </c:strRef>
          </c:tx>
          <c:invertIfNegative val="0"/>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150"/>
        <c:axId val="292377728"/>
        <c:axId val="292379648"/>
      </c:barChart>
      <c:catAx>
        <c:axId val="292377728"/>
        <c:scaling>
          <c:orientation val="minMax"/>
        </c:scaling>
        <c:delete val="0"/>
        <c:axPos val="b"/>
        <c:majorTickMark val="out"/>
        <c:minorTickMark val="none"/>
        <c:tickLblPos val="nextTo"/>
        <c:crossAx val="292379648"/>
        <c:crosses val="autoZero"/>
        <c:auto val="1"/>
        <c:lblAlgn val="ctr"/>
        <c:lblOffset val="100"/>
        <c:noMultiLvlLbl val="0"/>
      </c:catAx>
      <c:valAx>
        <c:axId val="292379648"/>
        <c:scaling>
          <c:orientation val="minMax"/>
        </c:scaling>
        <c:delete val="0"/>
        <c:axPos val="l"/>
        <c:majorGridlines/>
        <c:numFmt formatCode="General" sourceLinked="1"/>
        <c:majorTickMark val="out"/>
        <c:minorTickMark val="none"/>
        <c:tickLblPos val="nextTo"/>
        <c:crossAx val="29237772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358ACD-7C18-4166-BDE6-25CEE55447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72725-B10F-4318-B290-B07326CE94F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58ACD-7C18-4166-BDE6-25CEE55447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72725-B10F-4318-B290-B07326CE94F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58ACD-7C18-4166-BDE6-25CEE55447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72725-B10F-4318-B290-B07326CE94F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58ACD-7C18-4166-BDE6-25CEE55447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72725-B10F-4318-B290-B07326CE94F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E6358ACD-7C18-4166-BDE6-25CEE55447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72725-B10F-4318-B290-B07326CE94F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358ACD-7C18-4166-BDE6-25CEE5544728}"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D72725-B10F-4318-B290-B07326CE94FD}"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358ACD-7C18-4166-BDE6-25CEE5544728}"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D72725-B10F-4318-B290-B07326CE94F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358ACD-7C18-4166-BDE6-25CEE5544728}"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D72725-B10F-4318-B290-B07326CE94F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58ACD-7C18-4166-BDE6-25CEE5544728}"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D72725-B10F-4318-B290-B07326CE94F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6358ACD-7C18-4166-BDE6-25CEE5544728}" type="datetimeFigureOut">
              <a:rPr lang="en-IN" smtClean="0"/>
              <a:t>17-09-2024</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1D72725-B10F-4318-B290-B07326CE94F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58ACD-7C18-4166-BDE6-25CEE5544728}"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D72725-B10F-4318-B290-B07326CE94F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6358ACD-7C18-4166-BDE6-25CEE5544728}" type="datetimeFigureOut">
              <a:rPr lang="en-IN" smtClean="0"/>
              <a:t>17-09-2024</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1D72725-B10F-4318-B290-B07326CE94F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ctrTitle"/>
          </p:nvPr>
        </p:nvSpPr>
        <p:spPr>
          <a:xfrm>
            <a:off x="-3204864" y="234233"/>
            <a:ext cx="13465496"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   </a:t>
            </a:r>
            <a:r>
              <a:rPr lang="en-US" b="1" u="sng" dirty="0" smtClean="0">
                <a:solidFill>
                  <a:srgbClr val="0F0F0F"/>
                </a:solidFill>
                <a:latin typeface="Times New Roman" panose="02020603050405020304" pitchFamily="18" charset="0"/>
                <a:cs typeface="Times New Roman" panose="02020603050405020304" pitchFamily="18" charset="0"/>
              </a:rPr>
              <a:t>Employee </a:t>
            </a:r>
            <a:r>
              <a:rPr lang="en-US" b="1" u="sng" dirty="0">
                <a:solidFill>
                  <a:srgbClr val="0F0F0F"/>
                </a:solidFill>
                <a:latin typeface="Times New Roman" panose="02020603050405020304" pitchFamily="18" charset="0"/>
                <a:cs typeface="Times New Roman" panose="02020603050405020304" pitchFamily="18" charset="0"/>
              </a:rPr>
              <a:t>Data Analysis using Excel </a:t>
            </a:r>
            <a:r>
              <a:rPr lang="en-US" b="1" dirty="0">
                <a:solidFill>
                  <a:srgbClr val="0F0F0F"/>
                </a:solidFill>
                <a:latin typeface="Roboto" panose="020F0502020204030204" pitchFamily="2" charset="0"/>
              </a:rPr>
              <a:t/>
            </a:r>
            <a:br>
              <a:rPr lang="en-US" b="1" dirty="0">
                <a:solidFill>
                  <a:srgbClr val="0F0F0F"/>
                </a:solidFill>
                <a:latin typeface="Roboto" panose="020F0502020204030204" pitchFamily="2" charset="0"/>
              </a:rPr>
            </a:br>
            <a:endParaRPr dirty="0"/>
          </a:p>
        </p:txBody>
      </p:sp>
      <p:sp>
        <p:nvSpPr>
          <p:cNvPr id="6" name="Rectangle 5"/>
          <p:cNvSpPr/>
          <p:nvPr/>
        </p:nvSpPr>
        <p:spPr>
          <a:xfrm>
            <a:off x="1043608" y="2348880"/>
            <a:ext cx="7632848" cy="2308324"/>
          </a:xfrm>
          <a:prstGeom prst="rect">
            <a:avLst/>
          </a:prstGeom>
          <a:noFill/>
        </p:spPr>
        <p:txBody>
          <a:bodyPr wrap="square" lIns="91440" tIns="45720" rIns="91440" bIns="45720">
            <a:spAutoFit/>
          </a:bodyPr>
          <a:lstStyle/>
          <a:p>
            <a:pPr algn="just"/>
            <a:r>
              <a:rPr lang="en-US" sz="3600" b="1" u="sng" cap="none" spc="0" dirty="0" smtClean="0">
                <a:ln w="17780" cmpd="sng">
                  <a:solidFill>
                    <a:srgbClr val="FFFFFF"/>
                  </a:solidFill>
                  <a:prstDash val="solid"/>
                  <a:miter lim="800000"/>
                </a:ln>
                <a:solidFill>
                  <a:srgbClr val="002060"/>
                </a:solidFill>
                <a:effectLst>
                  <a:outerShdw blurRad="50800" algn="tl" rotWithShape="0">
                    <a:srgbClr val="000000"/>
                  </a:outerShdw>
                </a:effectLst>
              </a:rPr>
              <a:t>STUDENT NAME :</a:t>
            </a:r>
            <a:r>
              <a:rPr lang="en-US" sz="3600" b="1" cap="none" spc="0" dirty="0" smtClean="0">
                <a:ln w="17780" cmpd="sng">
                  <a:solidFill>
                    <a:srgbClr val="FFFFFF"/>
                  </a:solidFill>
                  <a:prstDash val="solid"/>
                  <a:miter lim="800000"/>
                </a:ln>
                <a:solidFill>
                  <a:srgbClr val="002060"/>
                </a:solidFill>
                <a:effectLst>
                  <a:outerShdw blurRad="50800" algn="tl" rotWithShape="0">
                    <a:srgbClr val="000000"/>
                  </a:outerShdw>
                </a:effectLst>
              </a:rPr>
              <a:t> </a:t>
            </a:r>
            <a:r>
              <a:rPr lang="en-US" sz="3600" cap="none" spc="0" dirty="0" smtClean="0">
                <a:ln w="17780" cmpd="sng">
                  <a:solidFill>
                    <a:srgbClr val="FFFFFF"/>
                  </a:solidFill>
                  <a:prstDash val="solid"/>
                  <a:miter lim="800000"/>
                </a:ln>
                <a:solidFill>
                  <a:srgbClr val="002060"/>
                </a:solidFill>
                <a:effectLst>
                  <a:outerShdw blurRad="50800" algn="tl" rotWithShape="0">
                    <a:srgbClr val="000000"/>
                  </a:outerShdw>
                </a:effectLst>
              </a:rPr>
              <a:t>KUSHI R</a:t>
            </a:r>
          </a:p>
          <a:p>
            <a:pPr algn="just"/>
            <a:r>
              <a:rPr lang="en-US" sz="3600" b="1" u="sng" dirty="0" smtClean="0">
                <a:ln w="17780" cmpd="sng">
                  <a:solidFill>
                    <a:srgbClr val="FFFFFF"/>
                  </a:solidFill>
                  <a:prstDash val="solid"/>
                  <a:miter lim="800000"/>
                </a:ln>
                <a:solidFill>
                  <a:srgbClr val="002060"/>
                </a:solidFill>
                <a:effectLst>
                  <a:outerShdw blurRad="50800" algn="tl" rotWithShape="0">
                    <a:srgbClr val="000000"/>
                  </a:outerShdw>
                </a:effectLst>
              </a:rPr>
              <a:t>REGISTAR NO :</a:t>
            </a:r>
            <a:r>
              <a:rPr lang="en-US" sz="3600" dirty="0" smtClean="0">
                <a:ln w="17780" cmpd="sng">
                  <a:solidFill>
                    <a:srgbClr val="FFFFFF"/>
                  </a:solidFill>
                  <a:prstDash val="solid"/>
                  <a:miter lim="800000"/>
                </a:ln>
                <a:solidFill>
                  <a:srgbClr val="002060"/>
                </a:solidFill>
                <a:effectLst>
                  <a:outerShdw blurRad="50800" algn="tl" rotWithShape="0">
                    <a:srgbClr val="000000"/>
                  </a:outerShdw>
                </a:effectLst>
              </a:rPr>
              <a:t>     312214900</a:t>
            </a:r>
          </a:p>
          <a:p>
            <a:pPr algn="just"/>
            <a:r>
              <a:rPr lang="en-US" sz="3600" b="1" u="sng" cap="none" spc="0" dirty="0" smtClean="0">
                <a:ln w="17780" cmpd="sng">
                  <a:solidFill>
                    <a:srgbClr val="FFFFFF"/>
                  </a:solidFill>
                  <a:prstDash val="solid"/>
                  <a:miter lim="800000"/>
                </a:ln>
                <a:solidFill>
                  <a:srgbClr val="002060"/>
                </a:solidFill>
                <a:effectLst>
                  <a:outerShdw blurRad="50800" algn="tl" rotWithShape="0">
                    <a:srgbClr val="000000"/>
                  </a:outerShdw>
                </a:effectLst>
              </a:rPr>
              <a:t>DEPT :</a:t>
            </a:r>
            <a:r>
              <a:rPr lang="en-US" sz="3600" cap="none" spc="0" dirty="0" smtClean="0">
                <a:ln w="17780" cmpd="sng">
                  <a:solidFill>
                    <a:srgbClr val="FFFFFF"/>
                  </a:solidFill>
                  <a:prstDash val="solid"/>
                  <a:miter lim="800000"/>
                </a:ln>
                <a:solidFill>
                  <a:srgbClr val="002060"/>
                </a:solidFill>
                <a:effectLst>
                  <a:outerShdw blurRad="50800" algn="tl" rotWithShape="0">
                    <a:srgbClr val="000000"/>
                  </a:outerShdw>
                </a:effectLst>
              </a:rPr>
              <a:t>                BCOM CA</a:t>
            </a:r>
          </a:p>
          <a:p>
            <a:pPr algn="just"/>
            <a:r>
              <a:rPr lang="en-US" sz="3600" b="1" u="sng" dirty="0" smtClean="0">
                <a:ln w="17780" cmpd="sng">
                  <a:solidFill>
                    <a:srgbClr val="FFFFFF"/>
                  </a:solidFill>
                  <a:prstDash val="solid"/>
                  <a:miter lim="800000"/>
                </a:ln>
                <a:solidFill>
                  <a:srgbClr val="002060"/>
                </a:solidFill>
                <a:effectLst>
                  <a:outerShdw blurRad="50800" algn="tl" rotWithShape="0">
                    <a:srgbClr val="000000"/>
                  </a:outerShdw>
                </a:effectLst>
              </a:rPr>
              <a:t>COLLEGE :</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    </a:t>
            </a:r>
            <a:r>
              <a:rPr lang="en-US" sz="3600" b="1" dirty="0" err="1" smtClean="0">
                <a:ln w="17780" cmpd="sng">
                  <a:solidFill>
                    <a:srgbClr val="FFFFFF"/>
                  </a:solidFill>
                  <a:prstDash val="solid"/>
                  <a:miter lim="800000"/>
                </a:ln>
                <a:solidFill>
                  <a:srgbClr val="002060"/>
                </a:solidFill>
                <a:effectLst>
                  <a:outerShdw blurRad="50800" algn="tl" rotWithShape="0">
                    <a:srgbClr val="000000"/>
                  </a:outerShdw>
                </a:effectLst>
              </a:rPr>
              <a:t>Annai</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 </a:t>
            </a:r>
            <a:r>
              <a:rPr lang="en-US" sz="3600" b="1" dirty="0" err="1" smtClean="0">
                <a:ln w="17780" cmpd="sng">
                  <a:solidFill>
                    <a:srgbClr val="FFFFFF"/>
                  </a:solidFill>
                  <a:prstDash val="solid"/>
                  <a:miter lim="800000"/>
                </a:ln>
                <a:solidFill>
                  <a:srgbClr val="002060"/>
                </a:solidFill>
                <a:effectLst>
                  <a:outerShdw blurRad="50800" algn="tl" rotWithShape="0">
                    <a:srgbClr val="000000"/>
                  </a:outerShdw>
                </a:effectLst>
              </a:rPr>
              <a:t>Veilankanni</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 </a:t>
            </a:r>
            <a:r>
              <a:rPr lang="en-US" sz="3600" b="1" dirty="0" err="1" smtClean="0">
                <a:ln w="17780" cmpd="sng">
                  <a:solidFill>
                    <a:srgbClr val="FFFFFF"/>
                  </a:solidFill>
                  <a:prstDash val="solid"/>
                  <a:miter lim="800000"/>
                </a:ln>
                <a:solidFill>
                  <a:srgbClr val="002060"/>
                </a:solidFill>
                <a:effectLst>
                  <a:outerShdw blurRad="50800" algn="tl" rotWithShape="0">
                    <a:srgbClr val="000000"/>
                  </a:outerShdw>
                </a:effectLst>
              </a:rPr>
              <a:t>cllge</a:t>
            </a:r>
            <a:endParaRPr lang="en-US" sz="3600" b="1" cap="none" spc="0" dirty="0">
              <a:ln w="17780" cmpd="sng">
                <a:solidFill>
                  <a:srgbClr val="FFFFFF"/>
                </a:solidFill>
                <a:prstDash val="solid"/>
                <a:miter lim="800000"/>
              </a:ln>
              <a:solidFill>
                <a:srgbClr val="002060"/>
              </a:solidFill>
              <a:effectLst>
                <a:outerShdw blurRad="50800" algn="tl" rotWithShape="0">
                  <a:srgbClr val="000000"/>
                </a:outerShdw>
              </a:effectLst>
            </a:endParaRPr>
          </a:p>
        </p:txBody>
      </p:sp>
    </p:spTree>
    <p:extLst>
      <p:ext uri="{BB962C8B-B14F-4D97-AF65-F5344CB8AC3E}">
        <p14:creationId xmlns:p14="http://schemas.microsoft.com/office/powerpoint/2010/main" val="313822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ctrTitle"/>
          </p:nvPr>
        </p:nvSpPr>
        <p:spPr>
          <a:xfrm>
            <a:off x="-3186011" y="198773"/>
            <a:ext cx="13465496" cy="509114"/>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spc="5" dirty="0" smtClean="0"/>
              <a:t> </a:t>
            </a:r>
            <a:r>
              <a:rPr lang="en-US" u="sng" spc="5" dirty="0" smtClean="0"/>
              <a:t>Modelling </a:t>
            </a:r>
            <a:r>
              <a:rPr lang="en-US" u="sng" spc="5" dirty="0"/>
              <a:t>Approach </a:t>
            </a:r>
            <a:r>
              <a:rPr lang="en-US" u="sng" spc="5" dirty="0" smtClean="0"/>
              <a:t>:</a:t>
            </a:r>
            <a:endParaRPr u="sng" dirty="0"/>
          </a:p>
        </p:txBody>
      </p:sp>
      <p:sp>
        <p:nvSpPr>
          <p:cNvPr id="6" name="Rectangle 5"/>
          <p:cNvSpPr/>
          <p:nvPr/>
        </p:nvSpPr>
        <p:spPr>
          <a:xfrm>
            <a:off x="227911" y="1412776"/>
            <a:ext cx="8712968" cy="5170646"/>
          </a:xfrm>
          <a:prstGeom prst="rect">
            <a:avLst/>
          </a:prstGeom>
          <a:noFill/>
        </p:spPr>
        <p:txBody>
          <a:bodyPr wrap="square" lIns="91440" tIns="45720" rIns="91440" bIns="45720">
            <a:spAutoFit/>
          </a:bodyPr>
          <a:lstStyle/>
          <a:p>
            <a:pPr marL="457200" indent="-457200">
              <a:buAutoNum type="arabicPeriod"/>
            </a:pPr>
            <a: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Descriptive </a:t>
            </a:r>
            <a:r>
              <a:rPr lang="en-US" sz="2200" b="1" dirty="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Analytics</a:t>
            </a:r>
            <a: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 </a:t>
            </a:r>
            <a:b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br>
            <a: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    * Summary </a:t>
            </a:r>
            <a:r>
              <a:rPr lang="en-US" sz="2200" b="1" dirty="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statistics (mean, median, mode, standard deviation) </a:t>
            </a:r>
            <a: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
            </a:r>
            <a:b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br>
            <a: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    * Data </a:t>
            </a:r>
            <a:r>
              <a:rPr lang="en-US" sz="2200" b="1" dirty="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visualization (histograms, box plots, scatter </a:t>
            </a:r>
            <a: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plots)</a:t>
            </a:r>
          </a:p>
          <a:p>
            <a:pPr marL="457200" indent="-457200">
              <a:buAutoNum type="arabicPeriod"/>
            </a:pPr>
            <a: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Inferential </a:t>
            </a:r>
            <a:r>
              <a:rPr lang="en-US" sz="2200" b="1" dirty="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Analytics: </a:t>
            </a:r>
            <a:endPar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endParaRPr>
          </a:p>
          <a:p>
            <a: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          * Regression </a:t>
            </a:r>
            <a:r>
              <a:rPr lang="en-US" sz="2200" b="1" dirty="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analysis (linear, </a:t>
            </a:r>
            <a: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logistic)</a:t>
            </a:r>
          </a:p>
          <a:p>
            <a:r>
              <a:rPr lang="en-US" sz="2200" b="1" dirty="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 </a:t>
            </a:r>
            <a: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         * Hypothesis </a:t>
            </a:r>
            <a:r>
              <a:rPr lang="en-US" sz="2200" b="1" dirty="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testing (t-tests, </a:t>
            </a:r>
            <a: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ANOVA)</a:t>
            </a:r>
          </a:p>
          <a:p>
            <a:r>
              <a:rPr lang="en-US" sz="2200" b="1" dirty="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 </a:t>
            </a:r>
            <a:r>
              <a:rPr lang="en-US" sz="22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         * Confidence intervals</a:t>
            </a:r>
          </a:p>
          <a:p>
            <a: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t>3.   Predictive </a:t>
            </a:r>
            <a:r>
              <a:rPr lang="en-US" sz="2200" b="1" dirty="0">
                <a:ln w="17780" cmpd="sng">
                  <a:solidFill>
                    <a:srgbClr val="FFFFFF"/>
                  </a:solidFill>
                  <a:prstDash val="solid"/>
                  <a:miter lim="800000"/>
                </a:ln>
                <a:solidFill>
                  <a:srgbClr val="002060"/>
                </a:solidFill>
                <a:effectLst>
                  <a:outerShdw blurRad="50800" algn="tl" rotWithShape="0">
                    <a:srgbClr val="000000"/>
                  </a:outerShdw>
                </a:effectLst>
              </a:rPr>
              <a:t>Analytics</a:t>
            </a:r>
            <a: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t>:</a:t>
            </a:r>
            <a:b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br>
            <a: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t>          * Supervised </a:t>
            </a:r>
            <a:r>
              <a:rPr lang="en-US" sz="2200" b="1" dirty="0">
                <a:ln w="17780" cmpd="sng">
                  <a:solidFill>
                    <a:srgbClr val="FFFFFF"/>
                  </a:solidFill>
                  <a:prstDash val="solid"/>
                  <a:miter lim="800000"/>
                </a:ln>
                <a:solidFill>
                  <a:srgbClr val="002060"/>
                </a:solidFill>
                <a:effectLst>
                  <a:outerShdw blurRad="50800" algn="tl" rotWithShape="0">
                    <a:srgbClr val="000000"/>
                  </a:outerShdw>
                </a:effectLst>
              </a:rPr>
              <a:t>machine learning (random forest, gradient boosting) </a:t>
            </a:r>
            <a:endPar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endParaRPr>
          </a:p>
          <a:p>
            <a: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t>          * Unsupervised </a:t>
            </a:r>
            <a:r>
              <a:rPr lang="en-US" sz="2200" b="1" dirty="0">
                <a:ln w="17780" cmpd="sng">
                  <a:solidFill>
                    <a:srgbClr val="FFFFFF"/>
                  </a:solidFill>
                  <a:prstDash val="solid"/>
                  <a:miter lim="800000"/>
                </a:ln>
                <a:solidFill>
                  <a:srgbClr val="002060"/>
                </a:solidFill>
                <a:effectLst>
                  <a:outerShdw blurRad="50800" algn="tl" rotWithShape="0">
                    <a:srgbClr val="000000"/>
                  </a:outerShdw>
                </a:effectLst>
              </a:rPr>
              <a:t>machine learning (k-means clustering, principal component analysis</a:t>
            </a:r>
            <a: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t>)</a:t>
            </a:r>
          </a:p>
          <a:p>
            <a: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t>4</a:t>
            </a:r>
            <a:r>
              <a:rPr lang="en-US" sz="22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t>   Prescriptive Analytics: </a:t>
            </a:r>
          </a:p>
          <a:p>
            <a:r>
              <a:rPr lang="en-US" sz="22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t>         * Optimization </a:t>
            </a:r>
            <a:r>
              <a:rPr lang="en-US" sz="2200" b="1" dirty="0">
                <a:ln w="17780" cmpd="sng">
                  <a:solidFill>
                    <a:srgbClr val="FFFFFF"/>
                  </a:solidFill>
                  <a:prstDash val="solid"/>
                  <a:miter lim="800000"/>
                </a:ln>
                <a:solidFill>
                  <a:srgbClr val="002060"/>
                </a:solidFill>
                <a:effectLst>
                  <a:outerShdw blurRad="50800" algn="tl" rotWithShape="0">
                    <a:srgbClr val="000000"/>
                  </a:outerShdw>
                </a:effectLst>
              </a:rPr>
              <a:t>algorithms (linear programming, quadratic </a:t>
            </a:r>
            <a: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t>                                  programming</a:t>
            </a:r>
            <a:r>
              <a:rPr lang="en-US" sz="22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t/>
            </a:r>
            <a:b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br>
            <a:r>
              <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rPr>
              <a:t>          * Simulation </a:t>
            </a:r>
            <a:r>
              <a:rPr lang="en-US" sz="2200" b="1" dirty="0">
                <a:ln w="17780" cmpd="sng">
                  <a:solidFill>
                    <a:srgbClr val="FFFFFF"/>
                  </a:solidFill>
                  <a:prstDash val="solid"/>
                  <a:miter lim="800000"/>
                </a:ln>
                <a:solidFill>
                  <a:srgbClr val="002060"/>
                </a:solidFill>
                <a:effectLst>
                  <a:outerShdw blurRad="50800" algn="tl" rotWithShape="0">
                    <a:srgbClr val="000000"/>
                  </a:outerShdw>
                </a:effectLst>
              </a:rPr>
              <a:t>modeling (Monte Carlo simulations)</a:t>
            </a:r>
            <a:endParaRPr lang="en-US" sz="2200" b="1" dirty="0" smtClean="0">
              <a:ln w="17780" cmpd="sng">
                <a:solidFill>
                  <a:srgbClr val="FFFFFF"/>
                </a:solidFill>
                <a:prstDash val="solid"/>
                <a:miter lim="800000"/>
              </a:ln>
              <a:solidFill>
                <a:srgbClr val="002060"/>
              </a:solidFill>
              <a:effectLst>
                <a:outerShdw blurRad="50800" algn="tl" rotWithShape="0">
                  <a:srgbClr val="000000"/>
                </a:outerShdw>
              </a:effectLst>
            </a:endParaRPr>
          </a:p>
        </p:txBody>
      </p:sp>
    </p:spTree>
    <p:extLst>
      <p:ext uri="{BB962C8B-B14F-4D97-AF65-F5344CB8AC3E}">
        <p14:creationId xmlns:p14="http://schemas.microsoft.com/office/powerpoint/2010/main" val="88492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ctrTitle"/>
          </p:nvPr>
        </p:nvSpPr>
        <p:spPr>
          <a:xfrm>
            <a:off x="-3186011" y="198773"/>
            <a:ext cx="13465496" cy="509114"/>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spc="5" dirty="0" smtClean="0"/>
              <a:t> </a:t>
            </a:r>
            <a:r>
              <a:rPr lang="en-US" b="1" u="sng" spc="5" dirty="0" smtClean="0"/>
              <a:t>RESULT AND DISCUSSION :</a:t>
            </a:r>
            <a:endParaRPr b="1" u="sng" dirty="0"/>
          </a:p>
        </p:txBody>
      </p:sp>
      <p:graphicFrame>
        <p:nvGraphicFramePr>
          <p:cNvPr id="5" name="Chart 4"/>
          <p:cNvGraphicFramePr>
            <a:graphicFrameLocks/>
          </p:cNvGraphicFramePr>
          <p:nvPr>
            <p:extLst>
              <p:ext uri="{D42A27DB-BD31-4B8C-83A1-F6EECF244321}">
                <p14:modId xmlns:p14="http://schemas.microsoft.com/office/powerpoint/2010/main" val="3337800583"/>
              </p:ext>
            </p:extLst>
          </p:nvPr>
        </p:nvGraphicFramePr>
        <p:xfrm>
          <a:off x="467544" y="1196752"/>
          <a:ext cx="8136904" cy="52565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326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ctrTitle"/>
          </p:nvPr>
        </p:nvSpPr>
        <p:spPr>
          <a:xfrm>
            <a:off x="-756592" y="2060848"/>
            <a:ext cx="13465496" cy="570669"/>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sz="3600" b="1" spc="5" dirty="0" smtClean="0"/>
              <a:t> </a:t>
            </a:r>
            <a:r>
              <a:rPr lang="en-US" sz="3600" b="1" u="sng" spc="5" dirty="0" smtClean="0"/>
              <a:t>CONCLUSION :</a:t>
            </a:r>
            <a:endParaRPr sz="3600" b="1" u="sng" dirty="0"/>
          </a:p>
        </p:txBody>
      </p:sp>
      <p:sp>
        <p:nvSpPr>
          <p:cNvPr id="6" name="Rectangle 5"/>
          <p:cNvSpPr/>
          <p:nvPr/>
        </p:nvSpPr>
        <p:spPr>
          <a:xfrm>
            <a:off x="188855" y="3212976"/>
            <a:ext cx="8712968" cy="2308324"/>
          </a:xfrm>
          <a:prstGeom prst="rect">
            <a:avLst/>
          </a:prstGeom>
          <a:noFill/>
        </p:spPr>
        <p:txBody>
          <a:bodyPr wrap="square" lIns="91440" tIns="45720" rIns="91440" bIns="45720">
            <a:spAutoFit/>
          </a:bodyPr>
          <a:lstStyle/>
          <a:p>
            <a:r>
              <a:rPr lang="en-US" sz="2400" b="1" dirty="0" smtClean="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This </a:t>
            </a:r>
            <a:r>
              <a:rPr lang="en-US" sz="2400" b="1" dirty="0">
                <a:ln w="17780" cmpd="sng">
                  <a:solidFill>
                    <a:srgbClr val="FFFFFF"/>
                  </a:solidFill>
                  <a:prstDash val="solid"/>
                  <a:miter lim="800000"/>
                </a:ln>
                <a:solidFill>
                  <a:schemeClr val="tx1">
                    <a:lumMod val="85000"/>
                    <a:lumOff val="15000"/>
                  </a:schemeClr>
                </a:solidFill>
                <a:effectLst>
                  <a:outerShdw blurRad="50800" algn="tl" rotWithShape="0">
                    <a:srgbClr val="000000"/>
                  </a:outerShdw>
                </a:effectLst>
              </a:rPr>
              <a:t>employee data analysis demonstrated the power of data-driven insights in understanding employee behavior, engagement, and performance. By leveraging predictive analytics and machine learning techniques, we identified key drivers of employee turnover and retention, and developed targeted strategies to improve employee experience and organizational outcomes.</a:t>
            </a:r>
            <a:endPar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endParaRPr>
          </a:p>
        </p:txBody>
      </p:sp>
    </p:spTree>
    <p:extLst>
      <p:ext uri="{BB962C8B-B14F-4D97-AF65-F5344CB8AC3E}">
        <p14:creationId xmlns:p14="http://schemas.microsoft.com/office/powerpoint/2010/main" val="267595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ctrTitle"/>
          </p:nvPr>
        </p:nvSpPr>
        <p:spPr>
          <a:xfrm>
            <a:off x="-3204864" y="726675"/>
            <a:ext cx="13465496" cy="509114"/>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IN" b="1" spc="5" dirty="0" smtClean="0"/>
              <a:t> </a:t>
            </a:r>
            <a:r>
              <a:rPr lang="en-IN" b="1" u="sng" spc="5" dirty="0" smtClean="0"/>
              <a:t>PROJECT</a:t>
            </a:r>
            <a:r>
              <a:rPr lang="en-IN" b="1" u="sng" spc="-85" dirty="0" smtClean="0"/>
              <a:t> </a:t>
            </a:r>
            <a:r>
              <a:rPr lang="en-IN" b="1" u="sng" spc="25" dirty="0" smtClean="0"/>
              <a:t>TITLE :</a:t>
            </a:r>
            <a:endParaRPr b="1" u="sng" dirty="0"/>
          </a:p>
        </p:txBody>
      </p:sp>
      <p:sp>
        <p:nvSpPr>
          <p:cNvPr id="6" name="Rectangle 5"/>
          <p:cNvSpPr/>
          <p:nvPr/>
        </p:nvSpPr>
        <p:spPr>
          <a:xfrm>
            <a:off x="366748" y="3140968"/>
            <a:ext cx="8712968" cy="646331"/>
          </a:xfrm>
          <a:prstGeom prst="rect">
            <a:avLst/>
          </a:prstGeom>
          <a:noFill/>
        </p:spPr>
        <p:txBody>
          <a:bodyPr wrap="square" lIns="91440" tIns="45720" rIns="91440" bIns="45720">
            <a:spAutoFit/>
          </a:bodyPr>
          <a:lstStyle/>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Employee </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Performance Analysis using Excel</a:t>
            </a:r>
            <a:endParaRPr lang="en-IN" sz="3600" b="1" dirty="0">
              <a:ln w="17780" cmpd="sng">
                <a:solidFill>
                  <a:srgbClr val="FFFFFF"/>
                </a:solidFill>
                <a:prstDash val="solid"/>
                <a:miter lim="800000"/>
              </a:ln>
              <a:solidFill>
                <a:srgbClr val="002060"/>
              </a:solidFill>
              <a:effectLst>
                <a:outerShdw blurRad="50800" algn="tl" rotWithShape="0">
                  <a:srgbClr val="000000"/>
                </a:outerShdw>
              </a:effectLst>
            </a:endParaRPr>
          </a:p>
        </p:txBody>
      </p:sp>
    </p:spTree>
    <p:extLst>
      <p:ext uri="{BB962C8B-B14F-4D97-AF65-F5344CB8AC3E}">
        <p14:creationId xmlns:p14="http://schemas.microsoft.com/office/powerpoint/2010/main" val="260636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ctrTitle"/>
          </p:nvPr>
        </p:nvSpPr>
        <p:spPr>
          <a:xfrm>
            <a:off x="-3204864" y="726675"/>
            <a:ext cx="13465496" cy="509114"/>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IN" b="1" spc="5" dirty="0" smtClean="0"/>
              <a:t> </a:t>
            </a:r>
            <a:r>
              <a:rPr lang="en-IN" b="1" u="sng" spc="5" dirty="0" smtClean="0"/>
              <a:t>AGENDA</a:t>
            </a:r>
            <a:r>
              <a:rPr lang="en-IN" u="sng" spc="5" dirty="0" smtClean="0"/>
              <a:t> :</a:t>
            </a:r>
            <a:endParaRPr u="sng" dirty="0"/>
          </a:p>
        </p:txBody>
      </p:sp>
      <p:sp>
        <p:nvSpPr>
          <p:cNvPr id="6" name="Rectangle 5"/>
          <p:cNvSpPr/>
          <p:nvPr/>
        </p:nvSpPr>
        <p:spPr>
          <a:xfrm>
            <a:off x="323528" y="1844824"/>
            <a:ext cx="8712968" cy="4524315"/>
          </a:xfrm>
          <a:prstGeom prst="rect">
            <a:avLst/>
          </a:prstGeom>
          <a:noFill/>
        </p:spPr>
        <p:txBody>
          <a:bodyPr wrap="square" lIns="91440" tIns="45720" rIns="91440" bIns="45720">
            <a:spAutoFit/>
          </a:bodyPr>
          <a:lstStyle/>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1. Problem Statement</a:t>
            </a:r>
          </a:p>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2</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 Project </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Overview</a:t>
            </a:r>
          </a:p>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3</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 End </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Users</a:t>
            </a:r>
          </a:p>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4</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 Our Solution and </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Proposition</a:t>
            </a:r>
          </a:p>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5</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 Dataset </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Description</a:t>
            </a:r>
          </a:p>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6</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 Modelling </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Approach</a:t>
            </a:r>
          </a:p>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7</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 Results and </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Discussion</a:t>
            </a:r>
          </a:p>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8</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 Conclusion.</a:t>
            </a:r>
            <a:endParaRPr lang="en-IN" sz="3600" b="1" dirty="0">
              <a:ln w="17780" cmpd="sng">
                <a:solidFill>
                  <a:srgbClr val="FFFFFF"/>
                </a:solidFill>
                <a:prstDash val="solid"/>
                <a:miter lim="800000"/>
              </a:ln>
              <a:solidFill>
                <a:srgbClr val="002060"/>
              </a:solidFill>
              <a:effectLst>
                <a:outerShdw blurRad="50800" algn="tl" rotWithShape="0">
                  <a:srgbClr val="000000"/>
                </a:outerShdw>
              </a:effectLst>
            </a:endParaRPr>
          </a:p>
        </p:txBody>
      </p:sp>
    </p:spTree>
    <p:extLst>
      <p:ext uri="{BB962C8B-B14F-4D97-AF65-F5344CB8AC3E}">
        <p14:creationId xmlns:p14="http://schemas.microsoft.com/office/powerpoint/2010/main" val="207140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ctrTitle"/>
          </p:nvPr>
        </p:nvSpPr>
        <p:spPr>
          <a:xfrm>
            <a:off x="-3204864" y="726675"/>
            <a:ext cx="13465496" cy="509114"/>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IN" b="1" spc="5" dirty="0" smtClean="0"/>
              <a:t> </a:t>
            </a:r>
            <a:r>
              <a:rPr lang="en-IN" b="1" u="sng" spc="5" dirty="0" smtClean="0"/>
              <a:t>PROBLEM STATEMENT :</a:t>
            </a:r>
            <a:endParaRPr b="1" u="sng" dirty="0"/>
          </a:p>
        </p:txBody>
      </p:sp>
      <p:sp>
        <p:nvSpPr>
          <p:cNvPr id="6" name="Rectangle 5"/>
          <p:cNvSpPr/>
          <p:nvPr/>
        </p:nvSpPr>
        <p:spPr>
          <a:xfrm>
            <a:off x="323528" y="1844824"/>
            <a:ext cx="8712968" cy="3970318"/>
          </a:xfrm>
          <a:prstGeom prst="rect">
            <a:avLst/>
          </a:prstGeom>
          <a:noFill/>
        </p:spPr>
        <p:txBody>
          <a:bodyPr wrap="square" lIns="91440" tIns="45720" rIns="91440" bIns="45720">
            <a:spAutoFit/>
          </a:bodyPr>
          <a:lstStyle/>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1. A </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clear and concise description of the issue that a data analysis. </a:t>
            </a:r>
            <a:endPar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endParaRPr>
          </a:p>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2. </a:t>
            </a:r>
            <a:r>
              <a:rPr lang="en-US" sz="3600" b="1" dirty="0" err="1" smtClean="0">
                <a:ln w="17780" cmpd="sng">
                  <a:solidFill>
                    <a:srgbClr val="FFFFFF"/>
                  </a:solidFill>
                  <a:prstDash val="solid"/>
                  <a:miter lim="800000"/>
                </a:ln>
                <a:solidFill>
                  <a:srgbClr val="002060"/>
                </a:solidFill>
                <a:effectLst>
                  <a:outerShdw blurRad="50800" algn="tl" rotWithShape="0">
                    <a:srgbClr val="000000"/>
                  </a:outerShdw>
                </a:effectLst>
              </a:rPr>
              <a:t>lt</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 </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helps to define the scope and objectives </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etc.</a:t>
            </a:r>
          </a:p>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3. A </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well defined problem statement helps to focus data. </a:t>
            </a:r>
            <a:endPar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endParaRPr>
          </a:p>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4.It </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evaluates ideas and solutions.</a:t>
            </a:r>
            <a:endParaRPr lang="en-IN" sz="3600" b="1" dirty="0">
              <a:ln w="17780" cmpd="sng">
                <a:solidFill>
                  <a:srgbClr val="FFFFFF"/>
                </a:solidFill>
                <a:prstDash val="solid"/>
                <a:miter lim="800000"/>
              </a:ln>
              <a:solidFill>
                <a:srgbClr val="002060"/>
              </a:solidFill>
              <a:effectLst>
                <a:outerShdw blurRad="50800" algn="tl" rotWithShape="0">
                  <a:srgbClr val="000000"/>
                </a:outerShdw>
              </a:effectLst>
            </a:endParaRPr>
          </a:p>
        </p:txBody>
      </p:sp>
    </p:spTree>
    <p:extLst>
      <p:ext uri="{BB962C8B-B14F-4D97-AF65-F5344CB8AC3E}">
        <p14:creationId xmlns:p14="http://schemas.microsoft.com/office/powerpoint/2010/main" val="1509115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ctrTitle"/>
          </p:nvPr>
        </p:nvSpPr>
        <p:spPr>
          <a:xfrm>
            <a:off x="-3204864" y="726675"/>
            <a:ext cx="13465496" cy="509114"/>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IN" b="1" spc="5" dirty="0" smtClean="0"/>
              <a:t> </a:t>
            </a:r>
            <a:r>
              <a:rPr lang="en-IN" b="1" u="sng" spc="5" dirty="0" smtClean="0"/>
              <a:t>PROJECT </a:t>
            </a:r>
            <a:r>
              <a:rPr lang="en-IN" b="1" u="sng" spc="5" dirty="0"/>
              <a:t>OVERVIEW </a:t>
            </a:r>
            <a:r>
              <a:rPr lang="en-IN" b="1" u="sng" spc="5" dirty="0" smtClean="0"/>
              <a:t>:</a:t>
            </a:r>
            <a:endParaRPr b="1" u="sng" dirty="0"/>
          </a:p>
        </p:txBody>
      </p:sp>
      <p:sp>
        <p:nvSpPr>
          <p:cNvPr id="6" name="Rectangle 5"/>
          <p:cNvSpPr/>
          <p:nvPr/>
        </p:nvSpPr>
        <p:spPr>
          <a:xfrm>
            <a:off x="323528" y="1844824"/>
            <a:ext cx="8712968" cy="3970318"/>
          </a:xfrm>
          <a:prstGeom prst="rect">
            <a:avLst/>
          </a:prstGeom>
          <a:noFill/>
        </p:spPr>
        <p:txBody>
          <a:bodyPr wrap="square" lIns="91440" tIns="45720" rIns="91440" bIns="45720">
            <a:spAutoFit/>
          </a:bodyPr>
          <a:lstStyle/>
          <a:p>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1</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 Analyze </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employee data </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to inform </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HR decisions and workforce </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planning.</a:t>
            </a:r>
          </a:p>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2</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 Identify trends, patterns, and correlations within employee </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data.</a:t>
            </a:r>
          </a:p>
          <a:p>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3. Develop </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recommendations to enhance employee engagement, retention, and productivity</a:t>
            </a:r>
            <a:endParaRPr lang="en-IN" sz="3600" b="1" dirty="0">
              <a:ln w="17780" cmpd="sng">
                <a:solidFill>
                  <a:srgbClr val="FFFFFF"/>
                </a:solidFill>
                <a:prstDash val="solid"/>
                <a:miter lim="800000"/>
              </a:ln>
              <a:solidFill>
                <a:srgbClr val="002060"/>
              </a:solidFill>
              <a:effectLst>
                <a:outerShdw blurRad="50800" algn="tl" rotWithShape="0">
                  <a:srgbClr val="000000"/>
                </a:outerShdw>
              </a:effectLst>
            </a:endParaRPr>
          </a:p>
        </p:txBody>
      </p:sp>
    </p:spTree>
    <p:extLst>
      <p:ext uri="{BB962C8B-B14F-4D97-AF65-F5344CB8AC3E}">
        <p14:creationId xmlns:p14="http://schemas.microsoft.com/office/powerpoint/2010/main" val="190253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ctrTitle"/>
          </p:nvPr>
        </p:nvSpPr>
        <p:spPr>
          <a:xfrm>
            <a:off x="-3204864" y="726675"/>
            <a:ext cx="13465496" cy="509114"/>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spc="5" dirty="0" smtClean="0"/>
              <a:t> </a:t>
            </a:r>
            <a:r>
              <a:rPr lang="en-US" b="1" u="sng" spc="5" dirty="0" smtClean="0"/>
              <a:t>Who </a:t>
            </a:r>
            <a:r>
              <a:rPr lang="en-US" b="1" u="sng" spc="5" dirty="0"/>
              <a:t>are the end users </a:t>
            </a:r>
            <a:r>
              <a:rPr lang="en-US" b="1" u="sng" spc="5" dirty="0" smtClean="0"/>
              <a:t>:</a:t>
            </a:r>
            <a:endParaRPr b="1" u="sng" dirty="0"/>
          </a:p>
        </p:txBody>
      </p:sp>
      <p:sp>
        <p:nvSpPr>
          <p:cNvPr id="6" name="Rectangle 5"/>
          <p:cNvSpPr/>
          <p:nvPr/>
        </p:nvSpPr>
        <p:spPr>
          <a:xfrm>
            <a:off x="323528" y="1628800"/>
            <a:ext cx="8712968" cy="5078313"/>
          </a:xfrm>
          <a:prstGeom prst="rect">
            <a:avLst/>
          </a:prstGeom>
          <a:noFill/>
        </p:spPr>
        <p:txBody>
          <a:bodyPr wrap="square" lIns="91440" tIns="45720" rIns="91440" bIns="45720">
            <a:spAutoFit/>
          </a:bodyPr>
          <a:lstStyle/>
          <a:p>
            <a:pPr marL="742950" indent="-742950">
              <a:buAutoNum type="arabicPeriod"/>
            </a:pP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HR Analyst</a:t>
            </a:r>
          </a:p>
          <a:p>
            <a:pPr marL="742950" indent="-742950">
              <a:buAutoNum type="arabicPeriod"/>
            </a:pP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Workforce Planner </a:t>
            </a:r>
          </a:p>
          <a:p>
            <a:pPr marL="742950" indent="-742950">
              <a:buAutoNum type="arabicPeriod"/>
            </a:pP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Talent Management Specialist</a:t>
            </a:r>
          </a:p>
          <a:p>
            <a:pPr marL="742950" indent="-742950">
              <a:buAutoNum type="arabicPeriod"/>
            </a:pP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Organizational Development Consultant </a:t>
            </a:r>
          </a:p>
          <a:p>
            <a:pPr marL="742950" indent="-742950">
              <a:buAutoNum type="arabicPeriod"/>
            </a:pP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Business Intelligence Analyst</a:t>
            </a:r>
          </a:p>
          <a:p>
            <a:pPr marL="742950" indent="-742950">
              <a:buAutoNum type="arabicPeriod"/>
            </a:pP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Data Scientist</a:t>
            </a:r>
          </a:p>
          <a:p>
            <a:pPr marL="742950" indent="-742950">
              <a:buAutoNum type="arabicPeriod"/>
            </a:pP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HR Manager</a:t>
            </a:r>
          </a:p>
          <a:p>
            <a:pPr marL="742950" indent="-742950">
              <a:buAutoNum type="arabicPeriod"/>
            </a:pP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Department Head</a:t>
            </a:r>
          </a:p>
          <a:p>
            <a:pPr marL="742950" indent="-742950">
              <a:buAutoNum type="arabicPeriod"/>
            </a:pP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CEO/CHRO/CFO</a:t>
            </a:r>
            <a:endParaRPr lang="en-IN" sz="3600" b="1" dirty="0">
              <a:ln w="17780" cmpd="sng">
                <a:solidFill>
                  <a:srgbClr val="FFFFFF"/>
                </a:solidFill>
                <a:prstDash val="solid"/>
                <a:miter lim="800000"/>
              </a:ln>
              <a:solidFill>
                <a:srgbClr val="002060"/>
              </a:solidFill>
              <a:effectLst>
                <a:outerShdw blurRad="50800" algn="tl" rotWithShape="0">
                  <a:srgbClr val="000000"/>
                </a:outerShdw>
              </a:effectLst>
            </a:endParaRPr>
          </a:p>
        </p:txBody>
      </p:sp>
    </p:spTree>
    <p:extLst>
      <p:ext uri="{BB962C8B-B14F-4D97-AF65-F5344CB8AC3E}">
        <p14:creationId xmlns:p14="http://schemas.microsoft.com/office/powerpoint/2010/main" val="116298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ctrTitle"/>
          </p:nvPr>
        </p:nvSpPr>
        <p:spPr>
          <a:xfrm>
            <a:off x="-3204864" y="726675"/>
            <a:ext cx="13465496" cy="509114"/>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spc="5" dirty="0" smtClean="0"/>
              <a:t> </a:t>
            </a:r>
            <a:r>
              <a:rPr lang="en-US" b="1" u="sng" spc="5" dirty="0" smtClean="0"/>
              <a:t>Our </a:t>
            </a:r>
            <a:r>
              <a:rPr lang="en-US" b="1" u="sng" spc="5" dirty="0"/>
              <a:t>Solution and it's valuable </a:t>
            </a:r>
            <a:r>
              <a:rPr lang="en-US" b="1" u="sng" spc="5" dirty="0" smtClean="0"/>
              <a:t>:</a:t>
            </a:r>
            <a:endParaRPr b="1" u="sng" dirty="0"/>
          </a:p>
        </p:txBody>
      </p:sp>
      <p:sp>
        <p:nvSpPr>
          <p:cNvPr id="6" name="Rectangle 5"/>
          <p:cNvSpPr/>
          <p:nvPr/>
        </p:nvSpPr>
        <p:spPr>
          <a:xfrm>
            <a:off x="251520" y="2564904"/>
            <a:ext cx="8712968" cy="4154984"/>
          </a:xfrm>
          <a:prstGeom prst="rect">
            <a:avLst/>
          </a:prstGeom>
          <a:noFill/>
        </p:spPr>
        <p:txBody>
          <a:bodyPr wrap="square" lIns="91440" tIns="45720" rIns="91440" bIns="45720">
            <a:spAutoFit/>
          </a:bodyPr>
          <a:lstStyle/>
          <a:p>
            <a:r>
              <a:rPr lang="en-US" sz="2400" b="1" u="sng" dirty="0">
                <a:ln w="17780" cmpd="sng">
                  <a:solidFill>
                    <a:srgbClr val="FFFFFF"/>
                  </a:solidFill>
                  <a:prstDash val="solid"/>
                  <a:miter lim="800000"/>
                </a:ln>
                <a:solidFill>
                  <a:srgbClr val="002060"/>
                </a:solidFill>
                <a:effectLst>
                  <a:outerShdw blurRad="50800" algn="tl" rotWithShape="0">
                    <a:srgbClr val="000000"/>
                  </a:outerShdw>
                </a:effectLst>
              </a:rPr>
              <a:t>Valuable </a:t>
            </a:r>
            <a:r>
              <a:rPr lang="en-US" sz="2400" b="1" u="sng" dirty="0" smtClean="0">
                <a:ln w="17780" cmpd="sng">
                  <a:solidFill>
                    <a:srgbClr val="FFFFFF"/>
                  </a:solidFill>
                  <a:prstDash val="solid"/>
                  <a:miter lim="800000"/>
                </a:ln>
                <a:solidFill>
                  <a:srgbClr val="002060"/>
                </a:solidFill>
                <a:effectLst>
                  <a:outerShdw blurRad="50800" algn="tl" rotWithShape="0">
                    <a:srgbClr val="000000"/>
                  </a:outerShdw>
                </a:effectLst>
              </a:rPr>
              <a:t>Proposition:</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a:t>
            </a:r>
          </a:p>
          <a:p>
            <a:endParaRPr lang="en-US" sz="2400" b="1" dirty="0">
              <a:ln w="17780" cmpd="sng">
                <a:solidFill>
                  <a:srgbClr val="FFFFFF"/>
                </a:solidFill>
                <a:prstDash val="solid"/>
                <a:miter lim="800000"/>
              </a:ln>
              <a:solidFill>
                <a:srgbClr val="002060"/>
              </a:solidFill>
              <a:effectLst>
                <a:outerShdw blurRad="50800" algn="tl" rotWithShape="0">
                  <a:srgbClr val="000000"/>
                </a:outerShdw>
              </a:effectLst>
            </a:endParaRPr>
          </a:p>
          <a:p>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Unlock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actionable insights from your employee data to inform strategic decisions, enhance employee experience, and drive business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outcomes. The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platform provides a comprehensive view of your workforce, enabling you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to</a:t>
            </a:r>
          </a:p>
          <a:p>
            <a:endPar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endParaRPr>
          </a:p>
          <a:p>
            <a:pPr marL="342900" indent="-342900">
              <a:buFont typeface="Wingdings" panose="05000000000000000000" pitchFamily="2" charset="2"/>
              <a:buChar char="Ø"/>
            </a:pP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Improve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employee engagement and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retention</a:t>
            </a:r>
          </a:p>
          <a:p>
            <a:pPr marL="342900" indent="-342900">
              <a:buFont typeface="Wingdings" panose="05000000000000000000" pitchFamily="2" charset="2"/>
              <a:buChar char="Ø"/>
            </a:pP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Optimize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talent development and succession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planning</a:t>
            </a:r>
          </a:p>
          <a:p>
            <a:pPr marL="342900" indent="-342900">
              <a:buFont typeface="Wingdings" panose="05000000000000000000" pitchFamily="2" charset="2"/>
              <a:buChar char="Ø"/>
            </a:pP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Enhance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diversity, equity, and inclusion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initiatives</a:t>
            </a:r>
          </a:p>
          <a:p>
            <a:pPr marL="342900" indent="-342900">
              <a:buFont typeface="Wingdings" panose="05000000000000000000" pitchFamily="2" charset="2"/>
              <a:buChar char="Ø"/>
            </a:pP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Boost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business revenue growth</a:t>
            </a:r>
            <a:endPar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endParaRPr>
          </a:p>
        </p:txBody>
      </p:sp>
      <p:sp>
        <p:nvSpPr>
          <p:cNvPr id="5" name="Rectangle 4"/>
          <p:cNvSpPr/>
          <p:nvPr/>
        </p:nvSpPr>
        <p:spPr>
          <a:xfrm>
            <a:off x="475928" y="1556792"/>
            <a:ext cx="8712968" cy="646331"/>
          </a:xfrm>
          <a:prstGeom prst="rect">
            <a:avLst/>
          </a:prstGeom>
          <a:noFill/>
        </p:spPr>
        <p:txBody>
          <a:bodyPr wrap="square" lIns="91440" tIns="45720" rIns="91440" bIns="45720">
            <a:spAutoFit/>
          </a:bodyPr>
          <a:lstStyle/>
          <a:p>
            <a:r>
              <a:rPr lang="en-US" sz="3600" b="1" u="sng" dirty="0">
                <a:ln w="17780" cmpd="sng">
                  <a:solidFill>
                    <a:srgbClr val="FFFFFF"/>
                  </a:solidFill>
                  <a:prstDash val="solid"/>
                  <a:miter lim="800000"/>
                </a:ln>
                <a:solidFill>
                  <a:srgbClr val="002060"/>
                </a:solidFill>
                <a:effectLst>
                  <a:outerShdw blurRad="50800" algn="tl" rotWithShape="0">
                    <a:srgbClr val="000000"/>
                  </a:outerShdw>
                </a:effectLst>
              </a:rPr>
              <a:t>Solution:</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rPr>
              <a:t> Employee </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Data Analysis Platform</a:t>
            </a:r>
            <a:endPar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endParaRPr>
          </a:p>
        </p:txBody>
      </p:sp>
    </p:spTree>
    <p:extLst>
      <p:ext uri="{BB962C8B-B14F-4D97-AF65-F5344CB8AC3E}">
        <p14:creationId xmlns:p14="http://schemas.microsoft.com/office/powerpoint/2010/main" val="190601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ctrTitle"/>
          </p:nvPr>
        </p:nvSpPr>
        <p:spPr>
          <a:xfrm>
            <a:off x="-3186011" y="198773"/>
            <a:ext cx="13465496" cy="509114"/>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spc="5" dirty="0" smtClean="0"/>
              <a:t> </a:t>
            </a:r>
            <a:r>
              <a:rPr lang="en-US" u="sng" spc="5" dirty="0" smtClean="0"/>
              <a:t>Dataset Description :</a:t>
            </a:r>
            <a:endParaRPr u="sng" dirty="0"/>
          </a:p>
        </p:txBody>
      </p:sp>
      <p:sp>
        <p:nvSpPr>
          <p:cNvPr id="6" name="Rectangle 5"/>
          <p:cNvSpPr/>
          <p:nvPr/>
        </p:nvSpPr>
        <p:spPr>
          <a:xfrm>
            <a:off x="251520" y="1700808"/>
            <a:ext cx="8712968" cy="4524315"/>
          </a:xfrm>
          <a:prstGeom prst="rect">
            <a:avLst/>
          </a:prstGeom>
          <a:noFill/>
        </p:spPr>
        <p:txBody>
          <a:bodyPr wrap="square" lIns="91440" tIns="45720" rIns="91440" bIns="45720">
            <a:spAutoFit/>
          </a:bodyPr>
          <a:lstStyle/>
          <a:p>
            <a:r>
              <a:rPr lang="en-US" sz="2400" b="1" u="sng" dirty="0">
                <a:ln w="17780" cmpd="sng">
                  <a:solidFill>
                    <a:srgbClr val="FFFFFF"/>
                  </a:solidFill>
                  <a:prstDash val="solid"/>
                  <a:miter lim="800000"/>
                </a:ln>
                <a:solidFill>
                  <a:srgbClr val="002060"/>
                </a:solidFill>
                <a:effectLst>
                  <a:outerShdw blurRad="50800" algn="tl" rotWithShape="0">
                    <a:srgbClr val="000000"/>
                  </a:outerShdw>
                </a:effectLst>
              </a:rPr>
              <a:t>Description</a:t>
            </a:r>
            <a:r>
              <a:rPr lang="en-US" sz="2400" b="1" u="sng" dirty="0" smtClean="0">
                <a:ln w="17780" cmpd="sng">
                  <a:solidFill>
                    <a:srgbClr val="FFFFFF"/>
                  </a:solidFill>
                  <a:prstDash val="solid"/>
                  <a:miter lim="800000"/>
                </a:ln>
                <a:solidFill>
                  <a:srgbClr val="002060"/>
                </a:solidFill>
                <a:effectLst>
                  <a:outerShdw blurRad="50800" algn="tl" rotWithShape="0">
                    <a:srgbClr val="000000"/>
                  </a:outerShdw>
                </a:effectLst>
              </a:rPr>
              <a:t>:</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This dataset contains comprehensive information about employees, including demographic, engagement, performance, talent development, and turnover data</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a:t>
            </a:r>
          </a:p>
          <a:p>
            <a:endPar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endParaRPr>
          </a:p>
          <a:p>
            <a:r>
              <a:rPr lang="en-US" sz="2400" b="1" u="sng" dirty="0" smtClean="0">
                <a:ln w="17780" cmpd="sng">
                  <a:solidFill>
                    <a:srgbClr val="FFFFFF"/>
                  </a:solidFill>
                  <a:prstDash val="solid"/>
                  <a:miter lim="800000"/>
                </a:ln>
                <a:solidFill>
                  <a:srgbClr val="002060"/>
                </a:solidFill>
                <a:effectLst>
                  <a:outerShdw blurRad="50800" algn="tl" rotWithShape="0">
                    <a:srgbClr val="000000"/>
                  </a:outerShdw>
                </a:effectLst>
              </a:rPr>
              <a:t>Dataset </a:t>
            </a:r>
            <a:r>
              <a:rPr lang="en-US" sz="2400" b="1" u="sng" dirty="0">
                <a:ln w="17780" cmpd="sng">
                  <a:solidFill>
                    <a:srgbClr val="FFFFFF"/>
                  </a:solidFill>
                  <a:prstDash val="solid"/>
                  <a:miter lim="800000"/>
                </a:ln>
                <a:solidFill>
                  <a:srgbClr val="002060"/>
                </a:solidFill>
                <a:effectLst>
                  <a:outerShdw blurRad="50800" algn="tl" rotWithShape="0">
                    <a:srgbClr val="000000"/>
                  </a:outerShdw>
                </a:effectLst>
              </a:rPr>
              <a:t>Structure</a:t>
            </a:r>
            <a:r>
              <a:rPr lang="en-US" sz="2400" b="1" u="sng" dirty="0" smtClean="0">
                <a:ln w="17780" cmpd="sng">
                  <a:solidFill>
                    <a:srgbClr val="FFFFFF"/>
                  </a:solidFill>
                  <a:prstDash val="solid"/>
                  <a:miter lim="800000"/>
                </a:ln>
                <a:solidFill>
                  <a:srgbClr val="002060"/>
                </a:solidFill>
                <a:effectLst>
                  <a:outerShdw blurRad="50800" algn="tl" rotWithShape="0">
                    <a:srgbClr val="000000"/>
                  </a:outerShdw>
                </a:effectLst>
              </a:rPr>
              <a:t>:</a:t>
            </a:r>
          </a:p>
          <a:p>
            <a:pPr marL="457200" indent="-457200">
              <a:buAutoNum type="arabicPeriod"/>
            </a:pP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Employee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ID (unique identifier</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a:t>
            </a:r>
          </a:p>
          <a:p>
            <a:pPr marL="457200" indent="-457200">
              <a:buAutoNum type="arabicPeriod"/>
            </a:pP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Demographic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Data </a:t>
            </a:r>
            <a:endPar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endParaRPr>
          </a:p>
          <a:p>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Age </a:t>
            </a: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Gender </a:t>
            </a: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Location</a:t>
            </a: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Department</a:t>
            </a: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Job Title</a:t>
            </a:r>
          </a:p>
        </p:txBody>
      </p:sp>
      <p:sp>
        <p:nvSpPr>
          <p:cNvPr id="5" name="Rectangle 4"/>
          <p:cNvSpPr/>
          <p:nvPr/>
        </p:nvSpPr>
        <p:spPr>
          <a:xfrm>
            <a:off x="491612" y="910461"/>
            <a:ext cx="8712968" cy="646331"/>
          </a:xfrm>
          <a:prstGeom prst="rect">
            <a:avLst/>
          </a:prstGeom>
          <a:noFill/>
        </p:spPr>
        <p:txBody>
          <a:bodyPr wrap="square" lIns="91440" tIns="45720" rIns="91440" bIns="45720">
            <a:spAutoFit/>
          </a:bodyPr>
          <a:lstStyle/>
          <a:p>
            <a:r>
              <a:rPr lang="en-US" sz="3600" b="1" u="sng" dirty="0">
                <a:ln w="17780" cmpd="sng">
                  <a:solidFill>
                    <a:srgbClr val="FFFFFF"/>
                  </a:solidFill>
                  <a:prstDash val="solid"/>
                  <a:miter lim="800000"/>
                </a:ln>
                <a:solidFill>
                  <a:srgbClr val="002060"/>
                </a:solidFill>
                <a:effectLst>
                  <a:outerShdw blurRad="50800" algn="tl" rotWithShape="0">
                    <a:srgbClr val="000000"/>
                  </a:outerShdw>
                </a:effectLst>
              </a:rPr>
              <a:t>Dataset Name:</a:t>
            </a:r>
            <a:r>
              <a:rPr lang="en-US" sz="3600" b="1" dirty="0">
                <a:ln w="17780" cmpd="sng">
                  <a:solidFill>
                    <a:srgbClr val="FFFFFF"/>
                  </a:solidFill>
                  <a:prstDash val="solid"/>
                  <a:miter lim="800000"/>
                </a:ln>
                <a:solidFill>
                  <a:srgbClr val="002060"/>
                </a:solidFill>
                <a:effectLst>
                  <a:outerShdw blurRad="50800" algn="tl" rotWithShape="0">
                    <a:srgbClr val="000000"/>
                  </a:outerShdw>
                </a:effectLst>
              </a:rPr>
              <a:t> Employee Insights Dataset</a:t>
            </a:r>
            <a:endParaRPr lang="en-US" sz="3600" b="1" dirty="0" smtClean="0">
              <a:ln w="17780" cmpd="sng">
                <a:solidFill>
                  <a:srgbClr val="FFFFFF"/>
                </a:solidFill>
                <a:prstDash val="solid"/>
                <a:miter lim="800000"/>
              </a:ln>
              <a:solidFill>
                <a:srgbClr val="002060"/>
              </a:solidFill>
              <a:effectLst>
                <a:outerShdw blurRad="50800" algn="tl" rotWithShape="0">
                  <a:srgbClr val="000000"/>
                </a:outerShdw>
              </a:effectLst>
            </a:endParaRPr>
          </a:p>
        </p:txBody>
      </p:sp>
    </p:spTree>
    <p:extLst>
      <p:ext uri="{BB962C8B-B14F-4D97-AF65-F5344CB8AC3E}">
        <p14:creationId xmlns:p14="http://schemas.microsoft.com/office/powerpoint/2010/main" val="17622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0" y="548680"/>
            <a:ext cx="8712968" cy="5632311"/>
          </a:xfrm>
          <a:prstGeom prst="rect">
            <a:avLst/>
          </a:prstGeom>
          <a:noFill/>
        </p:spPr>
        <p:txBody>
          <a:bodyPr wrap="square" lIns="91440" tIns="45720" rIns="91440" bIns="45720">
            <a:spAutoFit/>
          </a:bodyPr>
          <a:lstStyle/>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3. Employee Engagement Data </a:t>
            </a:r>
            <a:endPar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endParaRP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Satisfaction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scores </a:t>
            </a:r>
          </a:p>
          <a:p>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Engagement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surveys </a:t>
            </a:r>
            <a:endPar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endParaRP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Feedback forms</a:t>
            </a:r>
          </a:p>
          <a:p>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4</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Performance Data </a:t>
            </a:r>
            <a:endPar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endParaRP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Performance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evaluations </a:t>
            </a:r>
            <a:endPar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endParaRP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Goal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achievement    - Skill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assessments</a:t>
            </a:r>
          </a:p>
          <a:p>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5</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Talent Development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Data</a:t>
            </a: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Training participation</a:t>
            </a:r>
            <a:b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b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Certification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programs </a:t>
            </a:r>
            <a:endPar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endParaRP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Career progression</a:t>
            </a:r>
          </a:p>
          <a:p>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6</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Turnover and Retention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Data</a:t>
            </a: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Tenure</a:t>
            </a: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Separation reasons</a:t>
            </a:r>
          </a:p>
          <a:p>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 </a:t>
            </a:r>
            <a:r>
              <a:rPr lang="en-US" sz="2400" b="1" dirty="0" smtClean="0">
                <a:ln w="17780" cmpd="sng">
                  <a:solidFill>
                    <a:srgbClr val="FFFFFF"/>
                  </a:solidFill>
                  <a:prstDash val="solid"/>
                  <a:miter lim="800000"/>
                </a:ln>
                <a:solidFill>
                  <a:srgbClr val="002060"/>
                </a:solidFill>
                <a:effectLst>
                  <a:outerShdw blurRad="50800" algn="tl" rotWithShape="0">
                    <a:srgbClr val="000000"/>
                  </a:outerShdw>
                </a:effectLst>
              </a:rPr>
              <a:t>     * Exit </a:t>
            </a:r>
            <a:r>
              <a:rPr lang="en-US" sz="2400" b="1" dirty="0">
                <a:ln w="17780" cmpd="sng">
                  <a:solidFill>
                    <a:srgbClr val="FFFFFF"/>
                  </a:solidFill>
                  <a:prstDash val="solid"/>
                  <a:miter lim="800000"/>
                </a:ln>
                <a:solidFill>
                  <a:srgbClr val="002060"/>
                </a:solidFill>
                <a:effectLst>
                  <a:outerShdw blurRad="50800" algn="tl" rotWithShape="0">
                    <a:srgbClr val="000000"/>
                  </a:outerShdw>
                </a:effectLst>
              </a:rPr>
              <a:t>interviews</a:t>
            </a:r>
          </a:p>
        </p:txBody>
      </p:sp>
      <p:sp>
        <p:nvSpPr>
          <p:cNvPr id="7" name="Rectangle 6"/>
          <p:cNvSpPr/>
          <p:nvPr/>
        </p:nvSpPr>
        <p:spPr>
          <a:xfrm>
            <a:off x="5580112" y="15375"/>
            <a:ext cx="3627388" cy="646331"/>
          </a:xfrm>
          <a:prstGeom prst="rect">
            <a:avLst/>
          </a:prstGeom>
        </p:spPr>
        <p:txBody>
          <a:bodyPr wrap="square">
            <a:spAutoFit/>
          </a:bodyPr>
          <a:lstStyle/>
          <a:p>
            <a:pPr lvl="0" algn="ctr"/>
            <a:r>
              <a:rPr lang="en-US" b="1" dirty="0" smtClean="0">
                <a:ln w="11430"/>
                <a:gradFill>
                  <a:gsLst>
                    <a:gs pos="0">
                      <a:srgbClr val="F96A1B">
                        <a:tint val="70000"/>
                        <a:satMod val="245000"/>
                      </a:srgbClr>
                    </a:gs>
                    <a:gs pos="75000">
                      <a:srgbClr val="F96A1B">
                        <a:tint val="90000"/>
                        <a:shade val="60000"/>
                        <a:satMod val="240000"/>
                      </a:srgbClr>
                    </a:gs>
                    <a:gs pos="100000">
                      <a:srgbClr val="F96A1B">
                        <a:tint val="100000"/>
                        <a:shade val="50000"/>
                        <a:satMod val="240000"/>
                      </a:srgbClr>
                    </a:gs>
                  </a:gsLst>
                  <a:lin ang="5400000"/>
                </a:gradFill>
                <a:effectLst>
                  <a:outerShdw blurRad="50800" dist="39000" dir="5460000" algn="tl">
                    <a:srgbClr val="000000">
                      <a:alpha val="38000"/>
                    </a:srgbClr>
                  </a:outerShdw>
                </a:effectLst>
              </a:rPr>
              <a:t>8</a:t>
            </a:r>
            <a:r>
              <a:rPr lang="en-US" b="1" baseline="30000" dirty="0" smtClean="0">
                <a:ln w="11430"/>
                <a:gradFill>
                  <a:gsLst>
                    <a:gs pos="0">
                      <a:srgbClr val="F96A1B">
                        <a:tint val="70000"/>
                        <a:satMod val="245000"/>
                      </a:srgbClr>
                    </a:gs>
                    <a:gs pos="75000">
                      <a:srgbClr val="F96A1B">
                        <a:tint val="90000"/>
                        <a:shade val="60000"/>
                        <a:satMod val="240000"/>
                      </a:srgbClr>
                    </a:gs>
                    <a:gs pos="100000">
                      <a:srgbClr val="F96A1B">
                        <a:tint val="100000"/>
                        <a:shade val="50000"/>
                        <a:satMod val="240000"/>
                      </a:srgbClr>
                    </a:gs>
                  </a:gsLst>
                  <a:lin ang="5400000"/>
                </a:gradFill>
                <a:effectLst>
                  <a:outerShdw blurRad="50800" dist="39000" dir="5460000" algn="tl">
                    <a:srgbClr val="000000">
                      <a:alpha val="38000"/>
                    </a:srgbClr>
                  </a:outerShdw>
                </a:effectLst>
              </a:rPr>
              <a:t>th</a:t>
            </a:r>
            <a:r>
              <a:rPr lang="en-US" b="1" dirty="0" smtClean="0">
                <a:ln w="11430"/>
                <a:gradFill>
                  <a:gsLst>
                    <a:gs pos="0">
                      <a:srgbClr val="F96A1B">
                        <a:tint val="70000"/>
                        <a:satMod val="245000"/>
                      </a:srgbClr>
                    </a:gs>
                    <a:gs pos="75000">
                      <a:srgbClr val="F96A1B">
                        <a:tint val="90000"/>
                        <a:shade val="60000"/>
                        <a:satMod val="240000"/>
                      </a:srgbClr>
                    </a:gs>
                    <a:gs pos="100000">
                      <a:srgbClr val="F96A1B">
                        <a:tint val="100000"/>
                        <a:shade val="50000"/>
                        <a:satMod val="240000"/>
                      </a:srgbClr>
                    </a:gs>
                  </a:gsLst>
                  <a:lin ang="5400000"/>
                </a:gradFill>
                <a:effectLst>
                  <a:outerShdw blurRad="50800" dist="39000" dir="5460000" algn="tl">
                    <a:srgbClr val="000000">
                      <a:alpha val="38000"/>
                    </a:srgbClr>
                  </a:outerShdw>
                </a:effectLst>
              </a:rPr>
              <a:t> Slide (Part 2)</a:t>
            </a:r>
          </a:p>
          <a:p>
            <a:pPr lvl="0" algn="ctr"/>
            <a:endParaRPr lang="en-US" b="1" dirty="0">
              <a:ln w="11430"/>
              <a:gradFill>
                <a:gsLst>
                  <a:gs pos="0">
                    <a:srgbClr val="F96A1B">
                      <a:tint val="70000"/>
                      <a:satMod val="245000"/>
                    </a:srgbClr>
                  </a:gs>
                  <a:gs pos="75000">
                    <a:srgbClr val="F96A1B">
                      <a:tint val="90000"/>
                      <a:shade val="60000"/>
                      <a:satMod val="240000"/>
                    </a:srgbClr>
                  </a:gs>
                  <a:gs pos="100000">
                    <a:srgbClr val="F96A1B">
                      <a:tint val="100000"/>
                      <a:shade val="50000"/>
                      <a:satMod val="240000"/>
                    </a:srgb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4696924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62</TotalTime>
  <Words>437</Words>
  <Application>Microsoft Office PowerPoint</Application>
  <PresentationFormat>On-screen Show (4:3)</PresentationFormat>
  <Paragraphs>85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   Employee Data Analysis using Excel  </vt:lpstr>
      <vt:lpstr> PROJECT TITLE :</vt:lpstr>
      <vt:lpstr> AGENDA :</vt:lpstr>
      <vt:lpstr> PROBLEM STATEMENT :</vt:lpstr>
      <vt:lpstr> PROJECT OVERVIEW :</vt:lpstr>
      <vt:lpstr> Who are the end users :</vt:lpstr>
      <vt:lpstr> Our Solution and it's valuable :</vt:lpstr>
      <vt:lpstr> Dataset Description :</vt:lpstr>
      <vt:lpstr>PowerPoint Presentation</vt:lpstr>
      <vt:lpstr> Modelling Approach :</vt:lpstr>
      <vt:lpstr> RESULT AND DISCUSSION :</vt:lpstr>
      <vt:lpstr>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VISHAL</dc:creator>
  <cp:lastModifiedBy>VISHAL</cp:lastModifiedBy>
  <cp:revision>7</cp:revision>
  <dcterms:created xsi:type="dcterms:W3CDTF">2024-09-16T16:41:09Z</dcterms:created>
  <dcterms:modified xsi:type="dcterms:W3CDTF">2024-09-17T02:20:57Z</dcterms:modified>
</cp:coreProperties>
</file>