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5" r:id="rId3"/>
    <p:sldId id="256" r:id="rId4"/>
    <p:sldId id="258" r:id="rId5"/>
    <p:sldId id="259" r:id="rId6"/>
    <p:sldId id="260" r:id="rId7"/>
    <p:sldId id="269" r:id="rId8"/>
    <p:sldId id="270" r:id="rId9"/>
    <p:sldId id="268" r:id="rId10"/>
    <p:sldId id="261" r:id="rId11"/>
    <p:sldId id="262" r:id="rId12"/>
    <p:sldId id="263" r:id="rId13"/>
    <p:sldId id="264" r:id="rId14"/>
    <p:sldId id="266"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7FC919-8E9F-4954-BD25-256562352F6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190070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7FC919-8E9F-4954-BD25-256562352F6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174530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7FC919-8E9F-4954-BD25-256562352F6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5B267-1381-4D73-9C52-9E7CEFA7E0A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018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7FC919-8E9F-4954-BD25-256562352F6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636181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7FC919-8E9F-4954-BD25-256562352F6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5B267-1381-4D73-9C52-9E7CEFA7E0A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1176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7FC919-8E9F-4954-BD25-256562352F6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1970652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7FC919-8E9F-4954-BD25-256562352F6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41307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7FC919-8E9F-4954-BD25-256562352F6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320721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7FC919-8E9F-4954-BD25-256562352F6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416974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7FC919-8E9F-4954-BD25-256562352F6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335245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7FC919-8E9F-4954-BD25-256562352F6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975164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7FC919-8E9F-4954-BD25-256562352F6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236398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7FC919-8E9F-4954-BD25-256562352F6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121484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FC919-8E9F-4954-BD25-256562352F6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425925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7FC919-8E9F-4954-BD25-256562352F6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49217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7FC919-8E9F-4954-BD25-256562352F6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C5B267-1381-4D73-9C52-9E7CEFA7E0AF}" type="slidenum">
              <a:rPr lang="en-IN" smtClean="0"/>
              <a:t>‹#›</a:t>
            </a:fld>
            <a:endParaRPr lang="en-IN"/>
          </a:p>
        </p:txBody>
      </p:sp>
    </p:spTree>
    <p:extLst>
      <p:ext uri="{BB962C8B-B14F-4D97-AF65-F5344CB8AC3E}">
        <p14:creationId xmlns:p14="http://schemas.microsoft.com/office/powerpoint/2010/main" val="33926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7FC919-8E9F-4954-BD25-256562352F6F}" type="datetimeFigureOut">
              <a:rPr lang="en-IN" smtClean="0"/>
              <a:t>08-07-2024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C5B267-1381-4D73-9C52-9E7CEFA7E0AF}" type="slidenum">
              <a:rPr lang="en-IN" smtClean="0"/>
              <a:t>‹#›</a:t>
            </a:fld>
            <a:endParaRPr lang="en-IN"/>
          </a:p>
        </p:txBody>
      </p:sp>
    </p:spTree>
    <p:extLst>
      <p:ext uri="{BB962C8B-B14F-4D97-AF65-F5344CB8AC3E}">
        <p14:creationId xmlns:p14="http://schemas.microsoft.com/office/powerpoint/2010/main" val="5488661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9FB7E0-DF1B-0EEC-9022-555E1743F91E}"/>
              </a:ext>
            </a:extLst>
          </p:cNvPr>
          <p:cNvSpPr>
            <a:spLocks noGrp="1"/>
          </p:cNvSpPr>
          <p:nvPr>
            <p:ph type="ctrTitle"/>
          </p:nvPr>
        </p:nvSpPr>
        <p:spPr>
          <a:xfrm>
            <a:off x="-176981" y="924232"/>
            <a:ext cx="9291483" cy="2841468"/>
          </a:xfrm>
        </p:spPr>
        <p:txBody>
          <a:bodyPr/>
          <a:lstStyle/>
          <a:p>
            <a:r>
              <a:rPr lang="en-IN" dirty="0"/>
              <a:t>Automatic Speech Recognition for Sanskrit Vedas using Wav2Vec 2.0</a:t>
            </a:r>
          </a:p>
        </p:txBody>
      </p:sp>
      <p:sp>
        <p:nvSpPr>
          <p:cNvPr id="5" name="Subtitle 4">
            <a:extLst>
              <a:ext uri="{FF2B5EF4-FFF2-40B4-BE49-F238E27FC236}">
                <a16:creationId xmlns:a16="http://schemas.microsoft.com/office/drawing/2014/main" id="{8C1A24B7-98AA-51FE-9235-EF3B945D4A56}"/>
              </a:ext>
            </a:extLst>
          </p:cNvPr>
          <p:cNvSpPr>
            <a:spLocks noGrp="1"/>
          </p:cNvSpPr>
          <p:nvPr>
            <p:ph type="subTitle" idx="1"/>
          </p:nvPr>
        </p:nvSpPr>
        <p:spPr>
          <a:xfrm>
            <a:off x="681158" y="5137374"/>
            <a:ext cx="7766936" cy="1096899"/>
          </a:xfrm>
        </p:spPr>
        <p:txBody>
          <a:bodyPr/>
          <a:lstStyle/>
          <a:p>
            <a:r>
              <a:rPr lang="en-IN" dirty="0"/>
              <a:t>By Lambu Kushi Reddy</a:t>
            </a:r>
          </a:p>
        </p:txBody>
      </p:sp>
    </p:spTree>
    <p:extLst>
      <p:ext uri="{BB962C8B-B14F-4D97-AF65-F5344CB8AC3E}">
        <p14:creationId xmlns:p14="http://schemas.microsoft.com/office/powerpoint/2010/main" val="238656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1F51-B41C-4E42-7EA7-504676C24B7B}"/>
              </a:ext>
            </a:extLst>
          </p:cNvPr>
          <p:cNvSpPr>
            <a:spLocks noGrp="1"/>
          </p:cNvSpPr>
          <p:nvPr>
            <p:ph type="title"/>
          </p:nvPr>
        </p:nvSpPr>
        <p:spPr>
          <a:xfrm>
            <a:off x="677334" y="609600"/>
            <a:ext cx="8596668" cy="580103"/>
          </a:xfrm>
        </p:spPr>
        <p:txBody>
          <a:bodyPr>
            <a:normAutofit fontScale="90000"/>
          </a:bodyPr>
          <a:lstStyle/>
          <a:p>
            <a:r>
              <a:rPr lang="en-IN" dirty="0"/>
              <a:t>Finetuning Wav2Vec 2.0</a:t>
            </a:r>
          </a:p>
        </p:txBody>
      </p:sp>
      <p:sp>
        <p:nvSpPr>
          <p:cNvPr id="3" name="Content Placeholder 2">
            <a:extLst>
              <a:ext uri="{FF2B5EF4-FFF2-40B4-BE49-F238E27FC236}">
                <a16:creationId xmlns:a16="http://schemas.microsoft.com/office/drawing/2014/main" id="{DFBE2D24-F044-9642-6517-790E0E53CAD9}"/>
              </a:ext>
            </a:extLst>
          </p:cNvPr>
          <p:cNvSpPr>
            <a:spLocks noGrp="1"/>
          </p:cNvSpPr>
          <p:nvPr>
            <p:ph idx="1"/>
          </p:nvPr>
        </p:nvSpPr>
        <p:spPr>
          <a:xfrm>
            <a:off x="677334" y="2035279"/>
            <a:ext cx="9567879" cy="4684510"/>
          </a:xfrm>
        </p:spPr>
        <p:txBody>
          <a:bodyPr/>
          <a:lstStyle/>
          <a:p>
            <a:pPr marL="0" indent="0" algn="l">
              <a:buNone/>
            </a:pPr>
            <a:r>
              <a:rPr lang="en-IN" sz="1800" b="0" i="0" u="none" strike="noStrike" baseline="0" dirty="0">
                <a:latin typeface="CMR12"/>
              </a:rPr>
              <a:t>1. Specifically, I worked </a:t>
            </a:r>
            <a:r>
              <a:rPr lang="en-US" sz="1800" b="0" i="0" u="none" strike="noStrike" baseline="0" dirty="0">
                <a:latin typeface="CMR12"/>
              </a:rPr>
              <a:t>with the XLRS-53 model, which requires a specialized tokenizer called Wav2Vec2CTCTokenizer</a:t>
            </a:r>
          </a:p>
          <a:p>
            <a:pPr marL="0" indent="0" algn="l">
              <a:buNone/>
            </a:pPr>
            <a:endParaRPr lang="en-US" dirty="0">
              <a:latin typeface="CMR12"/>
            </a:endParaRPr>
          </a:p>
          <a:p>
            <a:pPr marL="0" indent="0" algn="l">
              <a:buNone/>
            </a:pPr>
            <a:r>
              <a:rPr lang="en-US" dirty="0">
                <a:latin typeface="CMR12"/>
              </a:rPr>
              <a:t>2. T</a:t>
            </a:r>
            <a:r>
              <a:rPr lang="en-US" sz="1800" b="0" i="0" u="none" strike="noStrike" baseline="0" dirty="0">
                <a:latin typeface="CMR12"/>
              </a:rPr>
              <a:t>o transcribe speech accurately, a linear layer is added on top of the transformer block to classify each context representation into a token class.</a:t>
            </a:r>
          </a:p>
          <a:p>
            <a:pPr marL="0" indent="0" algn="l">
              <a:buNone/>
            </a:pPr>
            <a:endParaRPr lang="en-US" dirty="0">
              <a:latin typeface="CMR12"/>
            </a:endParaRPr>
          </a:p>
          <a:p>
            <a:pPr marL="0" indent="0" algn="l">
              <a:buNone/>
            </a:pPr>
            <a:r>
              <a:rPr lang="en-US" sz="1800" b="0" i="0" u="none" strike="noStrike" baseline="0" dirty="0">
                <a:latin typeface="CMR12"/>
              </a:rPr>
              <a:t>3. The size of the output layer of this linear layer corresponds to the number of tokens in the vocabulary, which is defined based on the labeled dataset used for fine-tuning.</a:t>
            </a:r>
          </a:p>
          <a:p>
            <a:pPr marL="0" indent="0" algn="l">
              <a:buNone/>
            </a:pPr>
            <a:endParaRPr lang="en-US" dirty="0">
              <a:latin typeface="CMR12"/>
            </a:endParaRPr>
          </a:p>
          <a:p>
            <a:pPr marL="0" indent="0" algn="l">
              <a:buNone/>
            </a:pPr>
            <a:r>
              <a:rPr lang="en-US" sz="1800" b="0" i="0" u="none" strike="noStrike" baseline="0" dirty="0">
                <a:latin typeface="CMR12"/>
              </a:rPr>
              <a:t>4. By establishing the vocabulary, I ensured that the tokenizer could accurately decode the model’s output classes into the corresponding transcription text</a:t>
            </a:r>
            <a:endParaRPr lang="en-IN" dirty="0"/>
          </a:p>
        </p:txBody>
      </p:sp>
      <p:sp>
        <p:nvSpPr>
          <p:cNvPr id="4" name="Title 1">
            <a:extLst>
              <a:ext uri="{FF2B5EF4-FFF2-40B4-BE49-F238E27FC236}">
                <a16:creationId xmlns:a16="http://schemas.microsoft.com/office/drawing/2014/main" id="{7600DCE3-ADE0-04E3-0616-310C6FBBBA4E}"/>
              </a:ext>
            </a:extLst>
          </p:cNvPr>
          <p:cNvSpPr txBox="1">
            <a:spLocks/>
          </p:cNvSpPr>
          <p:nvPr/>
        </p:nvSpPr>
        <p:spPr>
          <a:xfrm>
            <a:off x="677334" y="1322439"/>
            <a:ext cx="8781298" cy="811161"/>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t>Preparing Tokenizer, Feature Extractor</a:t>
            </a:r>
          </a:p>
        </p:txBody>
      </p:sp>
    </p:spTree>
    <p:extLst>
      <p:ext uri="{BB962C8B-B14F-4D97-AF65-F5344CB8AC3E}">
        <p14:creationId xmlns:p14="http://schemas.microsoft.com/office/powerpoint/2010/main" val="410354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B6D93F-927F-A2A2-79D9-F6B82E0F286C}"/>
              </a:ext>
            </a:extLst>
          </p:cNvPr>
          <p:cNvSpPr>
            <a:spLocks noGrp="1"/>
          </p:cNvSpPr>
          <p:nvPr>
            <p:ph type="title"/>
          </p:nvPr>
        </p:nvSpPr>
        <p:spPr>
          <a:xfrm>
            <a:off x="677334" y="609600"/>
            <a:ext cx="8596668" cy="717755"/>
          </a:xfrm>
        </p:spPr>
        <p:txBody>
          <a:bodyPr>
            <a:normAutofit/>
          </a:bodyPr>
          <a:lstStyle/>
          <a:p>
            <a:r>
              <a:rPr lang="en-IN" sz="3200" b="0" i="0" u="none" strike="noStrike" baseline="0" dirty="0"/>
              <a:t>Preprocessing and Tokenization</a:t>
            </a:r>
            <a:endParaRPr lang="en-IN" sz="3200" dirty="0"/>
          </a:p>
        </p:txBody>
      </p:sp>
      <p:sp>
        <p:nvSpPr>
          <p:cNvPr id="5" name="Content Placeholder 4">
            <a:extLst>
              <a:ext uri="{FF2B5EF4-FFF2-40B4-BE49-F238E27FC236}">
                <a16:creationId xmlns:a16="http://schemas.microsoft.com/office/drawing/2014/main" id="{72B5D699-3E26-929A-6B4D-902A339358A0}"/>
              </a:ext>
            </a:extLst>
          </p:cNvPr>
          <p:cNvSpPr>
            <a:spLocks noGrp="1"/>
          </p:cNvSpPr>
          <p:nvPr>
            <p:ph idx="1"/>
          </p:nvPr>
        </p:nvSpPr>
        <p:spPr>
          <a:xfrm>
            <a:off x="677333" y="1327355"/>
            <a:ext cx="9400731" cy="4921045"/>
          </a:xfrm>
        </p:spPr>
        <p:txBody>
          <a:bodyPr>
            <a:normAutofit fontScale="92500"/>
          </a:bodyPr>
          <a:lstStyle/>
          <a:p>
            <a:pPr marL="0" indent="0" algn="l">
              <a:buNone/>
            </a:pPr>
            <a:r>
              <a:rPr lang="en-US" sz="1800" b="0" i="0" u="none" strike="noStrike" baseline="0" dirty="0">
                <a:latin typeface="CMR12"/>
              </a:rPr>
              <a:t>1. Noticed the presence of special characters </a:t>
            </a:r>
            <a:r>
              <a:rPr lang="en-IN" sz="1800" b="0" i="0" u="none" strike="noStrike" baseline="0" dirty="0">
                <a:latin typeface="CMR12"/>
              </a:rPr>
              <a:t>like ,.?!;:. </a:t>
            </a:r>
            <a:r>
              <a:rPr lang="en-US" sz="1800" b="0" i="0" u="none" strike="noStrike" baseline="0" dirty="0">
                <a:latin typeface="CMR12"/>
              </a:rPr>
              <a:t>I decided to remove them because these characters don’t correspond to distinct sound</a:t>
            </a:r>
          </a:p>
          <a:p>
            <a:pPr marL="0" indent="0" algn="l">
              <a:buNone/>
            </a:pPr>
            <a:endParaRPr lang="en-IN" dirty="0">
              <a:latin typeface="CMR12"/>
            </a:endParaRPr>
          </a:p>
          <a:p>
            <a:pPr marL="0" indent="0" algn="l">
              <a:buNone/>
            </a:pPr>
            <a:r>
              <a:rPr lang="en-IN" dirty="0">
                <a:latin typeface="CMR12"/>
              </a:rPr>
              <a:t>2. To build the vocabulary, I </a:t>
            </a:r>
            <a:r>
              <a:rPr lang="en-US" sz="1800" b="0" i="0" u="none" strike="noStrike" baseline="0" dirty="0">
                <a:latin typeface="CMR12"/>
              </a:rPr>
              <a:t>opted to extract all distinct letters from the training and test data.</a:t>
            </a:r>
          </a:p>
          <a:p>
            <a:pPr marL="0" indent="0" algn="l">
              <a:buNone/>
            </a:pPr>
            <a:endParaRPr lang="en-US" dirty="0">
              <a:latin typeface="CMR12"/>
            </a:endParaRPr>
          </a:p>
          <a:p>
            <a:pPr marL="0" indent="0" algn="l">
              <a:buNone/>
            </a:pPr>
            <a:r>
              <a:rPr lang="en-IN" sz="1800" b="0" i="0" u="none" strike="noStrike" baseline="0" dirty="0">
                <a:latin typeface="CMR12"/>
              </a:rPr>
              <a:t>3. I also added a </a:t>
            </a:r>
            <a:r>
              <a:rPr lang="en-US" sz="1800" b="0" i="0" u="none" strike="noStrike" baseline="0" dirty="0">
                <a:latin typeface="CMR12"/>
              </a:rPr>
              <a:t>padding token, representing CTC’s ”blank token,” which is essential for the CTC</a:t>
            </a:r>
          </a:p>
          <a:p>
            <a:pPr marL="0" indent="0" algn="l">
              <a:buNone/>
            </a:pPr>
            <a:r>
              <a:rPr lang="en-IN" sz="1800" b="0" i="0" u="none" strike="noStrike" baseline="0" dirty="0">
                <a:latin typeface="CMR12"/>
              </a:rPr>
              <a:t>algorithm.</a:t>
            </a:r>
          </a:p>
          <a:p>
            <a:pPr marL="0" indent="0" algn="l">
              <a:buNone/>
            </a:pPr>
            <a:endParaRPr lang="en-IN" dirty="0">
              <a:latin typeface="CMR12"/>
            </a:endParaRPr>
          </a:p>
          <a:p>
            <a:pPr marL="0" indent="0" algn="l">
              <a:buNone/>
            </a:pPr>
            <a:r>
              <a:rPr lang="en-IN" sz="1800" b="0" i="0" u="none" strike="noStrike" baseline="0" dirty="0">
                <a:latin typeface="CMR12"/>
              </a:rPr>
              <a:t>4. </a:t>
            </a:r>
            <a:r>
              <a:rPr lang="en-US" sz="1800" b="0" i="0" u="none" strike="noStrike" baseline="0" dirty="0">
                <a:latin typeface="CMR12"/>
              </a:rPr>
              <a:t>The CTC blank character makes it possible to filter out the duplicate characters. For example let’s look at the last word from the predicted sequence, _ER_RRR_ORR. Without the CTC blank token, the word looked like this:</a:t>
            </a:r>
          </a:p>
          <a:p>
            <a:pPr marL="0" indent="0" algn="ctr">
              <a:buNone/>
            </a:pPr>
            <a:r>
              <a:rPr lang="en-US" sz="1800" b="0" i="0" u="none" strike="noStrike" baseline="0" dirty="0">
                <a:latin typeface="CMR12"/>
              </a:rPr>
              <a:t>ERRRRORR</a:t>
            </a:r>
            <a:endParaRPr lang="en-US" dirty="0">
              <a:latin typeface="CMR12"/>
            </a:endParaRPr>
          </a:p>
          <a:p>
            <a:pPr marL="0" indent="0" algn="l">
              <a:buNone/>
            </a:pPr>
            <a:r>
              <a:rPr lang="en-US" dirty="0">
                <a:latin typeface="CMR12"/>
              </a:rPr>
              <a:t>5. If we were to simply remove duplicate characters, this would become EROR. That’s clearly not the correct spelling. But with the CTC blank token we can remove the duplicates in each group, so that:</a:t>
            </a:r>
            <a:endParaRPr lang="en-US" sz="1800" b="0" i="0" u="none" strike="noStrike" baseline="0" dirty="0">
              <a:latin typeface="CMR12"/>
            </a:endParaRPr>
          </a:p>
          <a:p>
            <a:pPr marL="0" indent="0" algn="l">
              <a:buNone/>
            </a:pPr>
            <a:endParaRPr lang="en-IN" sz="1800" b="0" i="0" u="none" strike="noStrike" baseline="0" dirty="0">
              <a:latin typeface="CMR12"/>
            </a:endParaRPr>
          </a:p>
          <a:p>
            <a:pPr marL="0" indent="0" algn="l">
              <a:buNone/>
            </a:pPr>
            <a:endParaRPr lang="en-IN" dirty="0">
              <a:latin typeface="CMR12"/>
            </a:endParaRPr>
          </a:p>
        </p:txBody>
      </p:sp>
    </p:spTree>
    <p:extLst>
      <p:ext uri="{BB962C8B-B14F-4D97-AF65-F5344CB8AC3E}">
        <p14:creationId xmlns:p14="http://schemas.microsoft.com/office/powerpoint/2010/main" val="300834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3AF2E35-7C67-8E8A-B8E1-4EAFB8540603}"/>
              </a:ext>
            </a:extLst>
          </p:cNvPr>
          <p:cNvSpPr>
            <a:spLocks noGrp="1"/>
          </p:cNvSpPr>
          <p:nvPr>
            <p:ph idx="1"/>
          </p:nvPr>
        </p:nvSpPr>
        <p:spPr>
          <a:xfrm>
            <a:off x="677334" y="894735"/>
            <a:ext cx="9017272" cy="5353665"/>
          </a:xfrm>
        </p:spPr>
        <p:txBody>
          <a:bodyPr>
            <a:normAutofit/>
          </a:bodyPr>
          <a:lstStyle/>
          <a:p>
            <a:pPr marL="0" indent="0" algn="ctr">
              <a:buNone/>
            </a:pPr>
            <a:r>
              <a:rPr lang="en-US" sz="1800" b="0" i="0" u="none" strike="noStrike" baseline="0" dirty="0">
                <a:latin typeface="CMR12"/>
              </a:rPr>
              <a:t>_ER_RRR_ORR </a:t>
            </a:r>
            <a:r>
              <a:rPr lang="en-IN" b="0" i="0" dirty="0">
                <a:solidFill>
                  <a:srgbClr val="4B5563"/>
                </a:solidFill>
                <a:effectLst/>
                <a:highlight>
                  <a:srgbClr val="FFFFFF"/>
                </a:highlight>
                <a:latin typeface="Source Sans Pro" panose="020B0503030403020204" pitchFamily="34" charset="0"/>
              </a:rPr>
              <a:t>becomes _ER_R_OR</a:t>
            </a:r>
            <a:endParaRPr lang="en-US" sz="1800" b="0" i="0" u="none" strike="noStrike" baseline="0" dirty="0">
              <a:latin typeface="CMR12"/>
            </a:endParaRPr>
          </a:p>
          <a:p>
            <a:pPr marL="0" indent="0">
              <a:buNone/>
            </a:pPr>
            <a:endParaRPr lang="en-US" dirty="0">
              <a:latin typeface="CMR12"/>
            </a:endParaRPr>
          </a:p>
          <a:p>
            <a:pPr marL="0" indent="0">
              <a:buNone/>
            </a:pPr>
            <a:r>
              <a:rPr lang="en-US" sz="1800" b="0" i="0" u="none" strike="noStrike" baseline="0" dirty="0">
                <a:latin typeface="CMR12"/>
              </a:rPr>
              <a:t>6. With the vocabulary comprising 43 tokens, including all letters of the alphabet and special characters like ”” and ’, I saved it as a JSON file.</a:t>
            </a:r>
          </a:p>
          <a:p>
            <a:pPr marL="0" indent="0">
              <a:buNone/>
            </a:pPr>
            <a:endParaRPr lang="en-US" dirty="0">
              <a:latin typeface="CMR12"/>
            </a:endParaRPr>
          </a:p>
          <a:p>
            <a:pPr marL="0" indent="0">
              <a:buNone/>
            </a:pPr>
            <a:r>
              <a:rPr lang="en-US" dirty="0">
                <a:latin typeface="CMR12"/>
              </a:rPr>
              <a:t>7. D</a:t>
            </a:r>
            <a:r>
              <a:rPr lang="en-US" sz="1800" b="0" i="0" u="none" strike="noStrike" baseline="0" dirty="0">
                <a:latin typeface="CMR12"/>
              </a:rPr>
              <a:t>efined a data collator tailored to the XLRS model’s </a:t>
            </a:r>
            <a:r>
              <a:rPr lang="en-IN" sz="1800" b="0" i="0" u="none" strike="noStrike" baseline="0" dirty="0">
                <a:latin typeface="CMR12"/>
              </a:rPr>
              <a:t>requirements. </a:t>
            </a:r>
            <a:r>
              <a:rPr lang="en-US" sz="1800" b="0" i="0" u="none" strike="noStrike" baseline="0" dirty="0">
                <a:latin typeface="CMR12"/>
              </a:rPr>
              <a:t>Unlike common data collators, this one treated input values and labels differently, applying separate padding functions to them.</a:t>
            </a:r>
          </a:p>
          <a:p>
            <a:pPr marL="0" indent="0">
              <a:buNone/>
            </a:pPr>
            <a:endParaRPr lang="en-US" dirty="0">
              <a:latin typeface="CMR12"/>
            </a:endParaRPr>
          </a:p>
          <a:p>
            <a:pPr marL="0" indent="0" algn="l">
              <a:buNone/>
            </a:pPr>
            <a:r>
              <a:rPr lang="en-US" dirty="0">
                <a:latin typeface="CMR12"/>
              </a:rPr>
              <a:t>8. </a:t>
            </a:r>
            <a:r>
              <a:rPr lang="en-US" sz="1800" b="0" i="0" u="none" strike="noStrike" baseline="0" dirty="0">
                <a:latin typeface="CMR12"/>
              </a:rPr>
              <a:t>The vocabulary size for the IAST text is determined to be 43. The model is trained on a 16 GB GPU, utilizing a batch size of 8 and a learning rate of 0.0001. </a:t>
            </a:r>
            <a:endParaRPr lang="en-IN" dirty="0"/>
          </a:p>
        </p:txBody>
      </p:sp>
    </p:spTree>
    <p:extLst>
      <p:ext uri="{BB962C8B-B14F-4D97-AF65-F5344CB8AC3E}">
        <p14:creationId xmlns:p14="http://schemas.microsoft.com/office/powerpoint/2010/main" val="10067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F8CDCA-33FD-0B93-6418-F86FA81A09A6}"/>
              </a:ext>
            </a:extLst>
          </p:cNvPr>
          <p:cNvSpPr>
            <a:spLocks noGrp="1"/>
          </p:cNvSpPr>
          <p:nvPr>
            <p:ph type="title"/>
          </p:nvPr>
        </p:nvSpPr>
        <p:spPr>
          <a:xfrm>
            <a:off x="677334" y="609600"/>
            <a:ext cx="8596668" cy="619432"/>
          </a:xfrm>
        </p:spPr>
        <p:txBody>
          <a:bodyPr>
            <a:normAutofit fontScale="90000"/>
          </a:bodyPr>
          <a:lstStyle/>
          <a:p>
            <a:r>
              <a:rPr lang="en-IN" dirty="0"/>
              <a:t>Results: </a:t>
            </a:r>
          </a:p>
        </p:txBody>
      </p:sp>
      <p:sp>
        <p:nvSpPr>
          <p:cNvPr id="5" name="Content Placeholder 4">
            <a:extLst>
              <a:ext uri="{FF2B5EF4-FFF2-40B4-BE49-F238E27FC236}">
                <a16:creationId xmlns:a16="http://schemas.microsoft.com/office/drawing/2014/main" id="{606E04FB-5376-C268-76C9-F2C87A84BE14}"/>
              </a:ext>
            </a:extLst>
          </p:cNvPr>
          <p:cNvSpPr>
            <a:spLocks noGrp="1"/>
          </p:cNvSpPr>
          <p:nvPr>
            <p:ph idx="1"/>
          </p:nvPr>
        </p:nvSpPr>
        <p:spPr>
          <a:xfrm>
            <a:off x="677333" y="1366685"/>
            <a:ext cx="8968111" cy="4674678"/>
          </a:xfrm>
        </p:spPr>
        <p:txBody>
          <a:bodyPr/>
          <a:lstStyle/>
          <a:p>
            <a:pPr marL="0" indent="0" algn="l">
              <a:buNone/>
            </a:pPr>
            <a:r>
              <a:rPr lang="en-US" sz="1800" b="0" i="0" u="none" strike="noStrike" baseline="0" dirty="0">
                <a:latin typeface="CMR12"/>
              </a:rPr>
              <a:t>Word Error Rate: WER, derived from a comprehensive analysis of substitutions, insertions, and deletions relative to a reference transcription, provides a macro-level assessment of an ASR system’s accuracy.</a:t>
            </a:r>
          </a:p>
          <a:p>
            <a:pPr marL="0" indent="0" algn="l">
              <a:buNone/>
            </a:pPr>
            <a:r>
              <a:rPr lang="en-US" dirty="0">
                <a:latin typeface="CMR12"/>
              </a:rPr>
              <a:t>   </a:t>
            </a:r>
            <a:endParaRPr lang="en-US" sz="1800" b="0" i="0" u="none" strike="noStrike" baseline="0" dirty="0">
              <a:latin typeface="CMR12"/>
            </a:endParaRPr>
          </a:p>
          <a:p>
            <a:pPr marL="0" indent="0" algn="l">
              <a:buNone/>
            </a:pPr>
            <a:endParaRPr lang="en-US" dirty="0">
              <a:latin typeface="CMR12"/>
            </a:endParaRPr>
          </a:p>
          <a:p>
            <a:pPr marL="0" indent="0" algn="l">
              <a:buNone/>
            </a:pPr>
            <a:r>
              <a:rPr lang="en-US" sz="1800" b="0" i="0" u="none" strike="noStrike" baseline="0" dirty="0">
                <a:latin typeface="CMR12"/>
              </a:rPr>
              <a:t>Character Error Rate: In contrast, CER delves deeper, scrutinizing accuracy at the character level, thereby offering a more granular understanding of performance.</a:t>
            </a:r>
            <a:endParaRPr lang="en-IN" dirty="0"/>
          </a:p>
        </p:txBody>
      </p:sp>
      <p:pic>
        <p:nvPicPr>
          <p:cNvPr id="7" name="Picture 6">
            <a:extLst>
              <a:ext uri="{FF2B5EF4-FFF2-40B4-BE49-F238E27FC236}">
                <a16:creationId xmlns:a16="http://schemas.microsoft.com/office/drawing/2014/main" id="{2B138E6F-95AD-8760-AF1A-CD4AB738BE6B}"/>
              </a:ext>
            </a:extLst>
          </p:cNvPr>
          <p:cNvPicPr>
            <a:picLocks noChangeAspect="1"/>
          </p:cNvPicPr>
          <p:nvPr/>
        </p:nvPicPr>
        <p:blipFill>
          <a:blip r:embed="rId2"/>
          <a:stretch>
            <a:fillRect/>
          </a:stretch>
        </p:blipFill>
        <p:spPr>
          <a:xfrm>
            <a:off x="1828308" y="3926473"/>
            <a:ext cx="6253590" cy="1304287"/>
          </a:xfrm>
          <a:prstGeom prst="rect">
            <a:avLst/>
          </a:prstGeom>
        </p:spPr>
      </p:pic>
      <p:pic>
        <p:nvPicPr>
          <p:cNvPr id="8" name="Picture 7">
            <a:extLst>
              <a:ext uri="{FF2B5EF4-FFF2-40B4-BE49-F238E27FC236}">
                <a16:creationId xmlns:a16="http://schemas.microsoft.com/office/drawing/2014/main" id="{3D4798E8-1142-041A-DCDC-09A8A16E4C88}"/>
              </a:ext>
            </a:extLst>
          </p:cNvPr>
          <p:cNvPicPr>
            <a:picLocks noChangeAspect="1"/>
          </p:cNvPicPr>
          <p:nvPr/>
        </p:nvPicPr>
        <p:blipFill>
          <a:blip r:embed="rId3"/>
          <a:stretch>
            <a:fillRect/>
          </a:stretch>
        </p:blipFill>
        <p:spPr>
          <a:xfrm>
            <a:off x="2546556" y="2231924"/>
            <a:ext cx="3746350" cy="795458"/>
          </a:xfrm>
          <a:prstGeom prst="rect">
            <a:avLst/>
          </a:prstGeom>
        </p:spPr>
      </p:pic>
    </p:spTree>
    <p:extLst>
      <p:ext uri="{BB962C8B-B14F-4D97-AF65-F5344CB8AC3E}">
        <p14:creationId xmlns:p14="http://schemas.microsoft.com/office/powerpoint/2010/main" val="66431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C08022C-5C6F-EB5F-81D5-485CD15906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059" y="968912"/>
            <a:ext cx="3951925" cy="1302339"/>
          </a:xfrm>
        </p:spPr>
      </p:pic>
      <p:pic>
        <p:nvPicPr>
          <p:cNvPr id="9" name="Picture 8">
            <a:extLst>
              <a:ext uri="{FF2B5EF4-FFF2-40B4-BE49-F238E27FC236}">
                <a16:creationId xmlns:a16="http://schemas.microsoft.com/office/drawing/2014/main" id="{7F2DCA7D-6408-EBB4-24D8-B5CB138A7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697" y="2355439"/>
            <a:ext cx="4150130" cy="1528302"/>
          </a:xfrm>
          <a:prstGeom prst="rect">
            <a:avLst/>
          </a:prstGeom>
        </p:spPr>
      </p:pic>
      <p:pic>
        <p:nvPicPr>
          <p:cNvPr id="11" name="Picture 10">
            <a:extLst>
              <a:ext uri="{FF2B5EF4-FFF2-40B4-BE49-F238E27FC236}">
                <a16:creationId xmlns:a16="http://schemas.microsoft.com/office/drawing/2014/main" id="{EA22BEF2-3D2F-6F8D-204A-DA8E64E2F5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059" y="4036757"/>
            <a:ext cx="3953484" cy="1704848"/>
          </a:xfrm>
          <a:prstGeom prst="rect">
            <a:avLst/>
          </a:prstGeom>
        </p:spPr>
      </p:pic>
    </p:spTree>
    <p:extLst>
      <p:ext uri="{BB962C8B-B14F-4D97-AF65-F5344CB8AC3E}">
        <p14:creationId xmlns:p14="http://schemas.microsoft.com/office/powerpoint/2010/main" val="198404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F8CDCA-33FD-0B93-6418-F86FA81A09A6}"/>
              </a:ext>
            </a:extLst>
          </p:cNvPr>
          <p:cNvSpPr>
            <a:spLocks noGrp="1"/>
          </p:cNvSpPr>
          <p:nvPr>
            <p:ph type="title"/>
          </p:nvPr>
        </p:nvSpPr>
        <p:spPr>
          <a:xfrm>
            <a:off x="677334" y="609600"/>
            <a:ext cx="8596668" cy="619432"/>
          </a:xfrm>
        </p:spPr>
        <p:txBody>
          <a:bodyPr>
            <a:normAutofit fontScale="90000"/>
          </a:bodyPr>
          <a:lstStyle/>
          <a:p>
            <a:r>
              <a:rPr lang="en-IN" dirty="0"/>
              <a:t>Conclusion:</a:t>
            </a:r>
          </a:p>
        </p:txBody>
      </p:sp>
      <p:sp>
        <p:nvSpPr>
          <p:cNvPr id="5" name="Content Placeholder 4">
            <a:extLst>
              <a:ext uri="{FF2B5EF4-FFF2-40B4-BE49-F238E27FC236}">
                <a16:creationId xmlns:a16="http://schemas.microsoft.com/office/drawing/2014/main" id="{606E04FB-5376-C268-76C9-F2C87A84BE14}"/>
              </a:ext>
            </a:extLst>
          </p:cNvPr>
          <p:cNvSpPr>
            <a:spLocks noGrp="1"/>
          </p:cNvSpPr>
          <p:nvPr>
            <p:ph idx="1"/>
          </p:nvPr>
        </p:nvSpPr>
        <p:spPr>
          <a:xfrm>
            <a:off x="677333" y="1366685"/>
            <a:ext cx="8968111" cy="4674678"/>
          </a:xfrm>
        </p:spPr>
        <p:txBody>
          <a:bodyPr>
            <a:normAutofit/>
          </a:bodyPr>
          <a:lstStyle/>
          <a:p>
            <a:pPr marL="0" indent="0" algn="l">
              <a:buNone/>
            </a:pPr>
            <a:r>
              <a:rPr lang="en-US" dirty="0"/>
              <a:t>1.After extensive training and meticulous refinement, I am proud to present the culmination of our efforts: an Automatic Speech Recognition (ASR) system tailored specifically for the Sanskrit language, leveraging the cutting-edge Wav2Vec2 architecture.</a:t>
            </a:r>
          </a:p>
          <a:p>
            <a:pPr marL="0" indent="0" algn="l">
              <a:buNone/>
            </a:pPr>
            <a:r>
              <a:rPr lang="en-US" dirty="0"/>
              <a:t>2. The successful deployment of this ASR system marks a significant milestone in advancing natural language processing for Sanskrit, opening doors to a wide range of applications, from educational tools to historical research. </a:t>
            </a:r>
          </a:p>
          <a:p>
            <a:pPr marL="0" indent="0" algn="l">
              <a:buNone/>
            </a:pPr>
            <a:r>
              <a:rPr lang="en-US" dirty="0"/>
              <a:t>3. As we look to the future, our ASR system stands as a testament to the potential of combining linguistic expertise with cutting-edge technology to preserve and promote the rich heritage of Sanskrit language and culture.</a:t>
            </a:r>
          </a:p>
          <a:p>
            <a:pPr marL="0" indent="0" algn="l">
              <a:buNone/>
            </a:pPr>
            <a:r>
              <a:rPr lang="en-US" dirty="0"/>
              <a:t>4. In conclusion, this project represents a harmonious synergy of tradition and innovation, empowering users to interact with Sanskrit language in unprecedented ways and paving the path for further advancements in speech recognition technology for underrepresented languages.</a:t>
            </a:r>
            <a:endParaRPr lang="en-IN" dirty="0"/>
          </a:p>
        </p:txBody>
      </p:sp>
    </p:spTree>
    <p:extLst>
      <p:ext uri="{BB962C8B-B14F-4D97-AF65-F5344CB8AC3E}">
        <p14:creationId xmlns:p14="http://schemas.microsoft.com/office/powerpoint/2010/main" val="378001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A72D6C-0981-AEB5-BDF9-736889E91420}"/>
              </a:ext>
            </a:extLst>
          </p:cNvPr>
          <p:cNvSpPr>
            <a:spLocks noGrp="1"/>
          </p:cNvSpPr>
          <p:nvPr>
            <p:ph idx="1"/>
          </p:nvPr>
        </p:nvSpPr>
        <p:spPr/>
        <p:txBody>
          <a:bodyPr/>
          <a:lstStyle/>
          <a:p>
            <a:endParaRPr lang="en-IN"/>
          </a:p>
        </p:txBody>
      </p:sp>
      <p:sp>
        <p:nvSpPr>
          <p:cNvPr id="4" name="TextBox 3">
            <a:extLst>
              <a:ext uri="{FF2B5EF4-FFF2-40B4-BE49-F238E27FC236}">
                <a16:creationId xmlns:a16="http://schemas.microsoft.com/office/drawing/2014/main" id="{63E6F397-E548-1605-3691-EE23EBEBE665}"/>
              </a:ext>
            </a:extLst>
          </p:cNvPr>
          <p:cNvSpPr txBox="1"/>
          <p:nvPr/>
        </p:nvSpPr>
        <p:spPr>
          <a:xfrm>
            <a:off x="3755923" y="2241754"/>
            <a:ext cx="3667432" cy="369332"/>
          </a:xfrm>
          <a:prstGeom prst="rect">
            <a:avLst/>
          </a:prstGeom>
          <a:noFill/>
        </p:spPr>
        <p:txBody>
          <a:bodyPr wrap="square" rtlCol="0">
            <a:spAutoFit/>
          </a:bodyPr>
          <a:lstStyle/>
          <a:p>
            <a:r>
              <a:rPr lang="en-IN" dirty="0"/>
              <a:t>THANK YOU</a:t>
            </a:r>
          </a:p>
        </p:txBody>
      </p:sp>
    </p:spTree>
    <p:extLst>
      <p:ext uri="{BB962C8B-B14F-4D97-AF65-F5344CB8AC3E}">
        <p14:creationId xmlns:p14="http://schemas.microsoft.com/office/powerpoint/2010/main" val="209910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D1520-F892-F629-B59D-8994338680C9}"/>
              </a:ext>
            </a:extLst>
          </p:cNvPr>
          <p:cNvSpPr>
            <a:spLocks noGrp="1"/>
          </p:cNvSpPr>
          <p:nvPr>
            <p:ph type="title"/>
          </p:nvPr>
        </p:nvSpPr>
        <p:spPr>
          <a:xfrm>
            <a:off x="1525365" y="2334345"/>
            <a:ext cx="3095796" cy="1278466"/>
          </a:xfrm>
        </p:spPr>
        <p:txBody>
          <a:bodyPr>
            <a:normAutofit/>
          </a:bodyPr>
          <a:lstStyle/>
          <a:p>
            <a:r>
              <a:rPr lang="en-IN" sz="3000" dirty="0"/>
              <a:t>Contents:</a:t>
            </a:r>
          </a:p>
        </p:txBody>
      </p:sp>
      <p:sp>
        <p:nvSpPr>
          <p:cNvPr id="3" name="Content Placeholder 2">
            <a:extLst>
              <a:ext uri="{FF2B5EF4-FFF2-40B4-BE49-F238E27FC236}">
                <a16:creationId xmlns:a16="http://schemas.microsoft.com/office/drawing/2014/main" id="{AFA1C879-C2B9-E614-E307-9F90E8158384}"/>
              </a:ext>
            </a:extLst>
          </p:cNvPr>
          <p:cNvSpPr>
            <a:spLocks noGrp="1"/>
          </p:cNvSpPr>
          <p:nvPr>
            <p:ph idx="1"/>
          </p:nvPr>
        </p:nvSpPr>
        <p:spPr>
          <a:xfrm>
            <a:off x="4927609" y="849592"/>
            <a:ext cx="4513541" cy="5526437"/>
          </a:xfrm>
        </p:spPr>
        <p:txBody>
          <a:bodyPr/>
          <a:lstStyle/>
          <a:p>
            <a:pPr>
              <a:buFont typeface="+mj-lt"/>
              <a:buAutoNum type="arabicPeriod"/>
            </a:pPr>
            <a:r>
              <a:rPr lang="en-IN" dirty="0">
                <a:effectLst/>
              </a:rPr>
              <a:t>Introduction</a:t>
            </a:r>
          </a:p>
          <a:p>
            <a:pPr>
              <a:buFont typeface="+mj-lt"/>
              <a:buAutoNum type="arabicPeriod"/>
            </a:pPr>
            <a:r>
              <a:rPr lang="en-IN" dirty="0">
                <a:effectLst/>
              </a:rPr>
              <a:t>Labelled Data Preparation</a:t>
            </a:r>
          </a:p>
          <a:p>
            <a:pPr>
              <a:buFont typeface="+mj-lt"/>
              <a:buAutoNum type="arabicPeriod"/>
            </a:pPr>
            <a:r>
              <a:rPr lang="en-IN" dirty="0">
                <a:effectLst/>
              </a:rPr>
              <a:t>Data Preprocessing</a:t>
            </a:r>
          </a:p>
          <a:p>
            <a:pPr>
              <a:buFont typeface="+mj-lt"/>
              <a:buAutoNum type="arabicPeriod"/>
            </a:pPr>
            <a:r>
              <a:rPr lang="en-IN" dirty="0"/>
              <a:t>Challenges faced during Audio – Text Alignment.</a:t>
            </a:r>
            <a:endParaRPr lang="en-IN" dirty="0">
              <a:effectLst/>
            </a:endParaRPr>
          </a:p>
          <a:p>
            <a:pPr>
              <a:buFont typeface="+mj-lt"/>
              <a:buAutoNum type="arabicPeriod"/>
            </a:pPr>
            <a:r>
              <a:rPr lang="en-IN" dirty="0">
                <a:effectLst/>
              </a:rPr>
              <a:t>Exploratory Data Analysis </a:t>
            </a:r>
          </a:p>
          <a:p>
            <a:pPr>
              <a:buFont typeface="+mj-lt"/>
              <a:buAutoNum type="arabicPeriod"/>
            </a:pPr>
            <a:r>
              <a:rPr lang="en-IN" sz="1800" b="0" i="0" u="none" strike="noStrike" baseline="0" dirty="0"/>
              <a:t>Transliterating Devanagari Script to IAST</a:t>
            </a:r>
            <a:endParaRPr lang="en-IN" dirty="0">
              <a:effectLst/>
            </a:endParaRPr>
          </a:p>
          <a:p>
            <a:pPr>
              <a:buFont typeface="+mj-lt"/>
              <a:buAutoNum type="arabicPeriod"/>
            </a:pPr>
            <a:r>
              <a:rPr lang="en-IN" dirty="0">
                <a:effectLst/>
              </a:rPr>
              <a:t>Finetuning Wav2Vec 2.0</a:t>
            </a:r>
          </a:p>
          <a:p>
            <a:pPr>
              <a:buFont typeface="+mj-lt"/>
              <a:buAutoNum type="arabicPeriod"/>
            </a:pPr>
            <a:r>
              <a:rPr lang="en-IN" dirty="0">
                <a:effectLst/>
              </a:rPr>
              <a:t>Results</a:t>
            </a:r>
          </a:p>
          <a:p>
            <a:pPr>
              <a:buFont typeface="+mj-lt"/>
              <a:buAutoNum type="arabicPeriod"/>
            </a:pPr>
            <a:r>
              <a:rPr lang="en-IN" dirty="0">
                <a:effectLst/>
              </a:rPr>
              <a:t>Conclusion</a:t>
            </a:r>
          </a:p>
          <a:p>
            <a:endParaRPr lang="en-IN" dirty="0"/>
          </a:p>
        </p:txBody>
      </p:sp>
    </p:spTree>
    <p:extLst>
      <p:ext uri="{BB962C8B-B14F-4D97-AF65-F5344CB8AC3E}">
        <p14:creationId xmlns:p14="http://schemas.microsoft.com/office/powerpoint/2010/main" val="3972026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85D629-300E-BA1D-EEFC-478E7A239534}"/>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7D7AFBBD-2520-0C81-4503-A18C7455F00F}"/>
              </a:ext>
            </a:extLst>
          </p:cNvPr>
          <p:cNvSpPr>
            <a:spLocks noGrp="1"/>
          </p:cNvSpPr>
          <p:nvPr>
            <p:ph idx="1"/>
          </p:nvPr>
        </p:nvSpPr>
        <p:spPr>
          <a:xfrm>
            <a:off x="677334" y="1376517"/>
            <a:ext cx="8596668" cy="4664846"/>
          </a:xfrm>
        </p:spPr>
        <p:txBody>
          <a:bodyPr/>
          <a:lstStyle/>
          <a:p>
            <a:pPr marL="0" indent="0" algn="l">
              <a:buNone/>
            </a:pPr>
            <a:r>
              <a:rPr lang="en-US" dirty="0">
                <a:latin typeface="CMR12"/>
              </a:rPr>
              <a:t>1. </a:t>
            </a:r>
            <a:r>
              <a:rPr lang="en-US" sz="1800" b="0" i="0" u="none" strike="noStrike" baseline="0" dirty="0">
                <a:latin typeface="CMR12"/>
              </a:rPr>
              <a:t>Only 1% of the world’s languages are thought to contain the bare minimum of data required to train an ASR.</a:t>
            </a:r>
          </a:p>
          <a:p>
            <a:pPr algn="l">
              <a:buAutoNum type="arabicPeriod"/>
            </a:pPr>
            <a:endParaRPr lang="en-US" dirty="0">
              <a:latin typeface="CMR12"/>
            </a:endParaRPr>
          </a:p>
          <a:p>
            <a:pPr marL="0" indent="0" algn="l">
              <a:buNone/>
            </a:pPr>
            <a:r>
              <a:rPr lang="en-US" sz="1800" b="0" i="0" u="none" strike="noStrike" baseline="0" dirty="0">
                <a:latin typeface="CMR12"/>
              </a:rPr>
              <a:t>2. The Indian constitution’s eighth schedule includes 22 official languages, the majority of which have little resources. Among them is Sanskrit, which is regarded as the second-oldest language after Tamil.</a:t>
            </a:r>
          </a:p>
          <a:p>
            <a:pPr marL="0" indent="0" algn="l">
              <a:buNone/>
            </a:pPr>
            <a:endParaRPr lang="en-US" dirty="0">
              <a:latin typeface="CMR12"/>
            </a:endParaRPr>
          </a:p>
          <a:p>
            <a:pPr marL="0" indent="0" algn="l">
              <a:buNone/>
            </a:pPr>
            <a:r>
              <a:rPr lang="en-US" dirty="0">
                <a:latin typeface="CMR12"/>
              </a:rPr>
              <a:t>3. </a:t>
            </a:r>
            <a:r>
              <a:rPr lang="en-US" sz="1800" b="0" i="0" u="none" strike="noStrike" baseline="0" dirty="0">
                <a:latin typeface="CMR12"/>
              </a:rPr>
              <a:t>Given the aforementioned factors, Sanskrit takes on great significance even though it is not frequently employed for active communication</a:t>
            </a:r>
          </a:p>
          <a:p>
            <a:pPr marL="0" indent="0" algn="l">
              <a:buNone/>
            </a:pPr>
            <a:endParaRPr lang="en-US" dirty="0">
              <a:latin typeface="CMR12"/>
            </a:endParaRPr>
          </a:p>
          <a:p>
            <a:pPr marL="0" indent="0" algn="l">
              <a:buNone/>
            </a:pPr>
            <a:r>
              <a:rPr lang="en-US" dirty="0">
                <a:latin typeface="CMR12"/>
              </a:rPr>
              <a:t>4. </a:t>
            </a:r>
            <a:r>
              <a:rPr lang="en-US" sz="1800" b="0" i="0" u="none" strike="noStrike" baseline="0" dirty="0">
                <a:latin typeface="CMR12"/>
              </a:rPr>
              <a:t>This motivates us to investigate the application of some of the state-of-the-art technologies and techniques towards building a Sanskrit ASR.</a:t>
            </a:r>
            <a:endParaRPr lang="en-IN" dirty="0"/>
          </a:p>
        </p:txBody>
      </p:sp>
    </p:spTree>
    <p:extLst>
      <p:ext uri="{BB962C8B-B14F-4D97-AF65-F5344CB8AC3E}">
        <p14:creationId xmlns:p14="http://schemas.microsoft.com/office/powerpoint/2010/main" val="6497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C448EE-DFB4-F4E4-2086-304016766A20}"/>
              </a:ext>
            </a:extLst>
          </p:cNvPr>
          <p:cNvSpPr>
            <a:spLocks noGrp="1"/>
          </p:cNvSpPr>
          <p:nvPr>
            <p:ph type="title"/>
          </p:nvPr>
        </p:nvSpPr>
        <p:spPr>
          <a:xfrm>
            <a:off x="677334" y="609600"/>
            <a:ext cx="8596668" cy="835742"/>
          </a:xfrm>
        </p:spPr>
        <p:txBody>
          <a:bodyPr/>
          <a:lstStyle/>
          <a:p>
            <a:r>
              <a:rPr lang="en-IN" dirty="0"/>
              <a:t>Data Acquisition and Preprocessing</a:t>
            </a:r>
          </a:p>
        </p:txBody>
      </p:sp>
      <p:sp>
        <p:nvSpPr>
          <p:cNvPr id="5" name="Content Placeholder 4">
            <a:extLst>
              <a:ext uri="{FF2B5EF4-FFF2-40B4-BE49-F238E27FC236}">
                <a16:creationId xmlns:a16="http://schemas.microsoft.com/office/drawing/2014/main" id="{7737057C-0125-F034-D3D1-6A2A9EED529D}"/>
              </a:ext>
            </a:extLst>
          </p:cNvPr>
          <p:cNvSpPr>
            <a:spLocks noGrp="1"/>
          </p:cNvSpPr>
          <p:nvPr>
            <p:ph idx="1"/>
          </p:nvPr>
        </p:nvSpPr>
        <p:spPr>
          <a:xfrm>
            <a:off x="677334" y="1445343"/>
            <a:ext cx="8596668" cy="4596020"/>
          </a:xfrm>
        </p:spPr>
        <p:txBody>
          <a:bodyPr>
            <a:normAutofit fontScale="92500" lnSpcReduction="20000"/>
          </a:bodyPr>
          <a:lstStyle/>
          <a:p>
            <a:pPr marL="0" indent="0">
              <a:buNone/>
            </a:pPr>
            <a:r>
              <a:rPr lang="en-US" dirty="0">
                <a:solidFill>
                  <a:srgbClr val="000000"/>
                </a:solidFill>
                <a:latin typeface="Arial" panose="020B0604020202020204" pitchFamily="34" charset="0"/>
              </a:rPr>
              <a:t>1. M</a:t>
            </a:r>
            <a:r>
              <a:rPr lang="en-US" sz="1800" b="0" i="0" u="none" strike="noStrike" dirty="0">
                <a:solidFill>
                  <a:srgbClr val="000000"/>
                </a:solidFill>
                <a:effectLst/>
                <a:latin typeface="Arial" panose="020B0604020202020204" pitchFamily="34" charset="0"/>
              </a:rPr>
              <a:t>eticulously extracted textual content corresponding to the 20 </a:t>
            </a:r>
            <a:r>
              <a:rPr lang="en-US" sz="1800" b="0" i="0" u="none" strike="noStrike" dirty="0" err="1">
                <a:solidFill>
                  <a:srgbClr val="000000"/>
                </a:solidFill>
                <a:effectLst/>
                <a:latin typeface="Arial" panose="020B0604020202020204" pitchFamily="34" charset="0"/>
              </a:rPr>
              <a:t>Kandas</a:t>
            </a:r>
            <a:r>
              <a:rPr lang="en-US" sz="1800" b="0" i="0" u="none" strike="noStrike" dirty="0">
                <a:solidFill>
                  <a:srgbClr val="000000"/>
                </a:solidFill>
                <a:effectLst/>
                <a:latin typeface="Arial" panose="020B0604020202020204" pitchFamily="34" charset="0"/>
              </a:rPr>
              <a:t> of the Atharvaveda from wikisource.org using the Beautiful Soup library.</a:t>
            </a:r>
          </a:p>
          <a:p>
            <a:pPr marL="0" indent="0">
              <a:buNone/>
            </a:pPr>
            <a:endParaRPr lang="en-US" sz="1800" b="0" i="0" u="none" strike="noStrike" dirty="0">
              <a:solidFill>
                <a:srgbClr val="000000"/>
              </a:solidFill>
              <a:effectLst/>
              <a:latin typeface="Arial" panose="020B0604020202020204" pitchFamily="34" charset="0"/>
            </a:endParaRPr>
          </a:p>
          <a:p>
            <a:pPr marL="0" indent="0">
              <a:buNone/>
            </a:pPr>
            <a:r>
              <a:rPr lang="en-US" sz="1800" b="0" i="0" u="none" strike="noStrike" dirty="0">
                <a:solidFill>
                  <a:srgbClr val="000000"/>
                </a:solidFill>
                <a:effectLst/>
                <a:latin typeface="Arial" panose="020B0604020202020204" pitchFamily="34" charset="0"/>
              </a:rPr>
              <a:t>2. </a:t>
            </a:r>
            <a:r>
              <a:rPr lang="en-US" dirty="0">
                <a:solidFill>
                  <a:srgbClr val="000000"/>
                </a:solidFill>
                <a:latin typeface="Arial" panose="020B0604020202020204" pitchFamily="34" charset="0"/>
              </a:rPr>
              <a:t>Filtered</a:t>
            </a:r>
            <a:r>
              <a:rPr lang="en-US" sz="1800" b="0" i="0" u="none" strike="noStrike" dirty="0">
                <a:solidFill>
                  <a:srgbClr val="000000"/>
                </a:solidFill>
                <a:effectLst/>
                <a:latin typeface="Arial" panose="020B0604020202020204" pitchFamily="34" charset="0"/>
              </a:rPr>
              <a:t> out non-textual elements such as images and numbers, </a:t>
            </a:r>
            <a:r>
              <a:rPr lang="en-US" dirty="0">
                <a:solidFill>
                  <a:srgbClr val="000000"/>
                </a:solidFill>
                <a:latin typeface="Arial" panose="020B0604020202020204" pitchFamily="34" charset="0"/>
              </a:rPr>
              <a:t>I </a:t>
            </a:r>
            <a:r>
              <a:rPr lang="en-US" sz="1800" b="0" i="0" u="none" strike="noStrike" dirty="0">
                <a:solidFill>
                  <a:srgbClr val="000000"/>
                </a:solidFill>
                <a:effectLst/>
                <a:latin typeface="Arial" panose="020B0604020202020204" pitchFamily="34" charset="0"/>
              </a:rPr>
              <a:t>ensured that only pure textual content was captured.</a:t>
            </a:r>
          </a:p>
          <a:p>
            <a:pPr marL="0" indent="0">
              <a:buNone/>
            </a:pPr>
            <a:endParaRPr lang="en-US" dirty="0">
              <a:solidFill>
                <a:srgbClr val="000000"/>
              </a:solidFill>
              <a:latin typeface="Arial" panose="020B0604020202020204" pitchFamily="34" charset="0"/>
            </a:endParaRPr>
          </a:p>
          <a:p>
            <a:pPr marL="0" indent="0">
              <a:buNone/>
            </a:pPr>
            <a:r>
              <a:rPr lang="en-US" sz="1800" b="0" i="0" u="none" strike="noStrike" dirty="0">
                <a:solidFill>
                  <a:srgbClr val="000000"/>
                </a:solidFill>
                <a:effectLst/>
                <a:latin typeface="Arial" panose="020B0604020202020204" pitchFamily="34" charset="0"/>
              </a:rPr>
              <a:t>3. Subsequently, each segment of text was methodically organized and stored into individual text files. Each Kanda of Atharvaveda was allocated its own text file.</a:t>
            </a:r>
          </a:p>
          <a:p>
            <a:pPr marL="0" indent="0">
              <a:buNone/>
            </a:pPr>
            <a:endParaRPr lang="en-US" dirty="0">
              <a:solidFill>
                <a:srgbClr val="000000"/>
              </a:solidFill>
              <a:latin typeface="Arial" panose="020B0604020202020204" pitchFamily="34" charset="0"/>
            </a:endParaRPr>
          </a:p>
          <a:p>
            <a:pPr marL="0" indent="0">
              <a:buNone/>
            </a:pPr>
            <a:r>
              <a:rPr lang="en-US" sz="1800" b="0" i="0" u="none" strike="noStrike" dirty="0">
                <a:solidFill>
                  <a:srgbClr val="000000"/>
                </a:solidFill>
                <a:effectLst/>
                <a:latin typeface="Arial" panose="020B0604020202020204" pitchFamily="34" charset="0"/>
              </a:rPr>
              <a:t>4. I obtained audio files from the Internet Archive containing recitations of the Atharva Veda.  Each audio file spans approximately 40-45 minutes, totaling 27 files for Atharva Veda.</a:t>
            </a:r>
          </a:p>
          <a:p>
            <a:pPr marL="0" indent="0">
              <a:buNone/>
            </a:pPr>
            <a:endParaRPr lang="en-US" dirty="0">
              <a:solidFill>
                <a:srgbClr val="000000"/>
              </a:solidFill>
              <a:latin typeface="Arial" panose="020B0604020202020204" pitchFamily="34" charset="0"/>
            </a:endParaRPr>
          </a:p>
          <a:p>
            <a:pPr marL="0" indent="0">
              <a:buNone/>
            </a:pPr>
            <a:r>
              <a:rPr lang="en-US" sz="1800" b="0" i="0" u="none" strike="noStrike" dirty="0">
                <a:solidFill>
                  <a:srgbClr val="000000"/>
                </a:solidFill>
                <a:effectLst/>
                <a:latin typeface="Arial" panose="020B0604020202020204" pitchFamily="34" charset="0"/>
              </a:rPr>
              <a:t>5. In the case of the Atharva Veda, the structure of the 10 Mandalas is disordered; specifically, the 20 </a:t>
            </a:r>
            <a:r>
              <a:rPr lang="en-US" sz="1800" b="0" i="0" u="none" strike="noStrike" dirty="0" err="1">
                <a:solidFill>
                  <a:srgbClr val="000000"/>
                </a:solidFill>
                <a:effectLst/>
                <a:latin typeface="Arial" panose="020B0604020202020204" pitchFamily="34" charset="0"/>
              </a:rPr>
              <a:t>Kandas</a:t>
            </a:r>
            <a:r>
              <a:rPr lang="en-US" sz="1800" b="0" i="0" u="none" strike="noStrike" dirty="0">
                <a:solidFill>
                  <a:srgbClr val="000000"/>
                </a:solidFill>
                <a:effectLst/>
                <a:latin typeface="Arial" panose="020B0604020202020204" pitchFamily="34" charset="0"/>
              </a:rPr>
              <a:t> are dispersed across the 27 audio files in a non-sequential manner.</a:t>
            </a:r>
            <a:endParaRPr lang="en-IN" dirty="0"/>
          </a:p>
          <a:p>
            <a:pPr marL="0" indent="0">
              <a:buNone/>
            </a:pPr>
            <a:endParaRPr lang="en-IN" dirty="0"/>
          </a:p>
        </p:txBody>
      </p:sp>
    </p:spTree>
    <p:extLst>
      <p:ext uri="{BB962C8B-B14F-4D97-AF65-F5344CB8AC3E}">
        <p14:creationId xmlns:p14="http://schemas.microsoft.com/office/powerpoint/2010/main" val="228033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B8BE8-A20F-F390-AF17-40B87269C302}"/>
              </a:ext>
            </a:extLst>
          </p:cNvPr>
          <p:cNvSpPr>
            <a:spLocks noGrp="1"/>
          </p:cNvSpPr>
          <p:nvPr>
            <p:ph type="title"/>
          </p:nvPr>
        </p:nvSpPr>
        <p:spPr>
          <a:xfrm>
            <a:off x="598676" y="363794"/>
            <a:ext cx="8596668" cy="766916"/>
          </a:xfrm>
        </p:spPr>
        <p:txBody>
          <a:bodyPr/>
          <a:lstStyle/>
          <a:p>
            <a:r>
              <a:rPr lang="en-IN" dirty="0"/>
              <a:t>Audio Processing(Chunking):</a:t>
            </a:r>
          </a:p>
        </p:txBody>
      </p:sp>
      <p:sp>
        <p:nvSpPr>
          <p:cNvPr id="5" name="Content Placeholder 4">
            <a:extLst>
              <a:ext uri="{FF2B5EF4-FFF2-40B4-BE49-F238E27FC236}">
                <a16:creationId xmlns:a16="http://schemas.microsoft.com/office/drawing/2014/main" id="{14691AFE-F0C6-00D1-1D9E-836DC8C40370}"/>
              </a:ext>
            </a:extLst>
          </p:cNvPr>
          <p:cNvSpPr>
            <a:spLocks noGrp="1"/>
          </p:cNvSpPr>
          <p:nvPr>
            <p:ph idx="1"/>
          </p:nvPr>
        </p:nvSpPr>
        <p:spPr>
          <a:xfrm>
            <a:off x="677334" y="1219201"/>
            <a:ext cx="8596668" cy="4822162"/>
          </a:xfrm>
        </p:spPr>
        <p:txBody>
          <a:bodyPr>
            <a:normAutofit fontScale="92500" lnSpcReduction="20000"/>
          </a:bodyPr>
          <a:lstStyle/>
          <a:p>
            <a:pPr marL="0" indent="0">
              <a:buNone/>
            </a:pPr>
            <a:r>
              <a:rPr lang="en-US" dirty="0">
                <a:solidFill>
                  <a:srgbClr val="000000"/>
                </a:solidFill>
                <a:latin typeface="Arial" panose="020B0604020202020204" pitchFamily="34" charset="0"/>
              </a:rPr>
              <a:t>1. E</a:t>
            </a:r>
            <a:r>
              <a:rPr lang="en-US" sz="1800" b="0" i="0" u="none" strike="noStrike" dirty="0">
                <a:solidFill>
                  <a:srgbClr val="000000"/>
                </a:solidFill>
                <a:effectLst/>
                <a:latin typeface="Arial" panose="020B0604020202020204" pitchFamily="34" charset="0"/>
              </a:rPr>
              <a:t>ach 40-45 minute audio file was subdivided into smaller segments based on periods of silence present within the recordings. Converted audio files to .wav format using </a:t>
            </a:r>
            <a:r>
              <a:rPr lang="en-US" sz="1800" b="0" i="0" u="none" strike="noStrike" dirty="0" err="1">
                <a:solidFill>
                  <a:srgbClr val="000000"/>
                </a:solidFill>
                <a:effectLst/>
                <a:latin typeface="Arial" panose="020B0604020202020204" pitchFamily="34" charset="0"/>
              </a:rPr>
              <a:t>Pydub</a:t>
            </a:r>
            <a:r>
              <a:rPr lang="en-US" sz="1800" b="0" i="0" u="none" strike="noStrike" dirty="0">
                <a:solidFill>
                  <a:srgbClr val="000000"/>
                </a:solidFill>
                <a:effectLst/>
                <a:latin typeface="Arial" panose="020B0604020202020204" pitchFamily="34" charset="0"/>
              </a:rPr>
              <a:t> library for compatibility.</a:t>
            </a:r>
          </a:p>
          <a:p>
            <a:pPr marL="0" indent="0">
              <a:buNone/>
            </a:pPr>
            <a:endParaRPr lang="en-US" dirty="0">
              <a:solidFill>
                <a:srgbClr val="000000"/>
              </a:solidFill>
              <a:latin typeface="Arial" panose="020B0604020202020204" pitchFamily="34" charset="0"/>
            </a:endParaRPr>
          </a:p>
          <a:p>
            <a:pPr marL="0" indent="0">
              <a:buNone/>
            </a:pPr>
            <a:r>
              <a:rPr lang="en-US" sz="1800" b="0" i="0" u="none" strike="noStrike" dirty="0">
                <a:solidFill>
                  <a:srgbClr val="000000"/>
                </a:solidFill>
                <a:effectLst/>
                <a:latin typeface="Arial" panose="020B0604020202020204" pitchFamily="34" charset="0"/>
              </a:rPr>
              <a:t>2. The segmentation process involved careful parameter tuning to optimize the length and distribution of the resulting audio files. </a:t>
            </a:r>
          </a:p>
          <a:p>
            <a:pPr marL="0" indent="0">
              <a:buNone/>
            </a:pPr>
            <a:endParaRPr lang="en-US" sz="1800" b="0" i="0" u="none" strike="noStrike" dirty="0">
              <a:solidFill>
                <a:srgbClr val="000000"/>
              </a:solidFill>
              <a:effectLst/>
              <a:latin typeface="Arial" panose="020B0604020202020204" pitchFamily="34" charset="0"/>
            </a:endParaRPr>
          </a:p>
          <a:p>
            <a:pPr marL="0" indent="0">
              <a:buNone/>
            </a:pPr>
            <a:r>
              <a:rPr lang="en-US" sz="1800" b="0" i="0" u="none" strike="noStrike" dirty="0">
                <a:solidFill>
                  <a:srgbClr val="000000"/>
                </a:solidFill>
                <a:effectLst/>
                <a:latin typeface="Arial" panose="020B0604020202020204" pitchFamily="34" charset="0"/>
              </a:rPr>
              <a:t>3. We set the minimum length of silence in the range 3-7 milliseconds and the silence threshold parameter to be in the range of -30 to -70 </a:t>
            </a:r>
            <a:r>
              <a:rPr lang="en-US" sz="1800" b="0" i="0" u="none" strike="noStrike" dirty="0" err="1">
                <a:solidFill>
                  <a:srgbClr val="000000"/>
                </a:solidFill>
                <a:effectLst/>
                <a:latin typeface="Arial" panose="020B0604020202020204" pitchFamily="34" charset="0"/>
              </a:rPr>
              <a:t>dB.</a:t>
            </a:r>
            <a:r>
              <a:rPr lang="en-US" sz="1800" b="0" i="0" u="none" strike="noStrike" dirty="0">
                <a:solidFill>
                  <a:srgbClr val="000000"/>
                </a:solidFill>
                <a:effectLst/>
                <a:latin typeface="Arial" panose="020B0604020202020204" pitchFamily="34" charset="0"/>
              </a:rPr>
              <a:t> Additionally, a 'keep silence' parameter was set to 500 milli seconds.</a:t>
            </a:r>
          </a:p>
          <a:p>
            <a:pPr marL="0" indent="0">
              <a:buNone/>
            </a:pPr>
            <a:endParaRPr lang="en-US" dirty="0">
              <a:solidFill>
                <a:srgbClr val="000000"/>
              </a:solidFill>
              <a:latin typeface="Arial" panose="020B0604020202020204" pitchFamily="34" charset="0"/>
            </a:endParaRPr>
          </a:p>
          <a:p>
            <a:pPr marL="0" indent="0">
              <a:buNone/>
            </a:pPr>
            <a:r>
              <a:rPr lang="en-US" sz="1800" b="0" i="0" u="none" strike="noStrike" dirty="0">
                <a:solidFill>
                  <a:srgbClr val="000000"/>
                </a:solidFill>
                <a:effectLst/>
                <a:latin typeface="Arial" panose="020B0604020202020204" pitchFamily="34" charset="0"/>
              </a:rPr>
              <a:t>4. Parameters such as the minimum length of silence, silence threshold, and keep silence were adjusted to achieve the desired outcome.</a:t>
            </a:r>
          </a:p>
          <a:p>
            <a:pPr marL="0" indent="0">
              <a:buNone/>
            </a:pPr>
            <a:endParaRPr lang="en-US" dirty="0">
              <a:solidFill>
                <a:srgbClr val="000000"/>
              </a:solidFill>
              <a:latin typeface="Arial" panose="020B0604020202020204" pitchFamily="34" charset="0"/>
            </a:endParaRPr>
          </a:p>
          <a:p>
            <a:pPr marL="0" indent="0">
              <a:buNone/>
            </a:pPr>
            <a:r>
              <a:rPr lang="en-US" dirty="0"/>
              <a:t>5. Filtered out audio files below a threshold length of 1.25 seconds to remove insignificant content or silence stretches.</a:t>
            </a:r>
            <a:endParaRPr lang="en-IN" dirty="0"/>
          </a:p>
        </p:txBody>
      </p:sp>
    </p:spTree>
    <p:extLst>
      <p:ext uri="{BB962C8B-B14F-4D97-AF65-F5344CB8AC3E}">
        <p14:creationId xmlns:p14="http://schemas.microsoft.com/office/powerpoint/2010/main" val="425494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800E17-EAAB-0E92-BB5E-829365E120C1}"/>
              </a:ext>
            </a:extLst>
          </p:cNvPr>
          <p:cNvSpPr>
            <a:spLocks noGrp="1"/>
          </p:cNvSpPr>
          <p:nvPr>
            <p:ph type="title"/>
          </p:nvPr>
        </p:nvSpPr>
        <p:spPr>
          <a:xfrm>
            <a:off x="677334" y="609600"/>
            <a:ext cx="8859956" cy="953729"/>
          </a:xfrm>
        </p:spPr>
        <p:txBody>
          <a:bodyPr>
            <a:normAutofit fontScale="90000"/>
          </a:bodyPr>
          <a:lstStyle/>
          <a:p>
            <a:r>
              <a:rPr lang="en-IN" dirty="0"/>
              <a:t> Challenges faced during Audio-Text Alignment</a:t>
            </a:r>
          </a:p>
        </p:txBody>
      </p:sp>
      <p:sp>
        <p:nvSpPr>
          <p:cNvPr id="5" name="Content Placeholder 4">
            <a:extLst>
              <a:ext uri="{FF2B5EF4-FFF2-40B4-BE49-F238E27FC236}">
                <a16:creationId xmlns:a16="http://schemas.microsoft.com/office/drawing/2014/main" id="{977F3F77-D3F3-4D24-8373-ED2B24CDA9F3}"/>
              </a:ext>
            </a:extLst>
          </p:cNvPr>
          <p:cNvSpPr>
            <a:spLocks noGrp="1"/>
          </p:cNvSpPr>
          <p:nvPr>
            <p:ph idx="1"/>
          </p:nvPr>
        </p:nvSpPr>
        <p:spPr>
          <a:xfrm>
            <a:off x="677334" y="1563329"/>
            <a:ext cx="8596668" cy="4478033"/>
          </a:xfrm>
        </p:spPr>
        <p:txBody>
          <a:bodyPr>
            <a:normAutofit/>
          </a:bodyPr>
          <a:lstStyle/>
          <a:p>
            <a:pPr marL="0" indent="0">
              <a:buNone/>
            </a:pPr>
            <a:r>
              <a:rPr lang="en-US" sz="1800" b="0" i="0" u="none" strike="noStrike" dirty="0">
                <a:solidFill>
                  <a:srgbClr val="000000"/>
                </a:solidFill>
                <a:effectLst/>
                <a:latin typeface="Arial" panose="020B0604020202020204" pitchFamily="34" charset="0"/>
              </a:rPr>
              <a:t>1. After segmenting the audio files into smaller chunks and obtaining corresponding text files, we discovered an issue where each audio file lacked a direct alignment with its corresponding text.</a:t>
            </a:r>
          </a:p>
          <a:p>
            <a:pPr marL="0" indent="0">
              <a:buNone/>
            </a:pPr>
            <a:endParaRPr lang="en-IN" dirty="0"/>
          </a:p>
          <a:p>
            <a:pPr marL="0" indent="0">
              <a:buNone/>
            </a:pPr>
            <a:r>
              <a:rPr lang="en-IN" dirty="0"/>
              <a:t>2. I checked for alignment manually for every audio file present in Atharvaveda.</a:t>
            </a:r>
          </a:p>
          <a:p>
            <a:pPr marL="0" indent="0">
              <a:buNone/>
            </a:pPr>
            <a:endParaRPr lang="en-IN" dirty="0"/>
          </a:p>
          <a:p>
            <a:pPr marL="0" indent="0" rtl="0">
              <a:spcBef>
                <a:spcPts val="0"/>
              </a:spcBef>
              <a:spcAft>
                <a:spcPts val="1000"/>
              </a:spcAft>
              <a:buNone/>
            </a:pPr>
            <a:r>
              <a:rPr lang="en-US" dirty="0">
                <a:solidFill>
                  <a:srgbClr val="000000"/>
                </a:solidFill>
                <a:latin typeface="Arial" panose="020B0604020202020204" pitchFamily="34" charset="0"/>
              </a:rPr>
              <a:t>3. D</a:t>
            </a:r>
            <a:r>
              <a:rPr lang="en-US" sz="1800" b="0" i="0" u="none" strike="noStrike" dirty="0">
                <a:solidFill>
                  <a:srgbClr val="000000"/>
                </a:solidFill>
                <a:effectLst/>
                <a:latin typeface="Arial" panose="020B0604020202020204" pitchFamily="34" charset="0"/>
              </a:rPr>
              <a:t>iscrepancies where a single audio chunk might contain two or three lines from the Vedic texts, or only a portion of a line.</a:t>
            </a:r>
            <a:endParaRPr lang="en-US" b="0" dirty="0">
              <a:effectLst/>
            </a:endParaRPr>
          </a:p>
          <a:p>
            <a:pPr marL="0" indent="0">
              <a:buNone/>
            </a:pPr>
            <a:br>
              <a:rPr lang="en-US" dirty="0"/>
            </a:br>
            <a:r>
              <a:rPr lang="en-US" dirty="0">
                <a:solidFill>
                  <a:srgbClr val="000000"/>
                </a:solidFill>
                <a:latin typeface="Arial" panose="020B0604020202020204" pitchFamily="34" charset="0"/>
              </a:rPr>
              <a:t>4. D</a:t>
            </a:r>
            <a:r>
              <a:rPr lang="en-US" sz="1800" b="0" i="0" u="none" strike="noStrike" dirty="0">
                <a:solidFill>
                  <a:srgbClr val="000000"/>
                </a:solidFill>
                <a:effectLst/>
                <a:latin typeface="Arial" panose="020B0604020202020204" pitchFamily="34" charset="0"/>
              </a:rPr>
              <a:t>evised a systematic approach. Initially, we checked every 10th audio file to determine if its audio line matched the corresponding 10th transcript line. If this initial check passed, we proceeded further.</a:t>
            </a:r>
            <a:endParaRPr lang="en-IN" dirty="0"/>
          </a:p>
        </p:txBody>
      </p:sp>
      <p:sp>
        <p:nvSpPr>
          <p:cNvPr id="2" name="TextBox 1">
            <a:extLst>
              <a:ext uri="{FF2B5EF4-FFF2-40B4-BE49-F238E27FC236}">
                <a16:creationId xmlns:a16="http://schemas.microsoft.com/office/drawing/2014/main" id="{9A00FF09-F08E-5962-A9CB-CE06A029CF59}"/>
              </a:ext>
            </a:extLst>
          </p:cNvPr>
          <p:cNvSpPr txBox="1"/>
          <p:nvPr/>
        </p:nvSpPr>
        <p:spPr>
          <a:xfrm>
            <a:off x="894735" y="1327355"/>
            <a:ext cx="8042788" cy="624971"/>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547985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800E17-EAAB-0E92-BB5E-829365E120C1}"/>
              </a:ext>
            </a:extLst>
          </p:cNvPr>
          <p:cNvSpPr>
            <a:spLocks noGrp="1"/>
          </p:cNvSpPr>
          <p:nvPr>
            <p:ph type="title"/>
          </p:nvPr>
        </p:nvSpPr>
        <p:spPr>
          <a:xfrm>
            <a:off x="677334" y="609600"/>
            <a:ext cx="8596668" cy="717755"/>
          </a:xfrm>
        </p:spPr>
        <p:txBody>
          <a:bodyPr>
            <a:normAutofit/>
          </a:bodyPr>
          <a:lstStyle/>
          <a:p>
            <a:r>
              <a:rPr lang="en-IN" sz="3200" b="0" i="0" u="none" strike="noStrike" baseline="0" dirty="0"/>
              <a:t>Exploratory Data Analysis</a:t>
            </a:r>
            <a:endParaRPr lang="en-IN" sz="3200" dirty="0"/>
          </a:p>
        </p:txBody>
      </p:sp>
      <p:sp>
        <p:nvSpPr>
          <p:cNvPr id="5" name="Content Placeholder 4">
            <a:extLst>
              <a:ext uri="{FF2B5EF4-FFF2-40B4-BE49-F238E27FC236}">
                <a16:creationId xmlns:a16="http://schemas.microsoft.com/office/drawing/2014/main" id="{977F3F77-D3F3-4D24-8373-ED2B24CDA9F3}"/>
              </a:ext>
            </a:extLst>
          </p:cNvPr>
          <p:cNvSpPr>
            <a:spLocks noGrp="1"/>
          </p:cNvSpPr>
          <p:nvPr>
            <p:ph idx="1"/>
          </p:nvPr>
        </p:nvSpPr>
        <p:spPr>
          <a:xfrm>
            <a:off x="677334" y="1445343"/>
            <a:ext cx="8596668" cy="5083276"/>
          </a:xfrm>
        </p:spPr>
        <p:txBody>
          <a:bodyPr/>
          <a:lstStyle/>
          <a:p>
            <a:pPr algn="l">
              <a:buAutoNum type="arabicPeriod"/>
            </a:pPr>
            <a:r>
              <a:rPr lang="en-US" sz="1800" b="0" i="0" u="none" strike="noStrike" baseline="0" dirty="0">
                <a:latin typeface="CMR12"/>
              </a:rPr>
              <a:t>The total combined duration of Rigveda and Atharvaveda recordings amounts </a:t>
            </a:r>
            <a:r>
              <a:rPr lang="en-IN" sz="1800" b="0" i="0" u="none" strike="noStrike" baseline="0" dirty="0">
                <a:latin typeface="CMR12"/>
              </a:rPr>
              <a:t>to 54.319 hours.</a:t>
            </a:r>
          </a:p>
          <a:p>
            <a:pPr algn="l">
              <a:buAutoNum type="arabicPeriod"/>
            </a:pPr>
            <a:endParaRPr lang="en-IN" sz="1800" b="0" i="0" u="none" strike="noStrike" baseline="0" dirty="0">
              <a:latin typeface="CMR12"/>
            </a:endParaRPr>
          </a:p>
          <a:p>
            <a:pPr marL="0" indent="0" algn="l">
              <a:buNone/>
            </a:pPr>
            <a:r>
              <a:rPr lang="en-US" sz="1800" b="0" i="0" u="none" strike="noStrike" baseline="0" dirty="0">
                <a:latin typeface="CMR12"/>
              </a:rPr>
              <a:t>2. The maximum duration of a single audio file is 63.103 seconds, sampled at </a:t>
            </a:r>
            <a:r>
              <a:rPr lang="en-IN" sz="1800" b="0" i="0" u="none" strike="noStrike" baseline="0" dirty="0">
                <a:latin typeface="CMR12"/>
              </a:rPr>
              <a:t>16000 Hz.</a:t>
            </a:r>
          </a:p>
          <a:p>
            <a:pPr marL="0" indent="0" algn="l">
              <a:buNone/>
            </a:pPr>
            <a:endParaRPr lang="en-IN" sz="1800" b="0" i="0" u="none" strike="noStrike" baseline="0" dirty="0">
              <a:latin typeface="CMR12"/>
            </a:endParaRPr>
          </a:p>
          <a:p>
            <a:pPr marL="0" indent="0" algn="l">
              <a:buNone/>
            </a:pPr>
            <a:r>
              <a:rPr lang="en-US" sz="1800" b="0" i="0" u="none" strike="noStrike" baseline="0" dirty="0">
                <a:latin typeface="CMR12"/>
              </a:rPr>
              <a:t>3. Each audio file begins with 500 milliseconds of silence.</a:t>
            </a:r>
          </a:p>
          <a:p>
            <a:pPr marL="0" indent="0" algn="l">
              <a:buNone/>
            </a:pPr>
            <a:endParaRPr lang="en-US" sz="1800" b="0" i="0" u="none" strike="noStrike" baseline="0" dirty="0">
              <a:latin typeface="CMR12"/>
            </a:endParaRPr>
          </a:p>
          <a:p>
            <a:pPr marL="0" indent="0" algn="l">
              <a:buNone/>
            </a:pPr>
            <a:r>
              <a:rPr lang="en-US" sz="1800" b="0" i="0" u="none" strike="noStrike" baseline="0" dirty="0">
                <a:latin typeface="CMR12"/>
              </a:rPr>
              <a:t>4. There are 20,782 audio files for Rigveda and 9,997 for Atharvaveda.</a:t>
            </a:r>
          </a:p>
          <a:p>
            <a:pPr marL="0" indent="0" algn="l">
              <a:buNone/>
            </a:pPr>
            <a:endParaRPr lang="en-US" sz="1800" b="0" i="0" u="none" strike="noStrike" baseline="0" dirty="0">
              <a:latin typeface="CMR12"/>
            </a:endParaRPr>
          </a:p>
          <a:p>
            <a:pPr marL="0" indent="0" algn="l">
              <a:buNone/>
            </a:pPr>
            <a:r>
              <a:rPr lang="en-US" sz="1800" b="0" i="0" u="none" strike="noStrike" baseline="0" dirty="0">
                <a:latin typeface="CMR12"/>
              </a:rPr>
              <a:t>5. The total number of files allocated for training is 24,623. Additionally, 3,078 files are reserved for development/validation purposes.</a:t>
            </a:r>
          </a:p>
          <a:p>
            <a:pPr marL="0" indent="0" algn="l">
              <a:buNone/>
            </a:pPr>
            <a:endParaRPr lang="en-US" sz="1800" b="0" i="0" u="none" strike="noStrike" baseline="0" dirty="0">
              <a:latin typeface="CMR12"/>
            </a:endParaRPr>
          </a:p>
          <a:p>
            <a:pPr marL="0" indent="0" algn="l">
              <a:buNone/>
            </a:pPr>
            <a:r>
              <a:rPr lang="en-US" dirty="0">
                <a:latin typeface="CMR12"/>
              </a:rPr>
              <a:t>6. </a:t>
            </a:r>
            <a:r>
              <a:rPr lang="en-US" sz="1800" b="0" i="0" u="none" strike="noStrike" baseline="0" dirty="0">
                <a:latin typeface="CMR12"/>
              </a:rPr>
              <a:t> An equal number of files, 3,078, are set aside for testing.</a:t>
            </a:r>
            <a:endParaRPr lang="en-IN" dirty="0"/>
          </a:p>
        </p:txBody>
      </p:sp>
    </p:spTree>
    <p:extLst>
      <p:ext uri="{BB962C8B-B14F-4D97-AF65-F5344CB8AC3E}">
        <p14:creationId xmlns:p14="http://schemas.microsoft.com/office/powerpoint/2010/main" val="341065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CFC1E1F9-EB24-D53F-D7F3-0E0362EDB012}"/>
              </a:ext>
            </a:extLst>
          </p:cNvPr>
          <p:cNvPicPr>
            <a:picLocks noGrp="1" noChangeAspect="1"/>
          </p:cNvPicPr>
          <p:nvPr>
            <p:ph idx="1"/>
          </p:nvPr>
        </p:nvPicPr>
        <p:blipFill>
          <a:blip r:embed="rId2"/>
          <a:stretch>
            <a:fillRect/>
          </a:stretch>
        </p:blipFill>
        <p:spPr>
          <a:xfrm>
            <a:off x="529807" y="1207006"/>
            <a:ext cx="4853198" cy="3296168"/>
          </a:xfrm>
        </p:spPr>
      </p:pic>
      <p:sp>
        <p:nvSpPr>
          <p:cNvPr id="7" name="TextBox 6">
            <a:extLst>
              <a:ext uri="{FF2B5EF4-FFF2-40B4-BE49-F238E27FC236}">
                <a16:creationId xmlns:a16="http://schemas.microsoft.com/office/drawing/2014/main" id="{CD406D4B-0D85-19A4-2AEA-6225030BDC82}"/>
              </a:ext>
            </a:extLst>
          </p:cNvPr>
          <p:cNvSpPr txBox="1"/>
          <p:nvPr/>
        </p:nvSpPr>
        <p:spPr>
          <a:xfrm>
            <a:off x="1042220" y="4841275"/>
            <a:ext cx="4159045" cy="646331"/>
          </a:xfrm>
          <a:prstGeom prst="rect">
            <a:avLst/>
          </a:prstGeom>
          <a:noFill/>
        </p:spPr>
        <p:txBody>
          <a:bodyPr wrap="square" rtlCol="0">
            <a:spAutoFit/>
          </a:bodyPr>
          <a:lstStyle/>
          <a:p>
            <a:pPr algn="l"/>
            <a:r>
              <a:rPr lang="en-US" sz="1800" b="0" i="0" u="none" strike="noStrike" baseline="0" dirty="0">
                <a:latin typeface="CMR10"/>
              </a:rPr>
              <a:t>The histogram depicted above illustrates the distribution of audio </a:t>
            </a:r>
            <a:r>
              <a:rPr lang="en-IN" sz="1800" b="0" i="0" u="none" strike="noStrike" baseline="0" dirty="0">
                <a:latin typeface="CMR10"/>
              </a:rPr>
              <a:t>file durations</a:t>
            </a:r>
            <a:endParaRPr lang="en-IN" dirty="0"/>
          </a:p>
        </p:txBody>
      </p:sp>
      <p:pic>
        <p:nvPicPr>
          <p:cNvPr id="9" name="Picture 8">
            <a:extLst>
              <a:ext uri="{FF2B5EF4-FFF2-40B4-BE49-F238E27FC236}">
                <a16:creationId xmlns:a16="http://schemas.microsoft.com/office/drawing/2014/main" id="{0DF59246-2A92-95A5-A7AE-52F4B41B744F}"/>
              </a:ext>
            </a:extLst>
          </p:cNvPr>
          <p:cNvPicPr>
            <a:picLocks noChangeAspect="1"/>
          </p:cNvPicPr>
          <p:nvPr/>
        </p:nvPicPr>
        <p:blipFill>
          <a:blip r:embed="rId3"/>
          <a:stretch>
            <a:fillRect/>
          </a:stretch>
        </p:blipFill>
        <p:spPr>
          <a:xfrm>
            <a:off x="5641105" y="1260998"/>
            <a:ext cx="4761423" cy="3242176"/>
          </a:xfrm>
          <a:prstGeom prst="rect">
            <a:avLst/>
          </a:prstGeom>
        </p:spPr>
      </p:pic>
      <p:sp>
        <p:nvSpPr>
          <p:cNvPr id="10" name="TextBox 9">
            <a:extLst>
              <a:ext uri="{FF2B5EF4-FFF2-40B4-BE49-F238E27FC236}">
                <a16:creationId xmlns:a16="http://schemas.microsoft.com/office/drawing/2014/main" id="{A0571B13-91A9-D8B4-17D6-8AFD7805CE3A}"/>
              </a:ext>
            </a:extLst>
          </p:cNvPr>
          <p:cNvSpPr txBox="1"/>
          <p:nvPr/>
        </p:nvSpPr>
        <p:spPr>
          <a:xfrm>
            <a:off x="5506064" y="4702775"/>
            <a:ext cx="5240594" cy="923330"/>
          </a:xfrm>
          <a:prstGeom prst="rect">
            <a:avLst/>
          </a:prstGeom>
          <a:noFill/>
        </p:spPr>
        <p:txBody>
          <a:bodyPr wrap="square" rtlCol="0">
            <a:spAutoFit/>
          </a:bodyPr>
          <a:lstStyle/>
          <a:p>
            <a:pPr algn="l"/>
            <a:r>
              <a:rPr lang="en-US" sz="1800" b="0" i="0" u="none" strike="noStrike" baseline="0" dirty="0">
                <a:latin typeface="CMR10"/>
              </a:rPr>
              <a:t>The above Violin plot displays the distribution of audio lengths across the train, test, and development (dev) datasets.</a:t>
            </a:r>
            <a:endParaRPr lang="en-IN" dirty="0"/>
          </a:p>
        </p:txBody>
      </p:sp>
    </p:spTree>
    <p:extLst>
      <p:ext uri="{BB962C8B-B14F-4D97-AF65-F5344CB8AC3E}">
        <p14:creationId xmlns:p14="http://schemas.microsoft.com/office/powerpoint/2010/main" val="146563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800E17-EAAB-0E92-BB5E-829365E120C1}"/>
              </a:ext>
            </a:extLst>
          </p:cNvPr>
          <p:cNvSpPr>
            <a:spLocks noGrp="1"/>
          </p:cNvSpPr>
          <p:nvPr>
            <p:ph type="title"/>
          </p:nvPr>
        </p:nvSpPr>
        <p:spPr>
          <a:xfrm>
            <a:off x="677334" y="609600"/>
            <a:ext cx="8596668" cy="717755"/>
          </a:xfrm>
        </p:spPr>
        <p:txBody>
          <a:bodyPr>
            <a:normAutofit/>
          </a:bodyPr>
          <a:lstStyle/>
          <a:p>
            <a:r>
              <a:rPr lang="en-IN" sz="3200" dirty="0"/>
              <a:t> </a:t>
            </a:r>
            <a:r>
              <a:rPr lang="en-IN" sz="3200" b="0" i="0" u="none" strike="noStrike" baseline="0" dirty="0"/>
              <a:t>Transliterating Devanagari Script to IAST</a:t>
            </a:r>
            <a:endParaRPr lang="en-IN" sz="3200" dirty="0"/>
          </a:p>
        </p:txBody>
      </p:sp>
      <p:sp>
        <p:nvSpPr>
          <p:cNvPr id="5" name="Content Placeholder 4">
            <a:extLst>
              <a:ext uri="{FF2B5EF4-FFF2-40B4-BE49-F238E27FC236}">
                <a16:creationId xmlns:a16="http://schemas.microsoft.com/office/drawing/2014/main" id="{977F3F77-D3F3-4D24-8373-ED2B24CDA9F3}"/>
              </a:ext>
            </a:extLst>
          </p:cNvPr>
          <p:cNvSpPr>
            <a:spLocks noGrp="1"/>
          </p:cNvSpPr>
          <p:nvPr>
            <p:ph idx="1"/>
          </p:nvPr>
        </p:nvSpPr>
        <p:spPr>
          <a:xfrm>
            <a:off x="677334" y="1445343"/>
            <a:ext cx="8596668" cy="4596020"/>
          </a:xfrm>
        </p:spPr>
        <p:txBody>
          <a:bodyPr/>
          <a:lstStyle/>
          <a:p>
            <a:pPr marL="0" indent="0" algn="l">
              <a:buNone/>
            </a:pPr>
            <a:r>
              <a:rPr lang="en-US" sz="1800" b="0" i="0" u="none" strike="noStrike" baseline="0" dirty="0">
                <a:latin typeface="CMR12"/>
              </a:rPr>
              <a:t>I accurately transliterated the Devanagari text corresponding to every audio file into IAST format using the Python library ’</a:t>
            </a:r>
            <a:r>
              <a:rPr lang="en-US" sz="1800" b="0" i="0" u="none" strike="noStrike" baseline="0" dirty="0" err="1">
                <a:latin typeface="CMR12"/>
              </a:rPr>
              <a:t>indic</a:t>
            </a:r>
            <a:r>
              <a:rPr lang="en-US" sz="1800" b="0" i="0" u="none" strike="noStrike" baseline="0" dirty="0">
                <a:latin typeface="CMR12"/>
              </a:rPr>
              <a:t>-transliteration’.</a:t>
            </a:r>
            <a:endParaRPr lang="en-IN" dirty="0"/>
          </a:p>
        </p:txBody>
      </p:sp>
      <p:pic>
        <p:nvPicPr>
          <p:cNvPr id="3" name="Picture 2">
            <a:extLst>
              <a:ext uri="{FF2B5EF4-FFF2-40B4-BE49-F238E27FC236}">
                <a16:creationId xmlns:a16="http://schemas.microsoft.com/office/drawing/2014/main" id="{458E77F1-2709-D409-6F6B-EF478A6ADA25}"/>
              </a:ext>
            </a:extLst>
          </p:cNvPr>
          <p:cNvPicPr>
            <a:picLocks noChangeAspect="1"/>
          </p:cNvPicPr>
          <p:nvPr/>
        </p:nvPicPr>
        <p:blipFill>
          <a:blip r:embed="rId2"/>
          <a:stretch>
            <a:fillRect/>
          </a:stretch>
        </p:blipFill>
        <p:spPr>
          <a:xfrm>
            <a:off x="784824" y="2232157"/>
            <a:ext cx="5600392" cy="4016243"/>
          </a:xfrm>
          <a:prstGeom prst="rect">
            <a:avLst/>
          </a:prstGeom>
        </p:spPr>
      </p:pic>
      <p:sp>
        <p:nvSpPr>
          <p:cNvPr id="6" name="TextBox 5">
            <a:extLst>
              <a:ext uri="{FF2B5EF4-FFF2-40B4-BE49-F238E27FC236}">
                <a16:creationId xmlns:a16="http://schemas.microsoft.com/office/drawing/2014/main" id="{A7B2D129-6416-59D4-B4E3-28D313F23BE4}"/>
              </a:ext>
            </a:extLst>
          </p:cNvPr>
          <p:cNvSpPr txBox="1"/>
          <p:nvPr/>
        </p:nvSpPr>
        <p:spPr>
          <a:xfrm>
            <a:off x="6819353" y="3593947"/>
            <a:ext cx="2562139" cy="646331"/>
          </a:xfrm>
          <a:prstGeom prst="rect">
            <a:avLst/>
          </a:prstGeom>
          <a:noFill/>
        </p:spPr>
        <p:txBody>
          <a:bodyPr wrap="square" rtlCol="0">
            <a:spAutoFit/>
          </a:bodyPr>
          <a:lstStyle/>
          <a:p>
            <a:r>
              <a:rPr lang="en-US" sz="1800" b="0" i="0" u="none" strike="noStrike" baseline="0" dirty="0">
                <a:latin typeface="CMR10"/>
              </a:rPr>
              <a:t>Mapping Alphabet List in DS and IAST</a:t>
            </a:r>
            <a:endParaRPr lang="en-IN" dirty="0"/>
          </a:p>
        </p:txBody>
      </p:sp>
    </p:spTree>
    <p:extLst>
      <p:ext uri="{BB962C8B-B14F-4D97-AF65-F5344CB8AC3E}">
        <p14:creationId xmlns:p14="http://schemas.microsoft.com/office/powerpoint/2010/main" val="42587435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TotalTime>
  <Words>1350</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CMR10</vt:lpstr>
      <vt:lpstr>CMR12</vt:lpstr>
      <vt:lpstr>Source Sans Pro</vt:lpstr>
      <vt:lpstr>Trebuchet MS</vt:lpstr>
      <vt:lpstr>Wingdings 3</vt:lpstr>
      <vt:lpstr>Facet</vt:lpstr>
      <vt:lpstr>Automatic Speech Recognition for Sanskrit Vedas using Wav2Vec 2.0</vt:lpstr>
      <vt:lpstr>Contents:</vt:lpstr>
      <vt:lpstr>Introduction</vt:lpstr>
      <vt:lpstr>Data Acquisition and Preprocessing</vt:lpstr>
      <vt:lpstr>Audio Processing(Chunking):</vt:lpstr>
      <vt:lpstr> Challenges faced during Audio-Text Alignment</vt:lpstr>
      <vt:lpstr>Exploratory Data Analysis</vt:lpstr>
      <vt:lpstr>PowerPoint Presentation</vt:lpstr>
      <vt:lpstr> Transliterating Devanagari Script to IAST</vt:lpstr>
      <vt:lpstr>Finetuning Wav2Vec 2.0</vt:lpstr>
      <vt:lpstr>Preprocessing and Tokenization</vt:lpstr>
      <vt:lpstr>PowerPoint Presentation</vt:lpstr>
      <vt:lpstr>Results: </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Speech Recognition for Sanskrit Vedas using Wav2Vec 2.0</dc:title>
  <dc:creator>lambu kushi reddy</dc:creator>
  <cp:lastModifiedBy>lambu kushi reddy</cp:lastModifiedBy>
  <cp:revision>4</cp:revision>
  <dcterms:created xsi:type="dcterms:W3CDTF">2024-04-26T22:49:11Z</dcterms:created>
  <dcterms:modified xsi:type="dcterms:W3CDTF">2024-07-08T05:52:15Z</dcterms:modified>
</cp:coreProperties>
</file>