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6" r:id="rId4"/>
    <p:sldId id="262" r:id="rId5"/>
    <p:sldId id="259" r:id="rId6"/>
    <p:sldId id="263" r:id="rId7"/>
    <p:sldId id="265" r:id="rId8"/>
    <p:sldId id="264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2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590E7-2B46-4B4E-BEEF-DF76FCC4C18F}" type="datetimeFigureOut">
              <a:rPr lang="en-US" smtClean="0"/>
              <a:pPr/>
              <a:t>11/8/2022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7EC73-622A-4494-81B5-B51AF7A96B8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IN" b="1" dirty="0" smtClean="0"/>
              <a:t>Mechanism </a:t>
            </a:r>
            <a:r>
              <a:rPr lang="en-IN" b="1" dirty="0" err="1" smtClean="0"/>
              <a:t>Sessional</a:t>
            </a:r>
            <a:r>
              <a:rPr lang="en-IN" b="1" dirty="0" smtClean="0"/>
              <a:t> (ME29002)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en-IN" u="sng" dirty="0" smtClean="0"/>
              <a:t>GROUP PROJECT</a:t>
            </a:r>
          </a:p>
          <a:p>
            <a:pPr algn="ctr">
              <a:buNone/>
            </a:pPr>
            <a:endParaRPr lang="en-IN" dirty="0" smtClean="0"/>
          </a:p>
          <a:p>
            <a:pPr>
              <a:buNone/>
            </a:pPr>
            <a:r>
              <a:rPr lang="en-IN" b="1" dirty="0" smtClean="0"/>
              <a:t>Group members:</a:t>
            </a:r>
          </a:p>
          <a:p>
            <a:r>
              <a:rPr lang="en-IN" sz="2800" dirty="0" err="1" smtClean="0"/>
              <a:t>Kadagala</a:t>
            </a:r>
            <a:r>
              <a:rPr lang="en-IN" sz="2800" dirty="0" smtClean="0"/>
              <a:t> Raja - 20ME10050</a:t>
            </a:r>
          </a:p>
          <a:p>
            <a:r>
              <a:rPr lang="en-IN" sz="2800" dirty="0" err="1" smtClean="0"/>
              <a:t>Tondapu</a:t>
            </a:r>
            <a:r>
              <a:rPr lang="en-IN" sz="2800" dirty="0" smtClean="0"/>
              <a:t> </a:t>
            </a:r>
            <a:r>
              <a:rPr lang="en-IN" sz="2800" dirty="0" err="1" smtClean="0"/>
              <a:t>Satya</a:t>
            </a:r>
            <a:r>
              <a:rPr lang="en-IN" sz="2800" dirty="0" smtClean="0"/>
              <a:t> </a:t>
            </a:r>
            <a:r>
              <a:rPr lang="en-IN" sz="2800" dirty="0" err="1" smtClean="0"/>
              <a:t>Varun</a:t>
            </a:r>
            <a:r>
              <a:rPr lang="en-IN" sz="2800" dirty="0" smtClean="0"/>
              <a:t> - 20ME10088</a:t>
            </a:r>
          </a:p>
          <a:p>
            <a:r>
              <a:rPr lang="en-IN" sz="2800" dirty="0" err="1" smtClean="0"/>
              <a:t>Lambu</a:t>
            </a:r>
            <a:r>
              <a:rPr lang="en-IN" sz="2800" dirty="0" smtClean="0"/>
              <a:t> </a:t>
            </a:r>
            <a:r>
              <a:rPr lang="en-IN" sz="2800" dirty="0" err="1" smtClean="0"/>
              <a:t>Kushi</a:t>
            </a:r>
            <a:r>
              <a:rPr lang="en-IN" sz="2800" dirty="0" smtClean="0"/>
              <a:t> Reddy - 20ME30032 </a:t>
            </a:r>
            <a:endParaRPr lang="en-IN" sz="2800" dirty="0"/>
          </a:p>
        </p:txBody>
      </p:sp>
      <p:pic>
        <p:nvPicPr>
          <p:cNvPr id="4" name="Picture 3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447800"/>
            <a:ext cx="1828800" cy="11798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743200" y="2286000"/>
            <a:ext cx="3733800" cy="9906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V="1">
            <a:off x="5753100" y="2552700"/>
            <a:ext cx="914400" cy="5334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 flipV="1">
            <a:off x="2476500" y="952500"/>
            <a:ext cx="1600200" cy="10668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810000" y="685800"/>
            <a:ext cx="2155918" cy="16987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438400" y="2362200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B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6553200" y="327660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5867400" y="1981200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O₂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3657600" y="22860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O₄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95600" y="12192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 smtClean="0"/>
              <a:t>a</a:t>
            </a:r>
            <a:endParaRPr lang="en-IN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4267200" y="2743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 smtClean="0"/>
              <a:t>b</a:t>
            </a:r>
            <a:endParaRPr lang="en-IN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6248400" y="25908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 smtClean="0"/>
              <a:t>c</a:t>
            </a:r>
            <a:endParaRPr lang="en-IN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5105400" y="1447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 smtClean="0"/>
              <a:t>d</a:t>
            </a:r>
            <a:endParaRPr lang="en-IN" i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810000" y="685800"/>
            <a:ext cx="2667000" cy="25908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76800" y="190500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 smtClean="0"/>
              <a:t>f</a:t>
            </a:r>
            <a:endParaRPr lang="en-IN" i="1" dirty="0"/>
          </a:p>
        </p:txBody>
      </p:sp>
      <p:sp>
        <p:nvSpPr>
          <p:cNvPr id="22" name="Arc 21"/>
          <p:cNvSpPr/>
          <p:nvPr/>
        </p:nvSpPr>
        <p:spPr>
          <a:xfrm rot="11150107">
            <a:off x="5818835" y="2006976"/>
            <a:ext cx="535519" cy="558048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5943600" y="2286000"/>
            <a:ext cx="4667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 smtClean="0"/>
              <a:t>G(</a:t>
            </a:r>
            <a:r>
              <a:rPr lang="en-IN" sz="1500" dirty="0" err="1" smtClean="0"/>
              <a:t>i</a:t>
            </a:r>
            <a:r>
              <a:rPr lang="en-IN" sz="1500" dirty="0" smtClean="0"/>
              <a:t>)</a:t>
            </a:r>
            <a:endParaRPr lang="en-IN" sz="1500" dirty="0"/>
          </a:p>
        </p:txBody>
      </p:sp>
      <p:sp>
        <p:nvSpPr>
          <p:cNvPr id="30" name="Arc 29"/>
          <p:cNvSpPr/>
          <p:nvPr/>
        </p:nvSpPr>
        <p:spPr>
          <a:xfrm rot="6117874">
            <a:off x="4591910" y="1364868"/>
            <a:ext cx="341179" cy="161377"/>
          </a:xfrm>
          <a:prstGeom prst="arc">
            <a:avLst/>
          </a:prstGeom>
          <a:ln w="127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/>
          <p:cNvSpPr txBox="1"/>
          <p:nvPr/>
        </p:nvSpPr>
        <p:spPr>
          <a:xfrm>
            <a:off x="4724400" y="1143000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</a:t>
            </a:r>
            <a:r>
              <a:rPr lang="en-IN" dirty="0" smtClean="0"/>
              <a:t>(</a:t>
            </a:r>
            <a:r>
              <a:rPr lang="en-IN" dirty="0" err="1" smtClean="0"/>
              <a:t>i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32" name="Arc 31"/>
          <p:cNvSpPr/>
          <p:nvPr/>
        </p:nvSpPr>
        <p:spPr>
          <a:xfrm rot="7384395">
            <a:off x="3469746" y="421746"/>
            <a:ext cx="609600" cy="609600"/>
          </a:xfrm>
          <a:prstGeom prst="arc">
            <a:avLst/>
          </a:prstGeom>
          <a:ln w="127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/>
          <p:cNvSpPr txBox="1"/>
          <p:nvPr/>
        </p:nvSpPr>
        <p:spPr>
          <a:xfrm>
            <a:off x="3657600" y="100226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A(</a:t>
            </a:r>
            <a:r>
              <a:rPr lang="en-IN" dirty="0" err="1" smtClean="0"/>
              <a:t>i</a:t>
            </a:r>
            <a:r>
              <a:rPr lang="en-IN" dirty="0" smtClean="0"/>
              <a:t>)</a:t>
            </a:r>
            <a:endParaRPr lang="en-IN" dirty="0"/>
          </a:p>
        </p:txBody>
      </p:sp>
      <p:pic>
        <p:nvPicPr>
          <p:cNvPr id="34" name="Picture 33" descr="Screenshot (976).png"/>
          <p:cNvPicPr>
            <a:picLocks noChangeAspect="1"/>
          </p:cNvPicPr>
          <p:nvPr/>
        </p:nvPicPr>
        <p:blipFill>
          <a:blip r:embed="rId2"/>
          <a:srcRect l="29167" t="32213" r="30833" b="39625"/>
          <a:stretch>
            <a:fillRect/>
          </a:stretch>
        </p:blipFill>
        <p:spPr>
          <a:xfrm>
            <a:off x="457200" y="3810000"/>
            <a:ext cx="5963652" cy="236061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971800" y="3657600"/>
            <a:ext cx="3733800" cy="9906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V="1">
            <a:off x="5905500" y="3848100"/>
            <a:ext cx="990600" cy="6096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 flipV="1">
            <a:off x="2705100" y="2324100"/>
            <a:ext cx="1600200" cy="10668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38600" y="2057400"/>
            <a:ext cx="2057400" cy="16002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590800" y="3581400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B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6781800" y="449580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6172200" y="3352800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O₂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3581400" y="175260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O₄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24200" y="25908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 smtClean="0"/>
              <a:t>a</a:t>
            </a:r>
            <a:endParaRPr lang="en-IN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4267200" y="4191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 smtClean="0"/>
              <a:t>b</a:t>
            </a:r>
            <a:endParaRPr lang="en-IN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77000" y="39624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 smtClean="0"/>
              <a:t>c</a:t>
            </a:r>
            <a:endParaRPr lang="en-IN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5257800" y="2667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 smtClean="0"/>
              <a:t>d</a:t>
            </a:r>
            <a:endParaRPr lang="en-IN" i="1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3886200" y="1219200"/>
            <a:ext cx="990600" cy="685800"/>
          </a:xfrm>
          <a:prstGeom prst="straightConnector1">
            <a:avLst/>
          </a:prstGeom>
          <a:ln w="3175"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 flipH="1" flipV="1">
            <a:off x="3390900" y="952500"/>
            <a:ext cx="1752600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962400" y="914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 smtClean="0"/>
              <a:t>e</a:t>
            </a:r>
            <a:endParaRPr lang="en-IN" i="1" dirty="0"/>
          </a:p>
        </p:txBody>
      </p:sp>
      <p:sp>
        <p:nvSpPr>
          <p:cNvPr id="24" name="Arc 23"/>
          <p:cNvSpPr/>
          <p:nvPr/>
        </p:nvSpPr>
        <p:spPr>
          <a:xfrm rot="20966686">
            <a:off x="3989028" y="1480397"/>
            <a:ext cx="386045" cy="326383"/>
          </a:xfrm>
          <a:prstGeom prst="arc">
            <a:avLst/>
          </a:prstGeom>
          <a:ln w="127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/>
          <p:cNvSpPr txBox="1"/>
          <p:nvPr/>
        </p:nvSpPr>
        <p:spPr>
          <a:xfrm>
            <a:off x="4191000" y="1143000"/>
            <a:ext cx="4555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 smtClean="0"/>
              <a:t>10⁰</a:t>
            </a:r>
            <a:endParaRPr lang="en-IN" sz="1500" dirty="0"/>
          </a:p>
        </p:txBody>
      </p:sp>
      <p:cxnSp>
        <p:nvCxnSpPr>
          <p:cNvPr id="21" name="Straight Connector 20"/>
          <p:cNvCxnSpPr/>
          <p:nvPr/>
        </p:nvCxnSpPr>
        <p:spPr>
          <a:xfrm rot="10800000">
            <a:off x="1752600" y="2057400"/>
            <a:ext cx="57150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038600" y="2057400"/>
            <a:ext cx="2667000" cy="25908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Arc 30"/>
          <p:cNvSpPr/>
          <p:nvPr/>
        </p:nvSpPr>
        <p:spPr>
          <a:xfrm rot="7384395">
            <a:off x="3698346" y="1793346"/>
            <a:ext cx="609600" cy="609600"/>
          </a:xfrm>
          <a:prstGeom prst="arc">
            <a:avLst/>
          </a:prstGeom>
          <a:ln w="127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3886200" y="2362200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A(</a:t>
            </a:r>
            <a:r>
              <a:rPr lang="en-IN" dirty="0" err="1" smtClean="0"/>
              <a:t>i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34" name="Arc 33"/>
          <p:cNvSpPr/>
          <p:nvPr/>
        </p:nvSpPr>
        <p:spPr>
          <a:xfrm rot="6117874">
            <a:off x="4772289" y="2701939"/>
            <a:ext cx="209021" cy="111490"/>
          </a:xfrm>
          <a:prstGeom prst="arc">
            <a:avLst/>
          </a:prstGeom>
          <a:ln w="127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>
            <a:off x="4724400" y="2362200"/>
            <a:ext cx="46358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500" dirty="0" smtClean="0"/>
              <a:t>D</a:t>
            </a:r>
            <a:r>
              <a:rPr lang="en-IN" sz="1500" dirty="0" smtClean="0"/>
              <a:t>(</a:t>
            </a:r>
            <a:r>
              <a:rPr lang="en-IN" sz="1500" dirty="0" err="1" smtClean="0"/>
              <a:t>i</a:t>
            </a:r>
            <a:r>
              <a:rPr lang="en-IN" sz="1500" dirty="0" smtClean="0"/>
              <a:t>)</a:t>
            </a:r>
            <a:endParaRPr lang="en-IN" sz="1500" dirty="0"/>
          </a:p>
        </p:txBody>
      </p:sp>
      <p:cxnSp>
        <p:nvCxnSpPr>
          <p:cNvPr id="36" name="Straight Connector 35"/>
          <p:cNvCxnSpPr/>
          <p:nvPr/>
        </p:nvCxnSpPr>
        <p:spPr>
          <a:xfrm rot="10800000">
            <a:off x="1752600" y="3657600"/>
            <a:ext cx="58674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Arc 37"/>
          <p:cNvSpPr/>
          <p:nvPr/>
        </p:nvSpPr>
        <p:spPr>
          <a:xfrm rot="14396509">
            <a:off x="5637113" y="3364585"/>
            <a:ext cx="453373" cy="433630"/>
          </a:xfrm>
          <a:prstGeom prst="arc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Arc 38"/>
          <p:cNvSpPr/>
          <p:nvPr/>
        </p:nvSpPr>
        <p:spPr>
          <a:xfrm rot="3885747">
            <a:off x="4175343" y="1956451"/>
            <a:ext cx="229179" cy="447681"/>
          </a:xfrm>
          <a:prstGeom prst="arc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/>
          <p:cNvSpPr/>
          <p:nvPr/>
        </p:nvSpPr>
        <p:spPr>
          <a:xfrm>
            <a:off x="4419600" y="2057400"/>
            <a:ext cx="104971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500" dirty="0" smtClean="0"/>
              <a:t>  Tan¯¹(1/3)</a:t>
            </a:r>
            <a:endParaRPr lang="en-IN" sz="1500" dirty="0"/>
          </a:p>
        </p:txBody>
      </p:sp>
      <p:sp>
        <p:nvSpPr>
          <p:cNvPr id="42" name="Arc 41"/>
          <p:cNvSpPr/>
          <p:nvPr/>
        </p:nvSpPr>
        <p:spPr>
          <a:xfrm rot="1718900">
            <a:off x="3842617" y="1632817"/>
            <a:ext cx="609600" cy="609600"/>
          </a:xfrm>
          <a:prstGeom prst="arc">
            <a:avLst/>
          </a:prstGeom>
          <a:ln w="127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extBox 42"/>
          <p:cNvSpPr txBox="1"/>
          <p:nvPr/>
        </p:nvSpPr>
        <p:spPr>
          <a:xfrm>
            <a:off x="4419600" y="1600200"/>
            <a:ext cx="4395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 smtClean="0"/>
              <a:t>E</a:t>
            </a:r>
            <a:r>
              <a:rPr lang="en-IN" sz="1500" dirty="0" smtClean="0"/>
              <a:t>(</a:t>
            </a:r>
            <a:r>
              <a:rPr lang="en-IN" sz="1500" dirty="0" err="1" smtClean="0"/>
              <a:t>i</a:t>
            </a:r>
            <a:r>
              <a:rPr lang="en-IN" sz="1500" dirty="0" smtClean="0"/>
              <a:t>)</a:t>
            </a:r>
            <a:endParaRPr lang="en-IN" sz="1500" dirty="0"/>
          </a:p>
        </p:txBody>
      </p:sp>
      <p:sp>
        <p:nvSpPr>
          <p:cNvPr id="44" name="TextBox 43"/>
          <p:cNvSpPr txBox="1"/>
          <p:nvPr/>
        </p:nvSpPr>
        <p:spPr>
          <a:xfrm>
            <a:off x="533400" y="5257800"/>
            <a:ext cx="33694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A(</a:t>
            </a:r>
            <a:r>
              <a:rPr lang="en-IN" dirty="0" err="1" smtClean="0"/>
              <a:t>i</a:t>
            </a:r>
            <a:r>
              <a:rPr lang="en-IN" dirty="0" smtClean="0"/>
              <a:t>) + </a:t>
            </a:r>
            <a:r>
              <a:rPr lang="en-IN" dirty="0" smtClean="0"/>
              <a:t>D</a:t>
            </a:r>
            <a:r>
              <a:rPr lang="en-IN" dirty="0" smtClean="0"/>
              <a:t>(</a:t>
            </a:r>
            <a:r>
              <a:rPr lang="en-IN" dirty="0" err="1" smtClean="0"/>
              <a:t>i</a:t>
            </a:r>
            <a:r>
              <a:rPr lang="en-IN" dirty="0" smtClean="0"/>
              <a:t>) + Tan¯¹(1/3) + </a:t>
            </a:r>
            <a:r>
              <a:rPr lang="en-IN" dirty="0" smtClean="0"/>
              <a:t>E</a:t>
            </a:r>
            <a:r>
              <a:rPr lang="en-IN" dirty="0" smtClean="0"/>
              <a:t>(</a:t>
            </a:r>
            <a:r>
              <a:rPr lang="en-IN" dirty="0" err="1" smtClean="0"/>
              <a:t>i</a:t>
            </a:r>
            <a:r>
              <a:rPr lang="en-IN" dirty="0" smtClean="0"/>
              <a:t>) = </a:t>
            </a:r>
            <a:r>
              <a:rPr lang="el-GR" dirty="0" smtClean="0"/>
              <a:t>Π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E</a:t>
            </a:r>
            <a:r>
              <a:rPr lang="en-IN" dirty="0" smtClean="0"/>
              <a:t>(</a:t>
            </a:r>
            <a:r>
              <a:rPr lang="en-IN" dirty="0" err="1" smtClean="0"/>
              <a:t>i</a:t>
            </a:r>
            <a:r>
              <a:rPr lang="en-IN" dirty="0" smtClean="0"/>
              <a:t>) =  </a:t>
            </a:r>
            <a:r>
              <a:rPr lang="el-GR" dirty="0" smtClean="0"/>
              <a:t>Π</a:t>
            </a:r>
            <a:r>
              <a:rPr lang="en-IN" dirty="0" smtClean="0"/>
              <a:t> – (A(</a:t>
            </a:r>
            <a:r>
              <a:rPr lang="en-IN" dirty="0" err="1" smtClean="0"/>
              <a:t>i</a:t>
            </a:r>
            <a:r>
              <a:rPr lang="en-IN" dirty="0" smtClean="0"/>
              <a:t>) + </a:t>
            </a:r>
            <a:r>
              <a:rPr lang="en-IN" dirty="0" smtClean="0"/>
              <a:t>D</a:t>
            </a:r>
            <a:r>
              <a:rPr lang="en-IN" dirty="0" smtClean="0"/>
              <a:t>(</a:t>
            </a:r>
            <a:r>
              <a:rPr lang="en-IN" dirty="0" err="1" smtClean="0"/>
              <a:t>i</a:t>
            </a:r>
            <a:r>
              <a:rPr lang="en-IN" dirty="0" smtClean="0"/>
              <a:t>) + Tan¯¹(1/3) )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6" name="Rectangle 45"/>
          <p:cNvSpPr/>
          <p:nvPr/>
        </p:nvSpPr>
        <p:spPr>
          <a:xfrm>
            <a:off x="7543800" y="1905000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X′</a:t>
            </a:r>
            <a:endParaRPr lang="en-IN" dirty="0"/>
          </a:p>
        </p:txBody>
      </p:sp>
      <p:sp>
        <p:nvSpPr>
          <p:cNvPr id="47" name="Rectangle 46"/>
          <p:cNvSpPr/>
          <p:nvPr/>
        </p:nvSpPr>
        <p:spPr>
          <a:xfrm>
            <a:off x="7620000" y="3505200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X</a:t>
            </a:r>
            <a:endParaRPr lang="en-I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200400" y="4495800"/>
            <a:ext cx="3124200" cy="838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 flipH="1" flipV="1">
            <a:off x="3009900" y="3543300"/>
            <a:ext cx="1143000" cy="7620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Donut 9"/>
          <p:cNvSpPr/>
          <p:nvPr/>
        </p:nvSpPr>
        <p:spPr>
          <a:xfrm>
            <a:off x="3124200" y="4419600"/>
            <a:ext cx="152400" cy="15240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>
            <a:off x="6248400" y="5257800"/>
            <a:ext cx="152400" cy="15240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rot="5400000" flipH="1" flipV="1">
            <a:off x="3581400" y="2133600"/>
            <a:ext cx="1447800" cy="3810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 flipH="1" flipV="1">
            <a:off x="2552700" y="2171700"/>
            <a:ext cx="1600200" cy="4572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581400" y="1600200"/>
            <a:ext cx="9144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H="1" flipV="1">
            <a:off x="4191000" y="1295400"/>
            <a:ext cx="6096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 flipH="1" flipV="1">
            <a:off x="4153694" y="1866106"/>
            <a:ext cx="6858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3277394" y="1294606"/>
            <a:ext cx="6096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H="1" flipV="1">
            <a:off x="3277394" y="1904206"/>
            <a:ext cx="6096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1828800" y="4572000"/>
            <a:ext cx="5715000" cy="76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0800000">
            <a:off x="1752600" y="3200400"/>
            <a:ext cx="57150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91200" y="4191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 smtClean="0"/>
              <a:t>O</a:t>
            </a:r>
            <a:r>
              <a:rPr lang="en-IN" dirty="0" smtClean="0"/>
              <a:t>₂</a:t>
            </a:r>
            <a:endParaRPr lang="en-IN" dirty="0"/>
          </a:p>
        </p:txBody>
      </p:sp>
      <p:sp>
        <p:nvSpPr>
          <p:cNvPr id="39" name="Donut 38"/>
          <p:cNvSpPr/>
          <p:nvPr/>
        </p:nvSpPr>
        <p:spPr>
          <a:xfrm>
            <a:off x="5867400" y="4572000"/>
            <a:ext cx="152400" cy="15240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0" name="Donut 39"/>
          <p:cNvSpPr/>
          <p:nvPr/>
        </p:nvSpPr>
        <p:spPr>
          <a:xfrm>
            <a:off x="3962400" y="3124200"/>
            <a:ext cx="152400" cy="15240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14800" y="2895600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 smtClean="0"/>
              <a:t>O</a:t>
            </a:r>
            <a:r>
              <a:rPr lang="en-IN" dirty="0" smtClean="0"/>
              <a:t>₄</a:t>
            </a:r>
          </a:p>
          <a:p>
            <a:endParaRPr lang="en-IN" dirty="0"/>
          </a:p>
        </p:txBody>
      </p:sp>
      <p:sp>
        <p:nvSpPr>
          <p:cNvPr id="43" name="Donut 42"/>
          <p:cNvSpPr/>
          <p:nvPr/>
        </p:nvSpPr>
        <p:spPr>
          <a:xfrm>
            <a:off x="3048000" y="3124200"/>
            <a:ext cx="152400" cy="15240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16200000" flipV="1">
            <a:off x="5791200" y="4800600"/>
            <a:ext cx="685800" cy="3810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2" name="Block Arc 51"/>
          <p:cNvSpPr/>
          <p:nvPr/>
        </p:nvSpPr>
        <p:spPr>
          <a:xfrm rot="17622159">
            <a:off x="3748741" y="3025882"/>
            <a:ext cx="533400" cy="381000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43200" y="2819400"/>
            <a:ext cx="394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 smtClean="0"/>
              <a:t>O</a:t>
            </a:r>
            <a:r>
              <a:rPr lang="en-IN" dirty="0" smtClean="0"/>
              <a:t>₆</a:t>
            </a:r>
          </a:p>
          <a:p>
            <a:endParaRPr lang="en-IN" dirty="0"/>
          </a:p>
        </p:txBody>
      </p:sp>
      <p:sp>
        <p:nvSpPr>
          <p:cNvPr id="26" name="Arc 25"/>
          <p:cNvSpPr/>
          <p:nvPr/>
        </p:nvSpPr>
        <p:spPr>
          <a:xfrm>
            <a:off x="3810000" y="2819400"/>
            <a:ext cx="762000" cy="685800"/>
          </a:xfrm>
          <a:prstGeom prst="arc">
            <a:avLst/>
          </a:prstGeom>
          <a:ln w="12700"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>
            <a:off x="6172200" y="54102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3048000" y="46482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</a:t>
            </a:r>
            <a:endParaRPr lang="en-IN" dirty="0"/>
          </a:p>
        </p:txBody>
      </p:sp>
      <p:sp>
        <p:nvSpPr>
          <p:cNvPr id="45" name="Arc 44"/>
          <p:cNvSpPr/>
          <p:nvPr/>
        </p:nvSpPr>
        <p:spPr>
          <a:xfrm rot="5400000">
            <a:off x="5791200" y="4267200"/>
            <a:ext cx="685800" cy="685800"/>
          </a:xfrm>
          <a:prstGeom prst="arc">
            <a:avLst/>
          </a:prstGeom>
          <a:ln w="12700"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extBox 45"/>
          <p:cNvSpPr txBox="1"/>
          <p:nvPr/>
        </p:nvSpPr>
        <p:spPr>
          <a:xfrm>
            <a:off x="6324600" y="4724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 T(</a:t>
            </a:r>
            <a:r>
              <a:rPr lang="en-IN" dirty="0" err="1" smtClean="0"/>
              <a:t>i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4495800" y="274320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 K(</a:t>
            </a:r>
            <a:r>
              <a:rPr lang="en-IN" dirty="0" err="1" smtClean="0"/>
              <a:t>i</a:t>
            </a:r>
            <a:r>
              <a:rPr lang="en-IN" dirty="0" smtClean="0"/>
              <a:t>)</a:t>
            </a:r>
            <a:endParaRPr lang="en-IN" dirty="0"/>
          </a:p>
        </p:txBody>
      </p:sp>
      <p:cxnSp>
        <p:nvCxnSpPr>
          <p:cNvPr id="61" name="Straight Arrow Connector 60"/>
          <p:cNvCxnSpPr/>
          <p:nvPr/>
        </p:nvCxnSpPr>
        <p:spPr>
          <a:xfrm rot="5400000">
            <a:off x="3314700" y="3695700"/>
            <a:ext cx="1143000" cy="304800"/>
          </a:xfrm>
          <a:prstGeom prst="straightConnector1">
            <a:avLst/>
          </a:prstGeom>
          <a:ln w="3175"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Arc 63"/>
          <p:cNvSpPr/>
          <p:nvPr/>
        </p:nvSpPr>
        <p:spPr>
          <a:xfrm rot="9605016">
            <a:off x="3636281" y="3629117"/>
            <a:ext cx="347438" cy="383215"/>
          </a:xfrm>
          <a:prstGeom prst="arc">
            <a:avLst/>
          </a:prstGeom>
          <a:ln w="12700"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TextBox 64"/>
          <p:cNvSpPr txBox="1"/>
          <p:nvPr/>
        </p:nvSpPr>
        <p:spPr>
          <a:xfrm>
            <a:off x="3429000" y="3962400"/>
            <a:ext cx="4555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 smtClean="0"/>
              <a:t>10⁰</a:t>
            </a:r>
            <a:endParaRPr lang="en-IN" sz="1500" dirty="0"/>
          </a:p>
        </p:txBody>
      </p:sp>
      <p:cxnSp>
        <p:nvCxnSpPr>
          <p:cNvPr id="49" name="Straight Connector 48"/>
          <p:cNvCxnSpPr>
            <a:stCxn id="40" idx="5"/>
          </p:cNvCxnSpPr>
          <p:nvPr/>
        </p:nvCxnSpPr>
        <p:spPr>
          <a:xfrm rot="16200000" flipH="1">
            <a:off x="4282982" y="3063782"/>
            <a:ext cx="1317718" cy="1698718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 57"/>
          <p:cNvSpPr/>
          <p:nvPr/>
        </p:nvSpPr>
        <p:spPr>
          <a:xfrm rot="15919004">
            <a:off x="5189825" y="4499868"/>
            <a:ext cx="605744" cy="268835"/>
          </a:xfrm>
          <a:prstGeom prst="arc">
            <a:avLst/>
          </a:prstGeom>
          <a:ln w="12700"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4419600" y="4267200"/>
            <a:ext cx="9631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 smtClean="0"/>
              <a:t>Tan¯¹(1/3)</a:t>
            </a:r>
            <a:endParaRPr lang="en-IN" sz="1500" dirty="0"/>
          </a:p>
        </p:txBody>
      </p:sp>
      <p:sp>
        <p:nvSpPr>
          <p:cNvPr id="50" name="TextBox 49"/>
          <p:cNvSpPr txBox="1"/>
          <p:nvPr/>
        </p:nvSpPr>
        <p:spPr>
          <a:xfrm>
            <a:off x="4495800" y="14478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37" name="Rectangle 36"/>
          <p:cNvSpPr/>
          <p:nvPr/>
        </p:nvSpPr>
        <p:spPr>
          <a:xfrm>
            <a:off x="3048000" y="5791200"/>
            <a:ext cx="19812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/>
          <p:cNvSpPr txBox="1"/>
          <p:nvPr/>
        </p:nvSpPr>
        <p:spPr>
          <a:xfrm>
            <a:off x="3200400" y="5943600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K(</a:t>
            </a:r>
            <a:r>
              <a:rPr lang="en-IN" dirty="0" err="1" smtClean="0"/>
              <a:t>i</a:t>
            </a:r>
            <a:r>
              <a:rPr lang="en-IN" dirty="0" smtClean="0"/>
              <a:t>) = </a:t>
            </a:r>
            <a:r>
              <a:rPr lang="en-IN" dirty="0" smtClean="0"/>
              <a:t>E</a:t>
            </a:r>
            <a:r>
              <a:rPr lang="en-IN" dirty="0" smtClean="0"/>
              <a:t>(</a:t>
            </a:r>
            <a:r>
              <a:rPr lang="en-IN" dirty="0" err="1" smtClean="0"/>
              <a:t>i</a:t>
            </a:r>
            <a:r>
              <a:rPr lang="en-IN" dirty="0" smtClean="0"/>
              <a:t>) + 10⁰</a:t>
            </a:r>
            <a:endParaRPr lang="en-IN" dirty="0"/>
          </a:p>
        </p:txBody>
      </p:sp>
      <p:sp>
        <p:nvSpPr>
          <p:cNvPr id="44" name="Rectangle 43"/>
          <p:cNvSpPr/>
          <p:nvPr/>
        </p:nvSpPr>
        <p:spPr>
          <a:xfrm>
            <a:off x="7543800" y="2971800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X′</a:t>
            </a:r>
            <a:endParaRPr lang="en-IN" dirty="0"/>
          </a:p>
        </p:txBody>
      </p:sp>
      <p:sp>
        <p:nvSpPr>
          <p:cNvPr id="48" name="Rectangle 47"/>
          <p:cNvSpPr/>
          <p:nvPr/>
        </p:nvSpPr>
        <p:spPr>
          <a:xfrm>
            <a:off x="7543800" y="4495800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X</a:t>
            </a:r>
            <a:endParaRPr lang="en-I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IN" dirty="0" smtClean="0"/>
              <a:t>1. Synthesize and make a simulator for the wind screen wiper mechanism shown in Tutorial sheet 2, Q6 with no quick-return effect. In the simulation, mark the area wiped. Add any new idea you might have (e.g., adjustment provision to change/increase the wiped region, determination of wiping speed and acceleration (or their variation) for a given motor speed (constant), torque requirement on motor (neglecting dynamics) etc.).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Screenshot (968).png"/>
          <p:cNvPicPr>
            <a:picLocks noChangeAspect="1"/>
          </p:cNvPicPr>
          <p:nvPr/>
        </p:nvPicPr>
        <p:blipFill>
          <a:blip r:embed="rId2"/>
          <a:srcRect l="26667" t="26285" r="27500" b="20356"/>
          <a:stretch>
            <a:fillRect/>
          </a:stretch>
        </p:blipFill>
        <p:spPr>
          <a:xfrm>
            <a:off x="-6350" y="228600"/>
            <a:ext cx="9150350" cy="5989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200400" y="4495800"/>
            <a:ext cx="3124200" cy="838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 flipH="1" flipV="1">
            <a:off x="3009900" y="3543300"/>
            <a:ext cx="1143000" cy="7620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Donut 9"/>
          <p:cNvSpPr/>
          <p:nvPr/>
        </p:nvSpPr>
        <p:spPr>
          <a:xfrm>
            <a:off x="3124200" y="4419600"/>
            <a:ext cx="152400" cy="15240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>
            <a:off x="6248400" y="5257800"/>
            <a:ext cx="152400" cy="15240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rot="5400000" flipH="1" flipV="1">
            <a:off x="3581400" y="2133600"/>
            <a:ext cx="1447800" cy="3810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 flipH="1" flipV="1">
            <a:off x="2552700" y="2171700"/>
            <a:ext cx="1600200" cy="4572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581400" y="1600200"/>
            <a:ext cx="9144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H="1" flipV="1">
            <a:off x="4191000" y="1295400"/>
            <a:ext cx="6096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 flipH="1" flipV="1">
            <a:off x="4153694" y="1866106"/>
            <a:ext cx="6858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3277394" y="1294606"/>
            <a:ext cx="6096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H="1" flipV="1">
            <a:off x="3277394" y="1904206"/>
            <a:ext cx="6096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1828800" y="4572000"/>
            <a:ext cx="5638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0800000">
            <a:off x="1752600" y="3200400"/>
            <a:ext cx="57150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91200" y="4191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 smtClean="0"/>
              <a:t>O</a:t>
            </a:r>
            <a:r>
              <a:rPr lang="en-IN" dirty="0" smtClean="0"/>
              <a:t>₂</a:t>
            </a:r>
            <a:endParaRPr lang="en-IN" dirty="0"/>
          </a:p>
        </p:txBody>
      </p:sp>
      <p:sp>
        <p:nvSpPr>
          <p:cNvPr id="39" name="Donut 38"/>
          <p:cNvSpPr/>
          <p:nvPr/>
        </p:nvSpPr>
        <p:spPr>
          <a:xfrm>
            <a:off x="5791200" y="4495800"/>
            <a:ext cx="152400" cy="15240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0" name="Donut 39"/>
          <p:cNvSpPr/>
          <p:nvPr/>
        </p:nvSpPr>
        <p:spPr>
          <a:xfrm>
            <a:off x="3962400" y="3124200"/>
            <a:ext cx="152400" cy="15240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14800" y="3124200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 smtClean="0"/>
              <a:t>O</a:t>
            </a:r>
            <a:r>
              <a:rPr lang="en-IN" dirty="0" smtClean="0"/>
              <a:t>₄</a:t>
            </a:r>
          </a:p>
          <a:p>
            <a:endParaRPr lang="en-IN" dirty="0"/>
          </a:p>
        </p:txBody>
      </p:sp>
      <p:sp>
        <p:nvSpPr>
          <p:cNvPr id="43" name="Donut 42"/>
          <p:cNvSpPr/>
          <p:nvPr/>
        </p:nvSpPr>
        <p:spPr>
          <a:xfrm>
            <a:off x="3048000" y="3124200"/>
            <a:ext cx="152400" cy="15240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16200000" flipV="1">
            <a:off x="5715000" y="4724400"/>
            <a:ext cx="762000" cy="4572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2" name="Block Arc 51"/>
          <p:cNvSpPr/>
          <p:nvPr/>
        </p:nvSpPr>
        <p:spPr>
          <a:xfrm rot="17622159">
            <a:off x="3748741" y="3025882"/>
            <a:ext cx="533400" cy="381000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43200" y="2819400"/>
            <a:ext cx="394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 smtClean="0"/>
              <a:t>O</a:t>
            </a:r>
            <a:r>
              <a:rPr lang="en-IN" dirty="0" smtClean="0"/>
              <a:t>₆</a:t>
            </a:r>
          </a:p>
          <a:p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6172200" y="54102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3048000" y="46482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</a:t>
            </a:r>
            <a:endParaRPr lang="en-IN" dirty="0"/>
          </a:p>
        </p:txBody>
      </p:sp>
      <p:cxnSp>
        <p:nvCxnSpPr>
          <p:cNvPr id="31" name="Straight Arrow Connector 30"/>
          <p:cNvCxnSpPr/>
          <p:nvPr/>
        </p:nvCxnSpPr>
        <p:spPr>
          <a:xfrm rot="5400000">
            <a:off x="4571206" y="1600200"/>
            <a:ext cx="1219994" cy="794"/>
          </a:xfrm>
          <a:prstGeom prst="straightConnector1">
            <a:avLst/>
          </a:prstGeom>
          <a:ln w="317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257800" y="1447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200</a:t>
            </a:r>
            <a:endParaRPr lang="en-IN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505200" y="685800"/>
            <a:ext cx="1066800" cy="1588"/>
          </a:xfrm>
          <a:prstGeom prst="straightConnector1">
            <a:avLst/>
          </a:prstGeom>
          <a:ln w="317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886200" y="304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80</a:t>
            </a:r>
            <a:endParaRPr lang="en-IN" dirty="0"/>
          </a:p>
        </p:txBody>
      </p:sp>
      <p:cxnSp>
        <p:nvCxnSpPr>
          <p:cNvPr id="48" name="Straight Arrow Connector 47"/>
          <p:cNvCxnSpPr/>
          <p:nvPr/>
        </p:nvCxnSpPr>
        <p:spPr>
          <a:xfrm rot="10800000">
            <a:off x="4038600" y="6248400"/>
            <a:ext cx="2057400" cy="1588"/>
          </a:xfrm>
          <a:prstGeom prst="straightConnector1">
            <a:avLst/>
          </a:prstGeom>
          <a:ln w="317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876800" y="58674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150</a:t>
            </a:r>
            <a:endParaRPr lang="en-IN" dirty="0"/>
          </a:p>
        </p:txBody>
      </p:sp>
      <p:cxnSp>
        <p:nvCxnSpPr>
          <p:cNvPr id="55" name="Straight Arrow Connector 54"/>
          <p:cNvCxnSpPr/>
          <p:nvPr/>
        </p:nvCxnSpPr>
        <p:spPr>
          <a:xfrm rot="5400000">
            <a:off x="534194" y="3886200"/>
            <a:ext cx="1370806" cy="794"/>
          </a:xfrm>
          <a:prstGeom prst="straightConnector1">
            <a:avLst/>
          </a:prstGeom>
          <a:ln w="317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62000" y="3657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50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4495800" y="14478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7543800" y="44196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X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7543800" y="31242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X′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3352800" y="7620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4495800" y="76200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Q</a:t>
            </a:r>
            <a:endParaRPr lang="en-IN" dirty="0"/>
          </a:p>
        </p:txBody>
      </p:sp>
      <p:sp>
        <p:nvSpPr>
          <p:cNvPr id="56" name="TextBox 55"/>
          <p:cNvSpPr txBox="1"/>
          <p:nvPr/>
        </p:nvSpPr>
        <p:spPr>
          <a:xfrm>
            <a:off x="3352800" y="21336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</a:t>
            </a:r>
            <a:endParaRPr lang="en-IN" dirty="0"/>
          </a:p>
        </p:txBody>
      </p:sp>
      <p:sp>
        <p:nvSpPr>
          <p:cNvPr id="57" name="TextBox 56"/>
          <p:cNvSpPr txBox="1"/>
          <p:nvPr/>
        </p:nvSpPr>
        <p:spPr>
          <a:xfrm>
            <a:off x="4495800" y="2133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</a:t>
            </a:r>
            <a:endParaRPr lang="en-I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200400" y="4495800"/>
            <a:ext cx="3124200" cy="838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 flipH="1" flipV="1">
            <a:off x="3009900" y="3543300"/>
            <a:ext cx="1143000" cy="7620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Donut 9"/>
          <p:cNvSpPr/>
          <p:nvPr/>
        </p:nvSpPr>
        <p:spPr>
          <a:xfrm>
            <a:off x="3124200" y="4419600"/>
            <a:ext cx="152400" cy="15240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>
            <a:off x="6248400" y="5257800"/>
            <a:ext cx="152400" cy="15240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rot="5400000" flipH="1" flipV="1">
            <a:off x="3581400" y="2133600"/>
            <a:ext cx="1447800" cy="3810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 flipH="1" flipV="1">
            <a:off x="2552700" y="2171700"/>
            <a:ext cx="1600200" cy="4572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581400" y="1600200"/>
            <a:ext cx="9144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H="1" flipV="1">
            <a:off x="4191000" y="1295400"/>
            <a:ext cx="6096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 flipH="1" flipV="1">
            <a:off x="4153694" y="1866106"/>
            <a:ext cx="6858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3277394" y="1294606"/>
            <a:ext cx="6096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H="1" flipV="1">
            <a:off x="3277394" y="1904206"/>
            <a:ext cx="6096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1828800" y="4572000"/>
            <a:ext cx="5638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0800000">
            <a:off x="1752600" y="3200400"/>
            <a:ext cx="5638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91200" y="4191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 smtClean="0"/>
              <a:t>O</a:t>
            </a:r>
            <a:r>
              <a:rPr lang="en-IN" dirty="0" smtClean="0"/>
              <a:t>₂</a:t>
            </a:r>
            <a:endParaRPr lang="en-IN" dirty="0"/>
          </a:p>
        </p:txBody>
      </p:sp>
      <p:sp>
        <p:nvSpPr>
          <p:cNvPr id="39" name="Donut 38"/>
          <p:cNvSpPr/>
          <p:nvPr/>
        </p:nvSpPr>
        <p:spPr>
          <a:xfrm>
            <a:off x="5791200" y="4495800"/>
            <a:ext cx="152400" cy="15240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0" name="Donut 39"/>
          <p:cNvSpPr/>
          <p:nvPr/>
        </p:nvSpPr>
        <p:spPr>
          <a:xfrm>
            <a:off x="3962400" y="3124200"/>
            <a:ext cx="152400" cy="15240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14800" y="3124200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 smtClean="0"/>
              <a:t>O</a:t>
            </a:r>
            <a:r>
              <a:rPr lang="en-IN" dirty="0" smtClean="0"/>
              <a:t>₄</a:t>
            </a:r>
          </a:p>
          <a:p>
            <a:endParaRPr lang="en-IN" dirty="0"/>
          </a:p>
        </p:txBody>
      </p:sp>
      <p:sp>
        <p:nvSpPr>
          <p:cNvPr id="43" name="Donut 42"/>
          <p:cNvSpPr/>
          <p:nvPr/>
        </p:nvSpPr>
        <p:spPr>
          <a:xfrm>
            <a:off x="3048000" y="3124200"/>
            <a:ext cx="152400" cy="15240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16200000" flipV="1">
            <a:off x="5715000" y="4724400"/>
            <a:ext cx="762000" cy="4572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2" name="Block Arc 51"/>
          <p:cNvSpPr/>
          <p:nvPr/>
        </p:nvSpPr>
        <p:spPr>
          <a:xfrm rot="17622159">
            <a:off x="3748741" y="3025882"/>
            <a:ext cx="533400" cy="381000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43200" y="2819400"/>
            <a:ext cx="394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 smtClean="0"/>
              <a:t>O</a:t>
            </a:r>
            <a:r>
              <a:rPr lang="en-IN" dirty="0" smtClean="0"/>
              <a:t>₆</a:t>
            </a:r>
          </a:p>
          <a:p>
            <a:endParaRPr lang="en-IN" dirty="0"/>
          </a:p>
        </p:txBody>
      </p:sp>
      <p:sp>
        <p:nvSpPr>
          <p:cNvPr id="26" name="Arc 25"/>
          <p:cNvSpPr/>
          <p:nvPr/>
        </p:nvSpPr>
        <p:spPr>
          <a:xfrm>
            <a:off x="3886200" y="2895600"/>
            <a:ext cx="609600" cy="609600"/>
          </a:xfrm>
          <a:prstGeom prst="arc">
            <a:avLst/>
          </a:prstGeom>
          <a:ln w="12700"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>
            <a:off x="6172200" y="54102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3048000" y="46482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</a:t>
            </a:r>
            <a:endParaRPr lang="en-IN" dirty="0"/>
          </a:p>
        </p:txBody>
      </p:sp>
      <p:cxnSp>
        <p:nvCxnSpPr>
          <p:cNvPr id="31" name="Straight Arrow Connector 30"/>
          <p:cNvCxnSpPr/>
          <p:nvPr/>
        </p:nvCxnSpPr>
        <p:spPr>
          <a:xfrm rot="5400000">
            <a:off x="4571206" y="1600200"/>
            <a:ext cx="1219994" cy="794"/>
          </a:xfrm>
          <a:prstGeom prst="straightConnector1">
            <a:avLst/>
          </a:prstGeom>
          <a:ln w="317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257800" y="1447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200</a:t>
            </a:r>
            <a:endParaRPr lang="en-IN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505200" y="685800"/>
            <a:ext cx="1066800" cy="1588"/>
          </a:xfrm>
          <a:prstGeom prst="straightConnector1">
            <a:avLst/>
          </a:prstGeom>
          <a:ln w="317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886200" y="304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80</a:t>
            </a:r>
            <a:endParaRPr lang="en-IN" dirty="0"/>
          </a:p>
        </p:txBody>
      </p:sp>
      <p:sp>
        <p:nvSpPr>
          <p:cNvPr id="45" name="Arc 44"/>
          <p:cNvSpPr/>
          <p:nvPr/>
        </p:nvSpPr>
        <p:spPr>
          <a:xfrm rot="5400000">
            <a:off x="5715000" y="4267200"/>
            <a:ext cx="533400" cy="533400"/>
          </a:xfrm>
          <a:prstGeom prst="arc">
            <a:avLst/>
          </a:prstGeom>
          <a:ln w="12700"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extBox 45"/>
          <p:cNvSpPr txBox="1"/>
          <p:nvPr/>
        </p:nvSpPr>
        <p:spPr>
          <a:xfrm>
            <a:off x="6096000" y="46482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 T(</a:t>
            </a:r>
            <a:r>
              <a:rPr lang="en-IN" dirty="0" err="1" smtClean="0"/>
              <a:t>i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4419600" y="274320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 K(</a:t>
            </a:r>
            <a:r>
              <a:rPr lang="en-IN" dirty="0" err="1" smtClean="0"/>
              <a:t>i</a:t>
            </a:r>
            <a:r>
              <a:rPr lang="en-IN" dirty="0" smtClean="0"/>
              <a:t>)</a:t>
            </a:r>
            <a:endParaRPr lang="en-IN" dirty="0"/>
          </a:p>
        </p:txBody>
      </p:sp>
      <p:cxnSp>
        <p:nvCxnSpPr>
          <p:cNvPr id="48" name="Straight Arrow Connector 47"/>
          <p:cNvCxnSpPr/>
          <p:nvPr/>
        </p:nvCxnSpPr>
        <p:spPr>
          <a:xfrm rot="10800000">
            <a:off x="4038600" y="6248400"/>
            <a:ext cx="2057400" cy="1588"/>
          </a:xfrm>
          <a:prstGeom prst="straightConnector1">
            <a:avLst/>
          </a:prstGeom>
          <a:ln w="317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876800" y="58674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150</a:t>
            </a:r>
            <a:endParaRPr lang="en-IN" dirty="0"/>
          </a:p>
        </p:txBody>
      </p:sp>
      <p:cxnSp>
        <p:nvCxnSpPr>
          <p:cNvPr id="55" name="Straight Arrow Connector 54"/>
          <p:cNvCxnSpPr/>
          <p:nvPr/>
        </p:nvCxnSpPr>
        <p:spPr>
          <a:xfrm rot="5400000">
            <a:off x="534194" y="3886200"/>
            <a:ext cx="1370806" cy="794"/>
          </a:xfrm>
          <a:prstGeom prst="straightConnector1">
            <a:avLst/>
          </a:prstGeom>
          <a:ln w="317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62000" y="3657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50</a:t>
            </a:r>
            <a:endParaRPr lang="en-IN" dirty="0"/>
          </a:p>
        </p:txBody>
      </p:sp>
      <p:cxnSp>
        <p:nvCxnSpPr>
          <p:cNvPr id="61" name="Straight Arrow Connector 60"/>
          <p:cNvCxnSpPr/>
          <p:nvPr/>
        </p:nvCxnSpPr>
        <p:spPr>
          <a:xfrm rot="5400000">
            <a:off x="3314700" y="3695700"/>
            <a:ext cx="1143000" cy="304800"/>
          </a:xfrm>
          <a:prstGeom prst="straightConnector1">
            <a:avLst/>
          </a:prstGeom>
          <a:ln w="3175"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Arc 63"/>
          <p:cNvSpPr/>
          <p:nvPr/>
        </p:nvSpPr>
        <p:spPr>
          <a:xfrm rot="9605016">
            <a:off x="3636281" y="3629117"/>
            <a:ext cx="347438" cy="383215"/>
          </a:xfrm>
          <a:prstGeom prst="arc">
            <a:avLst/>
          </a:prstGeom>
          <a:ln w="12700"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TextBox 64"/>
          <p:cNvSpPr txBox="1"/>
          <p:nvPr/>
        </p:nvSpPr>
        <p:spPr>
          <a:xfrm>
            <a:off x="3429000" y="3962400"/>
            <a:ext cx="4555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 smtClean="0"/>
              <a:t>10⁰</a:t>
            </a:r>
            <a:endParaRPr lang="en-IN" sz="1500" dirty="0"/>
          </a:p>
        </p:txBody>
      </p:sp>
      <p:sp>
        <p:nvSpPr>
          <p:cNvPr id="66" name="TextBox 65"/>
          <p:cNvSpPr txBox="1"/>
          <p:nvPr/>
        </p:nvSpPr>
        <p:spPr>
          <a:xfrm>
            <a:off x="4495800" y="1371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49" name="Rectangle 48"/>
          <p:cNvSpPr/>
          <p:nvPr/>
        </p:nvSpPr>
        <p:spPr>
          <a:xfrm>
            <a:off x="7467600" y="3048000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X′</a:t>
            </a:r>
            <a:endParaRPr lang="en-IN" dirty="0"/>
          </a:p>
        </p:txBody>
      </p:sp>
      <p:sp>
        <p:nvSpPr>
          <p:cNvPr id="50" name="Rectangle 49"/>
          <p:cNvSpPr/>
          <p:nvPr/>
        </p:nvSpPr>
        <p:spPr>
          <a:xfrm>
            <a:off x="7543800" y="4419600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X</a:t>
            </a:r>
            <a:endParaRPr lang="en-IN" dirty="0"/>
          </a:p>
        </p:txBody>
      </p:sp>
      <p:sp>
        <p:nvSpPr>
          <p:cNvPr id="60" name="Rectangle 59"/>
          <p:cNvSpPr/>
          <p:nvPr/>
        </p:nvSpPr>
        <p:spPr>
          <a:xfrm>
            <a:off x="3276600" y="838200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P</a:t>
            </a:r>
            <a:endParaRPr lang="en-IN" dirty="0"/>
          </a:p>
        </p:txBody>
      </p:sp>
      <p:sp>
        <p:nvSpPr>
          <p:cNvPr id="62" name="Rectangle 61"/>
          <p:cNvSpPr/>
          <p:nvPr/>
        </p:nvSpPr>
        <p:spPr>
          <a:xfrm>
            <a:off x="4495800" y="838200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Q</a:t>
            </a:r>
            <a:endParaRPr lang="en-IN" dirty="0"/>
          </a:p>
        </p:txBody>
      </p:sp>
      <p:sp>
        <p:nvSpPr>
          <p:cNvPr id="63" name="Rectangle 62"/>
          <p:cNvSpPr/>
          <p:nvPr/>
        </p:nvSpPr>
        <p:spPr>
          <a:xfrm>
            <a:off x="3352800" y="2133600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R</a:t>
            </a:r>
            <a:endParaRPr lang="en-IN" dirty="0"/>
          </a:p>
        </p:txBody>
      </p:sp>
      <p:sp>
        <p:nvSpPr>
          <p:cNvPr id="67" name="Rectangle 66"/>
          <p:cNvSpPr/>
          <p:nvPr/>
        </p:nvSpPr>
        <p:spPr>
          <a:xfrm>
            <a:off x="4495800" y="2133600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S</a:t>
            </a:r>
            <a:endParaRPr lang="en-I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200400" y="4495800"/>
            <a:ext cx="3124200" cy="838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 flipH="1" flipV="1">
            <a:off x="3009900" y="3543300"/>
            <a:ext cx="1143000" cy="7620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Donut 9"/>
          <p:cNvSpPr/>
          <p:nvPr/>
        </p:nvSpPr>
        <p:spPr>
          <a:xfrm>
            <a:off x="3124200" y="4419600"/>
            <a:ext cx="152400" cy="15240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>
            <a:off x="6248400" y="5257800"/>
            <a:ext cx="152400" cy="15240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rot="5400000" flipH="1" flipV="1">
            <a:off x="3581400" y="2133600"/>
            <a:ext cx="1447800" cy="3810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 flipH="1" flipV="1">
            <a:off x="2552700" y="2171700"/>
            <a:ext cx="1600200" cy="4572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581400" y="1600200"/>
            <a:ext cx="9144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H="1" flipV="1">
            <a:off x="4191000" y="1295400"/>
            <a:ext cx="6096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 flipH="1" flipV="1">
            <a:off x="4153694" y="1866106"/>
            <a:ext cx="6858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3277394" y="1294606"/>
            <a:ext cx="6096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H="1" flipV="1">
            <a:off x="3277394" y="1904206"/>
            <a:ext cx="6096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1828800" y="4572000"/>
            <a:ext cx="5638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0800000">
            <a:off x="1752600" y="3200400"/>
            <a:ext cx="57150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91200" y="4191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 smtClean="0"/>
              <a:t>O</a:t>
            </a:r>
            <a:r>
              <a:rPr lang="en-IN" dirty="0" smtClean="0"/>
              <a:t>₂</a:t>
            </a:r>
            <a:endParaRPr lang="en-IN" dirty="0"/>
          </a:p>
        </p:txBody>
      </p:sp>
      <p:sp>
        <p:nvSpPr>
          <p:cNvPr id="39" name="Donut 38"/>
          <p:cNvSpPr/>
          <p:nvPr/>
        </p:nvSpPr>
        <p:spPr>
          <a:xfrm>
            <a:off x="5791200" y="4495800"/>
            <a:ext cx="152400" cy="15240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0" name="Donut 39"/>
          <p:cNvSpPr/>
          <p:nvPr/>
        </p:nvSpPr>
        <p:spPr>
          <a:xfrm>
            <a:off x="3962400" y="3124200"/>
            <a:ext cx="152400" cy="15240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14800" y="2895600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 smtClean="0"/>
              <a:t>O</a:t>
            </a:r>
            <a:r>
              <a:rPr lang="en-IN" dirty="0" smtClean="0"/>
              <a:t>₄</a:t>
            </a:r>
          </a:p>
          <a:p>
            <a:endParaRPr lang="en-IN" dirty="0"/>
          </a:p>
        </p:txBody>
      </p:sp>
      <p:sp>
        <p:nvSpPr>
          <p:cNvPr id="43" name="Donut 42"/>
          <p:cNvSpPr/>
          <p:nvPr/>
        </p:nvSpPr>
        <p:spPr>
          <a:xfrm>
            <a:off x="3048000" y="3124200"/>
            <a:ext cx="152400" cy="15240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16200000" flipV="1">
            <a:off x="5715000" y="4724400"/>
            <a:ext cx="762000" cy="4572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2" name="Block Arc 51"/>
          <p:cNvSpPr/>
          <p:nvPr/>
        </p:nvSpPr>
        <p:spPr>
          <a:xfrm rot="17622159">
            <a:off x="3748741" y="3025882"/>
            <a:ext cx="533400" cy="381000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43200" y="2819400"/>
            <a:ext cx="394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 smtClean="0"/>
              <a:t>O</a:t>
            </a:r>
            <a:r>
              <a:rPr lang="en-IN" dirty="0" smtClean="0"/>
              <a:t>₆</a:t>
            </a:r>
          </a:p>
          <a:p>
            <a:endParaRPr lang="en-IN" dirty="0"/>
          </a:p>
        </p:txBody>
      </p:sp>
      <p:sp>
        <p:nvSpPr>
          <p:cNvPr id="26" name="Arc 25"/>
          <p:cNvSpPr/>
          <p:nvPr/>
        </p:nvSpPr>
        <p:spPr>
          <a:xfrm>
            <a:off x="3810000" y="2895600"/>
            <a:ext cx="762000" cy="609600"/>
          </a:xfrm>
          <a:prstGeom prst="arc">
            <a:avLst/>
          </a:prstGeom>
          <a:ln w="12700"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>
            <a:off x="6172200" y="54102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3048000" y="46482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</a:t>
            </a:r>
            <a:endParaRPr lang="en-IN" dirty="0"/>
          </a:p>
        </p:txBody>
      </p:sp>
      <p:cxnSp>
        <p:nvCxnSpPr>
          <p:cNvPr id="31" name="Straight Arrow Connector 30"/>
          <p:cNvCxnSpPr/>
          <p:nvPr/>
        </p:nvCxnSpPr>
        <p:spPr>
          <a:xfrm rot="5400000">
            <a:off x="4571206" y="1600200"/>
            <a:ext cx="1219994" cy="794"/>
          </a:xfrm>
          <a:prstGeom prst="straightConnector1">
            <a:avLst/>
          </a:prstGeom>
          <a:ln w="317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257800" y="1447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200</a:t>
            </a:r>
            <a:endParaRPr lang="en-IN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505200" y="685800"/>
            <a:ext cx="1066800" cy="1588"/>
          </a:xfrm>
          <a:prstGeom prst="straightConnector1">
            <a:avLst/>
          </a:prstGeom>
          <a:ln w="317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886200" y="304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80</a:t>
            </a:r>
            <a:endParaRPr lang="en-IN" dirty="0"/>
          </a:p>
        </p:txBody>
      </p:sp>
      <p:sp>
        <p:nvSpPr>
          <p:cNvPr id="45" name="Arc 44"/>
          <p:cNvSpPr/>
          <p:nvPr/>
        </p:nvSpPr>
        <p:spPr>
          <a:xfrm rot="5400000">
            <a:off x="5715000" y="4267200"/>
            <a:ext cx="609600" cy="609600"/>
          </a:xfrm>
          <a:prstGeom prst="arc">
            <a:avLst/>
          </a:prstGeom>
          <a:ln w="12700"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extBox 45"/>
          <p:cNvSpPr txBox="1"/>
          <p:nvPr/>
        </p:nvSpPr>
        <p:spPr>
          <a:xfrm>
            <a:off x="6172200" y="464820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  T(</a:t>
            </a:r>
            <a:r>
              <a:rPr lang="en-IN" dirty="0" err="1" smtClean="0"/>
              <a:t>i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4419600" y="274320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 K(</a:t>
            </a:r>
            <a:r>
              <a:rPr lang="en-IN" dirty="0" err="1" smtClean="0"/>
              <a:t>i</a:t>
            </a:r>
            <a:r>
              <a:rPr lang="en-IN" dirty="0" smtClean="0"/>
              <a:t>)</a:t>
            </a:r>
            <a:endParaRPr lang="en-IN" dirty="0"/>
          </a:p>
        </p:txBody>
      </p:sp>
      <p:cxnSp>
        <p:nvCxnSpPr>
          <p:cNvPr id="48" name="Straight Arrow Connector 47"/>
          <p:cNvCxnSpPr/>
          <p:nvPr/>
        </p:nvCxnSpPr>
        <p:spPr>
          <a:xfrm rot="10800000">
            <a:off x="4038600" y="6248400"/>
            <a:ext cx="2057400" cy="1588"/>
          </a:xfrm>
          <a:prstGeom prst="straightConnector1">
            <a:avLst/>
          </a:prstGeom>
          <a:ln w="317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876800" y="58674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150</a:t>
            </a:r>
            <a:endParaRPr lang="en-IN" dirty="0"/>
          </a:p>
        </p:txBody>
      </p:sp>
      <p:cxnSp>
        <p:nvCxnSpPr>
          <p:cNvPr id="55" name="Straight Arrow Connector 54"/>
          <p:cNvCxnSpPr/>
          <p:nvPr/>
        </p:nvCxnSpPr>
        <p:spPr>
          <a:xfrm rot="5400000">
            <a:off x="534194" y="3886200"/>
            <a:ext cx="1370806" cy="794"/>
          </a:xfrm>
          <a:prstGeom prst="straightConnector1">
            <a:avLst/>
          </a:prstGeom>
          <a:ln w="317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62000" y="3657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50</a:t>
            </a:r>
            <a:endParaRPr lang="en-IN" dirty="0"/>
          </a:p>
        </p:txBody>
      </p:sp>
      <p:cxnSp>
        <p:nvCxnSpPr>
          <p:cNvPr id="61" name="Straight Arrow Connector 60"/>
          <p:cNvCxnSpPr/>
          <p:nvPr/>
        </p:nvCxnSpPr>
        <p:spPr>
          <a:xfrm rot="5400000">
            <a:off x="3314700" y="3695700"/>
            <a:ext cx="1143000" cy="304800"/>
          </a:xfrm>
          <a:prstGeom prst="straightConnector1">
            <a:avLst/>
          </a:prstGeom>
          <a:ln w="3175"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Arc 63"/>
          <p:cNvSpPr/>
          <p:nvPr/>
        </p:nvSpPr>
        <p:spPr>
          <a:xfrm rot="9605016">
            <a:off x="3636281" y="3629117"/>
            <a:ext cx="347438" cy="383215"/>
          </a:xfrm>
          <a:prstGeom prst="arc">
            <a:avLst/>
          </a:prstGeom>
          <a:ln w="12700"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TextBox 64"/>
          <p:cNvSpPr txBox="1"/>
          <p:nvPr/>
        </p:nvSpPr>
        <p:spPr>
          <a:xfrm>
            <a:off x="3429000" y="3962400"/>
            <a:ext cx="4555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 smtClean="0"/>
              <a:t>10⁰</a:t>
            </a:r>
            <a:endParaRPr lang="en-IN" sz="1500" dirty="0"/>
          </a:p>
        </p:txBody>
      </p:sp>
      <p:cxnSp>
        <p:nvCxnSpPr>
          <p:cNvPr id="49" name="Straight Connector 48"/>
          <p:cNvCxnSpPr>
            <a:stCxn id="40" idx="5"/>
          </p:cNvCxnSpPr>
          <p:nvPr/>
        </p:nvCxnSpPr>
        <p:spPr>
          <a:xfrm rot="16200000" flipH="1">
            <a:off x="4321082" y="3025682"/>
            <a:ext cx="1317718" cy="1774918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 57"/>
          <p:cNvSpPr/>
          <p:nvPr/>
        </p:nvSpPr>
        <p:spPr>
          <a:xfrm rot="15919004">
            <a:off x="5189826" y="4445618"/>
            <a:ext cx="605744" cy="268835"/>
          </a:xfrm>
          <a:prstGeom prst="arc">
            <a:avLst/>
          </a:prstGeom>
          <a:ln w="12700"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4419600" y="4267200"/>
            <a:ext cx="9631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 smtClean="0"/>
              <a:t>Tan¯¹(1/3)</a:t>
            </a:r>
            <a:endParaRPr lang="en-IN" sz="1500" dirty="0"/>
          </a:p>
        </p:txBody>
      </p:sp>
      <p:sp>
        <p:nvSpPr>
          <p:cNvPr id="57" name="Rectangle 56"/>
          <p:cNvSpPr/>
          <p:nvPr/>
        </p:nvSpPr>
        <p:spPr>
          <a:xfrm>
            <a:off x="7543800" y="2971800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X′</a:t>
            </a:r>
            <a:endParaRPr lang="en-IN" dirty="0"/>
          </a:p>
        </p:txBody>
      </p:sp>
      <p:sp>
        <p:nvSpPr>
          <p:cNvPr id="62" name="Rectangle 61"/>
          <p:cNvSpPr/>
          <p:nvPr/>
        </p:nvSpPr>
        <p:spPr>
          <a:xfrm>
            <a:off x="7543800" y="4419600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 X</a:t>
            </a:r>
            <a:endParaRPr lang="en-IN" dirty="0"/>
          </a:p>
        </p:txBody>
      </p:sp>
      <p:sp>
        <p:nvSpPr>
          <p:cNvPr id="63" name="Rectangle 62"/>
          <p:cNvSpPr/>
          <p:nvPr/>
        </p:nvSpPr>
        <p:spPr>
          <a:xfrm>
            <a:off x="3276600" y="838200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P</a:t>
            </a:r>
            <a:endParaRPr lang="en-IN" dirty="0"/>
          </a:p>
        </p:txBody>
      </p:sp>
      <p:sp>
        <p:nvSpPr>
          <p:cNvPr id="66" name="Rectangle 65"/>
          <p:cNvSpPr/>
          <p:nvPr/>
        </p:nvSpPr>
        <p:spPr>
          <a:xfrm>
            <a:off x="4495800" y="838200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Q</a:t>
            </a:r>
            <a:endParaRPr lang="en-IN" dirty="0"/>
          </a:p>
        </p:txBody>
      </p:sp>
      <p:sp>
        <p:nvSpPr>
          <p:cNvPr id="67" name="Rectangle 66"/>
          <p:cNvSpPr/>
          <p:nvPr/>
        </p:nvSpPr>
        <p:spPr>
          <a:xfrm>
            <a:off x="3352800" y="2133600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R</a:t>
            </a:r>
            <a:endParaRPr lang="en-IN" dirty="0"/>
          </a:p>
        </p:txBody>
      </p:sp>
      <p:sp>
        <p:nvSpPr>
          <p:cNvPr id="68" name="Rectangle 67"/>
          <p:cNvSpPr/>
          <p:nvPr/>
        </p:nvSpPr>
        <p:spPr>
          <a:xfrm>
            <a:off x="4495800" y="2133600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S</a:t>
            </a:r>
            <a:endParaRPr lang="en-IN" dirty="0"/>
          </a:p>
        </p:txBody>
      </p:sp>
      <p:sp>
        <p:nvSpPr>
          <p:cNvPr id="69" name="Rectangle 68"/>
          <p:cNvSpPr/>
          <p:nvPr/>
        </p:nvSpPr>
        <p:spPr>
          <a:xfrm>
            <a:off x="4495800" y="1447800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C</a:t>
            </a:r>
            <a:endParaRPr lang="en-I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971800" y="4343400"/>
            <a:ext cx="3733800" cy="9906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V="1">
            <a:off x="5981700" y="4610100"/>
            <a:ext cx="914400" cy="5334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 flipV="1">
            <a:off x="2705100" y="3009900"/>
            <a:ext cx="1600200" cy="10668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38600" y="2743200"/>
            <a:ext cx="2155918" cy="16987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667000" y="4267200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B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6705600" y="525780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6248400" y="4191000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O₂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3657600" y="251460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O₄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76600" y="31242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 smtClean="0"/>
              <a:t>a</a:t>
            </a:r>
            <a:endParaRPr lang="en-IN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4572000" y="4800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 smtClean="0"/>
              <a:t>b</a:t>
            </a:r>
            <a:endParaRPr lang="en-IN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77000" y="46482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 smtClean="0"/>
              <a:t>c</a:t>
            </a:r>
            <a:endParaRPr lang="en-IN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5105400" y="3276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 smtClean="0"/>
              <a:t>d</a:t>
            </a:r>
            <a:endParaRPr lang="en-IN" i="1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3886200" y="1905000"/>
            <a:ext cx="990600" cy="685800"/>
          </a:xfrm>
          <a:prstGeom prst="straightConnector1">
            <a:avLst/>
          </a:prstGeom>
          <a:ln w="3175"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 flipH="1" flipV="1">
            <a:off x="3390900" y="1638300"/>
            <a:ext cx="1752600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962400" y="1524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 smtClean="0"/>
              <a:t>e</a:t>
            </a:r>
            <a:endParaRPr lang="en-IN" i="1" dirty="0"/>
          </a:p>
        </p:txBody>
      </p:sp>
      <p:sp>
        <p:nvSpPr>
          <p:cNvPr id="24" name="Arc 23"/>
          <p:cNvSpPr/>
          <p:nvPr/>
        </p:nvSpPr>
        <p:spPr>
          <a:xfrm rot="20966686">
            <a:off x="4065228" y="2013797"/>
            <a:ext cx="386045" cy="326383"/>
          </a:xfrm>
          <a:prstGeom prst="arc">
            <a:avLst/>
          </a:prstGeom>
          <a:ln w="127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/>
          <p:cNvSpPr txBox="1"/>
          <p:nvPr/>
        </p:nvSpPr>
        <p:spPr>
          <a:xfrm>
            <a:off x="4267200" y="1676400"/>
            <a:ext cx="4555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 smtClean="0"/>
              <a:t>10⁰</a:t>
            </a:r>
            <a:endParaRPr lang="en-IN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4343400" y="6858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</a:t>
            </a:r>
            <a:endParaRPr lang="en-I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743200" y="2286000"/>
            <a:ext cx="3733800" cy="9906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V="1">
            <a:off x="5753100" y="2552700"/>
            <a:ext cx="914400" cy="5334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 flipV="1">
            <a:off x="2476500" y="952500"/>
            <a:ext cx="1600200" cy="10668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810000" y="685800"/>
            <a:ext cx="2155918" cy="16987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438400" y="2362200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B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6553200" y="327660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5867400" y="1981200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O₂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3657600" y="22860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O₄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257800" y="2362200"/>
            <a:ext cx="26670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Arc 31"/>
          <p:cNvSpPr/>
          <p:nvPr/>
        </p:nvSpPr>
        <p:spPr>
          <a:xfrm rot="5400000">
            <a:off x="5791200" y="2057400"/>
            <a:ext cx="609600" cy="609600"/>
          </a:xfrm>
          <a:prstGeom prst="arc">
            <a:avLst/>
          </a:prstGeom>
          <a:ln w="127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/>
          <p:cNvSpPr txBox="1"/>
          <p:nvPr/>
        </p:nvSpPr>
        <p:spPr>
          <a:xfrm>
            <a:off x="6324600" y="251460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T(</a:t>
            </a:r>
            <a:r>
              <a:rPr lang="en-IN" dirty="0" err="1" smtClean="0"/>
              <a:t>i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35" name="Arc 34"/>
          <p:cNvSpPr/>
          <p:nvPr/>
        </p:nvSpPr>
        <p:spPr>
          <a:xfrm rot="14396509">
            <a:off x="5428137" y="2003929"/>
            <a:ext cx="530443" cy="523420"/>
          </a:xfrm>
          <a:prstGeom prst="arc">
            <a:avLst/>
          </a:prstGeom>
          <a:ln w="127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/>
          <p:cNvSpPr/>
          <p:nvPr/>
        </p:nvSpPr>
        <p:spPr>
          <a:xfrm>
            <a:off x="4343400" y="1905000"/>
            <a:ext cx="1123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Tan¯¹(1/3)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838200" y="4648200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95250" cy="190500"/>
          </a:xfrm>
          <a:prstGeom prst="rect">
            <a:avLst/>
          </a:prstGeom>
          <a:noFill/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95250" cy="190500"/>
          </a:xfrm>
          <a:prstGeom prst="rect">
            <a:avLst/>
          </a:prstGeom>
          <a:noFill/>
        </p:spPr>
      </p:pic>
      <p:pic>
        <p:nvPicPr>
          <p:cNvPr id="43" name="Picture 42" descr="Screenshot (970).png"/>
          <p:cNvPicPr>
            <a:picLocks noChangeAspect="1"/>
          </p:cNvPicPr>
          <p:nvPr/>
        </p:nvPicPr>
        <p:blipFill>
          <a:blip r:embed="rId3"/>
          <a:srcRect l="29167" t="30731" r="43333" b="51482"/>
          <a:stretch>
            <a:fillRect/>
          </a:stretch>
        </p:blipFill>
        <p:spPr>
          <a:xfrm>
            <a:off x="609600" y="3962400"/>
            <a:ext cx="4400550" cy="16002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743200" y="2286000"/>
            <a:ext cx="3733800" cy="9906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V="1">
            <a:off x="5753100" y="2552700"/>
            <a:ext cx="914400" cy="5334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 flipV="1">
            <a:off x="2476500" y="952500"/>
            <a:ext cx="1600200" cy="10668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810000" y="685800"/>
            <a:ext cx="2155918" cy="16987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438400" y="2362200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B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6553200" y="327660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5867400" y="1981200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O₂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3657600" y="22860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O₄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95600" y="12192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 smtClean="0"/>
              <a:t>a</a:t>
            </a:r>
            <a:endParaRPr lang="en-IN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4267200" y="2743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 smtClean="0"/>
              <a:t>b</a:t>
            </a:r>
            <a:endParaRPr lang="en-IN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6248400" y="25908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 smtClean="0"/>
              <a:t>c</a:t>
            </a:r>
            <a:endParaRPr lang="en-IN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4876800" y="1219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 smtClean="0"/>
              <a:t>d</a:t>
            </a:r>
            <a:endParaRPr lang="en-IN" i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810000" y="685800"/>
            <a:ext cx="2667000" cy="25908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76800" y="190500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 smtClean="0"/>
              <a:t>f</a:t>
            </a:r>
            <a:endParaRPr lang="en-IN" i="1" dirty="0"/>
          </a:p>
        </p:txBody>
      </p:sp>
      <p:sp>
        <p:nvSpPr>
          <p:cNvPr id="22" name="Arc 21"/>
          <p:cNvSpPr/>
          <p:nvPr/>
        </p:nvSpPr>
        <p:spPr>
          <a:xfrm rot="11150107">
            <a:off x="5818835" y="2006976"/>
            <a:ext cx="535519" cy="558048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5943600" y="2286000"/>
            <a:ext cx="4667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 smtClean="0"/>
              <a:t>G(</a:t>
            </a:r>
            <a:r>
              <a:rPr lang="en-IN" sz="1500" dirty="0" err="1" smtClean="0"/>
              <a:t>i</a:t>
            </a:r>
            <a:r>
              <a:rPr lang="en-IN" sz="1500" dirty="0" smtClean="0"/>
              <a:t>)</a:t>
            </a:r>
            <a:endParaRPr lang="en-IN" sz="1500" dirty="0"/>
          </a:p>
        </p:txBody>
      </p:sp>
      <p:pic>
        <p:nvPicPr>
          <p:cNvPr id="24" name="Picture 23" descr="Screenshot (971).png"/>
          <p:cNvPicPr>
            <a:picLocks noChangeAspect="1"/>
          </p:cNvPicPr>
          <p:nvPr/>
        </p:nvPicPr>
        <p:blipFill>
          <a:blip r:embed="rId2"/>
          <a:srcRect l="28333" t="30732" r="40000" b="45553"/>
          <a:stretch>
            <a:fillRect/>
          </a:stretch>
        </p:blipFill>
        <p:spPr>
          <a:xfrm>
            <a:off x="685800" y="3962400"/>
            <a:ext cx="5067300" cy="21336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322</Words>
  <Application>Microsoft Office PowerPoint</Application>
  <PresentationFormat>On-screen Show (4:3)</PresentationFormat>
  <Paragraphs>136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Mechanism Sessional (ME29002)</vt:lpstr>
      <vt:lpstr>Question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varun tondapu</dc:creator>
  <cp:lastModifiedBy>MY</cp:lastModifiedBy>
  <cp:revision>12</cp:revision>
  <dcterms:created xsi:type="dcterms:W3CDTF">2006-08-16T00:00:00Z</dcterms:created>
  <dcterms:modified xsi:type="dcterms:W3CDTF">2022-11-08T13:17:08Z</dcterms:modified>
</cp:coreProperties>
</file>