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2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CB7E-46D3-4D66-9A47-12E36A305F1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0748-CC2F-454A-BE64-7C447042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4424"/>
            <a:ext cx="7772400" cy="2387600"/>
          </a:xfrm>
        </p:spPr>
        <p:txBody>
          <a:bodyPr/>
          <a:lstStyle/>
          <a:p>
            <a:r>
              <a:rPr lang="ru-RU" dirty="0">
                <a:solidFill>
                  <a:srgbClr val="019DFB"/>
                </a:solidFill>
                <a:latin typeface="+mn-lt"/>
              </a:rPr>
              <a:t>Математика – </a:t>
            </a:r>
            <a:r>
              <a:rPr lang="uk-UA" dirty="0">
                <a:solidFill>
                  <a:srgbClr val="019DFB"/>
                </a:solidFill>
                <a:latin typeface="+mn-lt"/>
              </a:rPr>
              <a:t>цариця </a:t>
            </a:r>
            <a:r>
              <a:rPr lang="ru-RU" dirty="0">
                <a:solidFill>
                  <a:srgbClr val="019DFB"/>
                </a:solidFill>
                <a:latin typeface="+mn-lt"/>
              </a:rPr>
              <a:t>наук</a:t>
            </a:r>
            <a:endParaRPr lang="en-US" dirty="0">
              <a:solidFill>
                <a:srgbClr val="019DFB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8566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ru-RU" dirty="0" err="1">
                <a:solidFill>
                  <a:srgbClr val="019DFB"/>
                </a:solidFill>
              </a:rPr>
              <a:t>Підготував</a:t>
            </a:r>
            <a:r>
              <a:rPr lang="ru-RU" dirty="0">
                <a:solidFill>
                  <a:srgbClr val="019DFB"/>
                </a:solidFill>
              </a:rPr>
              <a:t> </a:t>
            </a:r>
            <a:endParaRPr lang="en-US" dirty="0">
              <a:solidFill>
                <a:srgbClr val="019DFB"/>
              </a:solidFill>
            </a:endParaRPr>
          </a:p>
          <a:p>
            <a:r>
              <a:rPr lang="ru-RU" dirty="0">
                <a:solidFill>
                  <a:srgbClr val="019DFB"/>
                </a:solidFill>
              </a:rPr>
              <a:t>Студент 2 курса</a:t>
            </a:r>
          </a:p>
          <a:p>
            <a:r>
              <a:rPr lang="ru-RU" dirty="0">
                <a:solidFill>
                  <a:srgbClr val="019DFB"/>
                </a:solidFill>
              </a:rPr>
              <a:t>Кондратович </a:t>
            </a:r>
            <a:r>
              <a:rPr lang="ru-RU" dirty="0" err="1">
                <a:solidFill>
                  <a:srgbClr val="019DFB"/>
                </a:solidFill>
              </a:rPr>
              <a:t>Олексій</a:t>
            </a:r>
            <a:endParaRPr lang="ru-RU" dirty="0">
              <a:solidFill>
                <a:srgbClr val="019DFB"/>
              </a:solidFill>
            </a:endParaRPr>
          </a:p>
          <a:p>
            <a:r>
              <a:rPr lang="ru-RU" dirty="0">
                <a:solidFill>
                  <a:srgbClr val="019DFB"/>
                </a:solidFill>
              </a:rPr>
              <a:t>Группа 206-</a:t>
            </a:r>
            <a:r>
              <a:rPr lang="uk-UA" dirty="0">
                <a:solidFill>
                  <a:srgbClr val="019DFB"/>
                </a:solidFill>
              </a:rPr>
              <a:t>ІПЗ-20Б</a:t>
            </a:r>
            <a:r>
              <a:rPr lang="ru-RU" dirty="0">
                <a:solidFill>
                  <a:srgbClr val="019DFB"/>
                </a:solidFill>
              </a:rPr>
              <a:t> </a:t>
            </a:r>
            <a:endParaRPr lang="en-US" dirty="0">
              <a:solidFill>
                <a:srgbClr val="019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5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Мистецтва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Великий Леонардо да </a:t>
            </a:r>
            <a:r>
              <a:rPr lang="ru-RU" dirty="0" err="1"/>
              <a:t>Вінчі</a:t>
            </a:r>
            <a:r>
              <a:rPr lang="ru-RU" dirty="0"/>
              <a:t> в 16 </a:t>
            </a:r>
            <a:r>
              <a:rPr lang="ru-RU" dirty="0" err="1"/>
              <a:t>столітті</a:t>
            </a:r>
            <a:r>
              <a:rPr lang="ru-RU" dirty="0"/>
              <a:t> </a:t>
            </a:r>
            <a:r>
              <a:rPr lang="ru-RU" dirty="0" err="1"/>
              <a:t>розробив</a:t>
            </a:r>
            <a:r>
              <a:rPr lang="ru-RU" dirty="0"/>
              <a:t> </a:t>
            </a:r>
            <a:r>
              <a:rPr lang="ru-RU" dirty="0" err="1"/>
              <a:t>математичну</a:t>
            </a:r>
            <a:r>
              <a:rPr lang="ru-RU" dirty="0"/>
              <a:t> </a:t>
            </a:r>
            <a:r>
              <a:rPr lang="ru-RU" dirty="0" err="1"/>
              <a:t>теорію</a:t>
            </a:r>
            <a:r>
              <a:rPr lang="ru-RU" dirty="0"/>
              <a:t> </a:t>
            </a:r>
            <a:r>
              <a:rPr lang="ru-RU" dirty="0" err="1"/>
              <a:t>живопису</a:t>
            </a:r>
            <a:r>
              <a:rPr lang="ru-RU" dirty="0"/>
              <a:t>.</a:t>
            </a:r>
          </a:p>
        </p:txBody>
      </p:sp>
      <p:pic>
        <p:nvPicPr>
          <p:cNvPr id="4" name="Рисунок 3" descr="Leonardo_sel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2" y="2792449"/>
            <a:ext cx="1847248" cy="2899376"/>
          </a:xfrm>
          <a:prstGeom prst="rect">
            <a:avLst/>
          </a:prstGeom>
        </p:spPr>
      </p:pic>
      <p:pic>
        <p:nvPicPr>
          <p:cNvPr id="6" name="Рисунок 5" descr="Код-Картона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49" y="3878178"/>
            <a:ext cx="2612357" cy="2693630"/>
          </a:xfrm>
          <a:prstGeom prst="rect">
            <a:avLst/>
          </a:prstGeom>
        </p:spPr>
      </p:pic>
      <p:pic>
        <p:nvPicPr>
          <p:cNvPr id="7" name="Рисунок 6" descr="slide-28.jpg"/>
          <p:cNvPicPr>
            <a:picLocks noChangeAspect="1"/>
          </p:cNvPicPr>
          <p:nvPr/>
        </p:nvPicPr>
        <p:blipFill>
          <a:blip r:embed="rId4"/>
          <a:srcRect l="7018" t="17320" r="52120" b="3167"/>
          <a:stretch>
            <a:fillRect/>
          </a:stretch>
        </p:blipFill>
        <p:spPr>
          <a:xfrm>
            <a:off x="3224463" y="2887579"/>
            <a:ext cx="2550695" cy="3717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Спортивні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У 1660 </a:t>
            </a:r>
            <a:r>
              <a:rPr lang="ru-RU" dirty="0" err="1"/>
              <a:t>році</a:t>
            </a:r>
            <a:r>
              <a:rPr lang="ru-RU" dirty="0"/>
              <a:t> великий </a:t>
            </a:r>
            <a:r>
              <a:rPr lang="ru-RU" dirty="0" err="1"/>
              <a:t>майстер</a:t>
            </a:r>
            <a:r>
              <a:rPr lang="ru-RU" dirty="0"/>
              <a:t> </a:t>
            </a:r>
            <a:r>
              <a:rPr lang="ru-RU" dirty="0" err="1"/>
              <a:t>фехтування</a:t>
            </a:r>
            <a:r>
              <a:rPr lang="ru-RU" dirty="0"/>
              <a:t> </a:t>
            </a:r>
            <a:r>
              <a:rPr lang="ru-RU" dirty="0" err="1"/>
              <a:t>іспанець</a:t>
            </a:r>
            <a:r>
              <a:rPr lang="ru-RU" dirty="0"/>
              <a:t> </a:t>
            </a:r>
            <a:r>
              <a:rPr lang="ru-RU" dirty="0" err="1"/>
              <a:t>Луїс</a:t>
            </a:r>
            <a:r>
              <a:rPr lang="ru-RU" dirty="0"/>
              <a:t> </a:t>
            </a:r>
            <a:r>
              <a:rPr lang="ru-RU" dirty="0" err="1"/>
              <a:t>Пачеко</a:t>
            </a:r>
            <a:r>
              <a:rPr lang="ru-RU" dirty="0"/>
              <a:t> де </a:t>
            </a:r>
            <a:r>
              <a:rPr lang="ru-RU" dirty="0" err="1"/>
              <a:t>Нарваез</a:t>
            </a:r>
            <a:r>
              <a:rPr lang="ru-RU" dirty="0"/>
              <a:t> </a:t>
            </a:r>
            <a:r>
              <a:rPr lang="ru-RU" dirty="0" err="1"/>
              <a:t>розробив</a:t>
            </a:r>
            <a:r>
              <a:rPr lang="ru-RU" dirty="0"/>
              <a:t> </a:t>
            </a:r>
            <a:r>
              <a:rPr lang="ru-RU" dirty="0" err="1"/>
              <a:t>теорію</a:t>
            </a:r>
            <a:r>
              <a:rPr lang="ru-RU" dirty="0"/>
              <a:t> </a:t>
            </a:r>
            <a:r>
              <a:rPr lang="ru-RU" dirty="0" err="1"/>
              <a:t>фехтування</a:t>
            </a:r>
            <a:endParaRPr lang="ru-RU" dirty="0"/>
          </a:p>
        </p:txBody>
      </p:sp>
      <p:pic>
        <p:nvPicPr>
          <p:cNvPr id="4" name="Рисунок 3" descr="скачанные файл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8" y="3459830"/>
            <a:ext cx="2628900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PachecoNarvae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8" y="3278002"/>
            <a:ext cx="1904960" cy="2761261"/>
          </a:xfrm>
          <a:prstGeom prst="rect">
            <a:avLst/>
          </a:prstGeom>
        </p:spPr>
      </p:pic>
      <p:pic>
        <p:nvPicPr>
          <p:cNvPr id="6" name="Рисунок 5" descr="orig_42139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695" y="4330700"/>
            <a:ext cx="3414894" cy="2226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Математика </a:t>
            </a:r>
            <a:r>
              <a:rPr lang="ru-RU" dirty="0" err="1"/>
              <a:t>скрізь</a:t>
            </a:r>
            <a:r>
              <a:rPr lang="ru-RU" dirty="0"/>
              <a:t>, але </a:t>
            </a:r>
            <a:r>
              <a:rPr lang="ru-RU" dirty="0" err="1"/>
              <a:t>потрібно</a:t>
            </a:r>
            <a:r>
              <a:rPr lang="ru-RU" dirty="0"/>
              <a:t> просто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бачити</a:t>
            </a:r>
            <a:r>
              <a:rPr lang="ru-RU" dirty="0"/>
              <a:t>.</a:t>
            </a:r>
          </a:p>
        </p:txBody>
      </p:sp>
      <p:pic>
        <p:nvPicPr>
          <p:cNvPr id="4" name="Рисунок 3" descr="5ed6321c02e8bd2c1c36df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515" y="2479708"/>
            <a:ext cx="2968832" cy="1669295"/>
          </a:xfrm>
          <a:prstGeom prst="rect">
            <a:avLst/>
          </a:prstGeom>
        </p:spPr>
      </p:pic>
      <p:pic>
        <p:nvPicPr>
          <p:cNvPr id="5" name="Рисунок 4" descr="mathematics-1-560x4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57" y="2655971"/>
            <a:ext cx="3316705" cy="2487529"/>
          </a:xfrm>
          <a:prstGeom prst="rect">
            <a:avLst/>
          </a:prstGeom>
        </p:spPr>
      </p:pic>
      <p:pic>
        <p:nvPicPr>
          <p:cNvPr id="6" name="Рисунок 5" descr="скачанные файлы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502" y="4391527"/>
            <a:ext cx="3145962" cy="2093495"/>
          </a:xfrm>
          <a:prstGeom prst="rect">
            <a:avLst/>
          </a:prstGeom>
        </p:spPr>
      </p:pic>
      <p:pic>
        <p:nvPicPr>
          <p:cNvPr id="7" name="Рисунок 6" descr="z1566217112a213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4842" y="159418"/>
            <a:ext cx="2938712" cy="144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7831" y="1735974"/>
            <a:ext cx="7772400" cy="2387600"/>
          </a:xfrm>
        </p:spPr>
        <p:txBody>
          <a:bodyPr/>
          <a:lstStyle/>
          <a:p>
            <a:r>
              <a:rPr lang="uk-UA" dirty="0"/>
              <a:t>Дякую</a:t>
            </a:r>
            <a:r>
              <a:rPr lang="ru-RU" dirty="0"/>
              <a:t> за</a:t>
            </a:r>
            <a:br>
              <a:rPr lang="ru-RU" dirty="0"/>
            </a:br>
            <a:r>
              <a:rPr lang="ru-RU" dirty="0" err="1"/>
              <a:t>увагу</a:t>
            </a:r>
            <a:r>
              <a:rPr lang="ru-RU" dirty="0"/>
              <a:t>!</a:t>
            </a:r>
          </a:p>
        </p:txBody>
      </p: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0682" y="1392488"/>
            <a:ext cx="7886700" cy="4351338"/>
          </a:xfrm>
        </p:spPr>
        <p:txBody>
          <a:bodyPr/>
          <a:lstStyle/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dirty="0"/>
              <a:t>Математика </a:t>
            </a:r>
            <a:r>
              <a:rPr lang="ru-RU" dirty="0" err="1"/>
              <a:t>цариця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наук, а арифметика </a:t>
            </a:r>
            <a:r>
              <a:rPr lang="ru-RU" dirty="0" err="1"/>
              <a:t>цариця</a:t>
            </a:r>
            <a:r>
              <a:rPr lang="ru-RU" dirty="0"/>
              <a:t> математики </a:t>
            </a:r>
          </a:p>
          <a:p>
            <a:pPr algn="r">
              <a:buNone/>
            </a:pPr>
            <a:r>
              <a:rPr lang="ru-RU" dirty="0"/>
              <a:t>Карл </a:t>
            </a:r>
            <a:r>
              <a:rPr lang="ru-RU" dirty="0" err="1"/>
              <a:t>Фрідріх</a:t>
            </a:r>
            <a:r>
              <a:rPr lang="ru-RU" dirty="0"/>
              <a:t> Гаусс</a:t>
            </a:r>
          </a:p>
        </p:txBody>
      </p:sp>
      <p:pic>
        <p:nvPicPr>
          <p:cNvPr id="4" name="Рисунок 3" descr="39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78" y="3537284"/>
            <a:ext cx="2935837" cy="2226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17180596_4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568" y="0"/>
            <a:ext cx="4355432" cy="245148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7516" y="1852863"/>
            <a:ext cx="3109787" cy="2947737"/>
          </a:xfrm>
        </p:spPr>
        <p:txBody>
          <a:bodyPr>
            <a:noAutofit/>
          </a:bodyPr>
          <a:lstStyle/>
          <a:p>
            <a:r>
              <a:rPr lang="ru-RU" sz="2000" dirty="0" err="1"/>
              <a:t>Розрахунок</a:t>
            </a:r>
            <a:r>
              <a:rPr lang="ru-RU" sz="2000" dirty="0"/>
              <a:t> </a:t>
            </a:r>
            <a:r>
              <a:rPr lang="ru-RU" sz="2000" dirty="0" err="1"/>
              <a:t>конструкцій</a:t>
            </a:r>
            <a:r>
              <a:rPr lang="ru-RU" sz="2000" dirty="0"/>
              <a:t> </a:t>
            </a:r>
            <a:r>
              <a:rPr lang="ru-RU" sz="2000" dirty="0" err="1"/>
              <a:t>космічних</a:t>
            </a:r>
            <a:r>
              <a:rPr lang="ru-RU" sz="2000" dirty="0"/>
              <a:t> ракет, </a:t>
            </a:r>
            <a:r>
              <a:rPr lang="ru-RU" sz="2000" dirty="0" err="1"/>
              <a:t>вивчення</a:t>
            </a:r>
            <a:r>
              <a:rPr lang="ru-RU" sz="2000" dirty="0"/>
              <a:t> </a:t>
            </a:r>
            <a:r>
              <a:rPr lang="ru-RU" sz="2000" dirty="0" err="1"/>
              <a:t>глибин</a:t>
            </a:r>
            <a:r>
              <a:rPr lang="ru-RU" sz="2000" dirty="0"/>
              <a:t> </a:t>
            </a:r>
            <a:r>
              <a:rPr lang="ru-RU" sz="2000" dirty="0" err="1"/>
              <a:t>мікросвіту</a:t>
            </a:r>
            <a:r>
              <a:rPr lang="ru-RU" sz="2000" dirty="0"/>
              <a:t>,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нових</a:t>
            </a:r>
            <a:r>
              <a:rPr lang="ru-RU" sz="2000" dirty="0"/>
              <a:t> </a:t>
            </a:r>
            <a:r>
              <a:rPr lang="ru-RU" sz="2000" dirty="0" err="1"/>
              <a:t>комп'ютерних</a:t>
            </a:r>
            <a:r>
              <a:rPr lang="ru-RU" sz="2000" dirty="0"/>
              <a:t> </a:t>
            </a:r>
            <a:r>
              <a:rPr lang="ru-RU" sz="2000" dirty="0" err="1"/>
              <a:t>програм</a:t>
            </a:r>
            <a:r>
              <a:rPr lang="ru-RU" sz="2000" dirty="0"/>
              <a:t>, </a:t>
            </a:r>
            <a:r>
              <a:rPr lang="ru-RU" sz="2000" dirty="0" err="1"/>
              <a:t>удосконалення</a:t>
            </a:r>
            <a:r>
              <a:rPr lang="ru-RU" sz="2000" dirty="0"/>
              <a:t> </a:t>
            </a:r>
            <a:r>
              <a:rPr lang="ru-RU" sz="2000" dirty="0" err="1"/>
              <a:t>сучасних</a:t>
            </a:r>
            <a:r>
              <a:rPr lang="ru-RU" sz="2000" dirty="0"/>
              <a:t> </a:t>
            </a:r>
            <a:r>
              <a:rPr lang="ru-RU" sz="2000" dirty="0" err="1"/>
              <a:t>технічних</a:t>
            </a:r>
            <a:r>
              <a:rPr lang="ru-RU" sz="2000" dirty="0"/>
              <a:t> </a:t>
            </a:r>
            <a:r>
              <a:rPr lang="ru-RU" sz="2000" dirty="0" err="1"/>
              <a:t>пристроїв</a:t>
            </a:r>
            <a:r>
              <a:rPr lang="ru-RU" sz="2000" dirty="0"/>
              <a:t> і </a:t>
            </a:r>
            <a:r>
              <a:rPr lang="ru-RU" sz="2000" dirty="0" err="1"/>
              <a:t>пристроїв</a:t>
            </a:r>
            <a:r>
              <a:rPr lang="ru-RU" sz="2000" dirty="0"/>
              <a:t>.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дії</a:t>
            </a:r>
            <a:r>
              <a:rPr lang="ru-RU" sz="2000" dirty="0"/>
              <a:t> </a:t>
            </a:r>
            <a:r>
              <a:rPr lang="ru-RU" sz="2000" dirty="0" err="1"/>
              <a:t>неможливі</a:t>
            </a:r>
            <a:r>
              <a:rPr lang="ru-RU" sz="2000" dirty="0"/>
              <a:t> без </a:t>
            </a:r>
            <a:r>
              <a:rPr lang="ru-RU" sz="2000" dirty="0" err="1"/>
              <a:t>глибоких</a:t>
            </a:r>
            <a:r>
              <a:rPr lang="ru-RU" sz="2000" dirty="0"/>
              <a:t> </a:t>
            </a:r>
            <a:r>
              <a:rPr lang="ru-RU" sz="2000" dirty="0" err="1"/>
              <a:t>математичних</a:t>
            </a:r>
            <a:r>
              <a:rPr lang="ru-RU" sz="2000" dirty="0"/>
              <a:t> </a:t>
            </a:r>
            <a:r>
              <a:rPr lang="ru-RU" sz="2000" dirty="0" err="1"/>
              <a:t>знань</a:t>
            </a:r>
            <a:r>
              <a:rPr lang="ru-RU" sz="2000" dirty="0"/>
              <a:t>.</a:t>
            </a:r>
          </a:p>
        </p:txBody>
      </p:sp>
      <p:pic>
        <p:nvPicPr>
          <p:cNvPr id="6" name="Рисунок 5" descr="atom-696x46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568" y="2425262"/>
            <a:ext cx="3453064" cy="2440855"/>
          </a:xfrm>
          <a:prstGeom prst="rect">
            <a:avLst/>
          </a:prstGeom>
        </p:spPr>
      </p:pic>
      <p:pic>
        <p:nvPicPr>
          <p:cNvPr id="7" name="Рисунок 6" descr="field_image_00roket20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07506" y="2382252"/>
            <a:ext cx="3236494" cy="2427371"/>
          </a:xfrm>
          <a:prstGeom prst="rect">
            <a:avLst/>
          </a:prstGeom>
        </p:spPr>
      </p:pic>
      <p:pic>
        <p:nvPicPr>
          <p:cNvPr id="8" name="Рисунок 7" descr="105336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084" y="4599051"/>
            <a:ext cx="3396916" cy="225894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5120" y="1752600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200" dirty="0" err="1"/>
              <a:t>Період</a:t>
            </a:r>
            <a:r>
              <a:rPr lang="ru-RU" sz="2200" dirty="0"/>
              <a:t> в </a:t>
            </a:r>
            <a:r>
              <a:rPr lang="ru-RU" sz="2200" dirty="0" err="1"/>
              <a:t>історії</a:t>
            </a:r>
            <a:r>
              <a:rPr lang="ru-RU" sz="2200" dirty="0"/>
              <a:t> математики: </a:t>
            </a:r>
          </a:p>
          <a:p>
            <a:r>
              <a:rPr lang="ru-RU" sz="2200" dirty="0" err="1"/>
              <a:t>народження</a:t>
            </a:r>
            <a:r>
              <a:rPr lang="ru-RU" sz="2200" dirty="0"/>
              <a:t> математики (з </a:t>
            </a:r>
            <a:r>
              <a:rPr lang="ru-RU" sz="2200" dirty="0" err="1"/>
              <a:t>давніх</a:t>
            </a:r>
            <a:r>
              <a:rPr lang="ru-RU" sz="2200" dirty="0"/>
              <a:t> </a:t>
            </a:r>
            <a:r>
              <a:rPr lang="ru-RU" sz="2200" dirty="0" err="1"/>
              <a:t>часів</a:t>
            </a:r>
            <a:r>
              <a:rPr lang="ru-RU" sz="2200" dirty="0"/>
              <a:t> 6-го і 5-го </a:t>
            </a:r>
            <a:r>
              <a:rPr lang="ru-RU" sz="2200" dirty="0" err="1"/>
              <a:t>століть</a:t>
            </a:r>
            <a:r>
              <a:rPr lang="ru-RU" sz="2200" dirty="0"/>
              <a:t> до </a:t>
            </a:r>
            <a:r>
              <a:rPr lang="ru-RU" sz="2200" dirty="0" err="1"/>
              <a:t>нашої</a:t>
            </a:r>
            <a:r>
              <a:rPr lang="ru-RU" sz="2200" dirty="0"/>
              <a:t> </a:t>
            </a:r>
            <a:r>
              <a:rPr lang="ru-RU" sz="2200" dirty="0" err="1"/>
              <a:t>ери</a:t>
            </a:r>
            <a:r>
              <a:rPr lang="ru-RU" sz="2200" dirty="0"/>
              <a:t>) </a:t>
            </a:r>
          </a:p>
          <a:p>
            <a:r>
              <a:rPr lang="ru-RU" sz="2200" dirty="0"/>
              <a:t> Математика </a:t>
            </a:r>
            <a:r>
              <a:rPr lang="ru-RU" sz="2200" dirty="0" err="1"/>
              <a:t>постійних</a:t>
            </a:r>
            <a:r>
              <a:rPr lang="ru-RU" sz="2200" dirty="0"/>
              <a:t> </a:t>
            </a:r>
            <a:r>
              <a:rPr lang="ru-RU" sz="2200" dirty="0" err="1"/>
              <a:t>значень</a:t>
            </a:r>
            <a:r>
              <a:rPr lang="ru-RU" sz="2200" dirty="0"/>
              <a:t> (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en-US" sz="2200" dirty="0"/>
              <a:t>V </a:t>
            </a:r>
            <a:r>
              <a:rPr lang="ru-RU" sz="2200" dirty="0" err="1"/>
              <a:t>століття</a:t>
            </a:r>
            <a:r>
              <a:rPr lang="ru-RU" sz="2200" dirty="0"/>
              <a:t> до </a:t>
            </a:r>
            <a:r>
              <a:rPr lang="ru-RU" sz="2200" dirty="0" err="1"/>
              <a:t>н.е</a:t>
            </a:r>
            <a:r>
              <a:rPr lang="ru-RU" sz="2200" dirty="0"/>
              <a:t>. до </a:t>
            </a:r>
            <a:r>
              <a:rPr lang="ru-RU" sz="2200" dirty="0" err="1"/>
              <a:t>кінця</a:t>
            </a:r>
            <a:r>
              <a:rPr lang="ru-RU" sz="2200" dirty="0"/>
              <a:t> 16 </a:t>
            </a:r>
            <a:r>
              <a:rPr lang="ru-RU" sz="2200" dirty="0" err="1"/>
              <a:t>століття</a:t>
            </a:r>
            <a:r>
              <a:rPr lang="ru-RU" sz="2200" dirty="0"/>
              <a:t> </a:t>
            </a:r>
            <a:r>
              <a:rPr lang="ru-RU" sz="2200" dirty="0" err="1"/>
              <a:t>н.е</a:t>
            </a:r>
            <a:r>
              <a:rPr lang="ru-RU" sz="2200" dirty="0"/>
              <a:t>.) </a:t>
            </a:r>
          </a:p>
          <a:p>
            <a:r>
              <a:rPr lang="ru-RU" sz="2200" dirty="0"/>
              <a:t>математика </a:t>
            </a:r>
            <a:r>
              <a:rPr lang="ru-RU" sz="2200" dirty="0" err="1"/>
              <a:t>змінних</a:t>
            </a:r>
            <a:r>
              <a:rPr lang="ru-RU" sz="2200" dirty="0"/>
              <a:t> (з початку 17 </a:t>
            </a:r>
            <a:r>
              <a:rPr lang="ru-RU" sz="2200" dirty="0" err="1"/>
              <a:t>століття</a:t>
            </a:r>
            <a:r>
              <a:rPr lang="ru-RU" sz="2200" dirty="0"/>
              <a:t> до </a:t>
            </a:r>
            <a:r>
              <a:rPr lang="ru-RU" sz="2200" dirty="0" err="1"/>
              <a:t>середини</a:t>
            </a:r>
            <a:r>
              <a:rPr lang="ru-RU" sz="2200" dirty="0"/>
              <a:t> 19 </a:t>
            </a:r>
            <a:r>
              <a:rPr lang="ru-RU" sz="2200" dirty="0" err="1"/>
              <a:t>століття</a:t>
            </a:r>
            <a:r>
              <a:rPr lang="ru-RU" sz="2200" dirty="0"/>
              <a:t>).</a:t>
            </a:r>
          </a:p>
          <a:p>
            <a:r>
              <a:rPr lang="ru-RU" sz="2200" dirty="0"/>
              <a:t> </a:t>
            </a:r>
            <a:r>
              <a:rPr lang="ru-RU" sz="2200" dirty="0" err="1"/>
              <a:t>сучасна</a:t>
            </a:r>
            <a:r>
              <a:rPr lang="ru-RU" sz="2200" dirty="0"/>
              <a:t> математика (з </a:t>
            </a:r>
            <a:r>
              <a:rPr lang="ru-RU" sz="2200" dirty="0" err="1"/>
              <a:t>середини</a:t>
            </a:r>
            <a:r>
              <a:rPr lang="ru-RU" sz="2200" dirty="0"/>
              <a:t> 19 </a:t>
            </a:r>
            <a:r>
              <a:rPr lang="ru-RU" sz="2200" dirty="0" err="1"/>
              <a:t>століття</a:t>
            </a:r>
            <a:r>
              <a:rPr lang="ru-RU" sz="2200" dirty="0"/>
              <a:t> і </a:t>
            </a:r>
            <a:r>
              <a:rPr lang="ru-RU" sz="2200" dirty="0" err="1"/>
              <a:t>дотепер</a:t>
            </a:r>
            <a:r>
              <a:rPr lang="ru-RU" sz="2200" dirty="0"/>
              <a:t>)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4" name="Рисунок 3" descr="320px-Sanzio_01_Pythagor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" y="4904748"/>
            <a:ext cx="1666775" cy="1953252"/>
          </a:xfrm>
          <a:prstGeom prst="rect">
            <a:avLst/>
          </a:prstGeom>
        </p:spPr>
      </p:pic>
      <p:pic>
        <p:nvPicPr>
          <p:cNvPr id="5" name="Рисунок 4" descr="68744463431324_300x18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758" y="264695"/>
            <a:ext cx="2791326" cy="1675917"/>
          </a:xfrm>
          <a:prstGeom prst="rect">
            <a:avLst/>
          </a:prstGeom>
        </p:spPr>
      </p:pic>
      <p:pic>
        <p:nvPicPr>
          <p:cNvPr id="6" name="Рисунок 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57" y="0"/>
            <a:ext cx="2600325" cy="1752600"/>
          </a:xfrm>
          <a:prstGeom prst="rect">
            <a:avLst/>
          </a:prstGeom>
        </p:spPr>
      </p:pic>
      <p:pic>
        <p:nvPicPr>
          <p:cNvPr id="7" name="Рисунок 6" descr="42aa8513fe2d5df23d9b0245c7f693f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945" y="4914399"/>
            <a:ext cx="2518361" cy="1678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3768" y="2072857"/>
            <a:ext cx="7772400" cy="2387600"/>
          </a:xfrm>
        </p:spPr>
        <p:txBody>
          <a:bodyPr/>
          <a:lstStyle/>
          <a:p>
            <a:r>
              <a:rPr lang="ru-RU" dirty="0"/>
              <a:t>Математика в </a:t>
            </a:r>
            <a:r>
              <a:rPr lang="ru-RU" dirty="0" err="1"/>
              <a:t>інших</a:t>
            </a:r>
            <a:r>
              <a:rPr lang="ru-RU" dirty="0"/>
              <a:t> науках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Фізика</a:t>
            </a:r>
            <a:r>
              <a:rPr lang="ru-RU" dirty="0"/>
              <a:t> і </a:t>
            </a:r>
            <a:r>
              <a:rPr lang="ru-RU" dirty="0" err="1"/>
              <a:t>астрономія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	</a:t>
            </a:r>
            <a:r>
              <a:rPr lang="ru-RU" sz="2400" dirty="0" err="1"/>
              <a:t>Завдяки</a:t>
            </a:r>
            <a:r>
              <a:rPr lang="ru-RU" sz="2400" dirty="0"/>
              <a:t> </a:t>
            </a:r>
            <a:r>
              <a:rPr lang="ru-RU" sz="2400" dirty="0" err="1"/>
              <a:t>математиці</a:t>
            </a:r>
            <a:r>
              <a:rPr lang="ru-RU" sz="2400" dirty="0"/>
              <a:t> </a:t>
            </a:r>
            <a:r>
              <a:rPr lang="ru-RU" sz="2400" dirty="0" err="1"/>
              <a:t>людство</a:t>
            </a:r>
            <a:r>
              <a:rPr lang="ru-RU" sz="2400" dirty="0"/>
              <a:t> </a:t>
            </a:r>
            <a:r>
              <a:rPr lang="ru-RU" sz="2400" dirty="0" err="1"/>
              <a:t>зумовив</a:t>
            </a:r>
            <a:r>
              <a:rPr lang="ru-RU" sz="2400" dirty="0"/>
              <a:t> </a:t>
            </a:r>
            <a:r>
              <a:rPr lang="ru-RU" sz="2400" dirty="0" err="1"/>
              <a:t>розгадати</a:t>
            </a:r>
            <a:r>
              <a:rPr lang="ru-RU" sz="2400" dirty="0"/>
              <a:t> </a:t>
            </a:r>
            <a:r>
              <a:rPr lang="ru-RU" sz="2400" dirty="0" err="1"/>
              <a:t>таємницю</a:t>
            </a:r>
            <a:r>
              <a:rPr lang="ru-RU" sz="2400" dirty="0"/>
              <a:t> </a:t>
            </a:r>
            <a:r>
              <a:rPr lang="ru-RU" sz="2400" dirty="0" err="1"/>
              <a:t>будови</a:t>
            </a:r>
            <a:r>
              <a:rPr lang="ru-RU" sz="2400" dirty="0"/>
              <a:t> </a:t>
            </a:r>
            <a:r>
              <a:rPr lang="ru-RU" sz="2400" dirty="0" err="1"/>
              <a:t>тіла</a:t>
            </a:r>
            <a:r>
              <a:rPr lang="ru-RU" sz="2400" dirty="0"/>
              <a:t> - </a:t>
            </a:r>
            <a:r>
              <a:rPr lang="ru-RU" sz="2400" dirty="0" err="1"/>
              <a:t>відкрив</a:t>
            </a:r>
            <a:r>
              <a:rPr lang="ru-RU" sz="2400" dirty="0"/>
              <a:t> атом.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dirty="0" err="1"/>
              <a:t>Головним</a:t>
            </a:r>
            <a:r>
              <a:rPr lang="ru-RU" dirty="0"/>
              <a:t> </a:t>
            </a:r>
            <a:r>
              <a:rPr lang="ru-RU" dirty="0" err="1"/>
              <a:t>відкриттям</a:t>
            </a:r>
            <a:r>
              <a:rPr lang="ru-RU" dirty="0"/>
              <a:t> в </a:t>
            </a:r>
            <a:r>
              <a:rPr lang="ru-RU" dirty="0" err="1"/>
              <a:t>астрономії</a:t>
            </a:r>
            <a:r>
              <a:rPr lang="ru-RU" dirty="0"/>
              <a:t> є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розмірів</a:t>
            </a:r>
            <a:r>
              <a:rPr lang="ru-RU" dirty="0"/>
              <a:t> </a:t>
            </a:r>
            <a:r>
              <a:rPr lang="ru-RU" dirty="0" err="1"/>
              <a:t>Землі</a:t>
            </a:r>
            <a:r>
              <a:rPr lang="ru-RU" dirty="0"/>
              <a:t>.</a:t>
            </a:r>
          </a:p>
        </p:txBody>
      </p:sp>
      <p:pic>
        <p:nvPicPr>
          <p:cNvPr id="5" name="Рисунок 4" descr="638831main_globe_east_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96" y="4608096"/>
            <a:ext cx="2249904" cy="22499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ac49bf3af819c461500677ab18d7a93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68842"/>
            <a:ext cx="3031956" cy="1515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 descr="fafca00149ee2e4484936e03a31c022fa2d9eba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1778" y="4523874"/>
            <a:ext cx="2334126" cy="23341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 descr="field_image_0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3440" y="3528262"/>
            <a:ext cx="265176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Біології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err="1"/>
              <a:t>Сьогодні</a:t>
            </a:r>
            <a:r>
              <a:rPr lang="ru-RU" dirty="0"/>
              <a:t> все </a:t>
            </a:r>
            <a:r>
              <a:rPr lang="ru-RU" dirty="0" err="1"/>
              <a:t>більше</a:t>
            </a:r>
            <a:r>
              <a:rPr lang="ru-RU" dirty="0"/>
              <a:t> і </a:t>
            </a:r>
            <a:r>
              <a:rPr lang="ru-RU" dirty="0" err="1"/>
              <a:t>більше</a:t>
            </a:r>
            <a:r>
              <a:rPr lang="ru-RU" dirty="0"/>
              <a:t> в </a:t>
            </a:r>
            <a:r>
              <a:rPr lang="ru-RU" dirty="0" err="1"/>
              <a:t>біології</a:t>
            </a:r>
            <a:r>
              <a:rPr lang="ru-RU" dirty="0"/>
              <a:t> </a:t>
            </a:r>
            <a:r>
              <a:rPr lang="ru-RU" dirty="0" err="1"/>
              <a:t>починають</a:t>
            </a:r>
            <a:r>
              <a:rPr lang="ru-RU" dirty="0"/>
              <a:t> </a:t>
            </a:r>
            <a:r>
              <a:rPr lang="ru-RU" dirty="0" err="1"/>
              <a:t>впроваджувати</a:t>
            </a:r>
            <a:r>
              <a:rPr lang="ru-RU" dirty="0"/>
              <a:t> </a:t>
            </a:r>
            <a:r>
              <a:rPr lang="ru-RU" dirty="0" err="1"/>
              <a:t>новітні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, а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розширює</a:t>
            </a:r>
            <a:r>
              <a:rPr lang="ru-RU" dirty="0"/>
              <a:t> сферу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математиків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Содержимое 4" descr="307genetika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2266" y="257919"/>
            <a:ext cx="3886200" cy="2000349"/>
          </a:xfrm>
        </p:spPr>
      </p:pic>
      <p:pic>
        <p:nvPicPr>
          <p:cNvPr id="7" name="Рисунок 6" descr="img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4762500"/>
            <a:ext cx="2095500" cy="2095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 descr="unnam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38" y="4559969"/>
            <a:ext cx="3785936" cy="2129589"/>
          </a:xfrm>
          <a:prstGeom prst="rect">
            <a:avLst/>
          </a:prstGeom>
        </p:spPr>
      </p:pic>
      <p:pic>
        <p:nvPicPr>
          <p:cNvPr id="6" name="Рисунок 5" descr="vvedenie-v-biologiyu-etapy-razvitiya-biologii-i-vydayushchiesya-biologi-400x24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536" y="2514601"/>
            <a:ext cx="38100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Хімія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dirty="0"/>
          </a:p>
          <a:p>
            <a:pPr algn="ctr">
              <a:buNone/>
            </a:pPr>
            <a:endParaRPr lang="ru-RU" dirty="0"/>
          </a:p>
          <a:p>
            <a:pPr algn="ctr">
              <a:buNone/>
            </a:pPr>
            <a:endParaRPr lang="ru-RU" dirty="0"/>
          </a:p>
          <a:p>
            <a:pPr algn="ctr">
              <a:buNone/>
            </a:pPr>
            <a:r>
              <a:rPr lang="ru-RU" i="1" dirty="0"/>
              <a:t>Ось де </a:t>
            </a:r>
            <a:r>
              <a:rPr lang="ru-RU" i="1" dirty="0" err="1"/>
              <a:t>хімія</a:t>
            </a:r>
            <a:r>
              <a:rPr lang="ru-RU" i="1" dirty="0"/>
              <a:t> </a:t>
            </a:r>
            <a:r>
              <a:rPr lang="ru-RU" i="1" dirty="0" err="1"/>
              <a:t>закінчилася</a:t>
            </a:r>
            <a:r>
              <a:rPr lang="ru-RU" i="1" dirty="0"/>
              <a:t>, математика </a:t>
            </a:r>
            <a:r>
              <a:rPr lang="ru-RU" i="1" dirty="0" err="1"/>
              <a:t>почалася</a:t>
            </a:r>
            <a:r>
              <a:rPr lang="ru-RU" i="1" dirty="0"/>
              <a:t>.</a:t>
            </a:r>
            <a:endParaRPr lang="ru-RU" dirty="0"/>
          </a:p>
        </p:txBody>
      </p:sp>
      <p:pic>
        <p:nvPicPr>
          <p:cNvPr id="4" name="Рисунок 3" descr="2d0c370c2bf75bc5d8bbdad3e1a3c02f7d0848f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6558" y="1337410"/>
            <a:ext cx="3031956" cy="1897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1487535518_chemist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3" y="4367463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154683120911101748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664" y="4439653"/>
            <a:ext cx="3874168" cy="1937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 descr="unname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33" y="1407695"/>
            <a:ext cx="3422313" cy="1925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Екологія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Математика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 </a:t>
            </a:r>
            <a:r>
              <a:rPr lang="ru-RU" dirty="0" err="1"/>
              <a:t>економічного</a:t>
            </a:r>
            <a:r>
              <a:rPr lang="ru-RU" dirty="0"/>
              <a:t> та </a:t>
            </a:r>
            <a:r>
              <a:rPr lang="ru-RU" dirty="0" err="1"/>
              <a:t>ефективного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природних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endParaRPr lang="ru-RU" dirty="0"/>
          </a:p>
        </p:txBody>
      </p:sp>
      <p:pic>
        <p:nvPicPr>
          <p:cNvPr id="4" name="Рисунок 3" descr="1-hkIGj6fXetg_50ZUCQJhj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3" y="3066550"/>
            <a:ext cx="2951749" cy="2213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 descr="ekologiya-vazh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10" y="4713213"/>
            <a:ext cx="3259555" cy="2144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79a1de1d5e10180a9a4e0dccedb975b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7" y="2987020"/>
            <a:ext cx="3334530" cy="2228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234</Words>
  <Application>Microsoft Office PowerPoint</Application>
  <PresentationFormat>Экран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Математика – цариця наук</vt:lpstr>
      <vt:lpstr>Презентация PowerPoint</vt:lpstr>
      <vt:lpstr>Презентация PowerPoint</vt:lpstr>
      <vt:lpstr>Презентация PowerPoint</vt:lpstr>
      <vt:lpstr>Математика в інших науках</vt:lpstr>
      <vt:lpstr>Фізика і астрономія</vt:lpstr>
      <vt:lpstr>Біології</vt:lpstr>
      <vt:lpstr>Хімія</vt:lpstr>
      <vt:lpstr>Екологія</vt:lpstr>
      <vt:lpstr>Мистецтва</vt:lpstr>
      <vt:lpstr>Спортивні</vt:lpstr>
      <vt:lpstr>Висновок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Наташа</cp:lastModifiedBy>
  <cp:revision>20</cp:revision>
  <dcterms:created xsi:type="dcterms:W3CDTF">2019-08-22T12:40:32Z</dcterms:created>
  <dcterms:modified xsi:type="dcterms:W3CDTF">2021-02-28T06:40:23Z</dcterms:modified>
</cp:coreProperties>
</file>