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8709-0572-4C25-983B-BF11F535B391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810F-3147-4775-9364-93FA42BED0FD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45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8709-0572-4C25-983B-BF11F535B391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810F-3147-4775-9364-93FA42BED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63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8709-0572-4C25-983B-BF11F535B391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810F-3147-4775-9364-93FA42BED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541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8709-0572-4C25-983B-BF11F535B391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810F-3147-4775-9364-93FA42BED0F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6424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8709-0572-4C25-983B-BF11F535B391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810F-3147-4775-9364-93FA42BED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845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8709-0572-4C25-983B-BF11F535B391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810F-3147-4775-9364-93FA42BED0F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4085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8709-0572-4C25-983B-BF11F535B391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810F-3147-4775-9364-93FA42BED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210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8709-0572-4C25-983B-BF11F535B391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810F-3147-4775-9364-93FA42BED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859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8709-0572-4C25-983B-BF11F535B391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810F-3147-4775-9364-93FA42BED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99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8709-0572-4C25-983B-BF11F535B391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810F-3147-4775-9364-93FA42BED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86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8709-0572-4C25-983B-BF11F535B391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810F-3147-4775-9364-93FA42BED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1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8709-0572-4C25-983B-BF11F535B391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810F-3147-4775-9364-93FA42BED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46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8709-0572-4C25-983B-BF11F535B391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810F-3147-4775-9364-93FA42BED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58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8709-0572-4C25-983B-BF11F535B391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810F-3147-4775-9364-93FA42BED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0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8709-0572-4C25-983B-BF11F535B391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810F-3147-4775-9364-93FA42BED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17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8709-0572-4C25-983B-BF11F535B391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810F-3147-4775-9364-93FA42BED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64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8709-0572-4C25-983B-BF11F535B391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810F-3147-4775-9364-93FA42BED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6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DD58709-0572-4C25-983B-BF11F535B391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647810F-3147-4775-9364-93FA42BED0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770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D2FF72-E8F5-48B1-85EE-BD06AFED6937}"/>
              </a:ext>
            </a:extLst>
          </p:cNvPr>
          <p:cNvSpPr txBox="1"/>
          <p:nvPr/>
        </p:nvSpPr>
        <p:spPr>
          <a:xfrm>
            <a:off x="1919312" y="133350"/>
            <a:ext cx="8353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ДИСТАНЦІЙНЕ НАВЧАННЯ,</a:t>
            </a:r>
            <a:br>
              <a:rPr lang="uk-UA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uk-UA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ЯК НЕОБХІДНІСТЬ СЬОГОДЕННЯ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EEF16-91BB-4CBC-90F2-EBEBC75C50D9}"/>
              </a:ext>
            </a:extLst>
          </p:cNvPr>
          <p:cNvSpPr txBox="1"/>
          <p:nvPr/>
        </p:nvSpPr>
        <p:spPr>
          <a:xfrm>
            <a:off x="276225" y="2038350"/>
            <a:ext cx="719780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>
                <a:solidFill>
                  <a:schemeClr val="bg1"/>
                </a:solidFill>
              </a:rPr>
              <a:t>Дистанційне навчання – </a:t>
            </a:r>
          </a:p>
          <a:p>
            <a:r>
              <a:rPr lang="uk-UA" sz="3200" b="1" dirty="0">
                <a:solidFill>
                  <a:schemeClr val="bg1"/>
                </a:solidFill>
              </a:rPr>
              <a:t>взаємодія викладача й студента </a:t>
            </a:r>
          </a:p>
          <a:p>
            <a:r>
              <a:rPr lang="uk-UA" sz="3200" b="1" dirty="0">
                <a:solidFill>
                  <a:schemeClr val="bg1"/>
                </a:solidFill>
              </a:rPr>
              <a:t>у віртуальному просторі.</a:t>
            </a:r>
            <a:endParaRPr lang="ru-RU" sz="3200" b="1" dirty="0">
              <a:solidFill>
                <a:schemeClr val="bg1"/>
              </a:solidFill>
            </a:endParaRPr>
          </a:p>
          <a:p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7D00C6-CF57-4965-8127-B0EA6E826BE6}"/>
              </a:ext>
            </a:extLst>
          </p:cNvPr>
          <p:cNvSpPr txBox="1"/>
          <p:nvPr/>
        </p:nvSpPr>
        <p:spPr>
          <a:xfrm>
            <a:off x="7375191" y="6401484"/>
            <a:ext cx="4750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Підготували: Новікова Н.В., Карнаух І.В.</a:t>
            </a:r>
            <a:endParaRPr lang="ru-RU" b="1" dirty="0">
              <a:solidFill>
                <a:schemeClr val="bg1"/>
              </a:solidFill>
            </a:endParaRPr>
          </a:p>
          <a:p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50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21D25E-A9A3-4819-8831-638A55836173}"/>
              </a:ext>
            </a:extLst>
          </p:cNvPr>
          <p:cNvSpPr txBox="1"/>
          <p:nvPr/>
        </p:nvSpPr>
        <p:spPr>
          <a:xfrm>
            <a:off x="390525" y="295275"/>
            <a:ext cx="32864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dirty="0">
                <a:solidFill>
                  <a:schemeClr val="bg1"/>
                </a:solidFill>
              </a:rPr>
              <a:t>Студентам: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FBB88-EE86-4EEC-83C8-A56D566591A7}"/>
              </a:ext>
            </a:extLst>
          </p:cNvPr>
          <p:cNvSpPr txBox="1"/>
          <p:nvPr/>
        </p:nvSpPr>
        <p:spPr>
          <a:xfrm>
            <a:off x="481012" y="1089898"/>
            <a:ext cx="112299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chemeClr val="bg1"/>
                </a:solidFill>
              </a:rPr>
              <a:t>доступ до нетрадиційних джерел інформації, </a:t>
            </a:r>
            <a:endParaRPr lang="ru-RU" sz="2800" b="1" dirty="0">
              <a:solidFill>
                <a:schemeClr val="bg1"/>
              </a:solidFill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chemeClr val="bg1"/>
                </a:solidFill>
              </a:rPr>
              <a:t>підвищує ефективність самостійної роботи, </a:t>
            </a:r>
            <a:endParaRPr lang="ru-RU" sz="2800" b="1" dirty="0">
              <a:solidFill>
                <a:schemeClr val="bg1"/>
              </a:solidFill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chemeClr val="bg1"/>
                </a:solidFill>
              </a:rPr>
              <a:t>дає зовсім нові можливості для творчості, </a:t>
            </a:r>
            <a:endParaRPr lang="ru-RU" sz="2800" b="1" dirty="0">
              <a:solidFill>
                <a:schemeClr val="bg1"/>
              </a:solidFill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chemeClr val="bg1"/>
                </a:solidFill>
              </a:rPr>
              <a:t>знаходження і закріплення різних професійних навичок</a:t>
            </a:r>
            <a:endParaRPr lang="ru-RU" sz="2800" b="1" dirty="0">
              <a:solidFill>
                <a:schemeClr val="bg1"/>
              </a:solidFill>
            </a:endParaRPr>
          </a:p>
          <a:p>
            <a:pPr algn="just"/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01F4-3802-4636-A3E5-196356C3CCA7}"/>
              </a:ext>
            </a:extLst>
          </p:cNvPr>
          <p:cNvSpPr txBox="1"/>
          <p:nvPr/>
        </p:nvSpPr>
        <p:spPr>
          <a:xfrm>
            <a:off x="390523" y="4306162"/>
            <a:ext cx="3530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dirty="0">
                <a:solidFill>
                  <a:schemeClr val="bg1"/>
                </a:solidFill>
              </a:rPr>
              <a:t>Викладачам: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556D4B-CBE2-40BE-AF60-BF7C04108341}"/>
              </a:ext>
            </a:extLst>
          </p:cNvPr>
          <p:cNvSpPr txBox="1"/>
          <p:nvPr/>
        </p:nvSpPr>
        <p:spPr>
          <a:xfrm>
            <a:off x="481011" y="5090993"/>
            <a:ext cx="112299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chemeClr val="bg1"/>
                </a:solidFill>
              </a:rPr>
              <a:t>дозволяє реалізовувати принципово нові форми і методи навчання. </a:t>
            </a:r>
            <a:endParaRPr lang="ru-RU" sz="2800" b="1" dirty="0">
              <a:solidFill>
                <a:schemeClr val="bg1"/>
              </a:solidFill>
            </a:endParaRPr>
          </a:p>
          <a:p>
            <a:pPr algn="just"/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27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FDBC74-D413-4587-98CB-FA8157F004FF}"/>
              </a:ext>
            </a:extLst>
          </p:cNvPr>
          <p:cNvSpPr txBox="1"/>
          <p:nvPr/>
        </p:nvSpPr>
        <p:spPr>
          <a:xfrm>
            <a:off x="390525" y="295275"/>
            <a:ext cx="36599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dirty="0">
                <a:solidFill>
                  <a:schemeClr val="bg2">
                    <a:lumMod val="50000"/>
                  </a:schemeClr>
                </a:solidFill>
              </a:rPr>
              <a:t>Завдання ДН:</a:t>
            </a:r>
            <a:endParaRPr lang="ru-RU" sz="4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F2BCE-77DC-4AF1-BE25-FF22B87B81AC}"/>
              </a:ext>
            </a:extLst>
          </p:cNvPr>
          <p:cNvSpPr txBox="1"/>
          <p:nvPr/>
        </p:nvSpPr>
        <p:spPr>
          <a:xfrm>
            <a:off x="481012" y="1166098"/>
            <a:ext cx="11229975" cy="5179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chemeClr val="bg1"/>
                </a:solidFill>
              </a:rPr>
              <a:t>різноманітні навчальні ресурси;</a:t>
            </a:r>
            <a:endParaRPr lang="ru-RU" sz="2800" b="1" dirty="0">
              <a:solidFill>
                <a:schemeClr val="bg1"/>
              </a:solidFill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chemeClr val="bg1"/>
                </a:solidFill>
              </a:rPr>
              <a:t>здобуття освіти в зручній  формі;</a:t>
            </a:r>
            <a:endParaRPr lang="ru-RU" sz="2800" b="1" dirty="0">
              <a:solidFill>
                <a:schemeClr val="bg1"/>
              </a:solidFill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chemeClr val="bg1"/>
                </a:solidFill>
              </a:rPr>
              <a:t>підвищення кваліфікації, 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chemeClr val="bg1"/>
                </a:solidFill>
              </a:rPr>
              <a:t>перепідготовка або зміна професійної діяльності;</a:t>
            </a:r>
            <a:endParaRPr lang="ru-RU" sz="2800" b="1" dirty="0">
              <a:solidFill>
                <a:schemeClr val="bg1"/>
              </a:solidFill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chemeClr val="bg1"/>
                </a:solidFill>
              </a:rPr>
              <a:t>інтенсифікація системи освіти;</a:t>
            </a:r>
            <a:endParaRPr lang="ru-RU" sz="2800" b="1" dirty="0">
              <a:solidFill>
                <a:schemeClr val="bg1"/>
              </a:solidFill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chemeClr val="bg1"/>
                </a:solidFill>
              </a:rPr>
              <a:t>розвиток творчих здібностей студента;</a:t>
            </a:r>
            <a:endParaRPr lang="ru-RU" sz="2800" b="1" dirty="0">
              <a:solidFill>
                <a:schemeClr val="bg1"/>
              </a:solidFill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chemeClr val="bg1"/>
                </a:solidFill>
              </a:rPr>
              <a:t>обмін даними на базі спільних інтересів;</a:t>
            </a:r>
            <a:endParaRPr lang="ru-RU" sz="2800" b="1" dirty="0">
              <a:solidFill>
                <a:schemeClr val="bg1"/>
              </a:solidFill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chemeClr val="bg1"/>
                </a:solidFill>
              </a:rPr>
              <a:t>розвиток профільної освіти.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10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1121D8-64F3-46D0-9A19-E53CAF554662}"/>
              </a:ext>
            </a:extLst>
          </p:cNvPr>
          <p:cNvSpPr txBox="1"/>
          <p:nvPr/>
        </p:nvSpPr>
        <p:spPr>
          <a:xfrm>
            <a:off x="390525" y="295275"/>
            <a:ext cx="51315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dirty="0">
                <a:solidFill>
                  <a:schemeClr val="bg2">
                    <a:lumMod val="50000"/>
                  </a:schemeClr>
                </a:solidFill>
              </a:rPr>
              <a:t>Основні елементи:</a:t>
            </a:r>
            <a:endParaRPr lang="ru-RU" sz="4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1ECCB-0874-4EAF-AA3F-AF646CD4E204}"/>
              </a:ext>
            </a:extLst>
          </p:cNvPr>
          <p:cNvSpPr txBox="1"/>
          <p:nvPr/>
        </p:nvSpPr>
        <p:spPr>
          <a:xfrm>
            <a:off x="481012" y="1166098"/>
            <a:ext cx="1122997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chemeClr val="bg1"/>
                </a:solidFill>
              </a:rPr>
              <a:t>дистанційні курси</a:t>
            </a:r>
            <a:r>
              <a:rPr lang="en-US" sz="2800" b="1" dirty="0">
                <a:solidFill>
                  <a:schemeClr val="bg1"/>
                </a:solidFill>
              </a:rPr>
              <a:t> (Google Forms)</a:t>
            </a:r>
            <a:r>
              <a:rPr lang="uk-UA" sz="2800" b="1" dirty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800" b="1" dirty="0" err="1">
                <a:solidFill>
                  <a:schemeClr val="bg1"/>
                </a:solidFill>
              </a:rPr>
              <a:t>мессенжери</a:t>
            </a:r>
            <a:r>
              <a:rPr lang="uk-UA" sz="2800" b="1" dirty="0">
                <a:solidFill>
                  <a:schemeClr val="bg1"/>
                </a:solidFill>
              </a:rPr>
              <a:t> ( </a:t>
            </a:r>
            <a:r>
              <a:rPr lang="uk-UA" sz="2800" b="1" dirty="0" err="1">
                <a:solidFill>
                  <a:schemeClr val="accent6">
                    <a:lumMod val="75000"/>
                  </a:schemeClr>
                </a:solidFill>
              </a:rPr>
              <a:t>вайбер</a:t>
            </a:r>
            <a:r>
              <a:rPr lang="uk-UA" sz="2800" b="1" dirty="0">
                <a:solidFill>
                  <a:schemeClr val="accent6">
                    <a:lumMod val="75000"/>
                  </a:schemeClr>
                </a:solidFill>
              </a:rPr>
              <a:t>, телеграм, фейсбук</a:t>
            </a:r>
            <a:r>
              <a:rPr lang="uk-UA" sz="2800" b="1" dirty="0">
                <a:solidFill>
                  <a:schemeClr val="bg1"/>
                </a:solidFill>
              </a:rPr>
              <a:t>)</a:t>
            </a:r>
            <a:endParaRPr lang="ru-RU" sz="28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chemeClr val="bg1"/>
                </a:solidFill>
              </a:rPr>
              <a:t>веб - сторінки й сайти (</a:t>
            </a:r>
            <a:r>
              <a:rPr lang="uk-UA" sz="2800" b="1" dirty="0" err="1">
                <a:solidFill>
                  <a:schemeClr val="accent6">
                    <a:lumMod val="75000"/>
                  </a:schemeClr>
                </a:solidFill>
              </a:rPr>
              <a:t>всеосвіта</a:t>
            </a:r>
            <a:r>
              <a:rPr lang="uk-UA" sz="2800" b="1" dirty="0">
                <a:solidFill>
                  <a:schemeClr val="bg1"/>
                </a:solidFill>
              </a:rPr>
              <a:t>, на урок );</a:t>
            </a:r>
            <a:endParaRPr lang="ru-RU" sz="28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chemeClr val="bg1"/>
                </a:solidFill>
              </a:rPr>
              <a:t>електронна пошта</a:t>
            </a:r>
            <a:r>
              <a:rPr lang="en-US" sz="2800" b="1" dirty="0">
                <a:solidFill>
                  <a:schemeClr val="bg1"/>
                </a:solidFill>
              </a:rPr>
              <a:t> (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gmail.com</a:t>
            </a:r>
            <a:r>
              <a:rPr lang="en-US" sz="2800" b="1" dirty="0">
                <a:solidFill>
                  <a:schemeClr val="bg1"/>
                </a:solidFill>
              </a:rPr>
              <a:t>)</a:t>
            </a:r>
            <a:r>
              <a:rPr lang="uk-UA" sz="2800" b="1" dirty="0">
                <a:solidFill>
                  <a:schemeClr val="bg1"/>
                </a:solidFill>
              </a:rPr>
              <a:t>;</a:t>
            </a:r>
            <a:endParaRPr lang="ru-RU" sz="28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chemeClr val="bg1"/>
                </a:solidFill>
              </a:rPr>
              <a:t>форуми й блоги;</a:t>
            </a:r>
            <a:endParaRPr lang="ru-RU" sz="28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chemeClr val="bg1"/>
                </a:solidFill>
              </a:rPr>
              <a:t>чат і ІCQ</a:t>
            </a:r>
            <a:r>
              <a:rPr lang="en-US" sz="2800" b="1" dirty="0">
                <a:solidFill>
                  <a:schemeClr val="bg1"/>
                </a:solidFill>
              </a:rPr>
              <a:t> (skype, discord,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zoom</a:t>
            </a:r>
            <a:r>
              <a:rPr lang="en-US" sz="2800" b="1" dirty="0">
                <a:solidFill>
                  <a:schemeClr val="bg1"/>
                </a:solidFill>
              </a:rPr>
              <a:t>)</a:t>
            </a:r>
            <a:r>
              <a:rPr lang="uk-UA" sz="2800" b="1" dirty="0">
                <a:solidFill>
                  <a:schemeClr val="bg1"/>
                </a:solidFill>
              </a:rPr>
              <a:t>;</a:t>
            </a:r>
            <a:endParaRPr lang="ru-RU" sz="28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800" b="1" dirty="0" err="1">
                <a:solidFill>
                  <a:schemeClr val="bg1"/>
                </a:solidFill>
              </a:rPr>
              <a:t>теле</a:t>
            </a:r>
            <a:r>
              <a:rPr lang="uk-UA" sz="2800" b="1" dirty="0">
                <a:solidFill>
                  <a:schemeClr val="bg1"/>
                </a:solidFill>
              </a:rPr>
              <a:t> - і відеоконференції</a:t>
            </a:r>
            <a:r>
              <a:rPr lang="en-US" sz="2800" b="1" dirty="0">
                <a:solidFill>
                  <a:schemeClr val="bg1"/>
                </a:solidFill>
              </a:rPr>
              <a:t> (skype, discord,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zoom</a:t>
            </a:r>
            <a:r>
              <a:rPr lang="en-US" sz="2800" b="1" dirty="0">
                <a:solidFill>
                  <a:schemeClr val="bg1"/>
                </a:solidFill>
              </a:rPr>
              <a:t>, </a:t>
            </a:r>
            <a:r>
              <a:rPr lang="en-US" sz="2800" b="1" dirty="0" err="1">
                <a:solidFill>
                  <a:schemeClr val="bg1"/>
                </a:solidFill>
              </a:rPr>
              <a:t>Cotomeeting</a:t>
            </a:r>
            <a:r>
              <a:rPr lang="en-US" sz="2800" b="1" dirty="0">
                <a:solidFill>
                  <a:schemeClr val="bg1"/>
                </a:solidFill>
              </a:rPr>
              <a:t>, Ding Talk)</a:t>
            </a:r>
            <a:r>
              <a:rPr lang="uk-UA" sz="2800" b="1" dirty="0">
                <a:solidFill>
                  <a:schemeClr val="bg1"/>
                </a:solidFill>
              </a:rPr>
              <a:t>;</a:t>
            </a:r>
            <a:endParaRPr lang="ru-RU" sz="28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chemeClr val="bg1"/>
                </a:solidFill>
              </a:rPr>
              <a:t>віртуальні </a:t>
            </a:r>
            <a:r>
              <a:rPr lang="uk-UA" sz="2800" b="1">
                <a:solidFill>
                  <a:schemeClr val="bg1"/>
                </a:solidFill>
              </a:rPr>
              <a:t>класні кімнати </a:t>
            </a:r>
            <a:r>
              <a:rPr lang="uk-UA" sz="2800" b="1" dirty="0">
                <a:solidFill>
                  <a:schemeClr val="bg1"/>
                </a:solidFill>
              </a:rPr>
              <a:t>(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classroom</a:t>
            </a:r>
            <a:r>
              <a:rPr lang="uk-UA" sz="2800" b="1" dirty="0">
                <a:solidFill>
                  <a:schemeClr val="bg1"/>
                </a:solidFill>
              </a:rPr>
              <a:t>)</a:t>
            </a:r>
            <a:endParaRPr lang="ru-RU" sz="28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chemeClr val="bg1"/>
                </a:solidFill>
              </a:rPr>
              <a:t>програми створення тестів</a:t>
            </a:r>
            <a:r>
              <a:rPr lang="ru-RU" sz="2800" b="1" dirty="0">
                <a:solidFill>
                  <a:schemeClr val="bg1"/>
                </a:solidFill>
              </a:rPr>
              <a:t>(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online test pad</a:t>
            </a:r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uk-UA" sz="2800" b="1" dirty="0" err="1">
                <a:solidFill>
                  <a:schemeClr val="accent6">
                    <a:lumMod val="75000"/>
                  </a:schemeClr>
                </a:solidFill>
              </a:rPr>
              <a:t>всеосвіта</a:t>
            </a:r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800" b="1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chemeClr val="bg1"/>
                </a:solidFill>
              </a:rPr>
              <a:t>інтерактивні робочі аркуші</a:t>
            </a:r>
            <a:r>
              <a:rPr lang="en-US" sz="2800" b="1" dirty="0">
                <a:solidFill>
                  <a:schemeClr val="bg1"/>
                </a:solidFill>
              </a:rPr>
              <a:t> (wiser.me)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49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1B6AA52-199B-4146-AF1D-56745E8A5B28}"/>
              </a:ext>
            </a:extLst>
          </p:cNvPr>
          <p:cNvSpPr/>
          <p:nvPr/>
        </p:nvSpPr>
        <p:spPr>
          <a:xfrm>
            <a:off x="904875" y="1808684"/>
            <a:ext cx="10382250" cy="3240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uk-UA" sz="28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Система дистанційної освіти може і повинна зайняти своє місце в системі освіти, оскільки при грамотній її організації, вона може забезпечити якісну освіту, що відповідає вимогам сучасного суспільства сьогодні.</a:t>
            </a:r>
            <a:endParaRPr lang="ru-RU" sz="2800" b="1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502047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159</TotalTime>
  <Words>234</Words>
  <Application>Microsoft Office PowerPoint</Application>
  <PresentationFormat>Широкоэкранный</PresentationFormat>
  <Paragraphs>33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Segoe UI</vt:lpstr>
      <vt:lpstr>Wingdings 3</vt:lpstr>
      <vt:lpstr>Сектор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Dima Novickov</dc:creator>
  <cp:lastModifiedBy>Наташа</cp:lastModifiedBy>
  <cp:revision>9</cp:revision>
  <dcterms:created xsi:type="dcterms:W3CDTF">2020-10-31T22:56:44Z</dcterms:created>
  <dcterms:modified xsi:type="dcterms:W3CDTF">2020-11-02T18:30:46Z</dcterms:modified>
</cp:coreProperties>
</file>