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5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4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66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FCB4-D8AA-4D3D-B034-181997F19DA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DE49-95D0-43F7-90F3-8CE723750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5416" y="1122364"/>
            <a:ext cx="6009564" cy="979392"/>
          </a:xfrm>
        </p:spPr>
        <p:txBody>
          <a:bodyPr/>
          <a:lstStyle/>
          <a:p>
            <a:r>
              <a:rPr lang="ru-RU" b="1" dirty="0" err="1"/>
              <a:t>Рання</a:t>
            </a:r>
            <a:r>
              <a:rPr lang="ru-RU" b="1" dirty="0"/>
              <a:t> </a:t>
            </a:r>
            <a:r>
              <a:rPr lang="ru-RU" b="1" dirty="0" err="1"/>
              <a:t>вагітність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7979847" y="2456226"/>
            <a:ext cx="382136" cy="67711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Рання вагітність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3" y="322416"/>
            <a:ext cx="4503761" cy="5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2740" cy="1143635"/>
          </a:xfrm>
        </p:spPr>
        <p:txBody>
          <a:bodyPr/>
          <a:lstStyle/>
          <a:p>
            <a:r>
              <a:rPr lang="ru-RU" b="1" dirty="0"/>
              <a:t>Причини </a:t>
            </a:r>
            <a:r>
              <a:rPr lang="ru-RU" b="1" dirty="0" err="1"/>
              <a:t>ранньої</a:t>
            </a:r>
            <a:r>
              <a:rPr lang="ru-RU" b="1" dirty="0"/>
              <a:t> </a:t>
            </a:r>
            <a:r>
              <a:rPr lang="ru-RU" b="1" dirty="0" err="1"/>
              <a:t>вагітності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sz="4400" dirty="0" err="1"/>
              <a:t>Сформовані</a:t>
            </a:r>
            <a:r>
              <a:rPr lang="ru-RU" sz="4400" dirty="0"/>
              <a:t> </a:t>
            </a:r>
            <a:r>
              <a:rPr lang="ru-RU" sz="4400" dirty="0" err="1"/>
              <a:t>обставини</a:t>
            </a:r>
            <a:endParaRPr lang="ru-RU" sz="4400" dirty="0"/>
          </a:p>
          <a:p>
            <a:r>
              <a:rPr lang="ru-RU" sz="4400" dirty="0" err="1"/>
              <a:t>Неблагополучні</a:t>
            </a:r>
            <a:r>
              <a:rPr lang="ru-RU" sz="4400" dirty="0"/>
              <a:t> </a:t>
            </a:r>
            <a:r>
              <a:rPr lang="ru-RU" sz="4400" dirty="0" err="1"/>
              <a:t>сімї</a:t>
            </a:r>
            <a:endParaRPr lang="ru-RU" sz="4400" dirty="0"/>
          </a:p>
          <a:p>
            <a:r>
              <a:rPr lang="ru-RU" sz="4400" dirty="0"/>
              <a:t> </a:t>
            </a:r>
            <a:r>
              <a:rPr lang="ru-RU" sz="4400" dirty="0" err="1"/>
              <a:t>Неправильне</a:t>
            </a:r>
            <a:r>
              <a:rPr lang="ru-RU" sz="4400" dirty="0"/>
              <a:t> </a:t>
            </a:r>
            <a:r>
              <a:rPr lang="ru-RU" sz="4400" dirty="0" err="1"/>
              <a:t>статеве</a:t>
            </a:r>
            <a:r>
              <a:rPr lang="ru-RU" sz="4400" dirty="0"/>
              <a:t> </a:t>
            </a:r>
            <a:r>
              <a:rPr lang="ru-RU" sz="4400" dirty="0" err="1"/>
              <a:t>виховання</a:t>
            </a:r>
            <a:endParaRPr lang="ru-RU" sz="4400" dirty="0"/>
          </a:p>
          <a:p>
            <a:endParaRPr lang="ru-RU" dirty="0"/>
          </a:p>
        </p:txBody>
      </p:sp>
      <p:pic>
        <p:nvPicPr>
          <p:cNvPr id="2052" name="Picture 4" descr="http://nebolet.com/medimg/content/angina-pri-beremennosti-na-rannih-i-pozdnih-srokah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1508760"/>
            <a:ext cx="5402580" cy="443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4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" y="320041"/>
            <a:ext cx="10515600" cy="1005840"/>
          </a:xfrm>
        </p:spPr>
        <p:txBody>
          <a:bodyPr>
            <a:normAutofit/>
          </a:bodyPr>
          <a:lstStyle/>
          <a:p>
            <a:r>
              <a:rPr lang="ru-RU" b="1" dirty="0" err="1"/>
              <a:t>Проблеми</a:t>
            </a:r>
            <a:r>
              <a:rPr lang="ru-RU" b="1" dirty="0"/>
              <a:t> </a:t>
            </a:r>
            <a:r>
              <a:rPr lang="ru-RU" b="1" dirty="0" err="1"/>
              <a:t>ранньої</a:t>
            </a:r>
            <a:r>
              <a:rPr lang="ru-RU" b="1" dirty="0"/>
              <a:t> </a:t>
            </a:r>
            <a:r>
              <a:rPr lang="ru-RU" b="1" dirty="0" err="1"/>
              <a:t>вагітності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4874"/>
            <a:ext cx="5341620" cy="4968484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 </a:t>
            </a:r>
            <a:r>
              <a:rPr lang="ru-RU" sz="4000" dirty="0" err="1"/>
              <a:t>Основна</a:t>
            </a:r>
            <a:r>
              <a:rPr lang="ru-RU" sz="4000" dirty="0"/>
              <a:t> проблема </a:t>
            </a:r>
            <a:r>
              <a:rPr lang="ru-RU" sz="4000" dirty="0" err="1"/>
              <a:t>ранньої</a:t>
            </a:r>
            <a:r>
              <a:rPr lang="ru-RU" sz="4000" dirty="0"/>
              <a:t> </a:t>
            </a:r>
            <a:r>
              <a:rPr lang="ru-RU" sz="4000" dirty="0" err="1"/>
              <a:t>вагітності</a:t>
            </a:r>
            <a:r>
              <a:rPr lang="ru-RU" sz="4000" dirty="0"/>
              <a:t> - </a:t>
            </a:r>
            <a:r>
              <a:rPr lang="ru-RU" sz="4000" dirty="0" err="1"/>
              <a:t>це</a:t>
            </a:r>
            <a:r>
              <a:rPr lang="ru-RU" sz="4000" dirty="0"/>
              <a:t> </a:t>
            </a:r>
            <a:r>
              <a:rPr lang="ru-RU" sz="4000" dirty="0" err="1"/>
              <a:t>психологічна</a:t>
            </a:r>
            <a:endParaRPr lang="ru-RU" sz="4000" dirty="0"/>
          </a:p>
          <a:p>
            <a:r>
              <a:rPr lang="ru-RU" sz="4000" dirty="0" err="1"/>
              <a:t>Рання</a:t>
            </a:r>
            <a:r>
              <a:rPr lang="ru-RU" sz="4000" dirty="0"/>
              <a:t> </a:t>
            </a:r>
            <a:r>
              <a:rPr lang="ru-RU" sz="4000" dirty="0" err="1"/>
              <a:t>вагітність</a:t>
            </a:r>
            <a:r>
              <a:rPr lang="ru-RU" sz="4000" dirty="0"/>
              <a:t> </a:t>
            </a:r>
            <a:r>
              <a:rPr lang="ru-RU" sz="4000" dirty="0" err="1"/>
              <a:t>неповнолітніх</a:t>
            </a:r>
            <a:r>
              <a:rPr lang="ru-RU" sz="4000" dirty="0"/>
              <a:t>, </a:t>
            </a:r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закінчилася</a:t>
            </a:r>
            <a:r>
              <a:rPr lang="ru-RU" sz="4000" dirty="0"/>
              <a:t> абортом, </a:t>
            </a:r>
            <a:r>
              <a:rPr lang="ru-RU" sz="4000" dirty="0" err="1"/>
              <a:t>може</a:t>
            </a:r>
            <a:r>
              <a:rPr lang="ru-RU" sz="4000" dirty="0"/>
              <a:t> привести до </a:t>
            </a:r>
            <a:r>
              <a:rPr lang="ru-RU" sz="4000" dirty="0" err="1"/>
              <a:t>безпліддя</a:t>
            </a:r>
            <a:endParaRPr lang="ru-RU" sz="4000" dirty="0"/>
          </a:p>
          <a:p>
            <a:r>
              <a:rPr lang="ru-RU" sz="4000" dirty="0" err="1"/>
              <a:t>Соціальна</a:t>
            </a:r>
            <a:r>
              <a:rPr lang="ru-RU" sz="4000" dirty="0"/>
              <a:t> проблема</a:t>
            </a:r>
          </a:p>
        </p:txBody>
      </p:sp>
      <p:pic>
        <p:nvPicPr>
          <p:cNvPr id="3074" name="Picture 2" descr="http://www.slate.com/content/dam/slate/blogs/behold/2014/06/Troy/Kayla%20and%20Tony_2006.jpg.CROP.original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20" y="1619885"/>
            <a:ext cx="6012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055"/>
          </a:xfrm>
        </p:spPr>
        <p:txBody>
          <a:bodyPr/>
          <a:lstStyle/>
          <a:p>
            <a:r>
              <a:rPr lang="ru-RU" b="1" dirty="0" err="1"/>
              <a:t>Підсумок</a:t>
            </a:r>
            <a:r>
              <a:rPr lang="ru-RU" b="1" dirty="0"/>
              <a:t> </a:t>
            </a:r>
            <a:r>
              <a:rPr lang="ru-RU" b="1" dirty="0" err="1"/>
              <a:t>ранньої</a:t>
            </a:r>
            <a:r>
              <a:rPr lang="ru-RU" b="1" dirty="0"/>
              <a:t> </a:t>
            </a:r>
            <a:r>
              <a:rPr lang="ru-RU" b="1" dirty="0" err="1"/>
              <a:t>вагітності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945" y="1691639"/>
            <a:ext cx="7319010" cy="4915536"/>
          </a:xfrm>
        </p:spPr>
        <p:txBody>
          <a:bodyPr>
            <a:normAutofit/>
          </a:bodyPr>
          <a:lstStyle/>
          <a:p>
            <a:r>
              <a:rPr lang="ru-RU" sz="4000" dirty="0"/>
              <a:t>Статистика </a:t>
            </a:r>
            <a:r>
              <a:rPr lang="ru-RU" sz="4000" dirty="0" err="1"/>
              <a:t>ранньої</a:t>
            </a:r>
            <a:r>
              <a:rPr lang="ru-RU" sz="4000" dirty="0"/>
              <a:t> </a:t>
            </a:r>
            <a:r>
              <a:rPr lang="ru-RU" sz="4000" dirty="0" err="1"/>
              <a:t>вагітності</a:t>
            </a:r>
            <a:r>
              <a:rPr lang="ru-RU" sz="4000" dirty="0"/>
              <a:t> </a:t>
            </a:r>
            <a:r>
              <a:rPr lang="ru-RU" sz="4000" dirty="0" err="1"/>
              <a:t>підтверджує</a:t>
            </a:r>
            <a:r>
              <a:rPr lang="ru-RU" sz="4000" dirty="0"/>
              <a:t>, </a:t>
            </a:r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найчастіше</a:t>
            </a:r>
            <a:r>
              <a:rPr lang="ru-RU" sz="4000" dirty="0"/>
              <a:t> вона </a:t>
            </a:r>
            <a:r>
              <a:rPr lang="ru-RU" sz="4000" dirty="0" err="1"/>
              <a:t>закінчується</a:t>
            </a:r>
            <a:r>
              <a:rPr lang="ru-RU" sz="4000" dirty="0"/>
              <a:t> абортами (70 %). </a:t>
            </a:r>
            <a:r>
              <a:rPr lang="ru-RU" sz="4000" dirty="0" err="1"/>
              <a:t>Також</a:t>
            </a:r>
            <a:r>
              <a:rPr lang="ru-RU" sz="4000" dirty="0"/>
              <a:t> </a:t>
            </a:r>
            <a:r>
              <a:rPr lang="ru-RU" sz="4000" dirty="0" err="1"/>
              <a:t>частина</a:t>
            </a:r>
            <a:r>
              <a:rPr lang="ru-RU" sz="4000" dirty="0"/>
              <a:t> </a:t>
            </a:r>
            <a:r>
              <a:rPr lang="ru-RU" sz="4000" dirty="0" err="1"/>
              <a:t>вагітностей</a:t>
            </a:r>
            <a:r>
              <a:rPr lang="ru-RU" sz="4000" dirty="0"/>
              <a:t> </a:t>
            </a:r>
            <a:r>
              <a:rPr lang="ru-RU" sz="4000" dirty="0" err="1"/>
              <a:t>призводить</a:t>
            </a:r>
            <a:r>
              <a:rPr lang="ru-RU" sz="4000" dirty="0"/>
              <a:t> до </a:t>
            </a:r>
            <a:r>
              <a:rPr lang="ru-RU" sz="4000" dirty="0" err="1"/>
              <a:t>пологів</a:t>
            </a:r>
            <a:r>
              <a:rPr lang="ru-RU" sz="4000" dirty="0"/>
              <a:t> (15 %), а </a:t>
            </a:r>
            <a:r>
              <a:rPr lang="ru-RU" sz="4000" dirty="0" err="1"/>
              <a:t>частина</a:t>
            </a:r>
            <a:r>
              <a:rPr lang="ru-RU" sz="4000" dirty="0"/>
              <a:t> </a:t>
            </a:r>
            <a:r>
              <a:rPr lang="ru-RU" sz="4000" dirty="0" err="1"/>
              <a:t>припиняється</a:t>
            </a:r>
            <a:r>
              <a:rPr lang="ru-RU" sz="4000" dirty="0"/>
              <a:t> з-за </a:t>
            </a:r>
            <a:r>
              <a:rPr lang="ru-RU" sz="4000" dirty="0" err="1"/>
              <a:t>невдалого</a:t>
            </a:r>
            <a:r>
              <a:rPr lang="ru-RU" sz="4000" dirty="0"/>
              <a:t> </a:t>
            </a:r>
            <a:r>
              <a:rPr lang="ru-RU" sz="4000" dirty="0" err="1"/>
              <a:t>викидня</a:t>
            </a:r>
            <a:r>
              <a:rPr lang="ru-RU" sz="4000" dirty="0"/>
              <a:t>. </a:t>
            </a:r>
          </a:p>
        </p:txBody>
      </p:sp>
      <p:pic>
        <p:nvPicPr>
          <p:cNvPr id="4098" name="Picture 2" descr="http://puzik-karapuzik.ru/wp-content/uploads/2011/04/886706_887915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54" y="571500"/>
            <a:ext cx="467804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33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Рання вагітність</vt:lpstr>
      <vt:lpstr>Причини ранньої вагітності</vt:lpstr>
      <vt:lpstr>Проблеми ранньої вагітності</vt:lpstr>
      <vt:lpstr>Підсумок ранньої вагітності</vt:lpstr>
    </vt:vector>
  </TitlesOfParts>
  <Company>Romeo1994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Рання вагітність</dc:title>
  <dc:creator>Компьютер</dc:creator>
  <cp:lastModifiedBy>Наташа</cp:lastModifiedBy>
  <cp:revision>5</cp:revision>
  <dcterms:created xsi:type="dcterms:W3CDTF">2016-11-07T13:43:53Z</dcterms:created>
  <dcterms:modified xsi:type="dcterms:W3CDTF">2021-09-11T19:57:44Z</dcterms:modified>
</cp:coreProperties>
</file>