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F5C357-4461-4290-84C6-631749906301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8EBB39-FC66-4519-A29B-1DC947452EA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85736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Кра</a:t>
            </a:r>
            <a:r>
              <a:rPr lang="uk-UA" dirty="0" err="1"/>
              <a:t>їни</a:t>
            </a:r>
            <a:r>
              <a:rPr lang="uk-UA" dirty="0"/>
              <a:t> </a:t>
            </a:r>
            <a:r>
              <a:rPr lang="ru-RU" dirty="0" err="1"/>
              <a:t>Європи</a:t>
            </a:r>
            <a:br>
              <a:rPr lang="ru-RU" dirty="0"/>
            </a:br>
            <a:br>
              <a:rPr lang="ru-RU" dirty="0"/>
            </a:br>
            <a:br>
              <a:rPr lang="ru-RU"/>
            </a:br>
            <a:r>
              <a:rPr lang="ru-RU"/>
              <a:t>гр.306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9429784" y="3228536"/>
            <a:ext cx="785818" cy="1752600"/>
          </a:xfrm>
        </p:spPr>
        <p:txBody>
          <a:bodyPr>
            <a:normAutofit/>
          </a:bodyPr>
          <a:lstStyle/>
          <a:p>
            <a:endParaRPr lang="ru-RU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389120"/>
          </a:xfrm>
        </p:spPr>
        <p:txBody>
          <a:bodyPr/>
          <a:lstStyle/>
          <a:p>
            <a:r>
              <a:rPr lang="uk-UA" dirty="0"/>
              <a:t>Австрія - країна з розвиненою і стійкою економікою. У промисловості і транспорті зайняті 1/3 населення (металургія, машинобудування, харчова, текстильна, енергетична).У сфері послуг зайнято ½ населення, в сільському господарстві - 1/10 частина. Знамениті Австрійські Альпи - гірськолижний курорти.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3571876"/>
            <a:ext cx="7143800" cy="307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389120"/>
          </a:xfrm>
        </p:spPr>
        <p:txBody>
          <a:bodyPr/>
          <a:lstStyle/>
          <a:p>
            <a:r>
              <a:rPr lang="uk-UA" dirty="0"/>
              <a:t>Німеччина - економіка в Західній і Східній Німеччині розвинений нерівномірно. Розвинені такі галузі як металургія, електротехнічна і електронна промисловість, автомобілебудування - місце в світі. Закуповується за кордоном сільськогосподарська продукція, сировина, паливо.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" y="3357562"/>
            <a:ext cx="7572428" cy="3000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solidFill>
                  <a:schemeClr val="tx1"/>
                </a:solidFill>
              </a:rPr>
              <a:t>Франція, Париж (західна </a:t>
            </a:r>
            <a:r>
              <a:rPr lang="uk-UA" sz="4000" dirty="0" err="1">
                <a:solidFill>
                  <a:schemeClr val="tx1"/>
                </a:solidFill>
              </a:rPr>
              <a:t>європа</a:t>
            </a:r>
            <a:r>
              <a:rPr lang="uk-UA" sz="4000" dirty="0">
                <a:solidFill>
                  <a:schemeClr val="tx1"/>
                </a:solidFill>
              </a:rPr>
              <a:t>).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389120"/>
          </a:xfrm>
        </p:spPr>
        <p:txBody>
          <a:bodyPr/>
          <a:lstStyle/>
          <a:p>
            <a:r>
              <a:rPr lang="uk-UA" dirty="0"/>
              <a:t>Одна з найбільш багатих країн світу, має високорозвиненою промисловістю. Провідний виробник сільськогосподарської продукції в світі машинобудування, </a:t>
            </a:r>
            <a:r>
              <a:rPr lang="uk-UA" dirty="0" err="1"/>
              <a:t>автомобіле</a:t>
            </a:r>
            <a:r>
              <a:rPr lang="uk-UA" dirty="0"/>
              <a:t> - та літакобудування, хімічна, текстильна і інша.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3571876"/>
            <a:ext cx="4214842" cy="3286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58" name="Picture 2" descr="&amp;Kcy;&amp;acy;&amp;rcy;&amp;tcy;&amp;icy;&amp;ncy;&amp;kcy;&amp;icy; &amp;pcy;&amp;ocy; &amp;zcy;&amp;acy;&amp;pcy;&amp;rcy;&amp;ocy;&amp;scy;&amp;ucy; &amp;fcy;&amp;rcy;&amp;acy;&amp;ncy;&amp;tscy;&amp;icy;&amp;yacy; &amp;fcy;&amp;lcy;&amp;acy;&amp;gcy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786190"/>
            <a:ext cx="4429156" cy="26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3600" dirty="0">
                <a:solidFill>
                  <a:schemeClr val="tx1"/>
                </a:solidFill>
              </a:rPr>
              <a:t>Південно-західна Європа - Іспанія (Мадрид), Португалія (Лісабон).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4500594" cy="5429288"/>
          </a:xfrm>
        </p:spPr>
        <p:txBody>
          <a:bodyPr/>
          <a:lstStyle/>
          <a:p>
            <a:r>
              <a:rPr lang="uk-UA" dirty="0"/>
              <a:t>Іспанська економіка успішно розвивалася в останні роки, однак у минулому році вона зазнала економічна криза. Високо розвинене сільське господарство (виноград - 3 місце в світі, маслини - 2-й в світі виробник оливкової олії, цитрусові). Чудово розвинена індустрія туризму.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4214818"/>
            <a:ext cx="3000396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7298"/>
            <a:ext cx="3071833" cy="1181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2571744"/>
            <a:ext cx="2752725" cy="1557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2" y="5500702"/>
            <a:ext cx="2714644" cy="1243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-1429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uk-UA" sz="4400" dirty="0">
                <a:solidFill>
                  <a:schemeClr val="tx1"/>
                </a:solidFill>
              </a:rPr>
              <a:t>Італія, Рим. 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4757742" cy="38576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uk-UA" dirty="0"/>
              <a:t>Економічний розвиток нерівномірно: розвинений індустріальний північ і відсталий сільськогосподарський південь. Автомобілебудування - 5 місце в світі (</a:t>
            </a:r>
            <a:r>
              <a:rPr lang="uk-UA" dirty="0" err="1"/>
              <a:t>фіат</a:t>
            </a:r>
            <a:r>
              <a:rPr lang="uk-UA" dirty="0"/>
              <a:t>). Виноград - найбільший вироблений в світі. Маслини - 1 місце в світі. Високо розвинена сфера обслуговування та туризму.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4643446"/>
            <a:ext cx="4286280" cy="190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2" y="928670"/>
            <a:ext cx="3357586" cy="2143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70" y="3786190"/>
            <a:ext cx="3214710" cy="250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00496" y="357166"/>
            <a:ext cx="4857784" cy="6143668"/>
          </a:xfrm>
        </p:spPr>
        <p:txBody>
          <a:bodyPr>
            <a:normAutofit lnSpcReduction="10000"/>
          </a:bodyPr>
          <a:lstStyle/>
          <a:p>
            <a:r>
              <a:rPr lang="uk-UA" dirty="0"/>
              <a:t> Греція - невелика країна на південному сході Європи - зіграла величезну роль в історії Європи.</a:t>
            </a:r>
            <a:br>
              <a:rPr lang="ru-RU" dirty="0"/>
            </a:br>
            <a:r>
              <a:rPr lang="ru-RU" dirty="0" err="1"/>
              <a:t>Західніполітичні</a:t>
            </a:r>
            <a:r>
              <a:rPr lang="ru-RU" dirty="0"/>
              <a:t> </a:t>
            </a:r>
            <a:r>
              <a:rPr lang="ru-RU" dirty="0" err="1"/>
              <a:t>інститути</a:t>
            </a:r>
            <a:r>
              <a:rPr lang="ru-RU" dirty="0"/>
              <a:t>, </a:t>
            </a:r>
            <a:r>
              <a:rPr lang="ru-RU" dirty="0" err="1"/>
              <a:t>мистецтво</a:t>
            </a:r>
            <a:r>
              <a:rPr lang="ru-RU" dirty="0"/>
              <a:t>, наука - все </a:t>
            </a:r>
            <a:r>
              <a:rPr lang="ru-RU" dirty="0" err="1"/>
              <a:t>народилося</a:t>
            </a:r>
            <a:r>
              <a:rPr lang="ru-RU" dirty="0"/>
              <a:t> тут. Гора </a:t>
            </a:r>
            <a:r>
              <a:rPr lang="ru-RU" dirty="0" err="1"/>
              <a:t>Олімп</a:t>
            </a:r>
            <a:r>
              <a:rPr lang="ru-RU" dirty="0"/>
              <a:t> - «</a:t>
            </a:r>
            <a:r>
              <a:rPr lang="ru-RU" dirty="0" err="1"/>
              <a:t>резиденція</a:t>
            </a:r>
            <a:r>
              <a:rPr lang="ru-RU" dirty="0"/>
              <a:t>» </a:t>
            </a:r>
            <a:r>
              <a:rPr lang="ru-RU" dirty="0" err="1"/>
              <a:t>могутніх</a:t>
            </a:r>
            <a:r>
              <a:rPr lang="ru-RU" dirty="0"/>
              <a:t> </a:t>
            </a:r>
            <a:r>
              <a:rPr lang="ru-RU" dirty="0" err="1"/>
              <a:t>грецьких</a:t>
            </a:r>
            <a:r>
              <a:rPr lang="ru-RU" dirty="0"/>
              <a:t> </a:t>
            </a:r>
            <a:r>
              <a:rPr lang="ru-RU" dirty="0" err="1"/>
              <a:t>богів</a:t>
            </a:r>
            <a:r>
              <a:rPr lang="ru-RU" dirty="0"/>
              <a:t>, </a:t>
            </a:r>
            <a:r>
              <a:rPr lang="ru-RU" dirty="0" err="1"/>
              <a:t>острів</a:t>
            </a:r>
            <a:r>
              <a:rPr lang="ru-RU" dirty="0"/>
              <a:t> Крит – </a:t>
            </a:r>
            <a:r>
              <a:rPr lang="ru-RU" dirty="0" err="1"/>
              <a:t>батьківщина</a:t>
            </a:r>
            <a:r>
              <a:rPr lang="ru-RU" dirty="0"/>
              <a:t> </a:t>
            </a:r>
            <a:r>
              <a:rPr lang="ru-RU" dirty="0" err="1"/>
              <a:t>найдавнішої</a:t>
            </a:r>
            <a:r>
              <a:rPr lang="ru-RU" dirty="0"/>
              <a:t> в </a:t>
            </a:r>
            <a:r>
              <a:rPr lang="ru-RU" dirty="0" err="1"/>
              <a:t>Європікультури</a:t>
            </a:r>
            <a:r>
              <a:rPr lang="ru-RU" dirty="0"/>
              <a:t>, </a:t>
            </a:r>
            <a:r>
              <a:rPr lang="ru-RU" dirty="0" err="1"/>
              <a:t>Олімпія</a:t>
            </a:r>
            <a:r>
              <a:rPr lang="ru-RU" dirty="0"/>
              <a:t> – </a:t>
            </a:r>
            <a:r>
              <a:rPr lang="ru-RU" dirty="0" err="1"/>
              <a:t>місце</a:t>
            </a:r>
            <a:r>
              <a:rPr lang="ru-RU" dirty="0"/>
              <a:t>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найбільших</a:t>
            </a:r>
            <a:r>
              <a:rPr lang="ru-RU" dirty="0"/>
              <a:t> </a:t>
            </a:r>
            <a:r>
              <a:rPr lang="ru-RU" dirty="0" err="1"/>
              <a:t>спортивних</a:t>
            </a:r>
            <a:r>
              <a:rPr lang="ru-RU" dirty="0"/>
              <a:t> </a:t>
            </a:r>
            <a:r>
              <a:rPr lang="ru-RU" dirty="0" err="1"/>
              <a:t>змагань</a:t>
            </a:r>
            <a:r>
              <a:rPr lang="ru-RU" dirty="0"/>
              <a:t> </a:t>
            </a:r>
            <a:r>
              <a:rPr lang="ru-RU" dirty="0" err="1"/>
              <a:t>стародавності</a:t>
            </a:r>
            <a:r>
              <a:rPr lang="ru-RU" dirty="0"/>
              <a:t>, </a:t>
            </a:r>
            <a:r>
              <a:rPr lang="ru-RU" dirty="0" err="1"/>
              <a:t>батьківщина</a:t>
            </a:r>
            <a:r>
              <a:rPr lang="ru-RU" dirty="0"/>
              <a:t> </a:t>
            </a:r>
            <a:r>
              <a:rPr lang="ru-RU" dirty="0" err="1"/>
              <a:t>Олімпійських</a:t>
            </a:r>
            <a:r>
              <a:rPr lang="ru-RU" dirty="0"/>
              <a:t> </a:t>
            </a:r>
            <a:r>
              <a:rPr lang="ru-RU" dirty="0" err="1"/>
              <a:t>ігор</a:t>
            </a:r>
            <a:r>
              <a:rPr lang="ru-RU" dirty="0"/>
              <a:t>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3214686"/>
            <a:ext cx="3714776" cy="2976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428604"/>
            <a:ext cx="3571900" cy="2530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0562" y="571480"/>
            <a:ext cx="4429156" cy="56436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Туризм - один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найважливіших</a:t>
            </a:r>
            <a:r>
              <a:rPr lang="ru-RU" sz="2400" dirty="0"/>
              <a:t> </a:t>
            </a:r>
            <a:r>
              <a:rPr lang="ru-RU" sz="2400" dirty="0" err="1"/>
              <a:t>секторів</a:t>
            </a:r>
            <a:r>
              <a:rPr lang="ru-RU" sz="2400" dirty="0"/>
              <a:t> </a:t>
            </a:r>
            <a:r>
              <a:rPr lang="ru-RU" sz="2400" dirty="0" err="1"/>
              <a:t>економіки</a:t>
            </a:r>
            <a:r>
              <a:rPr lang="ru-RU" sz="2400" dirty="0"/>
              <a:t> </a:t>
            </a:r>
            <a:r>
              <a:rPr lang="ru-RU" sz="2400" dirty="0" err="1"/>
              <a:t>Греції</a:t>
            </a:r>
            <a:r>
              <a:rPr lang="ru-RU" sz="2400" dirty="0"/>
              <a:t>. У </a:t>
            </a:r>
            <a:r>
              <a:rPr lang="ru-RU" sz="2400" dirty="0" err="1"/>
              <a:t>сфері</a:t>
            </a:r>
            <a:r>
              <a:rPr lang="ru-RU" sz="2400" dirty="0"/>
              <a:t> </a:t>
            </a:r>
            <a:r>
              <a:rPr lang="ru-RU" sz="2400" dirty="0" err="1"/>
              <a:t>послуг</a:t>
            </a:r>
            <a:r>
              <a:rPr lang="ru-RU" sz="2400" dirty="0"/>
              <a:t> </a:t>
            </a:r>
            <a:r>
              <a:rPr lang="ru-RU" sz="2400" dirty="0" err="1"/>
              <a:t>зайнято</a:t>
            </a:r>
            <a:r>
              <a:rPr lang="ru-RU" sz="2400" dirty="0"/>
              <a:t> </a:t>
            </a:r>
            <a:r>
              <a:rPr lang="ru-RU" sz="2400" dirty="0" err="1"/>
              <a:t>частину</a:t>
            </a:r>
            <a:r>
              <a:rPr lang="ru-RU" sz="2400" dirty="0"/>
              <a:t> </a:t>
            </a:r>
            <a:r>
              <a:rPr lang="ru-RU" sz="2400" dirty="0" err="1"/>
              <a:t>населення</a:t>
            </a:r>
            <a:r>
              <a:rPr lang="ru-RU" sz="2400" dirty="0"/>
              <a:t> ½, ¼ - в </a:t>
            </a:r>
            <a:r>
              <a:rPr lang="ru-RU" sz="2400" dirty="0" err="1"/>
              <a:t>промисловості</a:t>
            </a:r>
            <a:r>
              <a:rPr lang="ru-RU" sz="2400" dirty="0"/>
              <a:t>, ¼ - </a:t>
            </a:r>
            <a:r>
              <a:rPr lang="ru-RU" sz="2400" dirty="0" err="1"/>
              <a:t>в</a:t>
            </a:r>
            <a:r>
              <a:rPr lang="ru-RU" sz="2400" dirty="0"/>
              <a:t> </a:t>
            </a:r>
            <a:r>
              <a:rPr lang="ru-RU" sz="2400" dirty="0" err="1"/>
              <a:t>сільському</a:t>
            </a:r>
            <a:r>
              <a:rPr lang="ru-RU" sz="2400" dirty="0"/>
              <a:t> </a:t>
            </a:r>
            <a:r>
              <a:rPr lang="ru-RU" sz="2400" dirty="0" err="1"/>
              <a:t>господарстві</a:t>
            </a:r>
            <a:r>
              <a:rPr lang="ru-RU" sz="2400" dirty="0"/>
              <a:t> і </a:t>
            </a:r>
            <a:r>
              <a:rPr lang="ru-RU" sz="2400" dirty="0" err="1"/>
              <a:t>рибальстві</a:t>
            </a:r>
            <a:r>
              <a:rPr lang="ru-RU" sz="2400" dirty="0"/>
              <a:t>. </a:t>
            </a:r>
            <a:r>
              <a:rPr lang="ru-RU" sz="2400" dirty="0" err="1"/>
              <a:t>Знамениті</a:t>
            </a:r>
            <a:r>
              <a:rPr lang="ru-RU" sz="2400" dirty="0"/>
              <a:t> </a:t>
            </a:r>
            <a:r>
              <a:rPr lang="ru-RU" sz="2400" dirty="0" err="1"/>
              <a:t>грецькі</a:t>
            </a:r>
            <a:r>
              <a:rPr lang="ru-RU" sz="2400" dirty="0"/>
              <a:t> </a:t>
            </a:r>
            <a:r>
              <a:rPr lang="ru-RU" sz="2400" dirty="0" err="1"/>
              <a:t>маслини</a:t>
            </a:r>
            <a:r>
              <a:rPr lang="ru-RU" sz="2400" dirty="0"/>
              <a:t> і </a:t>
            </a:r>
            <a:r>
              <a:rPr lang="ru-RU" sz="2400" dirty="0" err="1"/>
              <a:t>оливкове</a:t>
            </a:r>
            <a:r>
              <a:rPr lang="ru-RU" sz="2400" dirty="0"/>
              <a:t> масло </a:t>
            </a:r>
            <a:r>
              <a:rPr lang="ru-RU" sz="2400" dirty="0" err="1"/>
              <a:t>експортується</a:t>
            </a:r>
            <a:r>
              <a:rPr lang="ru-RU" sz="2400" dirty="0"/>
              <a:t> по </a:t>
            </a:r>
            <a:r>
              <a:rPr lang="ru-RU" sz="2400" dirty="0" err="1"/>
              <a:t>всьому</a:t>
            </a:r>
            <a:r>
              <a:rPr lang="ru-RU" sz="2400" dirty="0"/>
              <a:t> </a:t>
            </a:r>
            <a:r>
              <a:rPr lang="ru-RU" sz="2400" dirty="0" err="1"/>
              <a:t>світу</a:t>
            </a:r>
            <a:r>
              <a:rPr lang="ru-RU" sz="2400" dirty="0"/>
              <a:t>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428604"/>
            <a:ext cx="4214842" cy="550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58204" cy="2714644"/>
          </a:xfrm>
        </p:spPr>
        <p:txBody>
          <a:bodyPr/>
          <a:lstStyle/>
          <a:p>
            <a:r>
              <a:rPr lang="ru-RU" dirty="0"/>
              <a:t>На </a:t>
            </a:r>
            <a:r>
              <a:rPr lang="ru-RU" dirty="0" err="1"/>
              <a:t>півночі</a:t>
            </a:r>
            <a:r>
              <a:rPr lang="ru-RU" dirty="0"/>
              <a:t> </a:t>
            </a:r>
            <a:r>
              <a:rPr lang="ru-RU" dirty="0" err="1"/>
              <a:t>Європи</a:t>
            </a:r>
            <a:r>
              <a:rPr lang="ru-RU" dirty="0"/>
              <a:t> </a:t>
            </a:r>
            <a:r>
              <a:rPr lang="ru-RU" dirty="0" err="1"/>
              <a:t>розташовані</a:t>
            </a:r>
            <a:r>
              <a:rPr lang="ru-RU" dirty="0"/>
              <a:t> </a:t>
            </a:r>
            <a:r>
              <a:rPr lang="ru-RU" dirty="0" err="1"/>
              <a:t>високорозвинені</a:t>
            </a:r>
            <a:r>
              <a:rPr lang="ru-RU" dirty="0"/>
              <a:t> </a:t>
            </a:r>
            <a:r>
              <a:rPr lang="ru-RU" dirty="0" err="1"/>
              <a:t>промислові</a:t>
            </a:r>
            <a:r>
              <a:rPr lang="ru-RU" dirty="0"/>
              <a:t> </a:t>
            </a:r>
            <a:r>
              <a:rPr lang="ru-RU" dirty="0" err="1"/>
              <a:t>держави</a:t>
            </a:r>
            <a:r>
              <a:rPr lang="ru-RU" dirty="0"/>
              <a:t> </a:t>
            </a:r>
            <a:r>
              <a:rPr lang="ru-RU" dirty="0" err="1"/>
              <a:t>Норвегія</a:t>
            </a:r>
            <a:r>
              <a:rPr lang="ru-RU" dirty="0"/>
              <a:t> (Осло), </a:t>
            </a:r>
            <a:r>
              <a:rPr lang="ru-RU" dirty="0" err="1"/>
              <a:t>Швеція</a:t>
            </a:r>
            <a:r>
              <a:rPr lang="ru-RU" dirty="0"/>
              <a:t> (Стокгольм),</a:t>
            </a:r>
            <a:r>
              <a:rPr lang="ru-RU" dirty="0" err="1"/>
              <a:t>Фінляндія</a:t>
            </a:r>
            <a:r>
              <a:rPr lang="ru-RU" dirty="0"/>
              <a:t> (</a:t>
            </a:r>
            <a:r>
              <a:rPr lang="ru-RU" dirty="0" err="1"/>
              <a:t>Гельсінкі</a:t>
            </a:r>
            <a:r>
              <a:rPr lang="ru-RU" dirty="0"/>
              <a:t>). 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2571744"/>
            <a:ext cx="5929354" cy="37366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857232"/>
            <a:ext cx="8358246" cy="2857520"/>
          </a:xfrm>
        </p:spPr>
        <p:txBody>
          <a:bodyPr/>
          <a:lstStyle/>
          <a:p>
            <a:r>
              <a:rPr lang="ru-RU" dirty="0" err="1"/>
              <a:t>Норвегія</a:t>
            </a:r>
            <a:r>
              <a:rPr lang="ru-RU" dirty="0"/>
              <a:t> - велика </a:t>
            </a:r>
            <a:r>
              <a:rPr lang="ru-RU" dirty="0" err="1"/>
              <a:t>морська</a:t>
            </a:r>
            <a:r>
              <a:rPr lang="ru-RU" dirty="0"/>
              <a:t> держава, </a:t>
            </a:r>
            <a:r>
              <a:rPr lang="ru-RU" dirty="0" err="1"/>
              <a:t>важливою</a:t>
            </a:r>
            <a:r>
              <a:rPr lang="ru-RU" dirty="0"/>
              <a:t> </a:t>
            </a:r>
            <a:r>
              <a:rPr lang="ru-RU" dirty="0" err="1"/>
              <a:t>господарської</a:t>
            </a:r>
            <a:r>
              <a:rPr lang="ru-RU" dirty="0"/>
              <a:t> </a:t>
            </a:r>
            <a:r>
              <a:rPr lang="ru-RU" dirty="0" err="1"/>
              <a:t>галуззю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рибальство</a:t>
            </a:r>
            <a:r>
              <a:rPr lang="ru-RU" dirty="0"/>
              <a:t>. </a:t>
            </a:r>
            <a:r>
              <a:rPr lang="ru-RU" dirty="0" err="1"/>
              <a:t>Норвегія</a:t>
            </a:r>
            <a:r>
              <a:rPr lang="ru-RU" dirty="0"/>
              <a:t> </a:t>
            </a:r>
            <a:r>
              <a:rPr lang="ru-RU" dirty="0" err="1"/>
              <a:t>експортує</a:t>
            </a:r>
            <a:r>
              <a:rPr lang="ru-RU" dirty="0"/>
              <a:t> </a:t>
            </a:r>
            <a:r>
              <a:rPr lang="ru-RU" dirty="0" err="1"/>
              <a:t>рибу</a:t>
            </a:r>
            <a:r>
              <a:rPr lang="ru-RU" dirty="0"/>
              <a:t> і </a:t>
            </a:r>
            <a:r>
              <a:rPr lang="ru-RU" dirty="0" err="1"/>
              <a:t>рибопродукти</a:t>
            </a:r>
            <a:r>
              <a:rPr lang="ru-RU" dirty="0"/>
              <a:t> в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, </a:t>
            </a:r>
            <a:r>
              <a:rPr lang="ru-RU" dirty="0" err="1"/>
              <a:t>в</a:t>
            </a:r>
            <a:r>
              <a:rPr lang="ru-RU" dirty="0"/>
              <a:t> тому </a:t>
            </a:r>
            <a:r>
              <a:rPr lang="ru-RU" dirty="0" err="1"/>
              <a:t>числі</a:t>
            </a:r>
            <a:r>
              <a:rPr lang="ru-RU" dirty="0"/>
              <a:t> і в </a:t>
            </a:r>
            <a:r>
              <a:rPr lang="ru-RU" dirty="0" err="1"/>
              <a:t>Україні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2714620"/>
            <a:ext cx="4286280" cy="3214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002">
            <a:off x="5214942" y="2857496"/>
            <a:ext cx="3571900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389120"/>
          </a:xfrm>
        </p:spPr>
        <p:txBody>
          <a:bodyPr/>
          <a:lstStyle/>
          <a:p>
            <a:r>
              <a:rPr lang="ru-RU" dirty="0" err="1"/>
              <a:t>Швеція</a:t>
            </a:r>
            <a:r>
              <a:rPr lang="ru-RU" dirty="0"/>
              <a:t> –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високорозвинен</a:t>
            </a:r>
            <a:r>
              <a:rPr lang="ru-RU" dirty="0"/>
              <a:t> </a:t>
            </a:r>
            <a:r>
              <a:rPr lang="ru-RU" dirty="0" err="1"/>
              <a:t>уекономіку</a:t>
            </a:r>
            <a:r>
              <a:rPr lang="ru-RU" dirty="0"/>
              <a:t>, яка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високий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 </a:t>
            </a:r>
            <a:r>
              <a:rPr lang="ru-RU" dirty="0" err="1"/>
              <a:t>населення</a:t>
            </a:r>
            <a:r>
              <a:rPr lang="ru-RU" dirty="0"/>
              <a:t>, практично </a:t>
            </a:r>
            <a:r>
              <a:rPr lang="ru-RU" dirty="0" err="1"/>
              <a:t>повну</a:t>
            </a:r>
            <a:r>
              <a:rPr lang="ru-RU" dirty="0"/>
              <a:t> </a:t>
            </a:r>
            <a:r>
              <a:rPr lang="ru-RU" dirty="0" err="1"/>
              <a:t>зайнятість</a:t>
            </a:r>
            <a:r>
              <a:rPr lang="ru-RU" dirty="0"/>
              <a:t>, </a:t>
            </a:r>
            <a:r>
              <a:rPr lang="ru-RU" dirty="0" err="1"/>
              <a:t>ефективне</a:t>
            </a:r>
            <a:r>
              <a:rPr lang="ru-RU" dirty="0"/>
              <a:t> </a:t>
            </a:r>
            <a:r>
              <a:rPr lang="ru-RU" dirty="0" err="1"/>
              <a:t>соціальне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2500306"/>
            <a:ext cx="7215238" cy="4214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9858412" y="3714752"/>
            <a:ext cx="428628" cy="428620"/>
          </a:xfrm>
        </p:spPr>
        <p:txBody>
          <a:bodyPr>
            <a:normAutofit/>
          </a:bodyPr>
          <a:lstStyle/>
          <a:p>
            <a:endParaRPr lang="ru-RU" sz="1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389120"/>
          </a:xfrm>
        </p:spPr>
        <p:txBody>
          <a:bodyPr/>
          <a:lstStyle/>
          <a:p>
            <a:r>
              <a:rPr lang="ru-RU" dirty="0"/>
              <a:t>На </a:t>
            </a:r>
            <a:r>
              <a:rPr lang="ru-RU" dirty="0" err="1"/>
              <a:t>північному</a:t>
            </a:r>
            <a:r>
              <a:rPr lang="ru-RU" dirty="0"/>
              <a:t> </a:t>
            </a:r>
            <a:r>
              <a:rPr lang="ru-RU" dirty="0" err="1"/>
              <a:t>заході</a:t>
            </a:r>
            <a:r>
              <a:rPr lang="ru-RU" dirty="0"/>
              <a:t> </a:t>
            </a:r>
            <a:r>
              <a:rPr lang="ru-RU" dirty="0" err="1"/>
              <a:t>Європи</a:t>
            </a:r>
            <a:r>
              <a:rPr lang="ru-RU" dirty="0"/>
              <a:t> - </a:t>
            </a:r>
            <a:r>
              <a:rPr lang="ru-RU" dirty="0" err="1"/>
              <a:t>Данія</a:t>
            </a:r>
            <a:r>
              <a:rPr lang="ru-RU" dirty="0"/>
              <a:t> (Осло) і </a:t>
            </a:r>
            <a:r>
              <a:rPr lang="ru-RU" dirty="0" err="1"/>
              <a:t>Нідерланди</a:t>
            </a:r>
            <a:r>
              <a:rPr lang="ru-RU" dirty="0"/>
              <a:t> (</a:t>
            </a:r>
            <a:r>
              <a:rPr lang="ru-RU" dirty="0" err="1"/>
              <a:t>інша</a:t>
            </a:r>
            <a:r>
              <a:rPr lang="ru-RU" dirty="0"/>
              <a:t>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Голландія</a:t>
            </a:r>
            <a:r>
              <a:rPr lang="ru-RU" dirty="0"/>
              <a:t>, Амстердам), а на </a:t>
            </a:r>
            <a:r>
              <a:rPr lang="ru-RU" dirty="0" err="1"/>
              <a:t>британських</a:t>
            </a:r>
            <a:r>
              <a:rPr lang="ru-RU" dirty="0"/>
              <a:t> островах – </a:t>
            </a:r>
            <a:r>
              <a:rPr lang="ru-RU" dirty="0" err="1"/>
              <a:t>Сполучене</a:t>
            </a:r>
            <a:r>
              <a:rPr lang="ru-RU" dirty="0"/>
              <a:t> </a:t>
            </a:r>
            <a:r>
              <a:rPr lang="ru-RU" dirty="0" err="1"/>
              <a:t>Королівство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Британії</a:t>
            </a:r>
            <a:r>
              <a:rPr lang="ru-RU" dirty="0"/>
              <a:t> та </a:t>
            </a:r>
            <a:r>
              <a:rPr lang="ru-RU" dirty="0" err="1"/>
              <a:t>Північна</a:t>
            </a:r>
            <a:r>
              <a:rPr lang="ru-RU" dirty="0"/>
              <a:t> </a:t>
            </a:r>
            <a:r>
              <a:rPr lang="ru-RU" dirty="0" err="1"/>
              <a:t>Ірландія</a:t>
            </a:r>
            <a:r>
              <a:rPr lang="ru-RU" dirty="0"/>
              <a:t> - </a:t>
            </a:r>
            <a:r>
              <a:rPr lang="ru-RU" dirty="0" err="1"/>
              <a:t>Великобританія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4750">
            <a:off x="714461" y="2735175"/>
            <a:ext cx="2864361" cy="1387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7241">
            <a:off x="5671021" y="2336501"/>
            <a:ext cx="2821517" cy="1587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383">
            <a:off x="500034" y="5072074"/>
            <a:ext cx="3357586" cy="1423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4182">
            <a:off x="4668600" y="4618422"/>
            <a:ext cx="3270012" cy="1707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347046"/>
          </a:xfrm>
        </p:spPr>
        <p:txBody>
          <a:bodyPr>
            <a:noAutofit/>
          </a:bodyPr>
          <a:lstStyle/>
          <a:p>
            <a:r>
              <a:rPr lang="uk-UA" sz="3200" dirty="0">
                <a:solidFill>
                  <a:schemeClr val="tx1"/>
                </a:solidFill>
              </a:rPr>
              <a:t>Держави з високорозвиненою промисловістю.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5214974" cy="3000396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Високотехнологічне сільське господарство Данії та Нідерландів, населення в якому зайнято 6% (1/16 приблизно частина) повністю забезпечує країну продуктами харчування. У Данії широко розвинене рибальство.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8" y="1428736"/>
            <a:ext cx="2928958" cy="2000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4071942"/>
            <a:ext cx="4214842" cy="2214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643570" y="4000504"/>
            <a:ext cx="321471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600" dirty="0"/>
              <a:t>Нідерланди експортують в інші країни молочні продукти, квіти, квіткові цибулини, овочі.</a:t>
            </a:r>
            <a:endParaRPr lang="ru-RU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14290"/>
            <a:ext cx="4714908" cy="6143668"/>
          </a:xfrm>
        </p:spPr>
        <p:txBody>
          <a:bodyPr>
            <a:normAutofit/>
          </a:bodyPr>
          <a:lstStyle/>
          <a:p>
            <a:r>
              <a:rPr lang="uk-UA" dirty="0"/>
              <a:t>Лондон - один з найбільших торгових і фінансових центрів світу. Великобританія володіє значними енергетичними ресурсами (вугілля, природний газ, нафта); має потужну промисловість, а сільське господарство відрізняється високим рівнем механізації і виробляє більше половини продовольчої продукції, необхідної країні.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0" y="357166"/>
            <a:ext cx="3571900" cy="6000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642918"/>
            <a:ext cx="4000528" cy="2786082"/>
          </a:xfrm>
        </p:spPr>
        <p:txBody>
          <a:bodyPr>
            <a:noAutofit/>
          </a:bodyPr>
          <a:lstStyle/>
          <a:p>
            <a:endParaRPr lang="uk-UA" sz="2800" dirty="0"/>
          </a:p>
          <a:p>
            <a:r>
              <a:rPr lang="uk-UA" sz="2800" dirty="0"/>
              <a:t>Великобританія - головний стратегічний партнер США в </a:t>
            </a:r>
            <a:r>
              <a:rPr lang="uk-UA" sz="2800" dirty="0" err="1"/>
              <a:t>Европе</a:t>
            </a:r>
            <a:r>
              <a:rPr lang="uk-UA" sz="2800" dirty="0"/>
              <a:t>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785794"/>
            <a:ext cx="4357718" cy="2428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3571876"/>
            <a:ext cx="4214842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5357818" y="3929066"/>
            <a:ext cx="3643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В Англії знаходяться найстаріші університети світу - Оксфорд і Кембридж.</a:t>
            </a:r>
            <a:endParaRPr lang="ru-RU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14290"/>
            <a:ext cx="4214842" cy="5786478"/>
          </a:xfrm>
        </p:spPr>
        <p:txBody>
          <a:bodyPr>
            <a:noAutofit/>
          </a:bodyPr>
          <a:lstStyle/>
          <a:p>
            <a:r>
              <a:rPr lang="uk-UA" sz="2800" dirty="0"/>
              <a:t>Центральна Європа: Австрія (Відень), Німеччина (Берлін), Угорщина (Будапешт), Швейцарія (Берн), Чехія (Прага), Словаччина (Братислава),  Польща (Варшава).</a:t>
            </a:r>
            <a:endParaRPr lang="ru-RU" sz="2800" dirty="0"/>
          </a:p>
        </p:txBody>
      </p:sp>
      <p:pic>
        <p:nvPicPr>
          <p:cNvPr id="22530" name="Picture 2" descr="austria, &amp;fcy;&amp;lcy;&amp;acy;&amp;gcy;, &amp;Acy;&amp;vcy;&amp;scy;&amp;tcy;&amp;rcy;&amp;icy;&amp;ya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42852"/>
            <a:ext cx="2571768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&amp;Pcy;&amp;rcy;&amp;acy;&amp;pcy;&amp;ocy;&amp;rcy; &amp;Ncy;&amp;iukcy;&amp;mcy;&amp;iecy;&amp;chcy;&amp;chcy;&amp;icy;&amp;ncy;&amp;icy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252115">
            <a:off x="4353813" y="3287391"/>
            <a:ext cx="2928926" cy="1485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&amp;Kcy;&amp;acy;&amp;rcy;&amp;tcy;&amp;icy;&amp;ncy;&amp;kcy;&amp;icy; &amp;pcy;&amp;ocy; &amp;zcy;&amp;acy;&amp;pcy;&amp;rcy;&amp;ocy;&amp;scy;&amp;ucy; &amp;ucy;&amp;gcy;&amp;ocy;&amp;rcy;&amp;shchcy;&amp;icy;&amp;ncy;&amp;acy; &amp;fcy;&amp;lcy;&amp;acy;&amp;gcy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73453">
            <a:off x="6535480" y="1873413"/>
            <a:ext cx="2500330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536" name="AutoShape 8" descr="&amp;Kcy;&amp;acy;&amp;rcy;&amp;tcy;&amp;icy;&amp;ncy;&amp;kcy;&amp;icy; &amp;pcy;&amp;ocy; &amp;zcy;&amp;acy;&amp;pcy;&amp;rcy;&amp;ocy;&amp;scy;&amp;ucy; &amp;shcy;&amp;vcy;&amp;iecy;&amp;jcy;&amp;tscy;&amp;acy;&amp;rcy;&amp;icy;&amp;yacy; &amp;fcy;&amp;lcy;&amp;acy;&amp;gcy;"/>
          <p:cNvSpPr>
            <a:spLocks noChangeAspect="1" noChangeArrowheads="1"/>
          </p:cNvSpPr>
          <p:nvPr/>
        </p:nvSpPr>
        <p:spPr bwMode="auto">
          <a:xfrm>
            <a:off x="155575" y="-2651125"/>
            <a:ext cx="9829800" cy="5534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38" name="AutoShape 10" descr="&amp;Kcy;&amp;acy;&amp;rcy;&amp;tcy;&amp;icy;&amp;ncy;&amp;kcy;&amp;icy; &amp;pcy;&amp;ocy; &amp;zcy;&amp;acy;&amp;pcy;&amp;rcy;&amp;ocy;&amp;scy;&amp;ucy; &amp;shcy;&amp;vcy;&amp;iecy;&amp;jcy;&amp;tscy;&amp;acy;&amp;rcy;&amp;icy;&amp;yacy; &amp;fcy;&amp;lcy;&amp;acy;&amp;gcy;"/>
          <p:cNvSpPr>
            <a:spLocks noChangeAspect="1" noChangeArrowheads="1"/>
          </p:cNvSpPr>
          <p:nvPr/>
        </p:nvSpPr>
        <p:spPr bwMode="auto">
          <a:xfrm>
            <a:off x="155575" y="-2651125"/>
            <a:ext cx="9829800" cy="5534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540" name="Picture 12" descr="&amp;Pcy;&amp;ocy;&amp;khcy;&amp;ocy;&amp;zhcy;&amp;ie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5072074"/>
            <a:ext cx="3071834" cy="15716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42" name="Picture 14" descr="&amp;Kcy;&amp;acy;&amp;rcy;&amp;tcy;&amp;icy;&amp;ncy;&amp;kcy;&amp;icy; &amp;pcy;&amp;ocy; &amp;zcy;&amp;acy;&amp;pcy;&amp;rcy;&amp;ocy;&amp;scy;&amp;ucy; &amp;chcy;&amp;iecy;&amp;khcy;&amp;icy;&amp;yacy; &amp;fcy;&amp;lcy;&amp;acy;&amp;gcy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9722763">
            <a:off x="6539293" y="4675376"/>
            <a:ext cx="2428868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44" name="Picture 16" descr="&amp;Kcy;&amp;acy;&amp;rcy;&amp;tcy;&amp;icy;&amp;ncy;&amp;kcy;&amp;icy; &amp;pcy;&amp;ocy; &amp;zcy;&amp;acy;&amp;pcy;&amp;rcy;&amp;ocy;&amp;scy;&amp;ucy; &amp;scy;&amp;lcy;&amp;ocy;&amp;vcy;&amp;acy;&amp;chcy;&amp;chcy;&amp;icy;&amp;ncy;&amp;acy; &amp;fcy;&amp;lcy;&amp;acy;&amp;gcy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166581">
            <a:off x="4142217" y="1048574"/>
            <a:ext cx="2229338" cy="1258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46" name="Picture 18" descr="&amp;Kcy;&amp;acy;&amp;rcy;&amp;tcy;&amp;icy;&amp;ncy;&amp;kcy;&amp;icy; &amp;pcy;&amp;ocy; &amp;zcy;&amp;acy;&amp;pcy;&amp;rcy;&amp;ocy;&amp;scy;&amp;ucy; &amp;pcy;&amp;ocy;&amp;lcy;&amp;softcy;&amp;shcy;&amp;acy; &amp;fcy;&amp;lcy;&amp;acy;&amp;gcy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833849">
            <a:off x="139931" y="4355327"/>
            <a:ext cx="3143272" cy="1548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584</Words>
  <Application>Microsoft Office PowerPoint</Application>
  <PresentationFormat>Экран (4:3)</PresentationFormat>
  <Paragraphs>23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Constantia</vt:lpstr>
      <vt:lpstr>Wingdings 2</vt:lpstr>
      <vt:lpstr>Поток</vt:lpstr>
      <vt:lpstr>Країни Європи   гр.306</vt:lpstr>
      <vt:lpstr>Презентация PowerPoint</vt:lpstr>
      <vt:lpstr>Презентация PowerPoint</vt:lpstr>
      <vt:lpstr>Презентация PowerPoint</vt:lpstr>
      <vt:lpstr>Презентация PowerPoint</vt:lpstr>
      <vt:lpstr>Держави з високорозвиненою промисловістю.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Франція, Париж (західна європа).</vt:lpstr>
      <vt:lpstr>Південно-західна Європа - Іспанія (Мадрид), Португалія (Лісабон).</vt:lpstr>
      <vt:lpstr>Італія, Рим. 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Наташа</cp:lastModifiedBy>
  <cp:revision>9</cp:revision>
  <dcterms:created xsi:type="dcterms:W3CDTF">2016-12-12T07:41:12Z</dcterms:created>
  <dcterms:modified xsi:type="dcterms:W3CDTF">2021-09-11T17:56:59Z</dcterms:modified>
</cp:coreProperties>
</file>