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B0661E3-716B-49F1-B13D-B1488A9CABEB}" type="datetimeFigureOut">
              <a:rPr lang="uk-UA" smtClean="0"/>
              <a:pPr/>
              <a:t>28.10.2019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A45B63A-40AD-4FFD-9142-EE707B05B0F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404664"/>
            <a:ext cx="8229600" cy="5328592"/>
          </a:xfrm>
        </p:spPr>
        <p:txBody>
          <a:bodyPr>
            <a:noAutofit/>
          </a:bodyPr>
          <a:lstStyle/>
          <a:p>
            <a:r>
              <a:rPr lang="uk-UA" sz="3600" dirty="0" smtClean="0"/>
              <a:t>Тема:</a:t>
            </a:r>
            <a:br>
              <a:rPr lang="uk-UA" sz="3600" dirty="0" smtClean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>Рівняння. Види рівнянь. </a:t>
            </a:r>
            <a:br>
              <a:rPr lang="uk-UA" sz="3600" dirty="0" smtClean="0"/>
            </a:br>
            <a:r>
              <a:rPr lang="uk-UA" sz="3600" dirty="0" smtClean="0"/>
              <a:t>Основна теорема алгебри.</a:t>
            </a:r>
            <a:br>
              <a:rPr lang="uk-UA" sz="3600" dirty="0" smtClean="0"/>
            </a:br>
            <a:r>
              <a:rPr lang="uk-UA" sz="3600" dirty="0" smtClean="0"/>
              <a:t> Лінійні рівняння.</a:t>
            </a:r>
            <a:br>
              <a:rPr lang="uk-UA" sz="3600" dirty="0" smtClean="0"/>
            </a:br>
            <a:r>
              <a:rPr lang="uk-UA" sz="3600" dirty="0" smtClean="0"/>
              <a:t> Квадратичні рівняння. </a:t>
            </a:r>
            <a:br>
              <a:rPr lang="uk-UA" sz="3600" dirty="0" smtClean="0"/>
            </a:br>
            <a:r>
              <a:rPr lang="uk-UA" sz="3600" dirty="0" smtClean="0"/>
              <a:t>Раціональні та ірраціональні рівняння.</a:t>
            </a:r>
            <a:endParaRPr lang="uk-UA" sz="3600" dirty="0"/>
          </a:p>
        </p:txBody>
      </p:sp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uk-UA" sz="3600" dirty="0" smtClean="0"/>
              <a:t>ОЗН. Квадратні рівняння – </a:t>
            </a:r>
            <a:r>
              <a:rPr lang="uk-UA" sz="3600" dirty="0" err="1" smtClean="0"/>
              <a:t>рівняння</a:t>
            </a:r>
            <a:r>
              <a:rPr lang="uk-UA" sz="3600" dirty="0" smtClean="0"/>
              <a:t> виду </a:t>
            </a:r>
            <a:r>
              <a:rPr lang="uk-UA" sz="3600" dirty="0"/>
              <a:t>ах</a:t>
            </a:r>
            <a:r>
              <a:rPr lang="uk-UA" sz="3600" baseline="30000" dirty="0"/>
              <a:t>2</a:t>
            </a:r>
            <a:r>
              <a:rPr lang="uk-UA" sz="3600" dirty="0"/>
              <a:t>+вх+с=0</a:t>
            </a:r>
            <a:br>
              <a:rPr lang="uk-UA" sz="3600" dirty="0"/>
            </a:br>
            <a:endParaRPr lang="uk-UA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044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3200" dirty="0" smtClean="0"/>
              <a:t>Якщо а≠0,в≠0 тоді – повне рівняння.</a:t>
            </a:r>
          </a:p>
          <a:p>
            <a:pPr>
              <a:buNone/>
            </a:pPr>
            <a:r>
              <a:rPr lang="uk-UA" sz="3200" dirty="0" smtClean="0"/>
              <a:t>а- 1коеф.,в- 2коеф.,с- вільний член</a:t>
            </a:r>
          </a:p>
          <a:p>
            <a:pPr>
              <a:buNone/>
            </a:pPr>
            <a:r>
              <a:rPr lang="en-US" sz="3200" dirty="0" smtClean="0"/>
              <a:t>D</a:t>
            </a:r>
            <a:r>
              <a:rPr lang="uk-UA" sz="3200" dirty="0" smtClean="0"/>
              <a:t>=</a:t>
            </a:r>
            <a:r>
              <a:rPr lang="uk-UA" sz="3200" dirty="0"/>
              <a:t> </a:t>
            </a:r>
            <a:r>
              <a:rPr lang="uk-UA" sz="3200" dirty="0" smtClean="0"/>
              <a:t>В</a:t>
            </a:r>
            <a:r>
              <a:rPr lang="uk-UA" sz="3200" baseline="30000" dirty="0" smtClean="0"/>
              <a:t>2</a:t>
            </a:r>
            <a:r>
              <a:rPr lang="uk-UA" sz="3200" dirty="0" smtClean="0"/>
              <a:t>-4ас;</a:t>
            </a:r>
            <a:r>
              <a:rPr lang="en-US" sz="3200" dirty="0" smtClean="0"/>
              <a:t>D&gt;0</a:t>
            </a:r>
            <a:r>
              <a:rPr lang="uk-UA" sz="3200" dirty="0" smtClean="0"/>
              <a:t> – 2 кореня х1,2=(-в±  </a:t>
            </a:r>
            <a:r>
              <a:rPr lang="en-US" sz="3200" dirty="0" smtClean="0"/>
              <a:t>D</a:t>
            </a:r>
            <a:r>
              <a:rPr lang="uk-UA" sz="3200" dirty="0" smtClean="0"/>
              <a:t>)</a:t>
            </a:r>
            <a:r>
              <a:rPr lang="en-US" sz="3200" dirty="0" smtClean="0"/>
              <a:t>\</a:t>
            </a:r>
            <a:r>
              <a:rPr lang="uk-UA" sz="3200" dirty="0" smtClean="0"/>
              <a:t>2а</a:t>
            </a:r>
          </a:p>
          <a:p>
            <a:pPr>
              <a:buNone/>
            </a:pPr>
            <a:r>
              <a:rPr lang="en-US" sz="3200" dirty="0" smtClean="0"/>
              <a:t>D&lt;</a:t>
            </a:r>
            <a:r>
              <a:rPr lang="uk-UA" sz="3200" dirty="0" smtClean="0"/>
              <a:t>0 – коренів нема</a:t>
            </a:r>
            <a:endParaRPr lang="uk-UA" sz="3200" dirty="0"/>
          </a:p>
          <a:p>
            <a:pPr>
              <a:buNone/>
            </a:pPr>
            <a:endParaRPr lang="uk-UA" sz="3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528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3501008"/>
            <a:ext cx="171448" cy="36004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Неповні рівняння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c=0: 	   </a:t>
            </a:r>
            <a:r>
              <a:rPr lang="en-US" sz="2800" dirty="0" smtClean="0"/>
              <a:t>ax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+</a:t>
            </a:r>
            <a:r>
              <a:rPr lang="uk-UA" sz="2800" dirty="0" smtClean="0"/>
              <a:t>вх=0        </a:t>
            </a:r>
          </a:p>
          <a:p>
            <a:pPr>
              <a:buNone/>
            </a:pPr>
            <a:r>
              <a:rPr lang="uk-UA" sz="2800" dirty="0" smtClean="0"/>
              <a:t>            х(</a:t>
            </a:r>
            <a:r>
              <a:rPr lang="uk-UA" sz="2800" dirty="0" err="1" smtClean="0"/>
              <a:t>ах+в</a:t>
            </a:r>
            <a:r>
              <a:rPr lang="uk-UA" sz="2800" dirty="0"/>
              <a:t>)=0</a:t>
            </a:r>
          </a:p>
          <a:p>
            <a:pPr>
              <a:buNone/>
            </a:pPr>
            <a:r>
              <a:rPr lang="uk-UA" sz="2800" dirty="0"/>
              <a:t>        </a:t>
            </a:r>
            <a:r>
              <a:rPr lang="uk-UA" sz="2800" dirty="0" smtClean="0"/>
              <a:t>    х=0;</a:t>
            </a:r>
            <a:r>
              <a:rPr lang="uk-UA" sz="2800" dirty="0" err="1" smtClean="0"/>
              <a:t>х</a:t>
            </a:r>
            <a:r>
              <a:rPr lang="uk-UA" sz="2800" dirty="0" err="1"/>
              <a:t>=-в\а</a:t>
            </a:r>
            <a:endParaRPr lang="uk-UA" sz="2800" dirty="0"/>
          </a:p>
          <a:p>
            <a:pPr>
              <a:buNone/>
            </a:pPr>
            <a:r>
              <a:rPr lang="uk-UA" sz="2800" dirty="0" smtClean="0"/>
              <a:t>						в=0</a:t>
            </a:r>
            <a:r>
              <a:rPr lang="uk-UA" sz="2800" dirty="0"/>
              <a:t>: </a:t>
            </a:r>
            <a:r>
              <a:rPr lang="uk-UA" sz="2800" dirty="0" smtClean="0"/>
              <a:t>	ах</a:t>
            </a:r>
            <a:r>
              <a:rPr lang="uk-UA" sz="2800" baseline="30000" dirty="0" smtClean="0"/>
              <a:t>2</a:t>
            </a:r>
            <a:r>
              <a:rPr lang="uk-UA" sz="2800" dirty="0" smtClean="0"/>
              <a:t>+с=0</a:t>
            </a:r>
            <a:endParaRPr lang="uk-UA" sz="2800" dirty="0"/>
          </a:p>
          <a:p>
            <a:pPr>
              <a:buNone/>
            </a:pPr>
            <a:r>
              <a:rPr lang="uk-UA" sz="2800" dirty="0"/>
              <a:t>        </a:t>
            </a:r>
            <a:r>
              <a:rPr lang="uk-UA" sz="2800" dirty="0" smtClean="0"/>
              <a:t>					 	ах</a:t>
            </a:r>
            <a:r>
              <a:rPr lang="uk-UA" sz="2800" baseline="30000" dirty="0" smtClean="0"/>
              <a:t>2</a:t>
            </a:r>
            <a:r>
              <a:rPr lang="uk-UA" sz="2800" dirty="0"/>
              <a:t>=-с</a:t>
            </a:r>
          </a:p>
          <a:p>
            <a:pPr>
              <a:buNone/>
            </a:pPr>
            <a:r>
              <a:rPr lang="uk-UA" sz="2800" dirty="0"/>
              <a:t>        </a:t>
            </a:r>
            <a:r>
              <a:rPr lang="uk-UA" sz="2800" dirty="0" smtClean="0"/>
              <a:t>					 	</a:t>
            </a:r>
            <a:r>
              <a:rPr lang="uk-UA" sz="2800" dirty="0" err="1" smtClean="0"/>
              <a:t>х</a:t>
            </a:r>
            <a:r>
              <a:rPr lang="uk-UA" sz="2800" dirty="0" err="1"/>
              <a:t>=±-с\а</a:t>
            </a:r>
            <a:endParaRPr lang="uk-UA" sz="2800" dirty="0"/>
          </a:p>
          <a:p>
            <a:pPr>
              <a:buNone/>
            </a:pPr>
            <a:r>
              <a:rPr lang="uk-UA" sz="2800" dirty="0"/>
              <a:t>с=0,в=0: </a:t>
            </a:r>
            <a:r>
              <a:rPr lang="uk-UA" sz="2800" dirty="0" smtClean="0"/>
              <a:t>	ах</a:t>
            </a:r>
            <a:r>
              <a:rPr lang="uk-UA" sz="2800" baseline="30000" dirty="0" smtClean="0"/>
              <a:t>2</a:t>
            </a:r>
            <a:r>
              <a:rPr lang="uk-UA" sz="2800" dirty="0" smtClean="0"/>
              <a:t>=0</a:t>
            </a:r>
            <a:endParaRPr lang="uk-UA" sz="2800" dirty="0"/>
          </a:p>
          <a:p>
            <a:pPr>
              <a:buNone/>
            </a:pPr>
            <a:r>
              <a:rPr lang="uk-UA" sz="2800" dirty="0"/>
              <a:t>                </a:t>
            </a:r>
            <a:r>
              <a:rPr lang="uk-UA" sz="2800" dirty="0" smtClean="0"/>
              <a:t>	х</a:t>
            </a:r>
            <a:r>
              <a:rPr lang="uk-UA" sz="2800" baseline="30000" dirty="0" smtClean="0"/>
              <a:t>2</a:t>
            </a:r>
            <a:r>
              <a:rPr lang="uk-UA" sz="2800" dirty="0" smtClean="0"/>
              <a:t>=0</a:t>
            </a:r>
            <a:endParaRPr lang="uk-UA" sz="2800" dirty="0"/>
          </a:p>
          <a:p>
            <a:pPr>
              <a:buNone/>
            </a:pPr>
            <a:r>
              <a:rPr lang="uk-UA" sz="2800" dirty="0"/>
              <a:t>                </a:t>
            </a:r>
            <a:r>
              <a:rPr lang="uk-UA" sz="2800" dirty="0" smtClean="0"/>
              <a:t>	х=0</a:t>
            </a:r>
            <a:endParaRPr lang="uk-UA" sz="2800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 smtClean="0"/>
              <a:t>ОЗН:дробово-раціональні. Рішення – рівняння, у яких в знаменнику стоїть вираз невідомий.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925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3200" dirty="0" smtClean="0"/>
              <a:t>План розв`язування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Прирівняти до 0.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Розкласти на знаменники на прості множники.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Привести до спільного знаменника.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Чисельник =0; знаменник ≠0 (ОДЗ – область допустимих значень-множина всіх невідомих,при яких рівняння має смисл).</a:t>
            </a:r>
            <a:endParaRPr lang="uk-UA" sz="32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4149080"/>
          </a:xfrm>
        </p:spPr>
        <p:txBody>
          <a:bodyPr/>
          <a:lstStyle/>
          <a:p>
            <a:pPr algn="ctr"/>
            <a:r>
              <a:rPr lang="uk-UA" dirty="0" smtClean="0"/>
              <a:t>Домашнє завдання – </a:t>
            </a:r>
            <a:r>
              <a:rPr lang="uk-UA" smtClean="0"/>
              <a:t>вивчити лекцію.</a:t>
            </a:r>
            <a:endParaRPr lang="uk-UA" dirty="0"/>
          </a:p>
        </p:txBody>
      </p:sp>
    </p:spTree>
  </p:cSld>
  <p:clrMapOvr>
    <a:masterClrMapping/>
  </p:clrMapOvr>
  <p:transition spd="med">
    <p:wedg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4800" dirty="0" smtClean="0"/>
              <a:t>Тип заняття:</a:t>
            </a:r>
          </a:p>
          <a:p>
            <a:pPr algn="ctr">
              <a:buNone/>
            </a:pPr>
            <a:r>
              <a:rPr lang="uk-UA" sz="4800" dirty="0" smtClean="0"/>
              <a:t> лекція.</a:t>
            </a:r>
            <a:endParaRPr lang="uk-UA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Мета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u="sng" dirty="0" smtClean="0"/>
              <a:t>Дидактична</a:t>
            </a:r>
            <a:r>
              <a:rPr lang="uk-UA" sz="3200" dirty="0" smtClean="0"/>
              <a:t>: Ввести означення рівняння, його кореня, розглянути теореми про рівносильні рівняння, повторити види рівнянь та способи їх розв`язування.</a:t>
            </a:r>
          </a:p>
          <a:p>
            <a:r>
              <a:rPr lang="uk-UA" sz="3200" u="sng" dirty="0" smtClean="0"/>
              <a:t>Розвиваюча</a:t>
            </a:r>
            <a:r>
              <a:rPr lang="uk-UA" sz="3200" dirty="0" smtClean="0"/>
              <a:t>: розвивати логічне мислення та пам`ять.</a:t>
            </a:r>
          </a:p>
          <a:p>
            <a:r>
              <a:rPr lang="uk-UA" sz="3200" u="sng" dirty="0" smtClean="0"/>
              <a:t>Виховна</a:t>
            </a:r>
            <a:r>
              <a:rPr lang="uk-UA" sz="3200" dirty="0" smtClean="0"/>
              <a:t>: розширяти кругозір.</a:t>
            </a:r>
            <a:endParaRPr lang="uk-UA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 smtClean="0"/>
              <a:t>Актуалізація опорних знань</a:t>
            </a:r>
            <a:endParaRPr lang="uk-UA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Що називається рівнянням?</a:t>
            </a:r>
          </a:p>
          <a:p>
            <a:pPr marL="514350" indent="-514350">
              <a:buFont typeface="+mj-lt"/>
              <a:buAutoNum type="arabicPeriod"/>
            </a:pPr>
            <a:endParaRPr lang="uk-UA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Що називається коренем рівняння?</a:t>
            </a:r>
          </a:p>
          <a:p>
            <a:pPr marL="514350" indent="-514350">
              <a:buFont typeface="+mj-lt"/>
              <a:buAutoNum type="arabicPeriod"/>
            </a:pPr>
            <a:endParaRPr lang="uk-UA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Яки види рівнянь ви вивчали?</a:t>
            </a:r>
            <a:endParaRPr lang="uk-UA" sz="32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uk-UA" sz="3200" dirty="0" smtClean="0"/>
              <a:t>Історична </a:t>
            </a:r>
            <a:r>
              <a:rPr lang="uk-UA" sz="3200" dirty="0" err="1" smtClean="0"/>
              <a:t>справка</a:t>
            </a:r>
            <a:r>
              <a:rPr lang="uk-UA" sz="3200" dirty="0" smtClean="0"/>
              <a:t>: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56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uk-UA" sz="3200" dirty="0" smtClean="0"/>
              <a:t>Математика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Арифметика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Алгебра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Геометрія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Математичний аналіз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Геометричний аналіз та інші</a:t>
            </a:r>
          </a:p>
          <a:p>
            <a:pPr marL="514350" indent="-514350">
              <a:buNone/>
            </a:pPr>
            <a:r>
              <a:rPr lang="uk-UA" sz="3200" dirty="0" smtClean="0"/>
              <a:t>ОЗН: Алгебра-наука, яка вивчає властивості виразів з невідомими(у тому числі і розв`язування рівнянь,нерівностей та їх систем)</a:t>
            </a:r>
            <a:endParaRPr lang="uk-UA" sz="32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Рівняння з одним невідомим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uk-UA" sz="2900" b="1" dirty="0" smtClean="0"/>
          </a:p>
          <a:p>
            <a:pPr>
              <a:buNone/>
            </a:pPr>
            <a:r>
              <a:rPr lang="uk-UA" sz="2900" b="1" dirty="0" smtClean="0"/>
              <a:t>ОЗН:Рівняння з одним невідомим</a:t>
            </a:r>
            <a:r>
              <a:rPr lang="uk-UA" sz="2900" dirty="0" smtClean="0"/>
              <a:t> називають будь яку рівність виду</a:t>
            </a:r>
            <a:r>
              <a:rPr lang="en-US" sz="2900" dirty="0"/>
              <a:t> </a:t>
            </a:r>
            <a:r>
              <a:rPr lang="en-US" sz="2900" dirty="0" smtClean="0"/>
              <a:t>f(x)=g(x)</a:t>
            </a:r>
            <a:r>
              <a:rPr lang="uk-UA" sz="2900" dirty="0" smtClean="0"/>
              <a:t>, де </a:t>
            </a:r>
            <a:r>
              <a:rPr lang="en-US" sz="2900" dirty="0" smtClean="0"/>
              <a:t>f(x)</a:t>
            </a:r>
            <a:r>
              <a:rPr lang="uk-UA" sz="2900" dirty="0" smtClean="0"/>
              <a:t> та </a:t>
            </a:r>
            <a:r>
              <a:rPr lang="en-US" sz="2900" dirty="0" smtClean="0"/>
              <a:t>g(x)</a:t>
            </a:r>
            <a:r>
              <a:rPr lang="uk-UA" sz="2900" dirty="0" smtClean="0"/>
              <a:t> – деякі функції.</a:t>
            </a:r>
          </a:p>
          <a:p>
            <a:pPr>
              <a:buNone/>
            </a:pPr>
            <a:endParaRPr lang="uk-UA" sz="2900" dirty="0" smtClean="0"/>
          </a:p>
          <a:p>
            <a:pPr>
              <a:buNone/>
            </a:pPr>
            <a:r>
              <a:rPr lang="uk-UA" sz="2900" dirty="0" smtClean="0"/>
              <a:t>ОЗН: Число А називають коренем (рішенням) рівняння з одним невідомим, якщо при підстановці числа А замість невідомого отримуємо рівну числову рівність.</a:t>
            </a:r>
          </a:p>
          <a:p>
            <a:pPr>
              <a:buNone/>
            </a:pPr>
            <a:endParaRPr lang="uk-UA" sz="2900" b="1" dirty="0" smtClean="0"/>
          </a:p>
          <a:p>
            <a:pPr>
              <a:buNone/>
            </a:pPr>
            <a:r>
              <a:rPr lang="uk-UA" sz="2900" b="1" dirty="0" smtClean="0"/>
              <a:t>ОЗН:Розв`язати рівняння</a:t>
            </a:r>
            <a:r>
              <a:rPr lang="uk-UA" sz="2900" dirty="0" smtClean="0"/>
              <a:t> – знайти всі його рішення</a:t>
            </a:r>
          </a:p>
          <a:p>
            <a:pPr>
              <a:buNone/>
            </a:pPr>
            <a:endParaRPr lang="uk-UA" sz="2900" dirty="0" smtClean="0"/>
          </a:p>
          <a:p>
            <a:pPr>
              <a:buNone/>
            </a:pPr>
            <a:r>
              <a:rPr lang="uk-UA" sz="2900" dirty="0" smtClean="0"/>
              <a:t>ОЗН: Два рівняння називають </a:t>
            </a:r>
            <a:r>
              <a:rPr lang="uk-UA" sz="2900" b="1" dirty="0" smtClean="0"/>
              <a:t>рівносильними</a:t>
            </a:r>
            <a:r>
              <a:rPr lang="uk-UA" sz="2900" dirty="0" smtClean="0"/>
              <a:t>, якщо у них однакова множина рішення. Будемо писати </a:t>
            </a:r>
            <a:r>
              <a:rPr lang="en-US" sz="2900" dirty="0" err="1" smtClean="0"/>
              <a:t>fi</a:t>
            </a:r>
            <a:r>
              <a:rPr lang="en-US" sz="2900" dirty="0" smtClean="0"/>
              <a:t>(x)=</a:t>
            </a:r>
            <a:r>
              <a:rPr lang="en-US" sz="2900" dirty="0" err="1" smtClean="0"/>
              <a:t>gi</a:t>
            </a:r>
            <a:r>
              <a:rPr lang="en-US" sz="2900" dirty="0" smtClean="0"/>
              <a:t>(x)</a:t>
            </a:r>
            <a:r>
              <a:rPr lang="ru-RU" sz="2900" dirty="0" smtClean="0"/>
              <a:t> </a:t>
            </a:r>
            <a:r>
              <a:rPr lang="en-US" sz="2900" dirty="0" smtClean="0"/>
              <a:t> </a:t>
            </a:r>
            <a:r>
              <a:rPr lang="ru-RU" sz="2900" dirty="0" smtClean="0"/>
              <a:t>   </a:t>
            </a:r>
            <a:r>
              <a:rPr lang="en-US" sz="2900" dirty="0" smtClean="0"/>
              <a:t>f2(x)=g2(x)</a:t>
            </a:r>
            <a:endParaRPr lang="uk-UA" sz="2900" b="1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5877272"/>
            <a:ext cx="288032" cy="411475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Теореми про рівносильні рівнянь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2900" dirty="0" smtClean="0"/>
              <a:t>Для будь-яких </a:t>
            </a:r>
            <a:r>
              <a:rPr lang="en-US" sz="2900" dirty="0" smtClean="0"/>
              <a:t>f(x)</a:t>
            </a:r>
            <a:r>
              <a:rPr lang="uk-UA" sz="2900" dirty="0" smtClean="0"/>
              <a:t> та </a:t>
            </a:r>
            <a:r>
              <a:rPr lang="en-US" sz="2900" dirty="0" smtClean="0"/>
              <a:t>g(x)</a:t>
            </a:r>
            <a:r>
              <a:rPr lang="uk-UA" sz="2900" dirty="0" smtClean="0"/>
              <a:t> рівно :</a:t>
            </a:r>
            <a:r>
              <a:rPr lang="en-US" sz="2900" dirty="0" smtClean="0"/>
              <a:t>f(x)</a:t>
            </a:r>
            <a:r>
              <a:rPr lang="uk-UA" sz="2900" dirty="0" smtClean="0"/>
              <a:t>=</a:t>
            </a:r>
            <a:r>
              <a:rPr lang="en-US" sz="2900" dirty="0" smtClean="0"/>
              <a:t>g(x)</a:t>
            </a:r>
            <a:r>
              <a:rPr lang="uk-UA" sz="2900" dirty="0" smtClean="0"/>
              <a:t>    </a:t>
            </a:r>
            <a:r>
              <a:rPr lang="en-US" sz="2900" dirty="0" smtClean="0"/>
              <a:t>f(x)</a:t>
            </a:r>
            <a:r>
              <a:rPr lang="uk-UA" sz="2900" dirty="0"/>
              <a:t>-</a:t>
            </a:r>
            <a:r>
              <a:rPr lang="en-US" sz="2900" dirty="0" smtClean="0"/>
              <a:t>g(x)</a:t>
            </a:r>
            <a:r>
              <a:rPr lang="uk-UA" sz="2900" dirty="0" smtClean="0"/>
              <a:t>=0(можна переносити вираз через знак =, змінюючи його знак).</a:t>
            </a:r>
          </a:p>
          <a:p>
            <a:pPr marL="514350" indent="-514350">
              <a:buFont typeface="+mj-lt"/>
              <a:buAutoNum type="arabicPeriod"/>
            </a:pPr>
            <a:endParaRPr lang="uk-UA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2900" dirty="0" smtClean="0"/>
              <a:t>Якщо к(х)≠0 – функція,яка визначена для будь-якого х,то:</a:t>
            </a:r>
            <a:r>
              <a:rPr lang="en-US" sz="2900" dirty="0" smtClean="0"/>
              <a:t> f(x)</a:t>
            </a:r>
            <a:r>
              <a:rPr lang="uk-UA" sz="2900" dirty="0" smtClean="0"/>
              <a:t>=</a:t>
            </a:r>
            <a:r>
              <a:rPr lang="en-US" sz="2900" dirty="0" smtClean="0"/>
              <a:t>g(x)</a:t>
            </a:r>
            <a:r>
              <a:rPr lang="uk-UA" sz="2900" dirty="0" smtClean="0"/>
              <a:t>    </a:t>
            </a:r>
            <a:r>
              <a:rPr lang="en-US" sz="2900" dirty="0" smtClean="0"/>
              <a:t>f(x)</a:t>
            </a:r>
            <a:r>
              <a:rPr lang="uk-UA" sz="2900" dirty="0" smtClean="0"/>
              <a:t>к(х)=</a:t>
            </a:r>
            <a:r>
              <a:rPr lang="en-US" sz="2900" dirty="0" smtClean="0"/>
              <a:t>g(x)</a:t>
            </a:r>
            <a:r>
              <a:rPr lang="uk-UA" sz="2900" dirty="0" smtClean="0"/>
              <a:t>к(х) (можна помножити або поділити на один і той же вираз ≠0).</a:t>
            </a:r>
          </a:p>
          <a:p>
            <a:pPr marL="514350" indent="-514350">
              <a:buFont typeface="+mj-lt"/>
              <a:buAutoNum type="arabicPeriod"/>
            </a:pPr>
            <a:endParaRPr lang="uk-UA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2900" dirty="0" smtClean="0"/>
              <a:t>Рівняння </a:t>
            </a:r>
            <a:r>
              <a:rPr lang="en-US" sz="2900" dirty="0" smtClean="0"/>
              <a:t>f(x)g(x)</a:t>
            </a:r>
            <a:r>
              <a:rPr lang="uk-UA" sz="2900" dirty="0" smtClean="0"/>
              <a:t>=0    </a:t>
            </a:r>
            <a:r>
              <a:rPr lang="en-US" sz="2900" dirty="0" smtClean="0"/>
              <a:t>f(x)</a:t>
            </a:r>
            <a:r>
              <a:rPr lang="uk-UA" sz="2900" dirty="0" smtClean="0"/>
              <a:t>=0 або </a:t>
            </a:r>
            <a:r>
              <a:rPr lang="en-US" sz="2900" dirty="0" smtClean="0"/>
              <a:t>g(x)</a:t>
            </a:r>
            <a:r>
              <a:rPr lang="uk-UA" sz="2900" dirty="0" smtClean="0"/>
              <a:t>=0.</a:t>
            </a:r>
          </a:p>
          <a:p>
            <a:pPr marL="514350" indent="-514350">
              <a:buFont typeface="+mj-lt"/>
              <a:buAutoNum type="arabicPeriod"/>
            </a:pPr>
            <a:endParaRPr lang="uk-UA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2900" dirty="0" smtClean="0"/>
              <a:t>Для будь-яких </a:t>
            </a:r>
            <a:r>
              <a:rPr lang="en-US" sz="2900" dirty="0" smtClean="0"/>
              <a:t>f(x)</a:t>
            </a:r>
            <a:r>
              <a:rPr lang="uk-UA" sz="2900" dirty="0" smtClean="0"/>
              <a:t> та </a:t>
            </a:r>
            <a:r>
              <a:rPr lang="en-US" sz="2900" dirty="0" smtClean="0"/>
              <a:t>g(x)</a:t>
            </a:r>
            <a:r>
              <a:rPr lang="uk-UA" sz="2900" dirty="0" smtClean="0"/>
              <a:t> та</a:t>
            </a:r>
            <a:r>
              <a:rPr lang="ru-RU" sz="2900" dirty="0"/>
              <a:t> </a:t>
            </a:r>
            <a:r>
              <a:rPr lang="en-US" sz="2900" dirty="0" smtClean="0"/>
              <a:t>n</a:t>
            </a:r>
            <a:r>
              <a:rPr lang="uk-UA" sz="2900" dirty="0" smtClean="0"/>
              <a:t>Є</a:t>
            </a:r>
            <a:r>
              <a:rPr lang="en-US" sz="2900" dirty="0" smtClean="0"/>
              <a:t>N </a:t>
            </a:r>
            <a:r>
              <a:rPr lang="uk-UA" sz="2900" dirty="0" smtClean="0"/>
              <a:t>вірно </a:t>
            </a:r>
            <a:r>
              <a:rPr lang="en-US" sz="2900" dirty="0" smtClean="0"/>
              <a:t>f(x)</a:t>
            </a:r>
            <a:r>
              <a:rPr lang="uk-UA" sz="2900" dirty="0" smtClean="0"/>
              <a:t>=</a:t>
            </a:r>
            <a:r>
              <a:rPr lang="en-US" sz="2900" dirty="0" smtClean="0"/>
              <a:t>g(x)</a:t>
            </a:r>
            <a:r>
              <a:rPr lang="uk-UA" sz="2900" dirty="0" smtClean="0"/>
              <a:t>    </a:t>
            </a:r>
            <a:r>
              <a:rPr lang="en-US" dirty="0" smtClean="0"/>
              <a:t>f</a:t>
            </a:r>
            <a:r>
              <a:rPr lang="en-US" sz="2800" baseline="30000" dirty="0" smtClean="0"/>
              <a:t>n</a:t>
            </a:r>
            <a:r>
              <a:rPr lang="uk-UA" sz="2800" dirty="0" smtClean="0"/>
              <a:t> (х)=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n</a:t>
            </a:r>
            <a:r>
              <a:rPr lang="uk-UA" sz="2800" dirty="0" smtClean="0"/>
              <a:t> (х).</a:t>
            </a:r>
            <a:endParaRPr lang="uk-UA" sz="2800" dirty="0"/>
          </a:p>
          <a:p>
            <a:pPr marL="514350" indent="-514350">
              <a:buFont typeface="+mj-lt"/>
              <a:buAutoNum type="arabicPeriod"/>
            </a:pPr>
            <a:endParaRPr lang="uk-UA" sz="29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1124744"/>
            <a:ext cx="288032" cy="411474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3140968"/>
            <a:ext cx="288032" cy="411475"/>
          </a:xfrm>
          <a:prstGeom prst="rect">
            <a:avLst/>
          </a:prstGeom>
          <a:noFill/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851920" y="4797152"/>
            <a:ext cx="302434" cy="432049"/>
          </a:xfrm>
          <a:prstGeom prst="rect">
            <a:avLst/>
          </a:prstGeom>
          <a:noFill/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6416" y="5733256"/>
            <a:ext cx="288032" cy="4114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Види рівнянь: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Лінійні рівняння.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Квадратні рівняння.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Дробово-раціональні рівняння.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Ірраціональні рівняння.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Показникові рівняння.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Логарифмічні рівняння.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Тригонометричні рівняння.</a:t>
            </a:r>
          </a:p>
          <a:p>
            <a:pPr marL="514350" indent="-514350">
              <a:buNone/>
            </a:pPr>
            <a:endParaRPr lang="uk-UA" sz="2900" dirty="0" smtClean="0"/>
          </a:p>
          <a:p>
            <a:pPr marL="514350" indent="-514350">
              <a:buFont typeface="+mj-lt"/>
              <a:buAutoNum type="arabicPeriod"/>
            </a:pPr>
            <a:endParaRPr lang="uk-UA" sz="29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000" dirty="0" smtClean="0"/>
              <a:t>ОЗН: Лінійні рівняння – </a:t>
            </a:r>
            <a:r>
              <a:rPr lang="uk-UA" sz="4000" dirty="0" err="1" smtClean="0"/>
              <a:t>рівняннявиду</a:t>
            </a:r>
            <a:r>
              <a:rPr lang="uk-UA" sz="4000" dirty="0" smtClean="0"/>
              <a:t> ах+в=0</a:t>
            </a:r>
            <a:endParaRPr lang="uk-UA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4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Якщо а≠0, в≠0, тоді </a:t>
            </a:r>
            <a:r>
              <a:rPr lang="uk-UA" sz="3200" dirty="0" err="1" smtClean="0"/>
              <a:t>х=-в\а</a:t>
            </a:r>
            <a:endParaRPr lang="uk-UA" sz="3200" dirty="0" smtClean="0"/>
          </a:p>
          <a:p>
            <a:pPr marL="514350" indent="-514350">
              <a:buFont typeface="+mj-lt"/>
              <a:buAutoNum type="arabicPeriod"/>
            </a:pPr>
            <a:endParaRPr lang="uk-UA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Якщо а≠0, в=0, тоді корінь х=0</a:t>
            </a:r>
          </a:p>
          <a:p>
            <a:pPr marL="514350" indent="-514350">
              <a:buFont typeface="+mj-lt"/>
              <a:buAutoNum type="arabicPeriod"/>
            </a:pPr>
            <a:endParaRPr lang="uk-UA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Якщо а=0, в≠0, тоді нема рішення</a:t>
            </a:r>
          </a:p>
          <a:p>
            <a:pPr marL="514350" indent="-514350">
              <a:buFont typeface="+mj-lt"/>
              <a:buAutoNum type="arabicPeriod"/>
            </a:pPr>
            <a:endParaRPr lang="uk-UA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3200" dirty="0" smtClean="0"/>
              <a:t>Якщо а=0, в=0, тоді х- будь-яке число</a:t>
            </a:r>
            <a:endParaRPr lang="uk-UA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138</TotalTime>
  <Words>474</Words>
  <Application>Microsoft Office PowerPoint</Application>
  <PresentationFormat>Экран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Изящная</vt:lpstr>
      <vt:lpstr>Тема:  Рівняння. Види рівнянь.  Основна теорема алгебри.  Лінійні рівняння.  Квадратичні рівняння.  Раціональні та ірраціональні рівняння.</vt:lpstr>
      <vt:lpstr>Презентация PowerPoint</vt:lpstr>
      <vt:lpstr>Мета</vt:lpstr>
      <vt:lpstr>Актуалізація опорних знань</vt:lpstr>
      <vt:lpstr>Історична справка:</vt:lpstr>
      <vt:lpstr>Рівняння з одним невідомим</vt:lpstr>
      <vt:lpstr>Теореми про рівносильні рівнянь</vt:lpstr>
      <vt:lpstr>Види рівнянь:</vt:lpstr>
      <vt:lpstr>ОЗН: Лінійні рівняння – рівняннявиду ах+в=0</vt:lpstr>
      <vt:lpstr>ОЗН. Квадратні рівняння – рівняння виду ах2+вх+с=0 </vt:lpstr>
      <vt:lpstr>Неповні рівняння</vt:lpstr>
      <vt:lpstr>ОЗН:дробово-раціональні. Рішення – рівняння, у яких в знаменнику стоїть вираз невідомий.</vt:lpstr>
      <vt:lpstr>Презентация PowerPoint</vt:lpstr>
    </vt:vector>
  </TitlesOfParts>
  <Company>MultiDVD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Тема:Рівняння. Види рівнянь. Основна теорема алгебри. Лінійні рівняння. Квадратичні рівняння. Раціональні та іраціональні рівняння</dc:title>
  <dc:creator>sepera</dc:creator>
  <cp:lastModifiedBy>Пользователь</cp:lastModifiedBy>
  <cp:revision>18</cp:revision>
  <dcterms:created xsi:type="dcterms:W3CDTF">2010-12-18T08:12:31Z</dcterms:created>
  <dcterms:modified xsi:type="dcterms:W3CDTF">2019-10-28T08:38:09Z</dcterms:modified>
</cp:coreProperties>
</file>