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286EB7C-ED40-4FF4-997E-22139A72533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4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027A12A-E1F7-4815-9D90-A3BFE6C9CAD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30010-572A-4A5D-B792-3D6D54D24A30}" type="slidenum">
              <a:rPr lang="ru-RU"/>
              <a:pPr/>
              <a:t>1</a:t>
            </a:fld>
            <a:endParaRPr lang="ru-RU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0D21C-60C7-4612-BB45-79DEBAA1F3D8}" type="slidenum">
              <a:rPr lang="ru-RU"/>
              <a:pPr/>
              <a:t>10</a:t>
            </a:fld>
            <a:endParaRPr lang="ru-RU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8C8F9-F58F-48B5-8E3D-0C63C6E467E2}" type="slidenum">
              <a:rPr lang="ru-RU"/>
              <a:pPr/>
              <a:t>2</a:t>
            </a:fld>
            <a:endParaRPr lang="ru-RU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26CF0-F5F2-42A6-9420-772F04BE8FC5}" type="slidenum">
              <a:rPr lang="ru-RU"/>
              <a:pPr/>
              <a:t>3</a:t>
            </a:fld>
            <a:endParaRPr lang="ru-RU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4002D-1A5A-4C7B-B476-EDF46D812741}" type="slidenum">
              <a:rPr lang="ru-RU"/>
              <a:pPr/>
              <a:t>4</a:t>
            </a:fld>
            <a:endParaRPr lang="ru-RU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E84D9-B0A9-4C4C-8A46-5303C75840A9}" type="slidenum">
              <a:rPr lang="ru-RU"/>
              <a:pPr/>
              <a:t>5</a:t>
            </a:fld>
            <a:endParaRPr lang="ru-RU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FCC60-A158-404F-A0EA-AA8A0CCB9360}" type="slidenum">
              <a:rPr lang="ru-RU"/>
              <a:pPr/>
              <a:t>6</a:t>
            </a:fld>
            <a:endParaRPr lang="ru-RU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3DA325-9F33-4F82-9328-64FA5DF5DC3A}" type="slidenum">
              <a:rPr lang="ru-RU"/>
              <a:pPr/>
              <a:t>7</a:t>
            </a:fld>
            <a:endParaRPr lang="ru-RU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7E593-D2B5-417D-B7C8-4F35EFDE5EA6}" type="slidenum">
              <a:rPr lang="ru-RU"/>
              <a:pPr/>
              <a:t>8</a:t>
            </a:fld>
            <a:endParaRPr lang="ru-RU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F11D5-14D5-46B3-8F5D-3B925575733D}" type="slidenum">
              <a:rPr lang="ru-RU"/>
              <a:pPr/>
              <a:t>9</a:t>
            </a:fld>
            <a:endParaRPr lang="ru-RU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24579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Arial" charset="0"/>
              </a:endParaRPr>
            </a:p>
          </p:txBody>
        </p:sp>
      </p:grpSp>
      <p:sp>
        <p:nvSpPr>
          <p:cNvPr id="245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83852F6-10A7-44A4-83D6-36D9906700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D0223-CE69-462D-B1A5-49BAD05C2E0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E3F58-31C5-4E29-8029-CB112F9CA75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9F283-B19B-4E55-BA4B-E0A35B4C615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B08F7-CFAC-41E6-A696-B1083B6E2D1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97E85-540C-4009-8255-7012CBADE9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55F9E-63B5-4BBD-A51E-ABA06087F4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E5D85-6F05-4599-BF79-B254E3CF46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2B944-613F-4212-BA5F-FC98DFF5D9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77957-1213-4CA1-812F-5DC0BF163C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47A7F-E653-4B2E-BF23-A163986F904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35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35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Arial" charset="0"/>
              </a:endParaRPr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ru-RU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2DB1F3-86C8-4F58-91FD-EC23D683AA6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Тема: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err="1" smtClean="0"/>
              <a:t>Розв</a:t>
            </a:r>
            <a:r>
              <a:rPr lang="en-US" dirty="0"/>
              <a:t>`</a:t>
            </a:r>
            <a:r>
              <a:rPr lang="uk-UA" dirty="0" err="1" smtClean="0"/>
              <a:t>язання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uk-UA" dirty="0"/>
              <a:t>ірраціональних рівнянь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Домашнє завдання:</a:t>
            </a:r>
            <a:endParaRPr 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       1 група			         2 </a:t>
            </a:r>
            <a:r>
              <a:rPr lang="uk-UA" sz="2000" dirty="0" err="1">
                <a:solidFill>
                  <a:schemeClr val="hlink"/>
                </a:solidFill>
              </a:rPr>
              <a:t>група</a:t>
            </a:r>
            <a:endParaRPr lang="uk-UA" sz="20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√(х-1</a:t>
            </a:r>
            <a:r>
              <a:rPr lang="uk-UA" sz="2000" dirty="0" smtClean="0">
                <a:solidFill>
                  <a:schemeClr val="hlink"/>
                </a:solidFill>
              </a:rPr>
              <a:t>)+√</a:t>
            </a:r>
            <a:r>
              <a:rPr lang="uk-UA" sz="2000" dirty="0">
                <a:solidFill>
                  <a:schemeClr val="hlink"/>
                </a:solidFill>
              </a:rPr>
              <a:t>(х+4)=6   		 √(х) </a:t>
            </a:r>
            <a:r>
              <a:rPr lang="uk-UA" sz="2000" dirty="0" smtClean="0">
                <a:solidFill>
                  <a:schemeClr val="hlink"/>
                </a:solidFill>
              </a:rPr>
              <a:t>+ </a:t>
            </a:r>
            <a:r>
              <a:rPr lang="uk-UA" sz="2000" dirty="0">
                <a:solidFill>
                  <a:schemeClr val="hlink"/>
                </a:solidFill>
              </a:rPr>
              <a:t>√(1-х)=х</a:t>
            </a:r>
            <a:endParaRPr lang="ru-RU" sz="2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484313"/>
            <a:ext cx="7313613" cy="1143000"/>
          </a:xfrm>
        </p:spPr>
        <p:txBody>
          <a:bodyPr/>
          <a:lstStyle/>
          <a:p>
            <a:r>
              <a:rPr lang="uk-UA" dirty="0"/>
              <a:t>Тип заняття: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Практичне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                       Мета:</a:t>
            </a: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2800" dirty="0" err="1">
                <a:solidFill>
                  <a:schemeClr val="hlink"/>
                </a:solidFill>
              </a:rPr>
              <a:t>Дидиктачна</a:t>
            </a:r>
            <a:r>
              <a:rPr lang="uk-UA" sz="2800" dirty="0">
                <a:solidFill>
                  <a:schemeClr val="hlink"/>
                </a:solidFill>
              </a:rPr>
              <a:t>: Закріпити поняття ірраціонального рівняння, його області </a:t>
            </a:r>
            <a:r>
              <a:rPr lang="uk-UA" sz="2800" dirty="0" err="1">
                <a:solidFill>
                  <a:schemeClr val="hlink"/>
                </a:solidFill>
              </a:rPr>
              <a:t>визнячення</a:t>
            </a:r>
            <a:r>
              <a:rPr lang="uk-UA" sz="2800" dirty="0">
                <a:solidFill>
                  <a:schemeClr val="hlink"/>
                </a:solidFill>
              </a:rPr>
              <a:t>. Закріпити навички </a:t>
            </a:r>
            <a:r>
              <a:rPr lang="uk-UA" sz="2800" dirty="0" err="1">
                <a:solidFill>
                  <a:schemeClr val="hlink"/>
                </a:solidFill>
              </a:rPr>
              <a:t>розв</a:t>
            </a:r>
            <a:r>
              <a:rPr lang="en-US" sz="2800" dirty="0">
                <a:solidFill>
                  <a:schemeClr val="hlink"/>
                </a:solidFill>
              </a:rPr>
              <a:t>`</a:t>
            </a:r>
            <a:r>
              <a:rPr lang="ru-RU" sz="2800" dirty="0" err="1">
                <a:solidFill>
                  <a:schemeClr val="hlink"/>
                </a:solidFill>
              </a:rPr>
              <a:t>язування</a:t>
            </a:r>
            <a:r>
              <a:rPr lang="ru-RU" sz="2800" dirty="0">
                <a:solidFill>
                  <a:schemeClr val="hlink"/>
                </a:solidFill>
              </a:rPr>
              <a:t> </a:t>
            </a:r>
            <a:r>
              <a:rPr lang="ru-RU" sz="2800" dirty="0" err="1">
                <a:solidFill>
                  <a:schemeClr val="hlink"/>
                </a:solidFill>
              </a:rPr>
              <a:t>різних</a:t>
            </a:r>
            <a:r>
              <a:rPr lang="ru-RU" sz="2800" dirty="0">
                <a:solidFill>
                  <a:schemeClr val="hlink"/>
                </a:solidFill>
              </a:rPr>
              <a:t> </a:t>
            </a:r>
            <a:r>
              <a:rPr lang="ru-RU" sz="2800" dirty="0" err="1">
                <a:solidFill>
                  <a:schemeClr val="hlink"/>
                </a:solidFill>
              </a:rPr>
              <a:t>видів</a:t>
            </a:r>
            <a:r>
              <a:rPr lang="ru-RU" sz="2800" dirty="0">
                <a:solidFill>
                  <a:schemeClr val="hlink"/>
                </a:solidFill>
              </a:rPr>
              <a:t> </a:t>
            </a:r>
            <a:r>
              <a:rPr lang="ru-RU" sz="2800" dirty="0" err="1">
                <a:solidFill>
                  <a:schemeClr val="hlink"/>
                </a:solidFill>
              </a:rPr>
              <a:t>ірраціональних</a:t>
            </a:r>
            <a:r>
              <a:rPr lang="ru-RU" sz="2800" dirty="0">
                <a:solidFill>
                  <a:schemeClr val="hlink"/>
                </a:solidFill>
              </a:rPr>
              <a:t> </a:t>
            </a:r>
            <a:r>
              <a:rPr lang="ru-RU" sz="2800" dirty="0" err="1">
                <a:solidFill>
                  <a:schemeClr val="hlink"/>
                </a:solidFill>
              </a:rPr>
              <a:t>рівнянь</a:t>
            </a:r>
            <a:r>
              <a:rPr lang="ru-RU" sz="2800" dirty="0">
                <a:solidFill>
                  <a:schemeClr val="hlink"/>
                </a:solidFill>
              </a:rPr>
              <a:t>.</a:t>
            </a:r>
          </a:p>
          <a:p>
            <a:r>
              <a:rPr lang="uk-UA" sz="2800" dirty="0">
                <a:solidFill>
                  <a:schemeClr val="hlink"/>
                </a:solidFill>
              </a:rPr>
              <a:t>Розвиваюча: Розвивати логічне мислення та </a:t>
            </a:r>
            <a:r>
              <a:rPr lang="uk-UA" sz="2800" dirty="0" err="1">
                <a:solidFill>
                  <a:schemeClr val="hlink"/>
                </a:solidFill>
              </a:rPr>
              <a:t>пам</a:t>
            </a:r>
            <a:r>
              <a:rPr lang="en-US" sz="2800" dirty="0">
                <a:solidFill>
                  <a:schemeClr val="hlink"/>
                </a:solidFill>
              </a:rPr>
              <a:t>`</a:t>
            </a:r>
            <a:r>
              <a:rPr lang="uk-UA" sz="2800" dirty="0">
                <a:solidFill>
                  <a:schemeClr val="hlink"/>
                </a:solidFill>
              </a:rPr>
              <a:t>ять.</a:t>
            </a:r>
          </a:p>
          <a:p>
            <a:r>
              <a:rPr lang="uk-UA" sz="2800" dirty="0">
                <a:solidFill>
                  <a:schemeClr val="hlink"/>
                </a:solidFill>
              </a:rPr>
              <a:t>Виховна: Розширяти кругозір.</a:t>
            </a:r>
            <a:endParaRPr lang="ru-RU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Актуалізація опорних знань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buFont typeface="Wingdings" pitchFamily="2" charset="2"/>
              <a:buAutoNum type="arabicPeriod"/>
            </a:pPr>
            <a:r>
              <a:rPr lang="uk-UA" sz="2800" dirty="0">
                <a:solidFill>
                  <a:schemeClr val="hlink"/>
                </a:solidFill>
              </a:rPr>
              <a:t>Що називається </a:t>
            </a:r>
            <a:r>
              <a:rPr lang="uk-UA" sz="2800" dirty="0" err="1">
                <a:solidFill>
                  <a:schemeClr val="hlink"/>
                </a:solidFill>
              </a:rPr>
              <a:t>іррациональним</a:t>
            </a:r>
            <a:r>
              <a:rPr lang="uk-UA" sz="2800" dirty="0">
                <a:solidFill>
                  <a:schemeClr val="hlink"/>
                </a:solidFill>
              </a:rPr>
              <a:t> рівнянням</a:t>
            </a:r>
            <a:r>
              <a:rPr lang="uk-UA" sz="2800" dirty="0" smtClean="0">
                <a:solidFill>
                  <a:schemeClr val="hlink"/>
                </a:solidFill>
              </a:rPr>
              <a:t>?</a:t>
            </a:r>
          </a:p>
          <a:p>
            <a:pPr marL="552450" indent="-552450">
              <a:buFont typeface="Wingdings" pitchFamily="2" charset="2"/>
              <a:buAutoNum type="arabicPeriod"/>
            </a:pPr>
            <a:endParaRPr lang="uk-UA" sz="2800" dirty="0">
              <a:solidFill>
                <a:schemeClr val="hlink"/>
              </a:solidFill>
            </a:endParaRPr>
          </a:p>
          <a:p>
            <a:pPr marL="552450" indent="-552450">
              <a:buFont typeface="Wingdings" pitchFamily="2" charset="2"/>
              <a:buAutoNum type="arabicPeriod"/>
            </a:pPr>
            <a:r>
              <a:rPr lang="uk-UA" sz="2800" dirty="0">
                <a:solidFill>
                  <a:schemeClr val="hlink"/>
                </a:solidFill>
              </a:rPr>
              <a:t>Що називається областю визначення ірраціонального рівняння</a:t>
            </a:r>
            <a:r>
              <a:rPr lang="uk-UA" sz="2800" dirty="0" smtClean="0">
                <a:solidFill>
                  <a:schemeClr val="hlink"/>
                </a:solidFill>
              </a:rPr>
              <a:t>?</a:t>
            </a:r>
            <a:endParaRPr lang="uk-UA" sz="2800" dirty="0">
              <a:solidFill>
                <a:schemeClr val="hlink"/>
              </a:solidFill>
            </a:endParaRPr>
          </a:p>
          <a:p>
            <a:pPr marL="552450" indent="-552450">
              <a:buFont typeface="Wingdings" pitchFamily="2" charset="2"/>
              <a:buAutoNum type="arabicPeriod"/>
            </a:pPr>
            <a:r>
              <a:rPr lang="uk-UA" sz="2800" dirty="0">
                <a:solidFill>
                  <a:schemeClr val="hlink"/>
                </a:solidFill>
              </a:rPr>
              <a:t>Які основні методи </a:t>
            </a:r>
            <a:r>
              <a:rPr lang="uk-UA" sz="2800" dirty="0" err="1">
                <a:solidFill>
                  <a:schemeClr val="hlink"/>
                </a:solidFill>
              </a:rPr>
              <a:t>розв</a:t>
            </a:r>
            <a:r>
              <a:rPr lang="en-US" sz="2800" dirty="0">
                <a:solidFill>
                  <a:schemeClr val="hlink"/>
                </a:solidFill>
              </a:rPr>
              <a:t>`</a:t>
            </a:r>
            <a:r>
              <a:rPr lang="ru-RU" sz="2800" dirty="0">
                <a:solidFill>
                  <a:schemeClr val="hlink"/>
                </a:solidFill>
              </a:rPr>
              <a:t>яз</a:t>
            </a:r>
            <a:r>
              <a:rPr lang="uk-UA" sz="2800" dirty="0" err="1">
                <a:solidFill>
                  <a:schemeClr val="hlink"/>
                </a:solidFill>
              </a:rPr>
              <a:t>ування</a:t>
            </a:r>
            <a:r>
              <a:rPr lang="uk-UA" sz="2800" dirty="0">
                <a:solidFill>
                  <a:schemeClr val="hlink"/>
                </a:solidFill>
              </a:rPr>
              <a:t> ірраціональних рівнянь?</a:t>
            </a:r>
            <a:endParaRPr lang="ru-RU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Розв</a:t>
            </a:r>
            <a:r>
              <a:rPr lang="en-US"/>
              <a:t>`</a:t>
            </a:r>
            <a:r>
              <a:rPr lang="uk-UA"/>
              <a:t>язати рівняння:</a:t>
            </a:r>
            <a:endParaRPr lang="ru-R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700808"/>
            <a:ext cx="73136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sz="2400" dirty="0" smtClean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(11x+3) - </a:t>
            </a: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(2-x) - </a:t>
            </a: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(9x+7) + </a:t>
            </a: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(x-2)=0</a:t>
            </a: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sz="2400" dirty="0" err="1" smtClean="0">
                <a:solidFill>
                  <a:schemeClr val="hlink"/>
                </a:solidFill>
              </a:rPr>
              <a:t>Розв</a:t>
            </a:r>
            <a:r>
              <a:rPr lang="uk-UA" sz="2400" dirty="0" smtClean="0">
                <a:solidFill>
                  <a:schemeClr val="hlink"/>
                </a:solidFill>
              </a:rPr>
              <a:t>’</a:t>
            </a:r>
            <a:r>
              <a:rPr lang="ru-RU" sz="2400" dirty="0" err="1" smtClean="0">
                <a:solidFill>
                  <a:schemeClr val="hlink"/>
                </a:solidFill>
              </a:rPr>
              <a:t>яжемо</a:t>
            </a:r>
            <a:r>
              <a:rPr lang="ru-RU" sz="2400" dirty="0" smtClean="0">
                <a:solidFill>
                  <a:schemeClr val="hlink"/>
                </a:solidFill>
              </a:rPr>
              <a:t>  </a:t>
            </a:r>
            <a:r>
              <a:rPr lang="ru-RU" sz="2400" dirty="0" err="1" smtClean="0">
                <a:solidFill>
                  <a:schemeClr val="hlink"/>
                </a:solidFill>
              </a:rPr>
              <a:t>підбором</a:t>
            </a:r>
            <a:r>
              <a:rPr lang="ru-RU" sz="2400" dirty="0" smtClean="0">
                <a:solidFill>
                  <a:schemeClr val="hlink"/>
                </a:solidFill>
              </a:rPr>
              <a:t>. Нехай 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>
                <a:solidFill>
                  <a:schemeClr val="hlink"/>
                </a:solidFill>
              </a:rPr>
              <a:t>2-х=0</a:t>
            </a:r>
          </a:p>
          <a:p>
            <a:pPr>
              <a:buFont typeface="Wingdings" pitchFamily="2" charset="2"/>
              <a:buNone/>
            </a:pPr>
            <a:r>
              <a:rPr lang="ru-RU" sz="2400" dirty="0" smtClean="0">
                <a:solidFill>
                  <a:schemeClr val="hlink"/>
                </a:solidFill>
              </a:rPr>
              <a:t> х=0</a:t>
            </a:r>
          </a:p>
          <a:p>
            <a:pPr>
              <a:buFont typeface="Wingdings" pitchFamily="2" charset="2"/>
              <a:buNone/>
            </a:pPr>
            <a:r>
              <a:rPr lang="uk-UA" sz="2400" dirty="0" smtClean="0">
                <a:solidFill>
                  <a:schemeClr val="hlink"/>
                </a:solidFill>
              </a:rPr>
              <a:t>Перевірка</a:t>
            </a:r>
            <a:endParaRPr lang="en-US" sz="24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(11*2+3) - </a:t>
            </a: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(2-2) - </a:t>
            </a: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(9*2+7) + </a:t>
            </a: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(2-2)= </a:t>
            </a: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>
                <a:solidFill>
                  <a:schemeClr val="hlink"/>
                </a:solidFill>
              </a:rPr>
              <a:t>25 - </a:t>
            </a:r>
            <a:r>
              <a:rPr lang="uk-UA" sz="2400" dirty="0">
                <a:solidFill>
                  <a:schemeClr val="hlink"/>
                </a:solidFill>
              </a:rPr>
              <a:t>√</a:t>
            </a:r>
            <a:r>
              <a:rPr lang="en-US" sz="2400" dirty="0" smtClean="0">
                <a:solidFill>
                  <a:schemeClr val="hlink"/>
                </a:solidFill>
              </a:rPr>
              <a:t>25=0</a:t>
            </a:r>
            <a:endParaRPr lang="uk-UA" sz="2400" dirty="0" smtClean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uk-UA" sz="2400" dirty="0" smtClean="0">
                <a:solidFill>
                  <a:schemeClr val="hlink"/>
                </a:solidFill>
              </a:rPr>
              <a:t>Відповідь: х=2</a:t>
            </a:r>
            <a:endParaRPr lang="en-US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</a:t>
            </a:r>
            <a:r>
              <a:rPr lang="uk-UA"/>
              <a:t>озв</a:t>
            </a:r>
            <a:r>
              <a:rPr lang="en-US"/>
              <a:t>`</a:t>
            </a:r>
            <a:r>
              <a:rPr lang="uk-UA"/>
              <a:t>яжіть рівняння:</a:t>
            </a: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err="1">
                <a:solidFill>
                  <a:schemeClr val="hlink"/>
                </a:solidFill>
              </a:rPr>
              <a:t>√</a:t>
            </a:r>
            <a:r>
              <a:rPr lang="en-US" dirty="0">
                <a:solidFill>
                  <a:schemeClr val="hlink"/>
                </a:solidFill>
              </a:rPr>
              <a:t>(x-8) - </a:t>
            </a:r>
            <a:r>
              <a:rPr lang="ru-RU" dirty="0" err="1">
                <a:solidFill>
                  <a:schemeClr val="hlink"/>
                </a:solidFill>
              </a:rPr>
              <a:t>√</a:t>
            </a:r>
            <a:r>
              <a:rPr lang="en-US" dirty="0">
                <a:solidFill>
                  <a:schemeClr val="hlink"/>
                </a:solidFill>
              </a:rPr>
              <a:t>(5-x)=0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dirty="0">
                <a:solidFill>
                  <a:schemeClr val="hlink"/>
                </a:solidFill>
              </a:rPr>
              <a:t>ОДЗ</a:t>
            </a:r>
            <a:r>
              <a:rPr lang="uk-UA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{x-8≥0    {x≥8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       {5-x≥0    {x≤5</a:t>
            </a:r>
          </a:p>
          <a:p>
            <a:pPr>
              <a:buFont typeface="Wingdings" pitchFamily="2" charset="2"/>
              <a:buNone/>
            </a:pPr>
            <a:r>
              <a:rPr lang="uk-UA" dirty="0">
                <a:solidFill>
                  <a:schemeClr val="hlink"/>
                </a:solidFill>
              </a:rPr>
              <a:t>Спільних точок нема, рівняння не</a:t>
            </a:r>
          </a:p>
          <a:p>
            <a:pPr>
              <a:buFont typeface="Wingdings" pitchFamily="2" charset="2"/>
              <a:buNone/>
            </a:pPr>
            <a:r>
              <a:rPr lang="uk-UA" dirty="0">
                <a:solidFill>
                  <a:schemeClr val="hlink"/>
                </a:solidFill>
              </a:rPr>
              <a:t>має рішення.</a:t>
            </a:r>
          </a:p>
          <a:p>
            <a:pPr>
              <a:buFont typeface="Wingdings" pitchFamily="2" charset="2"/>
              <a:buNone/>
            </a:pPr>
            <a:r>
              <a:rPr lang="uk-UA" dirty="0">
                <a:solidFill>
                  <a:schemeClr val="hlink"/>
                </a:solidFill>
              </a:rPr>
              <a:t>Відповідь: </a:t>
            </a:r>
            <a:r>
              <a:rPr lang="en-US" dirty="0">
                <a:solidFill>
                  <a:schemeClr val="hlink"/>
                </a:solidFill>
              </a:rPr>
              <a:t>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Розв</a:t>
            </a:r>
            <a:r>
              <a:rPr lang="en-US"/>
              <a:t>`</a:t>
            </a:r>
            <a:r>
              <a:rPr lang="uk-UA"/>
              <a:t>язати рівняння:</a:t>
            </a: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√(x+2) + √(x-5)=0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>
                <a:solidFill>
                  <a:schemeClr val="hlink"/>
                </a:solidFill>
              </a:rPr>
              <a:t>ОДЗ  </a:t>
            </a:r>
            <a:r>
              <a:rPr lang="en-US">
                <a:solidFill>
                  <a:schemeClr val="hlink"/>
                </a:solidFill>
              </a:rPr>
              <a:t>{x+2≥0     {x≥-2   x</a:t>
            </a:r>
            <a:r>
              <a:rPr lang="uk-UA">
                <a:solidFill>
                  <a:schemeClr val="hlink"/>
                </a:solidFill>
              </a:rPr>
              <a:t> Є</a:t>
            </a:r>
            <a:r>
              <a:rPr lang="en-US">
                <a:solidFill>
                  <a:schemeClr val="hlink"/>
                </a:solidFill>
              </a:rPr>
              <a:t>:</a:t>
            </a:r>
            <a:r>
              <a:rPr lang="uk-UA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</a:rPr>
              <a:t>[</a:t>
            </a:r>
            <a:r>
              <a:rPr lang="uk-UA">
                <a:solidFill>
                  <a:schemeClr val="hlink"/>
                </a:solidFill>
              </a:rPr>
              <a:t>5</a:t>
            </a:r>
            <a:r>
              <a:rPr lang="en-US">
                <a:solidFill>
                  <a:schemeClr val="hlink"/>
                </a:solidFill>
              </a:rPr>
              <a:t>;∞)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        { x-5≥0     {x≥5</a:t>
            </a:r>
            <a:endParaRPr lang="ru-RU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uk-UA">
                <a:solidFill>
                  <a:schemeClr val="hlink"/>
                </a:solidFill>
              </a:rPr>
              <a:t>Так як два додатних виразів в сумі</a:t>
            </a:r>
          </a:p>
          <a:p>
            <a:pPr>
              <a:buFont typeface="Wingdings" pitchFamily="2" charset="2"/>
              <a:buNone/>
            </a:pPr>
            <a:r>
              <a:rPr lang="uk-UA">
                <a:solidFill>
                  <a:schemeClr val="hlink"/>
                </a:solidFill>
              </a:rPr>
              <a:t>не дорівнюють нулю, то </a:t>
            </a:r>
            <a:r>
              <a:rPr lang="en-US">
                <a:solidFill>
                  <a:schemeClr val="hlink"/>
                </a:solidFill>
              </a:rPr>
              <a:t>x </a:t>
            </a:r>
            <a:r>
              <a:rPr lang="uk-UA">
                <a:solidFill>
                  <a:schemeClr val="hlink"/>
                </a:solidFill>
              </a:rPr>
              <a:t>Є </a:t>
            </a:r>
            <a:r>
              <a:rPr lang="en-US">
                <a:solidFill>
                  <a:schemeClr val="hlink"/>
                </a:solidFill>
              </a:rPr>
              <a:t>Ø</a:t>
            </a:r>
          </a:p>
          <a:p>
            <a:pPr>
              <a:buFont typeface="Wingdings" pitchFamily="2" charset="2"/>
              <a:buNone/>
            </a:pPr>
            <a:r>
              <a:rPr lang="uk-UA">
                <a:solidFill>
                  <a:schemeClr val="hlink"/>
                </a:solidFill>
              </a:rPr>
              <a:t>Відповідь: </a:t>
            </a:r>
            <a:r>
              <a:rPr lang="en-US">
                <a:solidFill>
                  <a:schemeClr val="hlink"/>
                </a:solidFill>
              </a:rPr>
              <a:t>Ø</a:t>
            </a:r>
            <a:endParaRPr lang="ru-RU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Розв</a:t>
            </a:r>
            <a:r>
              <a:rPr lang="en-US"/>
              <a:t>`</a:t>
            </a:r>
            <a:r>
              <a:rPr lang="uk-UA"/>
              <a:t>язати рівняння:</a:t>
            </a:r>
            <a:endParaRPr 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1-√(1+5х)=х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Рішення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ОДЗ  1+5х≥0  х≥-1/5   х Є </a:t>
            </a:r>
            <a:r>
              <a:rPr lang="en-US" sz="2000" dirty="0">
                <a:solidFill>
                  <a:schemeClr val="hlink"/>
                </a:solidFill>
              </a:rPr>
              <a:t>[-1/5;∞)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√</a:t>
            </a:r>
            <a:r>
              <a:rPr lang="en-US" sz="2000" dirty="0">
                <a:solidFill>
                  <a:schemeClr val="hlink"/>
                </a:solidFill>
              </a:rPr>
              <a:t>(1+5x)=1-x</a:t>
            </a:r>
            <a:endParaRPr lang="uk-UA" sz="2000" dirty="0">
              <a:solidFill>
                <a:schemeClr val="hlink"/>
              </a:solidFill>
            </a:endParaRP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Нехай 1-х≥0 х</a:t>
            </a:r>
            <a:r>
              <a:rPr lang="en-US" sz="2000" dirty="0">
                <a:solidFill>
                  <a:schemeClr val="hlink"/>
                </a:solidFill>
              </a:rPr>
              <a:t>≤</a:t>
            </a:r>
            <a:r>
              <a:rPr lang="uk-UA" sz="2000" dirty="0">
                <a:solidFill>
                  <a:schemeClr val="hlink"/>
                </a:solidFill>
              </a:rPr>
              <a:t>1; тоді ОДЗ: х Є</a:t>
            </a:r>
            <a:r>
              <a:rPr lang="en-US" sz="2000" dirty="0">
                <a:solidFill>
                  <a:schemeClr val="hlink"/>
                </a:solidFill>
              </a:rPr>
              <a:t> [-1/5;1]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Возведемо в квадрат </a:t>
            </a:r>
            <a:r>
              <a:rPr lang="uk-UA" sz="2000" dirty="0" err="1">
                <a:solidFill>
                  <a:schemeClr val="hlink"/>
                </a:solidFill>
              </a:rPr>
              <a:t>обідві</a:t>
            </a:r>
            <a:r>
              <a:rPr lang="uk-UA" sz="2000" dirty="0">
                <a:solidFill>
                  <a:schemeClr val="hlink"/>
                </a:solidFill>
              </a:rPr>
              <a:t> частини рівняння: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1+5х=1-2х+х</a:t>
            </a:r>
            <a:r>
              <a:rPr lang="en-US" sz="2000" dirty="0">
                <a:solidFill>
                  <a:schemeClr val="hlink"/>
                </a:solidFill>
              </a:rPr>
              <a:t>²</a:t>
            </a:r>
            <a:endParaRPr lang="uk-UA" sz="2000" dirty="0">
              <a:solidFill>
                <a:schemeClr val="hlink"/>
              </a:solidFill>
            </a:endParaRP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х</a:t>
            </a:r>
            <a:r>
              <a:rPr lang="en-US" sz="2000" dirty="0">
                <a:solidFill>
                  <a:schemeClr val="hlink"/>
                </a:solidFill>
              </a:rPr>
              <a:t>²</a:t>
            </a:r>
            <a:r>
              <a:rPr lang="uk-UA" sz="2000" dirty="0">
                <a:solidFill>
                  <a:schemeClr val="hlink"/>
                </a:solidFill>
              </a:rPr>
              <a:t>-7х=0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x</a:t>
            </a:r>
            <a:r>
              <a:rPr lang="uk-UA" sz="2000" dirty="0">
                <a:solidFill>
                  <a:schemeClr val="hlink"/>
                </a:solidFill>
              </a:rPr>
              <a:t>=0</a:t>
            </a:r>
            <a:r>
              <a:rPr lang="en-US" sz="2000" dirty="0">
                <a:solidFill>
                  <a:schemeClr val="hlink"/>
                </a:solidFill>
              </a:rPr>
              <a:t>; x=7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solidFill>
                  <a:schemeClr val="hlink"/>
                </a:solidFill>
              </a:rPr>
              <a:t>Перев</a:t>
            </a:r>
            <a:r>
              <a:rPr lang="uk-UA" sz="2000" dirty="0" err="1">
                <a:solidFill>
                  <a:schemeClr val="hlink"/>
                </a:solidFill>
              </a:rPr>
              <a:t>ірка</a:t>
            </a:r>
            <a:r>
              <a:rPr lang="uk-UA" sz="2000" dirty="0">
                <a:solidFill>
                  <a:schemeClr val="hlink"/>
                </a:solidFill>
              </a:rPr>
              <a:t>: (або ОДЗ)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uk-UA" sz="2000" dirty="0">
                <a:solidFill>
                  <a:schemeClr val="hlink"/>
                </a:solidFill>
              </a:rPr>
              <a:t>х=0,    1- √1=0             х=0-корень;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uk-UA" sz="2000" dirty="0">
                <a:solidFill>
                  <a:schemeClr val="hlink"/>
                </a:solidFill>
              </a:rPr>
              <a:t>Х=7,    1- √(1+35)≠7    х=7-не є коренем 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Висновок: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Рішить рівняння:</a:t>
            </a:r>
            <a:endParaRPr lang="ru-RU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700808"/>
            <a:ext cx="7313612" cy="4241205"/>
          </a:xfrm>
        </p:spPr>
        <p:txBody>
          <a:bodyPr/>
          <a:lstStyle/>
          <a:p>
            <a:pPr marL="552450" indent="-552450"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          1 група  			             2 </a:t>
            </a:r>
            <a:r>
              <a:rPr lang="uk-UA" sz="2000" dirty="0" err="1">
                <a:solidFill>
                  <a:schemeClr val="hlink"/>
                </a:solidFill>
              </a:rPr>
              <a:t>група</a:t>
            </a:r>
            <a:endParaRPr lang="uk-UA" sz="2000" dirty="0">
              <a:solidFill>
                <a:schemeClr val="hlink"/>
              </a:solidFill>
            </a:endParaRPr>
          </a:p>
          <a:p>
            <a:pPr marL="552450" indent="-552450">
              <a:buFont typeface="Wingdings" pitchFamily="2" charset="2"/>
              <a:buNone/>
            </a:pPr>
            <a:r>
              <a:rPr lang="uk-UA" sz="2000" dirty="0" smtClean="0">
                <a:solidFill>
                  <a:schemeClr val="hlink"/>
                </a:solidFill>
              </a:rPr>
              <a:t>1) √</a:t>
            </a:r>
            <a:r>
              <a:rPr lang="uk-UA" sz="2000" dirty="0">
                <a:solidFill>
                  <a:schemeClr val="hlink"/>
                </a:solidFill>
              </a:rPr>
              <a:t>(х-1)=3 			2) 3+√(х-2)=</a:t>
            </a:r>
            <a:r>
              <a:rPr lang="uk-UA" sz="2000" dirty="0" smtClean="0">
                <a:solidFill>
                  <a:schemeClr val="hlink"/>
                </a:solidFill>
              </a:rPr>
              <a:t>4</a:t>
            </a:r>
          </a:p>
          <a:p>
            <a:pPr marL="552450" indent="-552450">
              <a:buFont typeface="Wingdings" pitchFamily="2" charset="2"/>
              <a:buNone/>
            </a:pPr>
            <a:endParaRPr lang="uk-UA" sz="2000" dirty="0">
              <a:solidFill>
                <a:schemeClr val="hlink"/>
              </a:solidFill>
            </a:endParaRPr>
          </a:p>
          <a:p>
            <a:pPr marL="552450" indent="-552450"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3) √(4х+5)=х  		</a:t>
            </a:r>
            <a:r>
              <a:rPr lang="uk-UA" sz="2000" dirty="0" smtClean="0">
                <a:solidFill>
                  <a:schemeClr val="hlink"/>
                </a:solidFill>
              </a:rPr>
              <a:t>4</a:t>
            </a:r>
            <a:r>
              <a:rPr lang="uk-UA" sz="2000" dirty="0">
                <a:solidFill>
                  <a:schemeClr val="hlink"/>
                </a:solidFill>
              </a:rPr>
              <a:t>) х+√(х</a:t>
            </a:r>
            <a:r>
              <a:rPr lang="en-US" sz="2000" dirty="0">
                <a:solidFill>
                  <a:schemeClr val="hlink"/>
                </a:solidFill>
              </a:rPr>
              <a:t>²</a:t>
            </a:r>
            <a:r>
              <a:rPr lang="uk-UA" sz="2000" dirty="0">
                <a:solidFill>
                  <a:schemeClr val="hlink"/>
                </a:solidFill>
              </a:rPr>
              <a:t>-9)=</a:t>
            </a:r>
            <a:r>
              <a:rPr lang="uk-UA" sz="2000" dirty="0" smtClean="0">
                <a:solidFill>
                  <a:schemeClr val="hlink"/>
                </a:solidFill>
              </a:rPr>
              <a:t>21</a:t>
            </a:r>
          </a:p>
          <a:p>
            <a:pPr marL="552450" indent="-552450">
              <a:buFont typeface="Wingdings" pitchFamily="2" charset="2"/>
              <a:buNone/>
            </a:pPr>
            <a:endParaRPr lang="uk-UA" sz="2000" dirty="0">
              <a:solidFill>
                <a:schemeClr val="hlink"/>
              </a:solidFill>
            </a:endParaRPr>
          </a:p>
          <a:p>
            <a:pPr marL="552450" indent="-552450"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5) √(3х+4)+х=2х		6) √(х+3)=</a:t>
            </a:r>
            <a:r>
              <a:rPr lang="uk-UA" sz="2000" dirty="0" smtClean="0">
                <a:solidFill>
                  <a:schemeClr val="hlink"/>
                </a:solidFill>
              </a:rPr>
              <a:t>9-х</a:t>
            </a:r>
          </a:p>
          <a:p>
            <a:pPr marL="552450" indent="-552450">
              <a:buFont typeface="Wingdings" pitchFamily="2" charset="2"/>
              <a:buNone/>
            </a:pPr>
            <a:endParaRPr lang="uk-UA" sz="2000" dirty="0">
              <a:solidFill>
                <a:schemeClr val="hlink"/>
              </a:solidFill>
            </a:endParaRPr>
          </a:p>
          <a:p>
            <a:pPr marL="552450" indent="-552450"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7) √(х+5)+1=х		8) 5√(х-2)=</a:t>
            </a:r>
            <a:r>
              <a:rPr lang="uk-UA" sz="2000" dirty="0" smtClean="0">
                <a:solidFill>
                  <a:schemeClr val="hlink"/>
                </a:solidFill>
              </a:rPr>
              <a:t>х+2</a:t>
            </a:r>
          </a:p>
          <a:p>
            <a:pPr marL="552450" indent="-552450">
              <a:buFont typeface="Wingdings" pitchFamily="2" charset="2"/>
              <a:buNone/>
            </a:pPr>
            <a:endParaRPr lang="uk-UA" sz="2000" dirty="0">
              <a:solidFill>
                <a:schemeClr val="hlink"/>
              </a:solidFill>
            </a:endParaRPr>
          </a:p>
          <a:p>
            <a:pPr marL="552450" indent="-552450"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9) √(х-1)*√(2х+6)=х+3	10) √(2х+15)=3√(х-1</a:t>
            </a:r>
            <a:r>
              <a:rPr lang="uk-UA" sz="2000" dirty="0" smtClean="0">
                <a:solidFill>
                  <a:schemeClr val="hlink"/>
                </a:solidFill>
              </a:rPr>
              <a:t>)</a:t>
            </a:r>
          </a:p>
          <a:p>
            <a:pPr marL="552450" indent="-552450">
              <a:buFont typeface="Wingdings" pitchFamily="2" charset="2"/>
              <a:buNone/>
            </a:pPr>
            <a:endParaRPr lang="uk-UA" sz="2000" dirty="0">
              <a:solidFill>
                <a:schemeClr val="hlink"/>
              </a:solidFill>
            </a:endParaRPr>
          </a:p>
          <a:p>
            <a:pPr marL="552450" indent="-552450">
              <a:buFont typeface="Wingdings" pitchFamily="2" charset="2"/>
              <a:buNone/>
            </a:pPr>
            <a:r>
              <a:rPr lang="uk-UA" sz="2000" dirty="0">
                <a:solidFill>
                  <a:schemeClr val="hlink"/>
                </a:solidFill>
              </a:rPr>
              <a:t>11) √(2х+5)+√(х-1)=8	12) √(х+5)+√(2х+8)=7</a:t>
            </a:r>
            <a:endParaRPr lang="ru-RU" sz="2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235</TotalTime>
  <Words>357</Words>
  <Application>Microsoft Office PowerPoint</Application>
  <PresentationFormat>Экран (4:3)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Verdana</vt:lpstr>
      <vt:lpstr>Wingdings</vt:lpstr>
      <vt:lpstr>Затмение</vt:lpstr>
      <vt:lpstr>Тема:  Розв`язання  ірраціональних рівнянь</vt:lpstr>
      <vt:lpstr>Тип заняття:  Практичне</vt:lpstr>
      <vt:lpstr>                       Мета:</vt:lpstr>
      <vt:lpstr>Актуалізація опорних знань</vt:lpstr>
      <vt:lpstr>Розв`язати рівняння:</vt:lpstr>
      <vt:lpstr>Розв`яжіть рівняння:</vt:lpstr>
      <vt:lpstr>Розв`язати рівняння:</vt:lpstr>
      <vt:lpstr>Розв`язати рівняння:</vt:lpstr>
      <vt:lpstr>Рішить рівняння:</vt:lpstr>
      <vt:lpstr>Домашнє завдання:</vt:lpstr>
    </vt:vector>
  </TitlesOfParts>
  <Company>SamForum.ws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Розв’язання ірраціональних рівнянь</dc:title>
  <dc:creator>SamLab.ws</dc:creator>
  <cp:lastModifiedBy>Наташа</cp:lastModifiedBy>
  <cp:revision>7</cp:revision>
  <dcterms:created xsi:type="dcterms:W3CDTF">2010-12-26T14:41:00Z</dcterms:created>
  <dcterms:modified xsi:type="dcterms:W3CDTF">2011-08-27T13:52:38Z</dcterms:modified>
</cp:coreProperties>
</file>