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0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6873-57A4-4AA4-8734-A166A8166505}" type="datetimeFigureOut">
              <a:rPr lang="ru-RU" smtClean="0"/>
              <a:pPr/>
              <a:t>27.08.2011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E553-267F-459A-ACCE-F51A000E32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6873-57A4-4AA4-8734-A166A8166505}" type="datetimeFigureOut">
              <a:rPr lang="ru-RU" smtClean="0"/>
              <a:pPr/>
              <a:t>27.08.2011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E553-267F-459A-ACCE-F51A000E32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6873-57A4-4AA4-8734-A166A8166505}" type="datetimeFigureOut">
              <a:rPr lang="ru-RU" smtClean="0"/>
              <a:pPr/>
              <a:t>27.08.2011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E553-267F-459A-ACCE-F51A000E32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6873-57A4-4AA4-8734-A166A8166505}" type="datetimeFigureOut">
              <a:rPr lang="ru-RU" smtClean="0"/>
              <a:pPr/>
              <a:t>27.08.2011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E553-267F-459A-ACCE-F51A000E32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6873-57A4-4AA4-8734-A166A8166505}" type="datetimeFigureOut">
              <a:rPr lang="ru-RU" smtClean="0"/>
              <a:pPr/>
              <a:t>27.08.2011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E553-267F-459A-ACCE-F51A000E32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6873-57A4-4AA4-8734-A166A8166505}" type="datetimeFigureOut">
              <a:rPr lang="ru-RU" smtClean="0"/>
              <a:pPr/>
              <a:t>27.08.2011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E553-267F-459A-ACCE-F51A000E32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6873-57A4-4AA4-8734-A166A8166505}" type="datetimeFigureOut">
              <a:rPr lang="ru-RU" smtClean="0"/>
              <a:pPr/>
              <a:t>27.08.2011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E553-267F-459A-ACCE-F51A000E32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6873-57A4-4AA4-8734-A166A8166505}" type="datetimeFigureOut">
              <a:rPr lang="ru-RU" smtClean="0"/>
              <a:pPr/>
              <a:t>27.08.2011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E553-267F-459A-ACCE-F51A000E32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6873-57A4-4AA4-8734-A166A8166505}" type="datetimeFigureOut">
              <a:rPr lang="ru-RU" smtClean="0"/>
              <a:pPr/>
              <a:t>27.08.2011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E553-267F-459A-ACCE-F51A000E32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6873-57A4-4AA4-8734-A166A8166505}" type="datetimeFigureOut">
              <a:rPr lang="ru-RU" smtClean="0"/>
              <a:pPr/>
              <a:t>27.08.2011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E553-267F-459A-ACCE-F51A000E32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6873-57A4-4AA4-8734-A166A8166505}" type="datetimeFigureOut">
              <a:rPr lang="ru-RU" smtClean="0"/>
              <a:pPr/>
              <a:t>27.08.2011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A1AE553-267F-459A-ACCE-F51A000E328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766873-57A4-4AA4-8734-A166A8166505}" type="datetimeFigureOut">
              <a:rPr lang="ru-RU" smtClean="0"/>
              <a:pPr/>
              <a:t>27.08.2011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1AE553-267F-459A-ACCE-F51A000E3286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20" y="3929066"/>
            <a:ext cx="7851648" cy="1828800"/>
          </a:xfrm>
        </p:spPr>
        <p:txBody>
          <a:bodyPr>
            <a:noAutofit/>
          </a:bodyPr>
          <a:lstStyle/>
          <a:p>
            <a:r>
              <a:rPr lang="uk-UA" sz="4400" dirty="0" smtClean="0"/>
              <a:t>ТЕМА: РОЗВ'ЯЗУВАННЯ СИСТЕМ ДВОХ ЛІНІЙНИХ РІВНЯНЬ З ДВОМА ЗМІННИМИ, СИСТЕМ ТРЬОХ ЛІНІЙНИХ РІВНЯНЬ З ТРЬОМА ЗМІННИМИ.</a:t>
            </a:r>
            <a:r>
              <a:rPr lang="ru-RU" sz="4400" dirty="0" smtClean="0"/>
              <a:t/>
            </a:r>
            <a:br>
              <a:rPr lang="ru-RU" sz="4400" dirty="0" smtClean="0"/>
            </a:br>
            <a:endParaRPr lang="ru-RU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 smtClean="0"/>
              <a:t>Розв</a:t>
            </a:r>
            <a:r>
              <a:rPr lang="en-US" dirty="0" smtClean="0"/>
              <a:t>’</a:t>
            </a:r>
            <a:r>
              <a:rPr lang="ru-RU" dirty="0" smtClean="0"/>
              <a:t>я</a:t>
            </a:r>
            <a:r>
              <a:rPr lang="uk-UA" dirty="0" err="1" smtClean="0"/>
              <a:t>жіть</a:t>
            </a:r>
            <a:r>
              <a:rPr lang="uk-UA" dirty="0" smtClean="0"/>
              <a:t> Системи рівнянь</a:t>
            </a:r>
            <a:endParaRPr lang="ru-RU" dirty="0"/>
          </a:p>
        </p:txBody>
      </p:sp>
      <p:pic>
        <p:nvPicPr>
          <p:cNvPr id="3074" name="Picture 2" descr="C:\Users\Администратор\Desktop\6321.jpg"/>
          <p:cNvPicPr>
            <a:picLocks noChangeAspect="1" noChangeArrowheads="1"/>
          </p:cNvPicPr>
          <p:nvPr/>
        </p:nvPicPr>
        <p:blipFill>
          <a:blip r:embed="rId2" cstate="print">
            <a:lum contrast="32000"/>
          </a:blip>
          <a:srcRect/>
          <a:stretch>
            <a:fillRect/>
          </a:stretch>
        </p:blipFill>
        <p:spPr bwMode="auto">
          <a:xfrm>
            <a:off x="1714480" y="3500438"/>
            <a:ext cx="5500726" cy="2021034"/>
          </a:xfrm>
          <a:prstGeom prst="rect">
            <a:avLst/>
          </a:prstGeom>
          <a:noFill/>
          <a:ln cmpd="sng">
            <a:solidFill>
              <a:schemeClr val="bg1"/>
            </a:solidFill>
            <a:prstDash val="lgDash"/>
          </a:ln>
          <a:effectLst>
            <a:outerShdw blurRad="647700" dist="254000" dir="2700000" sx="97000" sy="97000" algn="tl" rotWithShape="0">
              <a:prstClr val="black">
                <a:alpha val="86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Д/Завдання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err="1" smtClean="0"/>
              <a:t>Розв</a:t>
            </a:r>
            <a:r>
              <a:rPr lang="en-US" dirty="0" smtClean="0"/>
              <a:t>’</a:t>
            </a:r>
            <a:r>
              <a:rPr lang="uk-UA" dirty="0" err="1" smtClean="0"/>
              <a:t>язати</a:t>
            </a:r>
            <a:r>
              <a:rPr lang="uk-UA" dirty="0" smtClean="0"/>
              <a:t> систему рівнянь.</a:t>
            </a:r>
          </a:p>
          <a:p>
            <a:pPr algn="l"/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928794" y="4000504"/>
          <a:ext cx="1571636" cy="1098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1636"/>
              </a:tblGrid>
              <a:tr h="54943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x+10y=2</a:t>
                      </a:r>
                      <a:endParaRPr lang="ru-RU" sz="2800" dirty="0"/>
                    </a:p>
                  </a:txBody>
                  <a:tcPr/>
                </a:tc>
              </a:tr>
              <a:tr h="54943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</a:t>
                      </a:r>
                      <a:r>
                        <a:rPr lang="en-US" sz="2800" baseline="0" dirty="0" smtClean="0"/>
                        <a:t> -2y=1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143108" y="4572008"/>
          <a:ext cx="26191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</a:t>
                      </a:r>
                      <a:endParaRPr lang="ru-RU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643042" y="4000504"/>
          <a:ext cx="500066" cy="11033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66"/>
              </a:tblGrid>
              <a:tr h="1103306">
                <a:tc>
                  <a:txBody>
                    <a:bodyPr/>
                    <a:lstStyle/>
                    <a:p>
                      <a:r>
                        <a:rPr lang="ru-RU" sz="6600" dirty="0" smtClean="0"/>
                        <a:t>{</a:t>
                      </a:r>
                      <a:endParaRPr lang="ru-RU" sz="6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Тип Заняття 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i="1" u="sng" dirty="0" smtClean="0"/>
              <a:t>Практичне</a:t>
            </a:r>
            <a:endParaRPr lang="ru-RU" i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ctrTitle"/>
          </p:nvPr>
        </p:nvSpPr>
        <p:spPr>
          <a:xfrm>
            <a:off x="500034" y="3643314"/>
            <a:ext cx="7851648" cy="2882030"/>
          </a:xfrm>
        </p:spPr>
        <p:txBody>
          <a:bodyPr>
            <a:noAutofit/>
          </a:bodyPr>
          <a:lstStyle/>
          <a:p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МЕТА: </a:t>
            </a:r>
            <a:r>
              <a:rPr lang="uk-UA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дидактична:</a:t>
            </a:r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закріпити поняття системи рівнянь, розглянути різні методи їх розв'язування. " </a:t>
            </a:r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розвиваюча</a:t>
            </a:r>
            <a:r>
              <a:rPr lang="uk-UA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логічне мислення, пам'ять, усний рахунок,</a:t>
            </a:r>
            <a:b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виховна:</a:t>
            </a:r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раціональне мислення, розширяти кругозір</a:t>
            </a:r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476672"/>
            <a:ext cx="7851648" cy="936104"/>
          </a:xfrm>
        </p:spPr>
        <p:txBody>
          <a:bodyPr>
            <a:normAutofit/>
          </a:bodyPr>
          <a:lstStyle/>
          <a:p>
            <a:r>
              <a:rPr lang="ru-RU" sz="4800" dirty="0" err="1" smtClean="0"/>
              <a:t>Актуалізація</a:t>
            </a:r>
            <a:r>
              <a:rPr lang="ru-RU" sz="4800" dirty="0" smtClean="0"/>
              <a:t> </a:t>
            </a:r>
            <a:r>
              <a:rPr lang="ru-RU" sz="4800" dirty="0" err="1" smtClean="0"/>
              <a:t>опорних</a:t>
            </a:r>
            <a:r>
              <a:rPr lang="ru-RU" sz="4800" dirty="0" smtClean="0"/>
              <a:t> </a:t>
            </a:r>
            <a:r>
              <a:rPr lang="ru-RU" sz="4800" dirty="0" err="1" smtClean="0"/>
              <a:t>знань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1412776"/>
            <a:ext cx="7854696" cy="4968552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ru-RU" sz="3300" dirty="0" err="1" smtClean="0"/>
              <a:t>Що</a:t>
            </a:r>
            <a:r>
              <a:rPr lang="ru-RU" sz="3300" dirty="0" smtClean="0"/>
              <a:t> </a:t>
            </a:r>
            <a:r>
              <a:rPr lang="ru-RU" sz="3300" dirty="0" err="1" smtClean="0"/>
              <a:t>називається</a:t>
            </a:r>
            <a:r>
              <a:rPr lang="ru-RU" sz="3300" dirty="0" smtClean="0"/>
              <a:t> системой </a:t>
            </a:r>
            <a:r>
              <a:rPr lang="ru-RU" sz="3300" dirty="0" err="1" smtClean="0"/>
              <a:t>лінійних</a:t>
            </a:r>
            <a:r>
              <a:rPr lang="ru-RU" sz="3300" dirty="0" smtClean="0"/>
              <a:t> </a:t>
            </a:r>
            <a:r>
              <a:rPr lang="ru-RU" sz="3300" dirty="0" err="1" smtClean="0"/>
              <a:t>рівнянь</a:t>
            </a:r>
            <a:r>
              <a:rPr lang="ru-RU" sz="3300" dirty="0" smtClean="0"/>
              <a:t> </a:t>
            </a:r>
            <a:r>
              <a:rPr lang="ru-RU" sz="3300" dirty="0" err="1" smtClean="0"/>
              <a:t>з</a:t>
            </a:r>
            <a:r>
              <a:rPr lang="ru-RU" sz="3300" dirty="0" smtClean="0"/>
              <a:t> 2, 3 </a:t>
            </a:r>
            <a:r>
              <a:rPr lang="ru-RU" sz="3300" dirty="0" err="1" smtClean="0"/>
              <a:t>невідомими</a:t>
            </a:r>
            <a:r>
              <a:rPr lang="ru-RU" sz="3300" dirty="0" smtClean="0"/>
              <a:t>?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3300" dirty="0" err="1" smtClean="0"/>
              <a:t>Що</a:t>
            </a:r>
            <a:r>
              <a:rPr lang="ru-RU" sz="3300" dirty="0" smtClean="0"/>
              <a:t> </a:t>
            </a:r>
            <a:r>
              <a:rPr lang="ru-RU" sz="3300" dirty="0" err="1" smtClean="0"/>
              <a:t>називається</a:t>
            </a:r>
            <a:r>
              <a:rPr lang="ru-RU" sz="3300" dirty="0" smtClean="0"/>
              <a:t> основною матрицею, матрицею </a:t>
            </a:r>
            <a:r>
              <a:rPr lang="ru-RU" sz="3300" dirty="0" err="1" smtClean="0"/>
              <a:t>невідомих</a:t>
            </a:r>
            <a:r>
              <a:rPr lang="ru-RU" sz="3300" dirty="0" smtClean="0"/>
              <a:t>, </a:t>
            </a:r>
            <a:r>
              <a:rPr lang="ru-RU" sz="3300" dirty="0" err="1" smtClean="0"/>
              <a:t>матрицею</a:t>
            </a:r>
            <a:r>
              <a:rPr lang="ru-RU" sz="3300" dirty="0" smtClean="0"/>
              <a:t> </a:t>
            </a:r>
            <a:r>
              <a:rPr lang="ru-RU" sz="3300" dirty="0" err="1" smtClean="0"/>
              <a:t>вільних</a:t>
            </a:r>
            <a:r>
              <a:rPr lang="ru-RU" sz="3300" dirty="0" smtClean="0"/>
              <a:t> </a:t>
            </a:r>
            <a:r>
              <a:rPr lang="ru-RU" sz="3300" dirty="0" err="1" smtClean="0"/>
              <a:t>членів</a:t>
            </a:r>
            <a:r>
              <a:rPr lang="ru-RU" sz="3300" dirty="0" smtClean="0"/>
              <a:t>?</a:t>
            </a:r>
          </a:p>
          <a:p>
            <a:pPr marL="514350" indent="-514350" algn="l">
              <a:buFont typeface="+mj-lt"/>
              <a:buAutoNum type="arabicPeriod"/>
            </a:pPr>
            <a:r>
              <a:rPr lang="uk-UA" sz="3300" dirty="0" smtClean="0"/>
              <a:t>Що називається розв'язком системи?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3300" dirty="0" err="1" smtClean="0"/>
              <a:t>Що</a:t>
            </a:r>
            <a:r>
              <a:rPr lang="ru-RU" sz="3300" dirty="0" smtClean="0"/>
              <a:t> </a:t>
            </a:r>
            <a:r>
              <a:rPr lang="ru-RU" sz="3300" dirty="0" err="1" smtClean="0"/>
              <a:t>називається</a:t>
            </a:r>
            <a:r>
              <a:rPr lang="ru-RU" sz="3300" dirty="0" smtClean="0"/>
              <a:t> </a:t>
            </a:r>
            <a:r>
              <a:rPr lang="ru-RU" sz="3300" dirty="0" err="1" smtClean="0"/>
              <a:t>сумісной</a:t>
            </a:r>
            <a:r>
              <a:rPr lang="ru-RU" sz="3300" dirty="0" smtClean="0"/>
              <a:t> та </a:t>
            </a:r>
            <a:r>
              <a:rPr lang="ru-RU" sz="3300" dirty="0" err="1" smtClean="0"/>
              <a:t>несумісной</a:t>
            </a:r>
            <a:r>
              <a:rPr lang="ru-RU" sz="3300" dirty="0" smtClean="0"/>
              <a:t> системой? 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3300" dirty="0" err="1" smtClean="0"/>
              <a:t>Що</a:t>
            </a:r>
            <a:r>
              <a:rPr lang="ru-RU" sz="3300" dirty="0" smtClean="0"/>
              <a:t> </a:t>
            </a:r>
            <a:r>
              <a:rPr lang="ru-RU" sz="3300" dirty="0" err="1" smtClean="0"/>
              <a:t>називається</a:t>
            </a:r>
            <a:r>
              <a:rPr lang="ru-RU" sz="3300" dirty="0" smtClean="0"/>
              <a:t> </a:t>
            </a:r>
            <a:r>
              <a:rPr lang="ru-RU" sz="3300" dirty="0" err="1" smtClean="0"/>
              <a:t>визначеной</a:t>
            </a:r>
            <a:r>
              <a:rPr lang="ru-RU" sz="3300" dirty="0" smtClean="0"/>
              <a:t> та </a:t>
            </a:r>
            <a:r>
              <a:rPr lang="ru-RU" sz="3300" dirty="0" err="1" smtClean="0"/>
              <a:t>невизначеной</a:t>
            </a:r>
            <a:r>
              <a:rPr lang="ru-RU" sz="3300" dirty="0" smtClean="0"/>
              <a:t> системой?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3300" dirty="0" err="1" smtClean="0"/>
              <a:t>Що</a:t>
            </a:r>
            <a:r>
              <a:rPr lang="ru-RU" sz="3300" dirty="0" smtClean="0"/>
              <a:t> </a:t>
            </a:r>
            <a:r>
              <a:rPr lang="ru-RU" sz="3300" dirty="0" err="1" smtClean="0"/>
              <a:t>називається</a:t>
            </a:r>
            <a:r>
              <a:rPr lang="ru-RU" sz="3300" dirty="0" smtClean="0"/>
              <a:t> </a:t>
            </a:r>
            <a:r>
              <a:rPr lang="ru-RU" sz="3300" dirty="0" err="1" smtClean="0"/>
              <a:t>часним</a:t>
            </a:r>
            <a:r>
              <a:rPr lang="ru-RU" sz="3300" dirty="0" smtClean="0"/>
              <a:t> та </a:t>
            </a:r>
            <a:r>
              <a:rPr lang="ru-RU" sz="3300" dirty="0" err="1" smtClean="0"/>
              <a:t>загальним</a:t>
            </a:r>
            <a:r>
              <a:rPr lang="ru-RU" sz="3300" dirty="0" smtClean="0"/>
              <a:t> </a:t>
            </a:r>
            <a:r>
              <a:rPr lang="ru-RU" sz="3300" dirty="0" err="1" smtClean="0"/>
              <a:t>розв'язком</a:t>
            </a:r>
            <a:r>
              <a:rPr lang="ru-RU" sz="3300" dirty="0" smtClean="0"/>
              <a:t> </a:t>
            </a:r>
            <a:r>
              <a:rPr lang="ru-RU" sz="3300" dirty="0" err="1" smtClean="0"/>
              <a:t>системи</a:t>
            </a:r>
            <a:r>
              <a:rPr lang="ru-RU" sz="3300" dirty="0" smtClean="0"/>
              <a:t>?</a:t>
            </a:r>
          </a:p>
          <a:p>
            <a:pPr marL="514350" indent="-514350" algn="l">
              <a:buFont typeface="+mj-lt"/>
              <a:buAutoNum type="arabicPeriod"/>
            </a:pPr>
            <a:r>
              <a:rPr lang="uk-UA" sz="3300" dirty="0" smtClean="0"/>
              <a:t> Формули </a:t>
            </a:r>
            <a:r>
              <a:rPr lang="uk-UA" sz="3300" dirty="0" err="1" smtClean="0"/>
              <a:t>Крамера</a:t>
            </a:r>
            <a:r>
              <a:rPr lang="uk-UA" sz="3300" dirty="0" smtClean="0"/>
              <a:t>.</a:t>
            </a:r>
          </a:p>
          <a:p>
            <a:pPr algn="l"/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Усно обчислити.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uk-UA" dirty="0" smtClean="0"/>
          </a:p>
          <a:p>
            <a:pPr algn="l"/>
            <a:r>
              <a:rPr lang="uk-UA" dirty="0" smtClean="0"/>
              <a:t>1)	      2)	          3)              4)		    5)		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000100" y="3571876"/>
          <a:ext cx="47623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16"/>
                <a:gridCol w="238116"/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428860" y="3571876"/>
          <a:ext cx="47623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16"/>
                <a:gridCol w="238116"/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857620" y="3571876"/>
          <a:ext cx="47623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16"/>
                <a:gridCol w="238116"/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286380" y="3571876"/>
          <a:ext cx="47623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16"/>
                <a:gridCol w="238116"/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6786578" y="3571876"/>
          <a:ext cx="47623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16"/>
                <a:gridCol w="238116"/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500042"/>
            <a:ext cx="7851648" cy="1828800"/>
          </a:xfrm>
        </p:spPr>
        <p:txBody>
          <a:bodyPr>
            <a:normAutofit/>
          </a:bodyPr>
          <a:lstStyle/>
          <a:p>
            <a:r>
              <a:rPr lang="uk-UA" sz="4400" dirty="0" err="1" smtClean="0"/>
              <a:t>Розв</a:t>
            </a:r>
            <a:r>
              <a:rPr lang="en-US" sz="4400" dirty="0" smtClean="0"/>
              <a:t>’</a:t>
            </a:r>
            <a:r>
              <a:rPr lang="uk-UA" sz="4400" dirty="0" err="1" smtClean="0"/>
              <a:t>язаня</a:t>
            </a:r>
            <a:r>
              <a:rPr lang="uk-UA" sz="4400" dirty="0" smtClean="0"/>
              <a:t> тренувальних вправ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2571744"/>
            <a:ext cx="7854696" cy="3000396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uk-UA" dirty="0" smtClean="0"/>
              <a:t>При якому значені к система двох лінійних рівнянь с двома невідомими має 1 рішення,  не </a:t>
            </a:r>
            <a:r>
              <a:rPr lang="uk-UA" dirty="0" err="1" smtClean="0"/>
              <a:t>мае</a:t>
            </a:r>
            <a:r>
              <a:rPr lang="uk-UA" dirty="0" smtClean="0"/>
              <a:t> рішень, Безліч рішень.</a:t>
            </a:r>
            <a:endParaRPr lang="en-US" dirty="0" smtClean="0"/>
          </a:p>
          <a:p>
            <a:pPr marL="514350" indent="-514350" algn="l"/>
            <a:endParaRPr lang="en-US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7572396" y="4071942"/>
          <a:ext cx="138109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0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x3+4y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 = 17</a:t>
                      </a:r>
                      <a:endParaRPr lang="ru-RU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4x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 +</a:t>
                      </a:r>
                      <a:r>
                        <a:rPr lang="en-US" i="1" baseline="0" dirty="0" err="1" smtClean="0">
                          <a:latin typeface="Adobe Caslon Pro" pitchFamily="18" charset="0"/>
                        </a:rPr>
                        <a:t>ky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 = 4</a:t>
                      </a:r>
                      <a:endParaRPr lang="ru-RU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7215206" y="3857628"/>
          <a:ext cx="1000132" cy="1531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132"/>
              </a:tblGrid>
              <a:tr h="1531934">
                <a:tc>
                  <a:txBody>
                    <a:bodyPr/>
                    <a:lstStyle/>
                    <a:p>
                      <a:r>
                        <a:rPr lang="ru-RU" sz="6600" dirty="0" smtClean="0"/>
                        <a:t>{</a:t>
                      </a:r>
                      <a:endParaRPr lang="ru-RU" sz="6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857232"/>
            <a:ext cx="7851648" cy="1828800"/>
          </a:xfrm>
        </p:spPr>
        <p:txBody>
          <a:bodyPr/>
          <a:lstStyle/>
          <a:p>
            <a:r>
              <a:rPr lang="ru-RU" dirty="0" err="1" smtClean="0"/>
              <a:t>Розв</a:t>
            </a:r>
            <a:r>
              <a:rPr lang="en-US" dirty="0" smtClean="0"/>
              <a:t>’</a:t>
            </a:r>
            <a:r>
              <a:rPr lang="ru-RU" dirty="0" err="1" smtClean="0"/>
              <a:t>язат</a:t>
            </a:r>
            <a:r>
              <a:rPr lang="uk-UA" dirty="0" smtClean="0"/>
              <a:t>и рівняння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uk-UA" dirty="0" smtClean="0"/>
              <a:t>1)</a:t>
            </a:r>
            <a:r>
              <a:rPr lang="en-US" i="1" dirty="0" smtClean="0">
                <a:latin typeface="Adobe Caslon Pro" pitchFamily="18" charset="0"/>
              </a:rPr>
              <a:t>x +         = 0				2) x +             =0</a:t>
            </a:r>
          </a:p>
          <a:p>
            <a:pPr algn="l"/>
            <a:endParaRPr lang="en-US" i="1" dirty="0" smtClean="0">
              <a:latin typeface="Adobe Caslon Pro" pitchFamily="18" charset="0"/>
            </a:endParaRPr>
          </a:p>
          <a:p>
            <a:pPr algn="l"/>
            <a:r>
              <a:rPr lang="en-US" i="1" dirty="0" smtClean="0">
                <a:latin typeface="Adobe Caslon Pro" pitchFamily="18" charset="0"/>
              </a:rPr>
              <a:t>3)                    = 	4)                  +             -7x        =3</a:t>
            </a:r>
            <a:endParaRPr lang="ru-RU" i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142976" y="3071810"/>
          <a:ext cx="64294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190"/>
                <a:gridCol w="2857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2x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929322" y="2928934"/>
          <a:ext cx="833422" cy="103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711"/>
                <a:gridCol w="416711"/>
              </a:tblGrid>
              <a:tr h="37852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53344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  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928662" y="4000504"/>
          <a:ext cx="140492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463"/>
                <a:gridCol w="7024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  15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-x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1     5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2500298" y="4000504"/>
          <a:ext cx="47623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16"/>
                <a:gridCol w="2381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571868" y="4071942"/>
          <a:ext cx="13573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661"/>
                <a:gridCol w="6786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 +3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143504" y="4071942"/>
          <a:ext cx="90486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430"/>
                <a:gridCol w="4524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5x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6572264" y="4000504"/>
          <a:ext cx="47623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16"/>
                <a:gridCol w="2381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За </a:t>
            </a:r>
            <a:r>
              <a:rPr lang="ru-RU" sz="4000" dirty="0" err="1" smtClean="0"/>
              <a:t>допомогою</a:t>
            </a:r>
            <a:r>
              <a:rPr lang="ru-RU" sz="4000" dirty="0" smtClean="0"/>
              <a:t> </a:t>
            </a:r>
            <a:r>
              <a:rPr lang="ru-RU" sz="4000" dirty="0" err="1" smtClean="0"/>
              <a:t>визначників</a:t>
            </a:r>
            <a:r>
              <a:rPr lang="ru-RU" sz="4000" dirty="0" smtClean="0"/>
              <a:t> </a:t>
            </a:r>
            <a:r>
              <a:rPr lang="ru-RU" sz="4000" dirty="0" err="1" smtClean="0"/>
              <a:t>розв</a:t>
            </a:r>
            <a:r>
              <a:rPr lang="en-US" sz="4000" dirty="0" smtClean="0"/>
              <a:t>’</a:t>
            </a:r>
            <a:r>
              <a:rPr lang="ru-RU" sz="4000" dirty="0" err="1" smtClean="0"/>
              <a:t>яжіть</a:t>
            </a:r>
            <a:r>
              <a:rPr lang="ru-RU" sz="4000" dirty="0" smtClean="0"/>
              <a:t> </a:t>
            </a:r>
            <a:r>
              <a:rPr lang="ru-RU" sz="4000" dirty="0" err="1" smtClean="0"/>
              <a:t>системи</a:t>
            </a:r>
            <a:r>
              <a:rPr lang="ru-RU" sz="4000" dirty="0" smtClean="0"/>
              <a:t> </a:t>
            </a:r>
            <a:r>
              <a:rPr lang="ru-RU" sz="4000" dirty="0" err="1" smtClean="0"/>
              <a:t>двох</a:t>
            </a:r>
            <a:r>
              <a:rPr lang="ru-RU" sz="4000" dirty="0" smtClean="0"/>
              <a:t> </a:t>
            </a:r>
            <a:r>
              <a:rPr lang="ru-RU" sz="4000" dirty="0" err="1" smtClean="0"/>
              <a:t>лінійних</a:t>
            </a:r>
            <a:r>
              <a:rPr lang="ru-RU" sz="4000" dirty="0" smtClean="0"/>
              <a:t> </a:t>
            </a:r>
            <a:r>
              <a:rPr lang="ru-RU" sz="4000" dirty="0" err="1" smtClean="0"/>
              <a:t>рівнянь</a:t>
            </a:r>
            <a:r>
              <a:rPr lang="ru-RU" sz="4000" dirty="0" smtClean="0"/>
              <a:t> </a:t>
            </a:r>
            <a:r>
              <a:rPr lang="ru-RU" sz="4000" dirty="0" err="1" smtClean="0"/>
              <a:t>з</a:t>
            </a:r>
            <a:r>
              <a:rPr lang="ru-RU" sz="4000" dirty="0" smtClean="0"/>
              <a:t> </a:t>
            </a:r>
            <a:r>
              <a:rPr lang="ru-RU" sz="4000" dirty="0" err="1" smtClean="0"/>
              <a:t>двома</a:t>
            </a:r>
            <a:r>
              <a:rPr lang="ru-RU" sz="4000" dirty="0" smtClean="0"/>
              <a:t> </a:t>
            </a:r>
            <a:r>
              <a:rPr lang="ru-RU" sz="4000" dirty="0" err="1" smtClean="0"/>
              <a:t>невідомими</a:t>
            </a:r>
            <a:r>
              <a:rPr lang="ru-RU" sz="4000" dirty="0" smtClean="0"/>
              <a:t> </a:t>
            </a:r>
            <a:endParaRPr lang="ru-RU" sz="4000" dirty="0"/>
          </a:p>
        </p:txBody>
      </p:sp>
      <p:pic>
        <p:nvPicPr>
          <p:cNvPr id="1026" name="Picture 2" descr="C:\Users\Администратор\Desktop\002.jpg"/>
          <p:cNvPicPr>
            <a:picLocks noChangeAspect="1" noChangeArrowheads="1"/>
          </p:cNvPicPr>
          <p:nvPr/>
        </p:nvPicPr>
        <p:blipFill>
          <a:blip r:embed="rId2" cstate="print">
            <a:lum bright="16000" contrast="100000"/>
          </a:blip>
          <a:srcRect/>
          <a:stretch>
            <a:fillRect/>
          </a:stretch>
        </p:blipFill>
        <p:spPr bwMode="auto">
          <a:xfrm>
            <a:off x="2428860" y="3286124"/>
            <a:ext cx="4484706" cy="3298252"/>
          </a:xfrm>
          <a:prstGeom prst="rect">
            <a:avLst/>
          </a:prstGeom>
          <a:noFill/>
          <a:ln cmpd="sng">
            <a:solidFill>
              <a:schemeClr val="tx1"/>
            </a:solidFill>
            <a:prstDash val="lgDash"/>
          </a:ln>
          <a:effectLst>
            <a:outerShdw blurRad="596900" dist="254000" dir="2460000" algn="t" rotWithShape="0">
              <a:prstClr val="black">
                <a:alpha val="44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Знайдіть рішення систем двох однорідних рівнянь з двома невідомими.</a:t>
            </a:r>
            <a:endParaRPr lang="ru-RU" dirty="0"/>
          </a:p>
        </p:txBody>
      </p:sp>
      <p:pic>
        <p:nvPicPr>
          <p:cNvPr id="2050" name="Picture 2" descr="C:\Users\Администратор\Desktop\wqewe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714752"/>
            <a:ext cx="6572296" cy="1991605"/>
          </a:xfrm>
          <a:prstGeom prst="rect">
            <a:avLst/>
          </a:prstGeom>
          <a:noFill/>
          <a:ln cmpd="sng">
            <a:solidFill>
              <a:schemeClr val="tx1"/>
            </a:solidFill>
            <a:prstDash val="lgDash"/>
          </a:ln>
          <a:effectLst>
            <a:outerShdw blurRad="546100" dist="279400" dir="4200000" sx="101000" sy="101000" algn="ctr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4F4F4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102</TotalTime>
  <Words>241</Words>
  <Application>Microsoft Office PowerPoint</Application>
  <PresentationFormat>Экран (4:3)</PresentationFormat>
  <Paragraphs>79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Поток</vt:lpstr>
      <vt:lpstr>ТЕМА: РОЗВ'ЯЗУВАННЯ СИСТЕМ ДВОХ ЛІНІЙНИХ РІВНЯНЬ З ДВОМА ЗМІННИМИ, СИСТЕМ ТРЬОХ ЛІНІЙНИХ РІВНЯНЬ З ТРЬОМА ЗМІННИМИ. </vt:lpstr>
      <vt:lpstr>Тип Заняття  Практичне</vt:lpstr>
      <vt:lpstr>МЕТА: дидактична: закріпити поняття системи рівнянь, розглянути різні методи їх розв'язування. "   розвиваюча: логічне мислення, пам'ять, усний рахунок,   виховна: раціональне мислення, розширяти кругозір. </vt:lpstr>
      <vt:lpstr>Актуалізація опорних знань</vt:lpstr>
      <vt:lpstr>Усно обчислити.</vt:lpstr>
      <vt:lpstr>Розв’язаня тренувальних вправ</vt:lpstr>
      <vt:lpstr>Розв’язати рівняння</vt:lpstr>
      <vt:lpstr>За допомогою визначників розв’яжіть системи двох лінійних рівнянь з двома невідомими </vt:lpstr>
      <vt:lpstr>Знайдіть рішення систем двох однорідних рівнянь з двома невідомими.</vt:lpstr>
      <vt:lpstr>Розв’яжіть Системи рівнянь</vt:lpstr>
      <vt:lpstr>Д/Завдання </vt:lpstr>
    </vt:vector>
  </TitlesOfParts>
  <Company>DNA Project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 Заняття Практичне</dc:title>
  <dc:creator>DNA7 X64</dc:creator>
  <cp:lastModifiedBy>Наташа</cp:lastModifiedBy>
  <cp:revision>12</cp:revision>
  <dcterms:created xsi:type="dcterms:W3CDTF">2010-12-13T13:37:06Z</dcterms:created>
  <dcterms:modified xsi:type="dcterms:W3CDTF">2011-08-27T13:56:45Z</dcterms:modified>
</cp:coreProperties>
</file>