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61" d="100"/>
          <a:sy n="61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6B2B10A-0635-4F64-A9CA-C293C964E4C2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B943116-E756-4616-8A35-6E98CE35E9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A55D293-64B7-4B43-9A78-47141AEA950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B329-24B6-47DF-9960-D744C51B4EF5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9F98B-7AB4-46F5-9746-0AB49C2CF7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D5E5F-B150-481D-8DA8-286296B33B19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74314-20F8-467A-9DDB-48AFAED70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DFA1E-9D49-4009-AA5B-DA874B9313C2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CCD8D-D0E1-4667-8951-C8525A5A66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6ECC-0ECE-42AF-B74D-115C93B8B2DB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C6B6D-F67D-41A5-BA04-14D061AC76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38E33-E8C1-453D-9896-3BBD8CC61399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FE0E-9989-4385-9BEC-A2BD1F3B6E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ADBBC-1D31-45E1-A006-DF6E2DAB51DC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1B5E-11D9-4F87-B529-F37A1C2251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E6671-51B4-4667-88BD-854D5BF7B974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4BFE2-6E6D-4399-B322-65AE68DC72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74DF-A599-4F45-8C61-C37604ADA90F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A26FA-7C1C-404D-883E-FB909EB78C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48480-1BB5-44E1-B873-2908F62C902E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86766-D2D9-44BA-A679-A0859EF186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7A7B-8668-40A5-80BD-E3AB5FE5CF8A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A0EC0-2898-4B62-8D36-DED2AC49B1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D8784-8FA4-4587-A712-3241744A6E58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48DF2-56D5-4CE5-82A8-E57B086499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009542-555C-4C71-BAA8-FA1C457AABAD}" type="datetimeFigureOut">
              <a:rPr lang="ru-RU"/>
              <a:pPr>
                <a:defRPr/>
              </a:pPr>
              <a:t>27.08.2011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B907FA-C40C-433E-AFAE-C475A48B71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98" r:id="rId9"/>
    <p:sldLayoutId id="2147483689" r:id="rId10"/>
    <p:sldLayoutId id="214748368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77748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800" dirty="0" smtClean="0"/>
              <a:t>Т</a:t>
            </a:r>
            <a:r>
              <a:rPr lang="uk-UA" sz="4800" dirty="0" smtClean="0"/>
              <a:t>ЕМА</a:t>
            </a:r>
            <a:r>
              <a:rPr lang="uk-UA" sz="4800" dirty="0" smtClean="0"/>
              <a:t>:</a:t>
            </a:r>
            <a:br>
              <a:rPr lang="uk-UA" sz="4800" dirty="0" smtClean="0"/>
            </a:br>
            <a:r>
              <a:rPr lang="uk-UA" sz="4800" dirty="0" smtClean="0"/>
              <a:t/>
            </a:r>
            <a:br>
              <a:rPr lang="uk-UA" sz="4800" dirty="0" smtClean="0"/>
            </a:br>
            <a:r>
              <a:rPr lang="uk-UA" sz="4800" dirty="0" smtClean="0"/>
              <a:t>Розв'язування </a:t>
            </a:r>
            <a:r>
              <a:rPr lang="uk-UA" sz="4800" dirty="0" smtClean="0"/>
              <a:t>лінійних та квадратних нерівностей.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229600" cy="1143000"/>
          </a:xfrm>
        </p:spPr>
        <p:txBody>
          <a:bodyPr/>
          <a:lstStyle/>
          <a:p>
            <a:r>
              <a:rPr lang="uk-UA" dirty="0" smtClean="0"/>
              <a:t>ТОЧКИ </a:t>
            </a:r>
            <a:r>
              <a:rPr lang="en-US" dirty="0" smtClean="0"/>
              <a:t>n-</a:t>
            </a:r>
            <a:r>
              <a:rPr lang="uk-UA" dirty="0" smtClean="0"/>
              <a:t>ї КРАТНОСТІ</a:t>
            </a:r>
            <a:endParaRPr lang="ru-RU" dirty="0" smtClean="0"/>
          </a:p>
        </p:txBody>
      </p:sp>
      <p:sp>
        <p:nvSpPr>
          <p:cNvPr id="24578" name="Содержимое 2"/>
          <p:cNvSpPr>
            <a:spLocks noGrp="1"/>
          </p:cNvSpPr>
          <p:nvPr>
            <p:ph idx="1"/>
          </p:nvPr>
        </p:nvSpPr>
        <p:spPr>
          <a:xfrm>
            <a:off x="428625" y="1643063"/>
            <a:ext cx="8229600" cy="45259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uk-UA" dirty="0" smtClean="0"/>
              <a:t>Розв'язати нерівності:</a:t>
            </a:r>
          </a:p>
          <a:p>
            <a:pPr>
              <a:buFont typeface="Wingdings 2" pitchFamily="18" charset="2"/>
              <a:buNone/>
            </a:pPr>
            <a:r>
              <a:rPr lang="uk-UA" sz="2800" dirty="0" smtClean="0"/>
              <a:t>1) 5(х-1)-х(7-х)</a:t>
            </a:r>
            <a:r>
              <a:rPr lang="ru-RU" sz="2800" dirty="0" smtClean="0"/>
              <a:t>‹</a:t>
            </a:r>
            <a:r>
              <a:rPr lang="uk-UA" sz="2800" dirty="0" smtClean="0"/>
              <a:t>0;	</a:t>
            </a:r>
          </a:p>
          <a:p>
            <a:pPr>
              <a:buFont typeface="Wingdings 2" pitchFamily="18" charset="2"/>
              <a:buNone/>
            </a:pPr>
            <a:r>
              <a:rPr lang="uk-UA" dirty="0" smtClean="0"/>
              <a:t>2) (Х-3)</a:t>
            </a:r>
            <a:r>
              <a:rPr lang="uk-UA" baseline="30000" dirty="0" smtClean="0"/>
              <a:t>2</a:t>
            </a:r>
            <a:r>
              <a:rPr lang="ru-RU" dirty="0" smtClean="0"/>
              <a:t> ‹ Х ( Х+2)+3;</a:t>
            </a:r>
          </a:p>
          <a:p>
            <a:pPr>
              <a:buFont typeface="Wingdings 2" pitchFamily="18" charset="2"/>
              <a:buNone/>
            </a:pPr>
            <a:r>
              <a:rPr lang="ru-RU" dirty="0" smtClean="0"/>
              <a:t>3)((3-2х)</a:t>
            </a:r>
            <a:r>
              <a:rPr lang="en-US" dirty="0" smtClean="0"/>
              <a:t>/5)+8</a:t>
            </a:r>
            <a:r>
              <a:rPr lang="en-US" dirty="0" smtClean="0">
                <a:latin typeface="Times New Roman"/>
                <a:cs typeface="Times New Roman"/>
              </a:rPr>
              <a:t>›</a:t>
            </a:r>
            <a:r>
              <a:rPr lang="ru-RU" dirty="0" smtClean="0">
                <a:latin typeface="Times New Roman"/>
                <a:cs typeface="Times New Roman"/>
              </a:rPr>
              <a:t>(</a:t>
            </a:r>
            <a:r>
              <a:rPr lang="en-US" dirty="0" smtClean="0">
                <a:latin typeface="Times New Roman"/>
                <a:cs typeface="Times New Roman"/>
              </a:rPr>
              <a:t>(5</a:t>
            </a:r>
            <a:r>
              <a:rPr lang="ru-RU" dirty="0" smtClean="0">
                <a:latin typeface="Times New Roman"/>
                <a:cs typeface="Times New Roman"/>
              </a:rPr>
              <a:t>х+2)</a:t>
            </a:r>
            <a:r>
              <a:rPr lang="en-US" dirty="0" smtClean="0">
                <a:latin typeface="Times New Roman"/>
                <a:cs typeface="Times New Roman"/>
              </a:rPr>
              <a:t>/</a:t>
            </a:r>
            <a:r>
              <a:rPr lang="ru-RU" dirty="0" smtClean="0">
                <a:latin typeface="Times New Roman"/>
                <a:cs typeface="Times New Roman"/>
              </a:rPr>
              <a:t>2)-</a:t>
            </a:r>
            <a:r>
              <a:rPr lang="ru-RU" dirty="0" err="1" smtClean="0">
                <a:latin typeface="Times New Roman"/>
                <a:cs typeface="Times New Roman"/>
              </a:rPr>
              <a:t>х</a:t>
            </a:r>
            <a:endParaRPr lang="ru-RU" dirty="0" smtClean="0"/>
          </a:p>
          <a:p>
            <a:pPr>
              <a:buFont typeface="Wingdings 2" pitchFamily="18" charset="2"/>
              <a:buNone/>
            </a:pPr>
            <a:r>
              <a:rPr lang="ru-RU" dirty="0" smtClean="0"/>
              <a:t>4)5-(Х</a:t>
            </a:r>
            <a:r>
              <a:rPr lang="en-US" dirty="0" smtClean="0"/>
              <a:t> /</a:t>
            </a:r>
            <a:r>
              <a:rPr lang="ru-RU" dirty="0" smtClean="0"/>
              <a:t>3)</a:t>
            </a:r>
            <a:r>
              <a:rPr lang="ru-RU" dirty="0" smtClean="0">
                <a:latin typeface="Times New Roman"/>
                <a:cs typeface="Times New Roman"/>
              </a:rPr>
              <a:t>‹</a:t>
            </a:r>
            <a:r>
              <a:rPr lang="en-US" dirty="0" smtClean="0">
                <a:latin typeface="Times New Roman"/>
                <a:cs typeface="Times New Roman"/>
              </a:rPr>
              <a:t>(7/</a:t>
            </a:r>
            <a:r>
              <a:rPr lang="ru-RU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ru-RU" dirty="0" smtClean="0">
                <a:latin typeface="Times New Roman"/>
                <a:cs typeface="Times New Roman"/>
              </a:rPr>
              <a:t>-((4х+1)</a:t>
            </a:r>
            <a:r>
              <a:rPr lang="en-US" dirty="0" smtClean="0">
                <a:latin typeface="Times New Roman"/>
                <a:cs typeface="Times New Roman"/>
              </a:rPr>
              <a:t>/</a:t>
            </a:r>
            <a:r>
              <a:rPr lang="ru-RU" dirty="0" smtClean="0">
                <a:latin typeface="Times New Roman"/>
                <a:cs typeface="Times New Roman"/>
              </a:rPr>
              <a:t>8</a:t>
            </a:r>
            <a:endParaRPr lang="ru-RU" dirty="0" smtClean="0"/>
          </a:p>
          <a:p>
            <a:pPr>
              <a:buFont typeface="Wingdings 2" pitchFamily="18" charset="2"/>
              <a:buNone/>
            </a:pPr>
            <a:endParaRPr lang="ru-RU" dirty="0" smtClean="0"/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4586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4589" name="Rectangle 9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 Розв'язати нерівність:</a:t>
            </a:r>
            <a:endParaRPr lang="ru-RU" smtClean="0"/>
          </a:p>
        </p:txBody>
      </p:sp>
      <p:sp>
        <p:nvSpPr>
          <p:cNvPr id="25602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ru-RU" sz="2800" dirty="0" smtClean="0"/>
              <a:t>1) х</a:t>
            </a:r>
            <a:r>
              <a:rPr lang="ru-RU" sz="2800" baseline="30000" dirty="0" smtClean="0"/>
              <a:t>2</a:t>
            </a:r>
            <a:r>
              <a:rPr lang="ru-RU" sz="2800" dirty="0" smtClean="0"/>
              <a:t>+х-6</a:t>
            </a:r>
            <a:r>
              <a:rPr lang="ru-RU" sz="2800" dirty="0" smtClean="0"/>
              <a:t>≥0;                          </a:t>
            </a:r>
            <a:r>
              <a:rPr lang="ru-RU" sz="2800" dirty="0" smtClean="0"/>
              <a:t>2)х</a:t>
            </a:r>
            <a:r>
              <a:rPr lang="ru-RU" sz="2800" baseline="30000" dirty="0" smtClean="0"/>
              <a:t>2</a:t>
            </a:r>
            <a:r>
              <a:rPr lang="ru-RU" sz="2800" dirty="0" smtClean="0"/>
              <a:t>-2х+3</a:t>
            </a:r>
            <a:r>
              <a:rPr lang="ru-RU" sz="2800" dirty="0" smtClean="0"/>
              <a:t>≥0</a:t>
            </a:r>
            <a:r>
              <a:rPr lang="ru-RU" sz="2800" dirty="0" smtClean="0"/>
              <a:t>;</a:t>
            </a:r>
          </a:p>
          <a:p>
            <a:pPr algn="just">
              <a:buFont typeface="Wingdings 2" pitchFamily="18" charset="2"/>
              <a:buNone/>
            </a:pPr>
            <a:endParaRPr lang="ru-RU" sz="2800" dirty="0" smtClean="0"/>
          </a:p>
          <a:p>
            <a:pPr algn="just">
              <a:buFont typeface="Wingdings 2" pitchFamily="18" charset="2"/>
              <a:buNone/>
            </a:pPr>
            <a:r>
              <a:rPr lang="ru-RU" sz="2800" dirty="0" smtClean="0"/>
              <a:t>3)3х</a:t>
            </a:r>
            <a:r>
              <a:rPr lang="ru-RU" sz="2800" baseline="30000" dirty="0" smtClean="0"/>
              <a:t>2</a:t>
            </a:r>
            <a:r>
              <a:rPr lang="ru-RU" sz="2800" dirty="0" smtClean="0"/>
              <a:t>+19х+6‹0;                     </a:t>
            </a:r>
            <a:r>
              <a:rPr lang="ru-RU" sz="2800" dirty="0" smtClean="0"/>
              <a:t>4)х</a:t>
            </a:r>
            <a:r>
              <a:rPr lang="ru-RU" sz="2800" baseline="30000" dirty="0" smtClean="0"/>
              <a:t>2 </a:t>
            </a:r>
            <a:r>
              <a:rPr lang="ru-RU" sz="2800" dirty="0" smtClean="0"/>
              <a:t>+9‹6х</a:t>
            </a:r>
            <a:r>
              <a:rPr lang="ru-RU" sz="2800" dirty="0" smtClean="0"/>
              <a:t>;</a:t>
            </a:r>
          </a:p>
          <a:p>
            <a:pPr algn="just">
              <a:buFont typeface="Wingdings 2" pitchFamily="18" charset="2"/>
              <a:buNone/>
            </a:pPr>
            <a:endParaRPr lang="ru-RU" sz="2800" dirty="0" smtClean="0"/>
          </a:p>
          <a:p>
            <a:pPr algn="just">
              <a:buFont typeface="Wingdings 2" pitchFamily="18" charset="2"/>
              <a:buNone/>
            </a:pPr>
            <a:r>
              <a:rPr lang="ru-RU" sz="2800" dirty="0" smtClean="0"/>
              <a:t>5)2х</a:t>
            </a:r>
            <a:r>
              <a:rPr lang="ru-RU" sz="2800" baseline="30000" dirty="0" smtClean="0"/>
              <a:t>2</a:t>
            </a:r>
            <a:r>
              <a:rPr lang="ru-RU" sz="2800" dirty="0" smtClean="0"/>
              <a:t>+3х-5≤0;                       </a:t>
            </a:r>
            <a:r>
              <a:rPr lang="ru-RU" sz="2800" dirty="0" smtClean="0"/>
              <a:t>6</a:t>
            </a:r>
            <a:r>
              <a:rPr lang="ru-RU" sz="2800" dirty="0" smtClean="0"/>
              <a:t>) </a:t>
            </a:r>
            <a:r>
              <a:rPr lang="ru-RU" sz="2800" dirty="0" err="1" smtClean="0"/>
              <a:t>х</a:t>
            </a:r>
            <a:r>
              <a:rPr lang="ru-RU" sz="2800" dirty="0" smtClean="0"/>
              <a:t> (х+5)≤2(х</a:t>
            </a:r>
            <a:r>
              <a:rPr lang="ru-RU" sz="2800" baseline="30000" dirty="0" smtClean="0"/>
              <a:t>2</a:t>
            </a:r>
            <a:r>
              <a:rPr lang="ru-RU" sz="2800" dirty="0" smtClean="0"/>
              <a:t>+2</a:t>
            </a:r>
            <a:r>
              <a:rPr lang="ru-RU" sz="2800" dirty="0" smtClean="0"/>
              <a:t>);</a:t>
            </a:r>
          </a:p>
          <a:p>
            <a:pPr algn="just">
              <a:buFont typeface="Wingdings 2" pitchFamily="18" charset="2"/>
              <a:buNone/>
            </a:pPr>
            <a:endParaRPr lang="ru-RU" sz="2800" dirty="0" smtClean="0"/>
          </a:p>
          <a:p>
            <a:pPr algn="just">
              <a:buFont typeface="Wingdings 2" pitchFamily="18" charset="2"/>
              <a:buNone/>
            </a:pPr>
            <a:r>
              <a:rPr lang="ru-RU" sz="2800" dirty="0" smtClean="0"/>
              <a:t>7)6х</a:t>
            </a:r>
            <a:r>
              <a:rPr lang="ru-RU" sz="2800" baseline="30000" dirty="0" smtClean="0"/>
              <a:t>2</a:t>
            </a:r>
            <a:r>
              <a:rPr lang="ru-RU" sz="2800" dirty="0" smtClean="0"/>
              <a:t>-7х+2›0; </a:t>
            </a:r>
            <a:r>
              <a:rPr lang="ru-RU" sz="2800" dirty="0" smtClean="0"/>
              <a:t>                      8</a:t>
            </a:r>
            <a:r>
              <a:rPr lang="ru-RU" sz="2800" dirty="0" smtClean="0"/>
              <a:t>)(х+4)(х+6)‹6(х+6).</a:t>
            </a:r>
            <a:r>
              <a:rPr lang="ru-RU" sz="2400" dirty="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Домашнє завдання:</a:t>
            </a:r>
            <a:endParaRPr lang="ru-RU" smtClean="0"/>
          </a:p>
        </p:txBody>
      </p:sp>
      <p:sp>
        <p:nvSpPr>
          <p:cNvPr id="2662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ru-RU" sz="3200" dirty="0" smtClean="0"/>
          </a:p>
          <a:p>
            <a:pPr>
              <a:buFont typeface="Wingdings 2" pitchFamily="18" charset="2"/>
              <a:buNone/>
            </a:pPr>
            <a:r>
              <a:rPr lang="ru-RU" sz="3200" dirty="0" smtClean="0"/>
              <a:t>1)6х</a:t>
            </a:r>
            <a:r>
              <a:rPr lang="ru-RU" sz="3200" baseline="30000" dirty="0" smtClean="0"/>
              <a:t>2</a:t>
            </a:r>
            <a:r>
              <a:rPr lang="ru-RU" sz="3200" dirty="0" smtClean="0"/>
              <a:t>-7х+2›0</a:t>
            </a:r>
            <a:r>
              <a:rPr lang="ru-RU" sz="3200" dirty="0" smtClean="0"/>
              <a:t>; 	</a:t>
            </a:r>
            <a:endParaRPr lang="ru-RU" sz="3200" dirty="0" smtClean="0"/>
          </a:p>
          <a:p>
            <a:pPr>
              <a:buFont typeface="Wingdings 2" pitchFamily="18" charset="2"/>
              <a:buNone/>
            </a:pPr>
            <a:r>
              <a:rPr lang="ru-RU" sz="3200" dirty="0" smtClean="0"/>
              <a:t>	                                             </a:t>
            </a:r>
          </a:p>
          <a:p>
            <a:pPr>
              <a:buFont typeface="Wingdings 2" pitchFamily="18" charset="2"/>
              <a:buNone/>
            </a:pPr>
            <a:r>
              <a:rPr lang="ru-RU" sz="3200" dirty="0" smtClean="0"/>
              <a:t>2)(х+4)(х+6)‹6(х+6).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xfrm>
            <a:off x="428625" y="2500313"/>
            <a:ext cx="8229600" cy="1143000"/>
          </a:xfrm>
        </p:spPr>
        <p:txBody>
          <a:bodyPr/>
          <a:lstStyle/>
          <a:p>
            <a:r>
              <a:rPr lang="uk-UA" b="1" dirty="0" smtClean="0"/>
              <a:t>Вид заняття</a:t>
            </a:r>
            <a:r>
              <a:rPr lang="uk-UA" dirty="0" smtClean="0"/>
              <a:t>: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	</a:t>
            </a:r>
            <a:r>
              <a:rPr lang="uk-UA" dirty="0" smtClean="0"/>
              <a:t>					</a:t>
            </a:r>
            <a:r>
              <a:rPr lang="uk-UA" dirty="0" smtClean="0"/>
              <a:t>Лекція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>
          <a:xfrm>
            <a:off x="467544" y="428604"/>
            <a:ext cx="8504977" cy="4512564"/>
          </a:xfrm>
        </p:spPr>
        <p:txBody>
          <a:bodyPr/>
          <a:lstStyle/>
          <a:p>
            <a:r>
              <a:rPr lang="uk-UA" sz="4000" dirty="0" smtClean="0">
                <a:solidFill>
                  <a:srgbClr val="FF0000"/>
                </a:solidFill>
              </a:rPr>
              <a:t>Мета:      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sz="5400" dirty="0" smtClean="0">
                <a:solidFill>
                  <a:srgbClr val="7030A0"/>
                </a:solidFill>
              </a:rPr>
              <a:t> </a:t>
            </a:r>
            <a:r>
              <a:rPr lang="uk-UA" sz="3600" dirty="0" smtClean="0">
                <a:solidFill>
                  <a:srgbClr val="7030A0"/>
                </a:solidFill>
              </a:rPr>
              <a:t>Дидактична</a:t>
            </a:r>
            <a:r>
              <a:rPr lang="ru-RU" sz="3600" dirty="0" smtClean="0">
                <a:solidFill>
                  <a:srgbClr val="7030A0"/>
                </a:solidFill>
              </a:rPr>
              <a:t>:</a:t>
            </a:r>
            <a:r>
              <a:rPr lang="ru-RU" sz="3600" dirty="0" smtClean="0"/>
              <a:t> Ввести </a:t>
            </a:r>
            <a:r>
              <a:rPr lang="ru-RU" sz="3600" dirty="0" err="1" smtClean="0"/>
              <a:t>поняття</a:t>
            </a:r>
            <a:r>
              <a:rPr lang="ru-RU" sz="3600" dirty="0" smtClean="0"/>
              <a:t> </a:t>
            </a:r>
            <a:r>
              <a:rPr lang="ru-RU" sz="3600" dirty="0" err="1" smtClean="0"/>
              <a:t>нерівності</a:t>
            </a:r>
            <a:r>
              <a:rPr lang="ru-RU" sz="3600" dirty="0" smtClean="0"/>
              <a:t>, </a:t>
            </a:r>
            <a:r>
              <a:rPr lang="ru-RU" sz="3600" dirty="0" err="1" smtClean="0"/>
              <a:t>розглянути</a:t>
            </a:r>
            <a:r>
              <a:rPr lang="ru-RU" sz="3600" dirty="0" smtClean="0"/>
              <a:t> </a:t>
            </a:r>
            <a:r>
              <a:rPr lang="ru-RU" sz="3600" dirty="0" err="1" smtClean="0"/>
              <a:t>лінійн</a:t>
            </a:r>
            <a:r>
              <a:rPr lang="uk-UA" sz="3600" dirty="0" smtClean="0"/>
              <a:t>і</a:t>
            </a:r>
            <a:r>
              <a:rPr lang="ru-RU" sz="3600" dirty="0" smtClean="0"/>
              <a:t> та </a:t>
            </a:r>
            <a:r>
              <a:rPr lang="ru-RU" sz="3600" dirty="0" err="1" smtClean="0"/>
              <a:t>раціональні</a:t>
            </a:r>
            <a:r>
              <a:rPr lang="ru-RU" sz="3600" dirty="0" smtClean="0"/>
              <a:t> </a:t>
            </a:r>
            <a:r>
              <a:rPr lang="ru-RU" sz="3600" dirty="0" err="1" smtClean="0"/>
              <a:t>нерівності</a:t>
            </a:r>
            <a:r>
              <a:rPr lang="ru-RU" sz="3600" dirty="0" smtClean="0"/>
              <a:t>.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 smtClean="0"/>
          </a:p>
        </p:txBody>
      </p:sp>
      <p:sp>
        <p:nvSpPr>
          <p:cNvPr id="16386" name="Прямоугольник 3"/>
          <p:cNvSpPr>
            <a:spLocks noChangeArrowheads="1"/>
          </p:cNvSpPr>
          <p:nvPr/>
        </p:nvSpPr>
        <p:spPr bwMode="auto">
          <a:xfrm>
            <a:off x="539552" y="4293096"/>
            <a:ext cx="81049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3600" dirty="0" smtClean="0">
                <a:solidFill>
                  <a:srgbClr val="7030A0"/>
                </a:solidFill>
                <a:latin typeface="Constantia" pitchFamily="18" charset="0"/>
              </a:rPr>
              <a:t>Розвиваюча:</a:t>
            </a:r>
            <a:r>
              <a:rPr lang="uk-UA" sz="3600" dirty="0" smtClean="0">
                <a:solidFill>
                  <a:schemeClr val="bg2">
                    <a:lumMod val="25000"/>
                  </a:schemeClr>
                </a:solidFill>
                <a:latin typeface="Constantia" pitchFamily="18" charset="0"/>
              </a:rPr>
              <a:t> Розвивати пам'ять, логічне </a:t>
            </a:r>
          </a:p>
          <a:p>
            <a:endParaRPr lang="ru-RU" sz="3600" dirty="0">
              <a:solidFill>
                <a:schemeClr val="bg2">
                  <a:lumMod val="25000"/>
                </a:schemeClr>
              </a:solidFill>
              <a:latin typeface="Constantia" pitchFamily="18" charset="0"/>
            </a:endParaRPr>
          </a:p>
        </p:txBody>
      </p:sp>
      <p:sp>
        <p:nvSpPr>
          <p:cNvPr id="16387" name="Прямоугольник 4"/>
          <p:cNvSpPr>
            <a:spLocks noChangeArrowheads="1"/>
          </p:cNvSpPr>
          <p:nvPr/>
        </p:nvSpPr>
        <p:spPr bwMode="auto">
          <a:xfrm>
            <a:off x="611560" y="5661248"/>
            <a:ext cx="69608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3200" dirty="0" smtClean="0">
                <a:solidFill>
                  <a:srgbClr val="7030A0"/>
                </a:solidFill>
                <a:latin typeface="Constantia" pitchFamily="18" charset="0"/>
              </a:rPr>
              <a:t>Виховна:</a:t>
            </a:r>
            <a:r>
              <a:rPr lang="uk-UA" sz="3200" dirty="0" smtClean="0">
                <a:solidFill>
                  <a:schemeClr val="bg2">
                    <a:lumMod val="25000"/>
                  </a:schemeClr>
                </a:solidFill>
                <a:latin typeface="Constantia" pitchFamily="18" charset="0"/>
              </a:rPr>
              <a:t> розширяти кругозір</a:t>
            </a:r>
            <a:r>
              <a:rPr lang="uk-UA" sz="3600" dirty="0" smtClean="0">
                <a:latin typeface="Constantia" pitchFamily="18" charset="0"/>
              </a:rPr>
              <a:t> </a:t>
            </a:r>
            <a:endParaRPr lang="ru-RU" sz="3600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1214438"/>
            <a:ext cx="8229600" cy="30003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АКТУАЛІЗАЦІЯ ОПОРНИХ ЗНАНЬ</a:t>
            </a:r>
            <a:r>
              <a:rPr lang="en-US" dirty="0">
                <a:sym typeface="Wingdings" pitchFamily="2" charset="2"/>
              </a:rPr>
              <a:t>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17410" name="Прямоугольник 4"/>
          <p:cNvSpPr>
            <a:spLocks noChangeArrowheads="1"/>
          </p:cNvSpPr>
          <p:nvPr/>
        </p:nvSpPr>
        <p:spPr bwMode="auto">
          <a:xfrm>
            <a:off x="928688" y="3244850"/>
            <a:ext cx="774776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uk-UA" sz="3200" dirty="0" smtClean="0">
                <a:latin typeface="Constantia" pitchFamily="18" charset="0"/>
              </a:rPr>
              <a:t>Що </a:t>
            </a:r>
            <a:r>
              <a:rPr lang="uk-UA" sz="3200" dirty="0">
                <a:latin typeface="Constantia" pitchFamily="18" charset="0"/>
              </a:rPr>
              <a:t>називається рівнянням</a:t>
            </a:r>
            <a:r>
              <a:rPr lang="uk-UA" sz="3200" dirty="0" smtClean="0">
                <a:latin typeface="Constantia" pitchFamily="18" charset="0"/>
              </a:rPr>
              <a:t>?</a:t>
            </a:r>
          </a:p>
          <a:p>
            <a:pPr marL="514350" indent="-514350">
              <a:buAutoNum type="arabicPeriod"/>
            </a:pPr>
            <a:endParaRPr lang="uk-UA" sz="3200" dirty="0">
              <a:latin typeface="Constantia" pitchFamily="18" charset="0"/>
            </a:endParaRPr>
          </a:p>
          <a:p>
            <a:pPr marL="342900" indent="-342900"/>
            <a:r>
              <a:rPr lang="uk-UA" sz="3200" dirty="0">
                <a:latin typeface="Constantia" pitchFamily="18" charset="0"/>
              </a:rPr>
              <a:t>2. Що називається коренем рівняння</a:t>
            </a:r>
            <a:r>
              <a:rPr lang="uk-UA" sz="3200" dirty="0" smtClean="0">
                <a:latin typeface="Constantia" pitchFamily="18" charset="0"/>
              </a:rPr>
              <a:t>?</a:t>
            </a:r>
          </a:p>
          <a:p>
            <a:pPr marL="342900" indent="-342900"/>
            <a:endParaRPr lang="uk-UA" sz="3200" dirty="0">
              <a:latin typeface="Constantia" pitchFamily="18" charset="0"/>
            </a:endParaRPr>
          </a:p>
          <a:p>
            <a:pPr marL="342900" indent="-342900"/>
            <a:r>
              <a:rPr lang="uk-UA" sz="3200" dirty="0">
                <a:latin typeface="Constantia" pitchFamily="18" charset="0"/>
              </a:rPr>
              <a:t>3. Які види рівняння ви вивчали</a:t>
            </a:r>
            <a:r>
              <a:rPr lang="uk-UA" sz="3200" dirty="0" smtClean="0">
                <a:latin typeface="Constantia" pitchFamily="18" charset="0"/>
              </a:rPr>
              <a:t>?</a:t>
            </a:r>
          </a:p>
          <a:p>
            <a:pPr marL="342900" indent="-342900"/>
            <a:endParaRPr lang="uk-UA" sz="3200" dirty="0">
              <a:latin typeface="Constantia" pitchFamily="18" charset="0"/>
            </a:endParaRPr>
          </a:p>
          <a:p>
            <a:pPr marL="342900" indent="-342900"/>
            <a:endParaRPr lang="ru-RU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smtClean="0"/>
              <a:t>НЕРІВНОСТІ:</a:t>
            </a:r>
            <a:endParaRPr lang="ru-RU" sz="3600" smtClean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357188" y="1052736"/>
            <a:ext cx="8229600" cy="5519514"/>
          </a:xfrm>
        </p:spPr>
        <p:txBody>
          <a:bodyPr>
            <a:normAutofit lnSpcReduction="10000"/>
          </a:bodyPr>
          <a:lstStyle/>
          <a:p>
            <a:pPr algn="just">
              <a:buFont typeface="Wingdings 2" pitchFamily="18" charset="2"/>
              <a:buNone/>
            </a:pPr>
            <a:endParaRPr lang="uk-UA" dirty="0" smtClean="0">
              <a:latin typeface="Arial" charset="0"/>
            </a:endParaRPr>
          </a:p>
          <a:p>
            <a:pPr algn="just">
              <a:buFont typeface="Wingdings 2" pitchFamily="18" charset="2"/>
              <a:buNone/>
            </a:pPr>
            <a:endParaRPr lang="uk-UA" dirty="0" smtClean="0"/>
          </a:p>
          <a:p>
            <a:pPr algn="just">
              <a:buFont typeface="Wingdings 2" pitchFamily="18" charset="2"/>
              <a:buNone/>
            </a:pPr>
            <a:r>
              <a:rPr lang="uk-UA" dirty="0" smtClean="0"/>
              <a:t>ОЗН:Нерівність </a:t>
            </a:r>
            <a:r>
              <a:rPr lang="uk-UA" dirty="0" smtClean="0"/>
              <a:t>виду</a:t>
            </a:r>
            <a:r>
              <a:rPr lang="en-US" dirty="0" smtClean="0"/>
              <a:t> f(x)‹g(x)</a:t>
            </a:r>
            <a:r>
              <a:rPr lang="uk-UA" dirty="0" smtClean="0"/>
              <a:t>, де </a:t>
            </a:r>
            <a:r>
              <a:rPr lang="en-US" dirty="0" smtClean="0"/>
              <a:t>f(x)</a:t>
            </a:r>
            <a:r>
              <a:rPr lang="uk-UA" dirty="0" smtClean="0"/>
              <a:t> та </a:t>
            </a:r>
            <a:r>
              <a:rPr lang="en-US" dirty="0" smtClean="0"/>
              <a:t>g(x)</a:t>
            </a:r>
            <a:r>
              <a:rPr lang="uk-UA" dirty="0" smtClean="0"/>
              <a:t> деякі функції,називають нерівністю з одним невідомим.</a:t>
            </a:r>
          </a:p>
          <a:p>
            <a:pPr algn="just">
              <a:buFont typeface="Wingdings 2" pitchFamily="18" charset="2"/>
              <a:buNone/>
            </a:pPr>
            <a:r>
              <a:rPr lang="uk-UA" dirty="0" smtClean="0"/>
              <a:t>ОЗН:Нерівність виду</a:t>
            </a:r>
            <a:r>
              <a:rPr lang="en-US" dirty="0" smtClean="0"/>
              <a:t> f(x)‹g(x)</a:t>
            </a:r>
            <a:r>
              <a:rPr lang="uk-UA" dirty="0" smtClean="0"/>
              <a:t> називають строгою. Нерівність виду </a:t>
            </a:r>
            <a:r>
              <a:rPr lang="en-US" dirty="0" smtClean="0"/>
              <a:t>f(x)≤ g(x)</a:t>
            </a:r>
            <a:r>
              <a:rPr lang="uk-UA" dirty="0" smtClean="0"/>
              <a:t> називають не строгою.</a:t>
            </a:r>
          </a:p>
          <a:p>
            <a:pPr algn="just">
              <a:buFont typeface="Wingdings 2" pitchFamily="18" charset="2"/>
              <a:buNone/>
            </a:pPr>
            <a:r>
              <a:rPr lang="uk-UA" dirty="0" smtClean="0"/>
              <a:t>ОЗН:Число А називають рішенням нерівності з одним невідомим,якщо при підстановці числа А замість невідомого в нерівність получимо вірну нерівність.</a:t>
            </a:r>
          </a:p>
          <a:p>
            <a:pPr algn="just">
              <a:buFont typeface="Wingdings 2" pitchFamily="18" charset="2"/>
              <a:buNone/>
            </a:pPr>
            <a:r>
              <a:rPr lang="uk-UA" dirty="0" smtClean="0"/>
              <a:t>ОЗН: Розв'язати нерівність - знати всі його рішення.</a:t>
            </a:r>
          </a:p>
          <a:p>
            <a:pPr algn="just">
              <a:buFont typeface="Wingdings 2" pitchFamily="18" charset="2"/>
              <a:buNone/>
            </a:pPr>
            <a:r>
              <a:rPr lang="uk-UA" dirty="0" smtClean="0"/>
              <a:t>ОЗН:Дві нерівність називають рівносильним,якщо у них однакові множини рішень.</a:t>
            </a:r>
          </a:p>
          <a:p>
            <a:pPr algn="just">
              <a:buFont typeface="Wingdings 2" pitchFamily="18" charset="2"/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smtClean="0"/>
              <a:t>ТЕОРЕМИ ПРО РІВНОСИЛЬНОСТІСТЬ НЕРІВНОСТЕЙ:</a:t>
            </a:r>
            <a:endParaRPr lang="ru-RU" sz="3600" smtClean="0"/>
          </a:p>
        </p:txBody>
      </p:sp>
      <p:sp>
        <p:nvSpPr>
          <p:cNvPr id="20482" name="Содержимое 2"/>
          <p:cNvSpPr>
            <a:spLocks noGrp="1"/>
          </p:cNvSpPr>
          <p:nvPr>
            <p:ph idx="1"/>
          </p:nvPr>
        </p:nvSpPr>
        <p:spPr>
          <a:xfrm>
            <a:off x="285750" y="1600200"/>
            <a:ext cx="8572500" cy="475773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uk-UA" sz="2800" dirty="0" smtClean="0"/>
          </a:p>
          <a:p>
            <a:pPr>
              <a:buFont typeface="Wingdings 2" pitchFamily="18" charset="2"/>
              <a:buNone/>
            </a:pPr>
            <a:r>
              <a:rPr lang="uk-UA" sz="3200" dirty="0" smtClean="0"/>
              <a:t> </a:t>
            </a:r>
            <a:r>
              <a:rPr lang="uk-UA" sz="3200" dirty="0" smtClean="0"/>
              <a:t>Т1: Для будь-яких </a:t>
            </a:r>
            <a:r>
              <a:rPr lang="en-US" sz="3200" dirty="0" smtClean="0"/>
              <a:t>f(x)</a:t>
            </a:r>
            <a:r>
              <a:rPr lang="uk-UA" sz="3200" dirty="0" smtClean="0"/>
              <a:t> та </a:t>
            </a:r>
            <a:r>
              <a:rPr lang="en-US" sz="3200" dirty="0" smtClean="0"/>
              <a:t>g(x)</a:t>
            </a:r>
            <a:r>
              <a:rPr lang="uk-UA" sz="3200" dirty="0" smtClean="0"/>
              <a:t> вірно:</a:t>
            </a:r>
            <a:r>
              <a:rPr lang="en-US" sz="3200" dirty="0" smtClean="0"/>
              <a:t> </a:t>
            </a:r>
            <a:endParaRPr lang="ru-RU" sz="3200" dirty="0" smtClean="0"/>
          </a:p>
          <a:p>
            <a:pPr>
              <a:buFont typeface="Wingdings 2" pitchFamily="18" charset="2"/>
              <a:buNone/>
            </a:pPr>
            <a:r>
              <a:rPr lang="ru-RU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f(x</a:t>
            </a:r>
            <a:r>
              <a:rPr lang="en-US" sz="3200" dirty="0" smtClean="0"/>
              <a:t>)‹g(x)</a:t>
            </a:r>
            <a:r>
              <a:rPr lang="uk-UA" sz="3200" dirty="0" smtClean="0"/>
              <a:t> ↔ </a:t>
            </a:r>
            <a:r>
              <a:rPr lang="en-US" sz="3200" dirty="0" smtClean="0"/>
              <a:t>f(x)</a:t>
            </a:r>
            <a:r>
              <a:rPr lang="uk-UA" sz="3200" dirty="0" smtClean="0"/>
              <a:t>- </a:t>
            </a:r>
            <a:r>
              <a:rPr lang="en-US" sz="3200" dirty="0" smtClean="0"/>
              <a:t>g(x</a:t>
            </a:r>
            <a:r>
              <a:rPr lang="en-US" sz="3200" dirty="0" smtClean="0"/>
              <a:t>) ‹</a:t>
            </a:r>
            <a:r>
              <a:rPr lang="uk-UA" sz="3200" dirty="0" smtClean="0"/>
              <a:t>0</a:t>
            </a:r>
          </a:p>
          <a:p>
            <a:pPr>
              <a:buFont typeface="Wingdings 2" pitchFamily="18" charset="2"/>
              <a:buNone/>
            </a:pPr>
            <a:r>
              <a:rPr lang="uk-UA" sz="3200" dirty="0" smtClean="0"/>
              <a:t> </a:t>
            </a:r>
            <a:endParaRPr lang="uk-UA" sz="3200" dirty="0" smtClean="0"/>
          </a:p>
          <a:p>
            <a:pPr>
              <a:buFont typeface="Wingdings 2" pitchFamily="18" charset="2"/>
              <a:buNone/>
            </a:pPr>
            <a:r>
              <a:rPr lang="uk-UA" sz="3200" dirty="0" smtClean="0"/>
              <a:t>Т2:Якщо </a:t>
            </a:r>
            <a:r>
              <a:rPr lang="uk-UA" sz="3200" dirty="0" smtClean="0"/>
              <a:t>число к›0, то </a:t>
            </a:r>
            <a:r>
              <a:rPr lang="uk-UA" sz="3200" dirty="0" smtClean="0"/>
              <a:t>вірно </a:t>
            </a:r>
            <a:r>
              <a:rPr lang="en-US" sz="3200" dirty="0" smtClean="0"/>
              <a:t>f(x</a:t>
            </a:r>
            <a:r>
              <a:rPr lang="en-US" sz="3200" dirty="0" smtClean="0"/>
              <a:t>)‹g(x</a:t>
            </a:r>
            <a:r>
              <a:rPr lang="uk-UA" sz="3200" dirty="0" smtClean="0"/>
              <a:t>)↔к</a:t>
            </a:r>
            <a:r>
              <a:rPr lang="en-US" sz="3200" dirty="0" smtClean="0"/>
              <a:t>f</a:t>
            </a:r>
            <a:r>
              <a:rPr lang="uk-UA" sz="3200" dirty="0" smtClean="0"/>
              <a:t>(х)</a:t>
            </a:r>
            <a:r>
              <a:rPr lang="en-US" sz="3200" dirty="0" smtClean="0"/>
              <a:t>‹</a:t>
            </a:r>
            <a:r>
              <a:rPr lang="uk-UA" sz="3200" dirty="0" smtClean="0"/>
              <a:t>к</a:t>
            </a:r>
            <a:r>
              <a:rPr lang="en-US" sz="3200" dirty="0" smtClean="0"/>
              <a:t>g</a:t>
            </a:r>
            <a:r>
              <a:rPr lang="uk-UA" sz="3200" dirty="0" smtClean="0"/>
              <a:t>(х</a:t>
            </a:r>
            <a:r>
              <a:rPr lang="uk-UA" sz="3200" dirty="0" smtClean="0"/>
              <a:t>),</a:t>
            </a:r>
          </a:p>
          <a:p>
            <a:pPr>
              <a:buFont typeface="Wingdings 2" pitchFamily="18" charset="2"/>
              <a:buNone/>
            </a:pPr>
            <a:r>
              <a:rPr lang="uk-UA" sz="3200" dirty="0" smtClean="0"/>
              <a:t>   якщо </a:t>
            </a:r>
            <a:r>
              <a:rPr lang="uk-UA" sz="3200" dirty="0" smtClean="0"/>
              <a:t>к</a:t>
            </a:r>
            <a:r>
              <a:rPr lang="en-US" sz="3200" dirty="0" smtClean="0"/>
              <a:t>‹</a:t>
            </a:r>
            <a:r>
              <a:rPr lang="uk-UA" sz="3200" dirty="0" smtClean="0"/>
              <a:t>0,то вірно</a:t>
            </a:r>
            <a:r>
              <a:rPr lang="en-US" sz="3200" dirty="0" smtClean="0"/>
              <a:t> </a:t>
            </a:r>
            <a:endParaRPr lang="ru-RU" sz="3200" dirty="0" smtClean="0"/>
          </a:p>
          <a:p>
            <a:pPr>
              <a:buFont typeface="Wingdings 2" pitchFamily="18" charset="2"/>
              <a:buNone/>
            </a:pPr>
            <a:r>
              <a:rPr lang="ru-RU" sz="3200" dirty="0" smtClean="0"/>
              <a:t>   </a:t>
            </a:r>
            <a:r>
              <a:rPr lang="en-US" sz="3200" dirty="0" smtClean="0"/>
              <a:t>f(x</a:t>
            </a:r>
            <a:r>
              <a:rPr lang="en-US" sz="3200" dirty="0" smtClean="0"/>
              <a:t>)‹g(x)</a:t>
            </a:r>
            <a:r>
              <a:rPr lang="uk-UA" sz="3200" dirty="0" smtClean="0"/>
              <a:t> ↔ к</a:t>
            </a:r>
            <a:r>
              <a:rPr lang="en-US" sz="3200" dirty="0" smtClean="0"/>
              <a:t>f</a:t>
            </a:r>
            <a:r>
              <a:rPr lang="uk-UA" sz="3200" dirty="0" smtClean="0"/>
              <a:t>(х)›к</a:t>
            </a:r>
            <a:r>
              <a:rPr lang="en-US" sz="3200" dirty="0" smtClean="0"/>
              <a:t>g</a:t>
            </a:r>
            <a:r>
              <a:rPr lang="uk-UA" sz="3200" dirty="0" smtClean="0"/>
              <a:t>(х).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/>
          <a:lstStyle/>
          <a:p>
            <a:r>
              <a:rPr lang="uk-UA" dirty="0" smtClean="0"/>
              <a:t>ЛІНІЙНІ НЕРІВНОСТІ:</a:t>
            </a:r>
            <a:endParaRPr lang="ru-RU" dirty="0" smtClean="0"/>
          </a:p>
        </p:txBody>
      </p:sp>
      <p:sp>
        <p:nvSpPr>
          <p:cNvPr id="21506" name="Содержимое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uk-UA" sz="2800" dirty="0" smtClean="0"/>
              <a:t> ОЗН: Нерівність виду ах + в</a:t>
            </a:r>
            <a:r>
              <a:rPr lang="en-US" sz="2800" dirty="0" smtClean="0"/>
              <a:t>‹</a:t>
            </a:r>
            <a:r>
              <a:rPr lang="uk-UA" sz="2800" dirty="0" smtClean="0"/>
              <a:t>0,де а,в-деякі числа називають лінійною нерівністю. </a:t>
            </a:r>
            <a:endParaRPr lang="uk-UA" sz="2800" dirty="0" smtClean="0"/>
          </a:p>
          <a:p>
            <a:pPr>
              <a:buFont typeface="Wingdings 2" pitchFamily="18" charset="2"/>
              <a:buNone/>
            </a:pPr>
            <a:endParaRPr lang="uk-UA" sz="2800" dirty="0" smtClean="0"/>
          </a:p>
          <a:p>
            <a:pPr>
              <a:buFont typeface="Wingdings 2" pitchFamily="18" charset="2"/>
              <a:buNone/>
            </a:pPr>
            <a:r>
              <a:rPr lang="uk-UA" sz="2800" dirty="0" smtClean="0"/>
              <a:t>1)Якщо </a:t>
            </a:r>
            <a:r>
              <a:rPr lang="uk-UA" sz="2800" dirty="0" smtClean="0"/>
              <a:t>а›0</a:t>
            </a:r>
            <a:r>
              <a:rPr lang="uk-UA" sz="2800" dirty="0" smtClean="0"/>
              <a:t>,    то </a:t>
            </a:r>
            <a:r>
              <a:rPr lang="uk-UA" sz="2800" dirty="0" smtClean="0"/>
              <a:t>нерівність має рішення           х</a:t>
            </a:r>
            <a:r>
              <a:rPr lang="en-US" sz="2800" dirty="0" smtClean="0"/>
              <a:t>‹</a:t>
            </a:r>
            <a:r>
              <a:rPr lang="uk-UA" sz="2800" dirty="0" smtClean="0"/>
              <a:t>- в\ а, тобто х Є(-&amp;;- в \ а) (знак нерівності не змінюється</a:t>
            </a:r>
            <a:r>
              <a:rPr lang="uk-UA" sz="2800" dirty="0" smtClean="0"/>
              <a:t>)</a:t>
            </a:r>
          </a:p>
          <a:p>
            <a:pPr>
              <a:buFont typeface="Wingdings 2" pitchFamily="18" charset="2"/>
              <a:buNone/>
            </a:pPr>
            <a:endParaRPr lang="uk-UA" sz="2800" dirty="0" smtClean="0"/>
          </a:p>
          <a:p>
            <a:pPr>
              <a:buFont typeface="Wingdings 2" pitchFamily="18" charset="2"/>
              <a:buNone/>
            </a:pPr>
            <a:r>
              <a:rPr lang="uk-UA" sz="2800" dirty="0" smtClean="0"/>
              <a:t>2)Якщо </a:t>
            </a:r>
            <a:r>
              <a:rPr lang="uk-UA" sz="2800" dirty="0" smtClean="0"/>
              <a:t>а</a:t>
            </a:r>
            <a:r>
              <a:rPr lang="en-US" sz="2800" dirty="0" smtClean="0"/>
              <a:t>‹</a:t>
            </a:r>
            <a:r>
              <a:rPr lang="uk-UA" sz="2800" dirty="0" smtClean="0"/>
              <a:t>0</a:t>
            </a:r>
            <a:r>
              <a:rPr lang="uk-UA" sz="2800" dirty="0" smtClean="0"/>
              <a:t>,   то </a:t>
            </a:r>
            <a:r>
              <a:rPr lang="uk-UA" sz="2800" dirty="0" smtClean="0"/>
              <a:t>нерівність має рішення             х ›- </a:t>
            </a:r>
            <a:r>
              <a:rPr lang="uk-UA" sz="2800" dirty="0" err="1" smtClean="0"/>
              <a:t>в\а</a:t>
            </a:r>
            <a:r>
              <a:rPr lang="uk-UA" sz="2800" dirty="0" smtClean="0"/>
              <a:t>, тобто х Є(- в \ а; -&amp;)(знак нерівності  на протилежний)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6929486" cy="1214421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РАЦІОНАЛЬНІ НЕРІВНОСТІ:</a:t>
            </a:r>
            <a:br>
              <a:rPr lang="uk-UA" dirty="0" smtClean="0"/>
            </a:br>
            <a:endParaRPr lang="ru-RU" dirty="0"/>
          </a:p>
        </p:txBody>
      </p:sp>
      <p:sp>
        <p:nvSpPr>
          <p:cNvPr id="22530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001125" cy="5519536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uk-UA" dirty="0" smtClean="0"/>
              <a:t> ОЗН:Нерівність виду  </a:t>
            </a:r>
            <a:r>
              <a:rPr lang="en-US" dirty="0" smtClean="0"/>
              <a:t>(P(x))/(Q(x))</a:t>
            </a:r>
            <a:r>
              <a:rPr lang="en-US" dirty="0" smtClean="0">
                <a:latin typeface="Times New Roman"/>
                <a:cs typeface="Times New Roman"/>
              </a:rPr>
              <a:t>‹0</a:t>
            </a:r>
            <a:r>
              <a:rPr lang="uk-UA" dirty="0" smtClean="0"/>
              <a:t> ,де Р(х)- деякі багаточлени називаються РАЦІОНАЛЬНИМИ.</a:t>
            </a:r>
          </a:p>
          <a:p>
            <a:pPr>
              <a:buFont typeface="Wingdings 2" pitchFamily="18" charset="2"/>
              <a:buNone/>
            </a:pPr>
            <a:r>
              <a:rPr lang="uk-UA" dirty="0" smtClean="0"/>
              <a:t> </a:t>
            </a:r>
            <a:r>
              <a:rPr lang="uk-UA" sz="2800" dirty="0" smtClean="0"/>
              <a:t>Розв'язуються методом інтервалів</a:t>
            </a:r>
            <a:r>
              <a:rPr lang="uk-UA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uk-UA" sz="2400" dirty="0" smtClean="0"/>
              <a:t> 1) Прирівняти до </a:t>
            </a:r>
            <a:r>
              <a:rPr lang="uk-UA" sz="2400" dirty="0" smtClean="0"/>
              <a:t>0. Знайти </a:t>
            </a:r>
            <a:r>
              <a:rPr lang="uk-UA" sz="2400" dirty="0" smtClean="0"/>
              <a:t>корні.</a:t>
            </a:r>
          </a:p>
          <a:p>
            <a:pPr>
              <a:buFont typeface="Wingdings 2" pitchFamily="18" charset="2"/>
              <a:buNone/>
            </a:pPr>
            <a:r>
              <a:rPr lang="uk-UA" sz="2400" dirty="0" smtClean="0"/>
              <a:t> </a:t>
            </a:r>
            <a:r>
              <a:rPr lang="uk-UA" sz="2400" dirty="0" smtClean="0"/>
              <a:t>2) Відмітити </a:t>
            </a:r>
            <a:r>
              <a:rPr lang="uk-UA" sz="2400" dirty="0" smtClean="0"/>
              <a:t>корні на координатній осі.</a:t>
            </a:r>
          </a:p>
          <a:p>
            <a:pPr>
              <a:buFont typeface="Wingdings 2" pitchFamily="18" charset="2"/>
              <a:buNone/>
            </a:pPr>
            <a:r>
              <a:rPr lang="uk-UA" sz="2400" dirty="0" smtClean="0"/>
              <a:t>      Увага</a:t>
            </a:r>
            <a:r>
              <a:rPr lang="uk-UA" sz="2400" dirty="0" smtClean="0"/>
              <a:t>:  </a:t>
            </a:r>
            <a:r>
              <a:rPr lang="uk-UA" sz="2400" dirty="0" smtClean="0"/>
              <a:t>знаки › </a:t>
            </a:r>
            <a:r>
              <a:rPr lang="en-US" sz="2400" dirty="0" smtClean="0"/>
              <a:t>‹</a:t>
            </a:r>
            <a:r>
              <a:rPr lang="uk-UA" sz="2400" dirty="0" smtClean="0"/>
              <a:t>- точки не заштриховані - дужки()    </a:t>
            </a:r>
          </a:p>
          <a:p>
            <a:pPr>
              <a:buFont typeface="Wingdings 2" pitchFamily="18" charset="2"/>
              <a:buNone/>
            </a:pPr>
            <a:r>
              <a:rPr lang="uk-UA" sz="2400" dirty="0" smtClean="0"/>
              <a:t>      </a:t>
            </a:r>
            <a:r>
              <a:rPr lang="uk-UA" sz="2400" dirty="0" smtClean="0"/>
              <a:t>             знаки </a:t>
            </a:r>
            <a:r>
              <a:rPr lang="uk-UA" sz="2400" dirty="0" smtClean="0"/>
              <a:t>≤  ≥ - точки заштриховані – дужки</a:t>
            </a:r>
            <a:r>
              <a:rPr lang="en-US" sz="2400" dirty="0" smtClean="0"/>
              <a:t> </a:t>
            </a:r>
            <a:r>
              <a:rPr lang="uk-UA" sz="2400" dirty="0" smtClean="0"/>
              <a:t>[ ] </a:t>
            </a:r>
            <a:endParaRPr lang="uk-UA" sz="2400" dirty="0" smtClean="0"/>
          </a:p>
          <a:p>
            <a:pPr>
              <a:buFont typeface="Wingdings 2" pitchFamily="18" charset="2"/>
              <a:buNone/>
            </a:pPr>
            <a:r>
              <a:rPr lang="uk-UA" sz="2400" dirty="0" smtClean="0"/>
              <a:t> </a:t>
            </a:r>
            <a:r>
              <a:rPr lang="uk-UA" sz="2400" dirty="0" smtClean="0"/>
              <a:t>                  </a:t>
            </a:r>
            <a:r>
              <a:rPr lang="uk-UA" sz="2400" dirty="0" smtClean="0"/>
              <a:t>+&amp;;-&amp;- </a:t>
            </a:r>
            <a:r>
              <a:rPr lang="uk-UA" sz="2400" dirty="0" smtClean="0"/>
              <a:t>дужки завжди( )</a:t>
            </a:r>
          </a:p>
          <a:p>
            <a:pPr>
              <a:buFont typeface="Wingdings 2" pitchFamily="18" charset="2"/>
              <a:buNone/>
            </a:pPr>
            <a:r>
              <a:rPr lang="uk-UA" sz="2400" dirty="0" smtClean="0"/>
              <a:t>  4)Розставити знаки “+” та “-” в інтервалах</a:t>
            </a:r>
          </a:p>
          <a:p>
            <a:pPr>
              <a:buFont typeface="Wingdings 2" pitchFamily="18" charset="2"/>
              <a:buNone/>
            </a:pPr>
            <a:r>
              <a:rPr lang="uk-UA" sz="2400" dirty="0" smtClean="0"/>
              <a:t>      Увага: В крайньому інтервалі знак по більшому степені невідомого.      </a:t>
            </a:r>
          </a:p>
          <a:p>
            <a:pPr>
              <a:buFont typeface="Wingdings 2" pitchFamily="18" charset="2"/>
              <a:buNone/>
            </a:pPr>
            <a:r>
              <a:rPr lang="uk-UA" sz="2400" dirty="0" smtClean="0"/>
              <a:t>  5) Вибрати </a:t>
            </a:r>
            <a:r>
              <a:rPr lang="uk-UA" sz="2400" dirty="0" err="1" smtClean="0"/>
              <a:t>іскомі</a:t>
            </a:r>
            <a:r>
              <a:rPr lang="uk-UA" sz="2400" dirty="0" smtClean="0"/>
              <a:t> інтервали .                                    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dirty="0" smtClean="0"/>
              <a:t>ОСНОВНІ ВИДИ РАЦИОНАЛЬНИХ НЕРІВНОСТЕЙ:</a:t>
            </a:r>
            <a:endParaRPr lang="ru-RU" dirty="0"/>
          </a:p>
        </p:txBody>
      </p:sp>
      <p:sp>
        <p:nvSpPr>
          <p:cNvPr id="23554" name="Содержимое 2"/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uk-UA" dirty="0" smtClean="0"/>
          </a:p>
          <a:p>
            <a:pPr marL="742950" indent="-742950">
              <a:buNone/>
            </a:pPr>
            <a:r>
              <a:rPr lang="ru-RU" sz="3600" dirty="0" smtClean="0"/>
              <a:t>1.ах</a:t>
            </a:r>
            <a:r>
              <a:rPr lang="ru-RU" sz="3600" baseline="30000" dirty="0" smtClean="0"/>
              <a:t>2 </a:t>
            </a:r>
            <a:r>
              <a:rPr lang="ru-RU" sz="3600" dirty="0" smtClean="0"/>
              <a:t>+ </a:t>
            </a:r>
            <a:r>
              <a:rPr lang="ru-RU" sz="3600" dirty="0" err="1" smtClean="0"/>
              <a:t>вх</a:t>
            </a:r>
            <a:r>
              <a:rPr lang="ru-RU" sz="3600" dirty="0" smtClean="0"/>
              <a:t> +с› ‹</a:t>
            </a:r>
            <a:r>
              <a:rPr lang="ru-RU" sz="3600" dirty="0" smtClean="0"/>
              <a:t>0</a:t>
            </a:r>
          </a:p>
          <a:p>
            <a:pPr marL="742950" indent="-742950">
              <a:buFont typeface="Wingdings 2" pitchFamily="18" charset="2"/>
              <a:buAutoNum type="arabicPeriod"/>
            </a:pPr>
            <a:endParaRPr lang="ru-RU" sz="3600" dirty="0" smtClean="0"/>
          </a:p>
          <a:p>
            <a:pPr>
              <a:buFont typeface="Wingdings 2" pitchFamily="18" charset="2"/>
              <a:buNone/>
            </a:pPr>
            <a:r>
              <a:rPr lang="uk-UA" sz="3600" dirty="0" smtClean="0"/>
              <a:t>2.</a:t>
            </a:r>
            <a:r>
              <a:rPr lang="en-US" sz="3600" dirty="0" smtClean="0"/>
              <a:t> f(x)</a:t>
            </a:r>
            <a:r>
              <a:rPr lang="uk-UA" sz="3600" dirty="0" smtClean="0"/>
              <a:t> </a:t>
            </a:r>
            <a:r>
              <a:rPr lang="en-US" sz="3600" dirty="0" smtClean="0"/>
              <a:t>g(x)</a:t>
            </a:r>
            <a:r>
              <a:rPr lang="ru-RU" sz="3600" dirty="0" smtClean="0"/>
              <a:t> › ‹</a:t>
            </a:r>
            <a:r>
              <a:rPr lang="ru-RU" sz="3600" dirty="0" smtClean="0"/>
              <a:t>0</a:t>
            </a:r>
          </a:p>
          <a:p>
            <a:pPr>
              <a:buFont typeface="Wingdings 2" pitchFamily="18" charset="2"/>
              <a:buNone/>
            </a:pPr>
            <a:endParaRPr lang="ru-RU" sz="3600" dirty="0" smtClean="0"/>
          </a:p>
          <a:p>
            <a:pPr>
              <a:buFont typeface="Wingdings 2" pitchFamily="18" charset="2"/>
              <a:buNone/>
            </a:pPr>
            <a:r>
              <a:rPr lang="uk-UA" sz="3600" dirty="0" smtClean="0"/>
              <a:t>3.</a:t>
            </a:r>
            <a:r>
              <a:rPr lang="en-US" sz="3600" dirty="0" smtClean="0"/>
              <a:t> f(x) </a:t>
            </a:r>
            <a:r>
              <a:rPr lang="ru-RU" sz="3600" dirty="0" smtClean="0"/>
              <a:t>⁄</a:t>
            </a:r>
            <a:r>
              <a:rPr lang="en-US" sz="3600" dirty="0" smtClean="0"/>
              <a:t>g(x)</a:t>
            </a:r>
            <a:r>
              <a:rPr lang="ru-RU" sz="3600" dirty="0" smtClean="0"/>
              <a:t> › ‹0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4F4F4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4F4F4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4F4F4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342</TotalTime>
  <Words>467</Words>
  <Application>Microsoft Office PowerPoint</Application>
  <PresentationFormat>Экран (4:3)</PresentationFormat>
  <Paragraphs>71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ТЕМА:  Розв'язування лінійних та квадратних нерівностей.</vt:lpstr>
      <vt:lpstr>Вид заняття:        Лекція</vt:lpstr>
      <vt:lpstr>Мета:         Дидактична: Ввести поняття нерівності, розглянути лінійні та раціональні нерівності.   </vt:lpstr>
      <vt:lpstr>АКТУАЛІЗАЦІЯ ОПОРНИХ ЗНАНЬ:  </vt:lpstr>
      <vt:lpstr>НЕРІВНОСТІ:</vt:lpstr>
      <vt:lpstr>ТЕОРЕМИ ПРО РІВНОСИЛЬНОСТІСТЬ НЕРІВНОСТЕЙ:</vt:lpstr>
      <vt:lpstr>ЛІНІЙНІ НЕРІВНОСТІ:</vt:lpstr>
      <vt:lpstr>РАЦІОНАЛЬНІ НЕРІВНОСТІ: </vt:lpstr>
      <vt:lpstr>ОСНОВНІ ВИДИ РАЦИОНАЛЬНИХ НЕРІВНОСТЕЙ:</vt:lpstr>
      <vt:lpstr>ТОЧКИ n-ї КРАТНОСТІ</vt:lpstr>
      <vt:lpstr> Розв'язати нерівність:</vt:lpstr>
      <vt:lpstr>Домашнє завдання: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:Розв̒язування</dc:title>
  <dc:creator>Андрей</dc:creator>
  <cp:lastModifiedBy>Наташа</cp:lastModifiedBy>
  <cp:revision>39</cp:revision>
  <dcterms:created xsi:type="dcterms:W3CDTF">2010-11-19T09:46:05Z</dcterms:created>
  <dcterms:modified xsi:type="dcterms:W3CDTF">2011-08-27T14:14:54Z</dcterms:modified>
</cp:coreProperties>
</file>