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8" autoAdjust="0"/>
    <p:restoredTop sz="94617" autoAdjust="0"/>
  </p:normalViewPr>
  <p:slideViewPr>
    <p:cSldViewPr>
      <p:cViewPr varScale="1">
        <p:scale>
          <a:sx n="61" d="100"/>
          <a:sy n="61" d="100"/>
        </p:scale>
        <p:origin x="-84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8E78242-3EA8-455F-AA78-B4F8D23067E7}" type="datetimeFigureOut">
              <a:rPr lang="ru-RU" smtClean="0"/>
              <a:pPr/>
              <a:t>27.08.2011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20DB86F-C172-48D9-9B9E-DDE1B98CF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980728"/>
            <a:ext cx="8201028" cy="2994616"/>
          </a:xfrm>
        </p:spPr>
        <p:txBody>
          <a:bodyPr/>
          <a:lstStyle/>
          <a:p>
            <a:pPr algn="ctr"/>
            <a:r>
              <a:rPr lang="uk-UA" sz="2800" dirty="0" smtClean="0"/>
              <a:t>ТЕМА: </a:t>
            </a: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>елементарні </a:t>
            </a:r>
            <a:r>
              <a:rPr lang="uk-UA" sz="2800" dirty="0" smtClean="0"/>
              <a:t>функції</a:t>
            </a:r>
            <a:r>
              <a:rPr lang="uk-UA" sz="2800" dirty="0" smtClean="0"/>
              <a:t>.</a:t>
            </a:r>
            <a:br>
              <a:rPr lang="uk-UA" sz="2800" dirty="0" smtClean="0"/>
            </a:br>
            <a:r>
              <a:rPr lang="uk-UA" sz="2800" dirty="0" smtClean="0"/>
              <a:t> </a:t>
            </a:r>
            <a:br>
              <a:rPr lang="uk-UA" sz="2800" dirty="0" smtClean="0"/>
            </a:br>
            <a:endParaRPr lang="ru-RU" sz="2800" dirty="0"/>
          </a:p>
        </p:txBody>
      </p:sp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8358214" y="28572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КУБІЧНА ФУНКІЯ </a:t>
            </a:r>
            <a:r>
              <a:rPr lang="en-US" i="1" dirty="0" smtClean="0">
                <a:solidFill>
                  <a:schemeClr val="tx1"/>
                </a:solidFill>
                <a:latin typeface="Adobe Caslon Pro" pitchFamily="18" charset="0"/>
              </a:rPr>
              <a:t>y = ax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7286644" y="500042"/>
          <a:ext cx="21431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Содержимое 2"/>
          <p:cNvSpPr txBox="1">
            <a:spLocks/>
          </p:cNvSpPr>
          <p:nvPr/>
        </p:nvSpPr>
        <p:spPr>
          <a:xfrm>
            <a:off x="928662" y="1142984"/>
            <a:ext cx="7772400" cy="171687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uk-U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Графік кубічна парабола</a:t>
            </a:r>
          </a:p>
          <a:p>
            <a:pPr marL="2286000" marR="0" lvl="8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 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  <a:ea typeface="+mn-ea"/>
                <a:cs typeface="+mn-cs"/>
              </a:rPr>
              <a:t>a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  <a:ea typeface="+mn-ea"/>
                <a:cs typeface="+mn-cs"/>
              </a:rPr>
              <a:t>0-1</a:t>
            </a: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та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  <a:ea typeface="+mn-ea"/>
                <a:cs typeface="+mn-cs"/>
              </a:rPr>
              <a:t>3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uk-U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чверть</a:t>
            </a:r>
          </a:p>
          <a:p>
            <a:pPr marL="2286000" marR="0" lvl="8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 2"/>
              <a:buNone/>
              <a:tabLst/>
              <a:defRPr/>
            </a:pPr>
            <a:r>
              <a:rPr kumimoji="0" lang="uk-UA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  <a:ea typeface="+mn-ea"/>
                <a:cs typeface="+mn-cs"/>
              </a:rPr>
              <a:t> a&lt;0-2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та </a:t>
            </a:r>
            <a:r>
              <a:rPr kumimoji="0" lang="ru-RU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  <a:ea typeface="+mn-ea"/>
                <a:cs typeface="+mn-cs"/>
              </a:rPr>
              <a:t>4 </a:t>
            </a:r>
            <a:r>
              <a:rPr kumimoji="0" lang="uk-UA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чверть</a:t>
            </a:r>
          </a:p>
          <a:p>
            <a:pPr marL="2286000" marR="0" lvl="8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 2"/>
              <a:buNone/>
              <a:tabLst/>
              <a:defRPr/>
            </a:pPr>
            <a:endParaRPr kumimoji="0" lang="uk-U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0" marR="0" lvl="8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 2"/>
              <a:buNone/>
              <a:tabLst/>
              <a:defRPr/>
            </a:pPr>
            <a:endParaRPr kumimoji="0" lang="uk-U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271462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таблиц</a:t>
            </a:r>
            <a:r>
              <a:rPr kumimoji="0" lang="uk-UA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і 3 точки – тільки одну вітку. Другу будуємо симетрично.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1" descr="C:\Users\Администратор\Pictures\2010-11-15\weweqw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857628"/>
            <a:ext cx="5158415" cy="2174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8358214" y="28572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642910" y="285728"/>
            <a:ext cx="357190" cy="2143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FF00"/>
                </a:solidFill>
              </a:rPr>
              <a:t>АРИФМЕТИЧНИЙ КОРІНЬ </a:t>
            </a:r>
            <a:r>
              <a:rPr lang="en-US" i="1" dirty="0" smtClean="0">
                <a:latin typeface="Adobe Caslon Pro" pitchFamily="18" charset="0"/>
              </a:rPr>
              <a:t>y = √x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Графік вітка параболи, розташована відносно осі ОХ. </a:t>
            </a:r>
            <a:r>
              <a:rPr lang="en-US" dirty="0" smtClean="0"/>
              <a:t>\</a:t>
            </a:r>
            <a:r>
              <a:rPr lang="uk-UA" dirty="0" smtClean="0"/>
              <a:t> </a:t>
            </a:r>
          </a:p>
          <a:p>
            <a:pPr>
              <a:buNone/>
            </a:pPr>
            <a:r>
              <a:rPr lang="uk-UA" dirty="0" smtClean="0"/>
              <a:t>    В таблиці 4 точки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358082" y="500042"/>
            <a:ext cx="428628" cy="1588"/>
          </a:xfrm>
          <a:prstGeom prst="line">
            <a:avLst/>
          </a:prstGeom>
          <a:ln w="25400" cmpd="sng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C:\Users\Администратор\Pictures\2010-11-15\243243243243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714620"/>
            <a:ext cx="3546507" cy="338137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</p:pic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8358214" y="28572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642910" y="285728"/>
            <a:ext cx="357190" cy="2143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Домашнє завдання 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uk-UA" dirty="0" smtClean="0"/>
              <a:t>Вивчити Лекцію </a:t>
            </a:r>
            <a:endParaRPr lang="ru-RU" dirty="0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642910" y="285728"/>
            <a:ext cx="357190" cy="2143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79100" y="2143116"/>
            <a:ext cx="495359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ВИД</a:t>
            </a:r>
            <a:r>
              <a:rPr lang="uk-UA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ЗАНЯТТЯ </a:t>
            </a:r>
            <a:endParaRPr lang="uk-UA" sz="5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endParaRPr lang="uk-UA" sz="5400" b="1" i="1" u="sng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algn="ctr"/>
            <a:endParaRPr lang="uk-UA" sz="5400" b="1" i="1" u="sng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uk-UA" sz="5400" b="1" i="1" u="sng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Лекція</a:t>
            </a:r>
            <a:r>
              <a:rPr lang="uk-UA" sz="54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endParaRPr lang="ru-RU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8358214" y="28572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642910" y="285728"/>
            <a:ext cx="357190" cy="2143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476672"/>
            <a:ext cx="8001056" cy="1866464"/>
          </a:xfrm>
        </p:spPr>
        <p:txBody>
          <a:bodyPr/>
          <a:lstStyle/>
          <a:p>
            <a:pPr algn="ctr"/>
            <a:r>
              <a:rPr lang="uk-UA" sz="2800" dirty="0" smtClean="0"/>
              <a:t>МЕТА </a:t>
            </a: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i="1" u="sng" dirty="0" smtClean="0">
                <a:solidFill>
                  <a:srgbClr val="FFFF00"/>
                </a:solidFill>
              </a:rPr>
              <a:t>дидактична</a:t>
            </a:r>
            <a:r>
              <a:rPr lang="uk-UA" sz="2800" dirty="0" smtClean="0"/>
              <a:t>: </a:t>
            </a:r>
            <a:r>
              <a:rPr lang="uk-UA" sz="2800" dirty="0" smtClean="0"/>
              <a:t>Повторити графіки елементарних функцій </a:t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i="1" u="sng" dirty="0" smtClean="0">
                <a:solidFill>
                  <a:srgbClr val="FFFF00"/>
                </a:solidFill>
              </a:rPr>
              <a:t>розвиваюча</a:t>
            </a:r>
            <a:r>
              <a:rPr lang="uk-UA" sz="2800" dirty="0" smtClean="0"/>
              <a:t>: розвивати логічне мислення та пам'ять, уміння виділяти головне </a:t>
            </a: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i="1" u="sng" dirty="0" smtClean="0">
                <a:solidFill>
                  <a:srgbClr val="FFFF00"/>
                </a:solidFill>
              </a:rPr>
              <a:t>виховна</a:t>
            </a:r>
            <a:r>
              <a:rPr lang="uk-UA" sz="2800" dirty="0" smtClean="0"/>
              <a:t>: розширяти кругозір, культуру мислі та мовлення</a:t>
            </a:r>
            <a:endParaRPr lang="ru-RU" sz="2800" dirty="0"/>
          </a:p>
        </p:txBody>
      </p:sp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8358214" y="28572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642910" y="285728"/>
            <a:ext cx="357190" cy="2143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АКТУАЛІЗАЦІЯ ОПОРНИХ ЗНАНЬ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82930" indent="-514350">
              <a:buAutoNum type="arabicPeriod"/>
            </a:pPr>
            <a:r>
              <a:rPr lang="uk-UA" sz="3400" dirty="0" smtClean="0"/>
              <a:t>Яка функція називається числовою?</a:t>
            </a:r>
            <a:endParaRPr lang="ru-RU" sz="3400" dirty="0" smtClean="0"/>
          </a:p>
          <a:p>
            <a:pPr marL="582930" indent="-514350">
              <a:buAutoNum type="arabicPeriod"/>
            </a:pPr>
            <a:r>
              <a:rPr lang="uk-UA" sz="3400" dirty="0" smtClean="0"/>
              <a:t>Що </a:t>
            </a:r>
            <a:r>
              <a:rPr lang="uk-UA" sz="3400" dirty="0" err="1" smtClean="0"/>
              <a:t>наз</a:t>
            </a:r>
            <a:r>
              <a:rPr lang="uk-UA" sz="3400" dirty="0" smtClean="0"/>
              <a:t>. областю визначення функції?</a:t>
            </a:r>
            <a:endParaRPr lang="ru-RU" sz="3400" dirty="0" smtClean="0"/>
          </a:p>
          <a:p>
            <a:pPr marL="582930" indent="-514350">
              <a:buAutoNum type="arabicPeriod"/>
            </a:pPr>
            <a:r>
              <a:rPr lang="uk-UA" sz="3400" dirty="0" smtClean="0"/>
              <a:t>Що </a:t>
            </a:r>
            <a:r>
              <a:rPr lang="uk-UA" sz="3400" dirty="0" err="1" smtClean="0"/>
              <a:t>наз</a:t>
            </a:r>
            <a:r>
              <a:rPr lang="uk-UA" sz="3400" dirty="0" smtClean="0"/>
              <a:t>. областю значення функції?</a:t>
            </a:r>
            <a:endParaRPr lang="ru-RU" sz="3400" dirty="0" smtClean="0"/>
          </a:p>
          <a:p>
            <a:pPr marL="582930" indent="-514350">
              <a:buAutoNum type="arabicPeriod"/>
            </a:pPr>
            <a:r>
              <a:rPr lang="uk-UA" sz="3400" dirty="0" smtClean="0"/>
              <a:t>За допомогою чого найчастіше задають функцію?</a:t>
            </a:r>
          </a:p>
          <a:p>
            <a:pPr marL="582930" indent="-514350">
              <a:buAutoNum type="arabicPeriod"/>
            </a:pPr>
            <a:r>
              <a:rPr lang="uk-UA" sz="3400" dirty="0" smtClean="0"/>
              <a:t> Що називається графіком функції?</a:t>
            </a:r>
          </a:p>
          <a:p>
            <a:pPr marL="582930" indent="-514350">
              <a:buAutoNum type="arabicPeriod"/>
            </a:pPr>
            <a:r>
              <a:rPr lang="uk-UA" sz="3400" dirty="0" smtClean="0"/>
              <a:t> Яка функція називається зростаючою, спадаючою?</a:t>
            </a:r>
            <a:endParaRPr lang="ru-RU" sz="3400" dirty="0" smtClean="0"/>
          </a:p>
          <a:p>
            <a:pPr marL="582930" indent="-514350">
              <a:buAutoNum type="arabicPeriod"/>
            </a:pPr>
            <a:r>
              <a:rPr lang="uk-UA" sz="3400" dirty="0" smtClean="0"/>
              <a:t>Сформулюйте властивості, обернені до тверджень, що містяться в означеннях.</a:t>
            </a:r>
          </a:p>
          <a:p>
            <a:pPr marL="582930" indent="-514350">
              <a:buAutoNum type="arabicPeriod"/>
            </a:pPr>
            <a:r>
              <a:rPr lang="uk-UA" sz="3400" dirty="0" smtClean="0"/>
              <a:t> Яка функція називається парною, непарною?</a:t>
            </a:r>
          </a:p>
          <a:p>
            <a:pPr marL="582930" indent="-514350">
              <a:buAutoNum type="arabicPeriod"/>
            </a:pPr>
            <a:r>
              <a:rPr lang="uk-UA" sz="3400" dirty="0" smtClean="0"/>
              <a:t>Як розміщені їх графіки?</a:t>
            </a:r>
            <a:endParaRPr lang="ru-RU" sz="3400" dirty="0" smtClean="0"/>
          </a:p>
          <a:p>
            <a:endParaRPr lang="ru-RU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8358214" y="28572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642910" y="285728"/>
            <a:ext cx="357190" cy="2143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Лінійна Функція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Це Функція, яку задають формулою</a:t>
            </a:r>
          </a:p>
          <a:p>
            <a:pPr>
              <a:buNone/>
            </a:pPr>
            <a:endParaRPr lang="uk-UA" i="1" dirty="0" smtClean="0">
              <a:latin typeface="Adobe Caslon Pro" pitchFamily="18" charset="0"/>
            </a:endParaRPr>
          </a:p>
          <a:p>
            <a:pPr>
              <a:buNone/>
            </a:pPr>
            <a:r>
              <a:rPr lang="uk-UA" i="1" dirty="0" smtClean="0">
                <a:latin typeface="Adobe Caslon Pro" pitchFamily="18" charset="0"/>
              </a:rPr>
              <a:t>	</a:t>
            </a:r>
            <a:r>
              <a:rPr lang="en-US" i="1" dirty="0" smtClean="0">
                <a:latin typeface="Adobe Caslon Pro" pitchFamily="18" charset="0"/>
              </a:rPr>
              <a:t>y = ax + b,</a:t>
            </a:r>
            <a:r>
              <a:rPr lang="uk-UA" i="1" dirty="0" smtClean="0">
                <a:latin typeface="Adobe Caslon Pro" pitchFamily="18" charset="0"/>
              </a:rPr>
              <a:t>                    </a:t>
            </a:r>
            <a:r>
              <a:rPr lang="ru-RU" sz="2800" dirty="0" smtClean="0">
                <a:latin typeface="Adobe Caslon Pro" pitchFamily="18" charset="0"/>
              </a:rPr>
              <a:t>де </a:t>
            </a:r>
            <a:r>
              <a:rPr lang="en-US" sz="2800" i="1" dirty="0" smtClean="0">
                <a:latin typeface="Adobe Caslon Pro" pitchFamily="18" charset="0"/>
              </a:rPr>
              <a:t>a</a:t>
            </a:r>
            <a:r>
              <a:rPr lang="ru-RU" sz="2800" dirty="0" smtClean="0">
                <a:latin typeface="Adobe Caslon Pro" pitchFamily="18" charset="0"/>
              </a:rPr>
              <a:t> та </a:t>
            </a:r>
            <a:r>
              <a:rPr lang="en-US" sz="2800" i="1" dirty="0" smtClean="0">
                <a:latin typeface="Adobe Caslon Pro" pitchFamily="18" charset="0"/>
              </a:rPr>
              <a:t>b</a:t>
            </a:r>
            <a:r>
              <a:rPr lang="ru-RU" sz="2800" dirty="0" smtClean="0">
                <a:latin typeface="Adobe Caslon Pro" pitchFamily="18" charset="0"/>
              </a:rPr>
              <a:t> – </a:t>
            </a:r>
            <a:r>
              <a:rPr lang="uk-UA" sz="2800" dirty="0" smtClean="0">
                <a:latin typeface="Adobe Caslon Pro" pitchFamily="18" charset="0"/>
              </a:rPr>
              <a:t>дійсні числа</a:t>
            </a:r>
          </a:p>
          <a:p>
            <a:pPr>
              <a:buNone/>
            </a:pPr>
            <a:endParaRPr lang="uk-UA" sz="2800" dirty="0" smtClean="0"/>
          </a:p>
          <a:p>
            <a:pPr>
              <a:buNone/>
            </a:pPr>
            <a:r>
              <a:rPr lang="uk-UA" sz="2800" dirty="0" smtClean="0"/>
              <a:t>Графік лінійної функції </a:t>
            </a:r>
            <a:r>
              <a:rPr lang="en-US" sz="2800" i="1" dirty="0" smtClean="0">
                <a:latin typeface="Adobe Caslon Pro" pitchFamily="18" charset="0"/>
              </a:rPr>
              <a:t>y = ax + b</a:t>
            </a:r>
            <a:r>
              <a:rPr lang="uk-UA" sz="2800" i="1" dirty="0" smtClean="0">
                <a:latin typeface="Adobe Caslon Pro" pitchFamily="18" charset="0"/>
              </a:rPr>
              <a:t> - </a:t>
            </a:r>
            <a:r>
              <a:rPr lang="uk-UA" sz="2800" dirty="0" smtClean="0"/>
              <a:t>це пряма. </a:t>
            </a:r>
          </a:p>
          <a:p>
            <a:pPr>
              <a:buNone/>
            </a:pPr>
            <a:r>
              <a:rPr lang="uk-UA" sz="2800" dirty="0" smtClean="0"/>
              <a:t>Найпростіший спосіб побудови прямої </a:t>
            </a:r>
            <a:r>
              <a:rPr lang="en-US" sz="2800" i="1" dirty="0" smtClean="0">
                <a:latin typeface="Adobe Caslon Pro" pitchFamily="18" charset="0"/>
              </a:rPr>
              <a:t>y = ax + b</a:t>
            </a:r>
            <a:r>
              <a:rPr lang="uk-UA" sz="2800" i="1" dirty="0" smtClean="0">
                <a:latin typeface="Adobe Caslon Pro" pitchFamily="18" charset="0"/>
              </a:rPr>
              <a:t> </a:t>
            </a:r>
          </a:p>
          <a:p>
            <a:pPr>
              <a:buNone/>
            </a:pPr>
            <a:r>
              <a:rPr lang="uk-UA" sz="2800" dirty="0" smtClean="0"/>
              <a:t>по двох точках її перетину з осями координат. </a:t>
            </a:r>
            <a:endParaRPr lang="ru-RU" sz="2800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8358214" y="28572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642910" y="285728"/>
            <a:ext cx="357190" cy="2143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дминистратор\Desktop\уцукуцк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14612" y="2000240"/>
            <a:ext cx="3929090" cy="42656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38100" dist="63500" dir="21540000" sx="101000" sy="101000" algn="ctr" rotWithShape="0">
              <a:schemeClr val="tx1">
                <a:alpha val="0"/>
              </a:scheme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Побудувати </a:t>
            </a:r>
            <a:r>
              <a:rPr lang="uk-UA" dirty="0" smtClean="0">
                <a:solidFill>
                  <a:srgbClr val="FFFF00"/>
                </a:solidFill>
              </a:rPr>
              <a:t>пряму </a:t>
            </a:r>
            <a:r>
              <a:rPr lang="en-US" i="1" dirty="0" smtClean="0">
                <a:solidFill>
                  <a:schemeClr val="tx1"/>
                </a:solidFill>
                <a:latin typeface="Adobe Caslon Pro" pitchFamily="18" charset="0"/>
              </a:rPr>
              <a:t>y = 3x - 4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8358214" y="28572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642910" y="285728"/>
            <a:ext cx="357190" cy="2143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ОБРАТНА ПРОПОРЦ</a:t>
            </a:r>
            <a:r>
              <a:rPr lang="uk-UA" dirty="0" smtClean="0">
                <a:solidFill>
                  <a:srgbClr val="FFFF00"/>
                </a:solidFill>
              </a:rPr>
              <a:t>ІОНАЛЬНІСТЬ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2784"/>
          </a:xfrm>
        </p:spPr>
        <p:txBody>
          <a:bodyPr>
            <a:normAutofit fontScale="85000" lnSpcReduction="20000"/>
          </a:bodyPr>
          <a:lstStyle/>
          <a:p>
            <a:r>
              <a:rPr lang="uk-UA" sz="3300" dirty="0" smtClean="0"/>
              <a:t>Це функція, яку задають формулою </a:t>
            </a:r>
            <a:r>
              <a:rPr lang="uk-UA" sz="3300" i="1" dirty="0" smtClean="0"/>
              <a:t> </a:t>
            </a:r>
            <a:endParaRPr lang="en-US" sz="3300" i="1" dirty="0" smtClean="0"/>
          </a:p>
          <a:p>
            <a:pPr>
              <a:buNone/>
            </a:pPr>
            <a:r>
              <a:rPr lang="en-US" sz="3300" i="1" dirty="0" smtClean="0"/>
              <a:t>          </a:t>
            </a:r>
          </a:p>
          <a:p>
            <a:pPr>
              <a:buNone/>
            </a:pPr>
            <a:r>
              <a:rPr lang="en-US" sz="3300" i="1" dirty="0" smtClean="0"/>
              <a:t>		       y =                              </a:t>
            </a:r>
            <a:r>
              <a:rPr lang="uk-UA" sz="3300" dirty="0" smtClean="0"/>
              <a:t>де </a:t>
            </a:r>
            <a:r>
              <a:rPr lang="en-US" sz="3300" i="1" dirty="0" smtClean="0">
                <a:latin typeface="Adobe Caslon Pro" pitchFamily="18" charset="0"/>
              </a:rPr>
              <a:t>k ≠ 0 </a:t>
            </a:r>
          </a:p>
          <a:p>
            <a:pPr>
              <a:buNone/>
            </a:pPr>
            <a:endParaRPr lang="en-US" sz="3300" i="1" dirty="0" smtClean="0">
              <a:latin typeface="Adobe Caslon Pro" pitchFamily="18" charset="0"/>
            </a:endParaRPr>
          </a:p>
          <a:p>
            <a:pPr>
              <a:buNone/>
            </a:pPr>
            <a:r>
              <a:rPr lang="ru-RU" sz="3300" dirty="0" smtClean="0"/>
              <a:t>Г</a:t>
            </a:r>
            <a:r>
              <a:rPr lang="uk-UA" sz="3300" dirty="0" smtClean="0"/>
              <a:t>рафік функції  </a:t>
            </a:r>
            <a:r>
              <a:rPr lang="en-US" sz="3300" i="1" dirty="0" smtClean="0"/>
              <a:t>y =</a:t>
            </a:r>
            <a:r>
              <a:rPr lang="ru-RU" sz="3300" i="1" dirty="0" smtClean="0"/>
              <a:t>       </a:t>
            </a:r>
            <a:r>
              <a:rPr lang="uk-UA" sz="3300" dirty="0" smtClean="0"/>
              <a:t> </a:t>
            </a:r>
            <a:r>
              <a:rPr lang="uk-UA" sz="3300" baseline="30000" dirty="0" smtClean="0"/>
              <a:t> </a:t>
            </a:r>
            <a:r>
              <a:rPr lang="uk-UA" sz="3300" dirty="0" smtClean="0"/>
              <a:t> називається гіперболою. </a:t>
            </a:r>
          </a:p>
          <a:p>
            <a:pPr>
              <a:buNone/>
            </a:pPr>
            <a:endParaRPr lang="uk-UA" sz="3300" dirty="0" smtClean="0"/>
          </a:p>
          <a:p>
            <a:pPr>
              <a:buNone/>
            </a:pPr>
            <a:r>
              <a:rPr lang="uk-UA" sz="3300" dirty="0" smtClean="0"/>
              <a:t>Він складається з двох окремих віток. Якщо</a:t>
            </a:r>
            <a:r>
              <a:rPr lang="uk-UA" sz="3300" i="1" dirty="0" smtClean="0"/>
              <a:t> </a:t>
            </a:r>
            <a:r>
              <a:rPr lang="en-US" sz="3300" i="1" dirty="0" smtClean="0">
                <a:latin typeface="Adobe Caslon Pro" pitchFamily="18" charset="0"/>
              </a:rPr>
              <a:t>k</a:t>
            </a:r>
            <a:r>
              <a:rPr lang="uk-UA" sz="3300" i="1" dirty="0" smtClean="0"/>
              <a:t> &gt;</a:t>
            </a:r>
            <a:r>
              <a:rPr lang="en-US" sz="3300" i="1" dirty="0" smtClean="0"/>
              <a:t>0</a:t>
            </a:r>
            <a:r>
              <a:rPr lang="uk-UA" sz="3300" dirty="0" smtClean="0"/>
              <a:t>,</a:t>
            </a:r>
            <a:r>
              <a:rPr lang="en-US" sz="3300" dirty="0" smtClean="0"/>
              <a:t> </a:t>
            </a:r>
            <a:r>
              <a:rPr lang="uk-UA" sz="3300" dirty="0" smtClean="0"/>
              <a:t>то гіпербола розташована у першій та третій четвертях. Якщо,</a:t>
            </a:r>
            <a:r>
              <a:rPr lang="en-US" sz="3300" dirty="0" smtClean="0"/>
              <a:t> </a:t>
            </a:r>
            <a:r>
              <a:rPr lang="en-US" sz="3300" i="1" dirty="0" smtClean="0">
                <a:latin typeface="Adobe Caslon Pro" pitchFamily="18" charset="0"/>
              </a:rPr>
              <a:t>k</a:t>
            </a:r>
            <a:r>
              <a:rPr lang="en-US" sz="3300" dirty="0" smtClean="0"/>
              <a:t>&lt;</a:t>
            </a:r>
            <a:r>
              <a:rPr lang="en-US" sz="3300" i="1" dirty="0" smtClean="0"/>
              <a:t>0</a:t>
            </a:r>
            <a:r>
              <a:rPr lang="en-US" sz="3300" dirty="0" smtClean="0"/>
              <a:t> </a:t>
            </a:r>
            <a:r>
              <a:rPr lang="uk-UA" sz="3300" dirty="0" smtClean="0"/>
              <a:t> то у другій та четвертій четвертях.		</a:t>
            </a:r>
            <a:endParaRPr lang="ru-RU" sz="3300" dirty="0" smtClean="0"/>
          </a:p>
          <a:p>
            <a:pPr>
              <a:buNone/>
            </a:pP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 </a:t>
            </a:r>
            <a:endParaRPr lang="ru-RU" dirty="0" smtClean="0"/>
          </a:p>
          <a:p>
            <a:pPr>
              <a:buNone/>
            </a:pPr>
            <a:endParaRPr lang="en-US" i="1" dirty="0" smtClean="0">
              <a:latin typeface="Adobe Caslon Pro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643174" y="2357430"/>
          <a:ext cx="2857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</a:tblGrid>
              <a:tr h="35719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k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2884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x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357554" y="3071810"/>
          <a:ext cx="2857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</a:tblGrid>
              <a:tr h="285752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k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2884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x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8358214" y="28572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642910" y="285728"/>
            <a:ext cx="357190" cy="2143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Побудувати графік </a:t>
            </a:r>
            <a:r>
              <a:rPr lang="uk-UA" dirty="0" smtClean="0">
                <a:solidFill>
                  <a:srgbClr val="FFFF00"/>
                </a:solidFill>
              </a:rPr>
              <a:t>функці</a:t>
            </a:r>
            <a:r>
              <a:rPr lang="uk-UA" dirty="0" smtClean="0">
                <a:solidFill>
                  <a:srgbClr val="FFFF00"/>
                </a:solidFill>
              </a:rPr>
              <a:t>ї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Adobe Caslon Pro" pitchFamily="18" charset="0"/>
              </a:rPr>
              <a:t>y = - </a:t>
            </a:r>
            <a:endParaRPr lang="ru-RU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14546" y="1714488"/>
          <a:ext cx="2857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</a:tblGrid>
              <a:tr h="35719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4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2884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dobe Caslon Pro" pitchFamily="18" charset="0"/>
                        </a:rPr>
                        <a:t>x</a:t>
                      </a:r>
                      <a:endParaRPr lang="ru-RU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145" name="Picture 1" descr="C:\Users\Администратор\Desktop\454353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4850" y="1675675"/>
            <a:ext cx="2843232" cy="3799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8358214" y="28572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642910" y="285728"/>
            <a:ext cx="357190" cy="2143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КВАДРАТИЧНА ФУНКЦІЯ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Adobe Caslon Pro" pitchFamily="18" charset="0"/>
              </a:rPr>
              <a:t>y=ax  +</a:t>
            </a:r>
            <a:r>
              <a:rPr lang="ru-RU" i="1" dirty="0" err="1" smtClean="0">
                <a:latin typeface="Adobe Caslon Pro" pitchFamily="18" charset="0"/>
              </a:rPr>
              <a:t>вх</a:t>
            </a:r>
            <a:r>
              <a:rPr lang="ru-RU" i="1" dirty="0" smtClean="0">
                <a:latin typeface="Adobe Caslon Pro" pitchFamily="18" charset="0"/>
              </a:rPr>
              <a:t> </a:t>
            </a:r>
            <a:r>
              <a:rPr lang="ru-RU" dirty="0" smtClean="0"/>
              <a:t>+ </a:t>
            </a:r>
            <a:r>
              <a:rPr lang="ru-RU" i="1" dirty="0" smtClean="0"/>
              <a:t>с </a:t>
            </a:r>
            <a:r>
              <a:rPr lang="uk-UA" dirty="0" smtClean="0"/>
              <a:t>графік парабола. </a:t>
            </a:r>
            <a:r>
              <a:rPr lang="en-US" i="1" dirty="0" smtClean="0">
                <a:latin typeface="Adobe Caslon Pro" pitchFamily="18" charset="0"/>
              </a:rPr>
              <a:t>a&gt;0 -</a:t>
            </a:r>
            <a:r>
              <a:rPr lang="uk-UA" i="1" dirty="0" smtClean="0">
                <a:latin typeface="Adobe Caslon Pro" pitchFamily="18" charset="0"/>
              </a:rPr>
              <a:t> </a:t>
            </a:r>
            <a:r>
              <a:rPr lang="uk-UA" dirty="0" smtClean="0"/>
              <a:t>вітки вниз  </a:t>
            </a:r>
            <a:r>
              <a:rPr lang="en-US" sz="3600" i="1" dirty="0" smtClean="0">
                <a:latin typeface="Adobe Caslon Pro" pitchFamily="18" charset="0"/>
              </a:rPr>
              <a:t>x</a:t>
            </a:r>
            <a:r>
              <a:rPr lang="ru-RU" sz="3600" i="1" dirty="0" smtClean="0">
                <a:latin typeface="Adobe Caslon Pro" pitchFamily="18" charset="0"/>
              </a:rPr>
              <a:t> </a:t>
            </a:r>
            <a:r>
              <a:rPr lang="uk-UA" sz="1800" dirty="0" smtClean="0"/>
              <a:t>вершини </a:t>
            </a:r>
            <a:r>
              <a:rPr lang="ru-RU" sz="3200" dirty="0" smtClean="0"/>
              <a:t>=- в\</a:t>
            </a:r>
            <a:r>
              <a:rPr lang="ru-RU" sz="4000" dirty="0" smtClean="0"/>
              <a:t>2</a:t>
            </a:r>
            <a:r>
              <a:rPr lang="ru-RU" sz="2800" i="1" dirty="0" smtClean="0"/>
              <a:t>а  </a:t>
            </a:r>
            <a:r>
              <a:rPr lang="uk-UA" sz="3200" dirty="0" smtClean="0"/>
              <a:t>в таблиці 5 точок – тільки одну вітка. Іншу будуємо симетрично.</a:t>
            </a:r>
            <a:endParaRPr lang="ru-RU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071670" y="1714488"/>
          <a:ext cx="2619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1" name="Picture 1" descr="C:\Users\Администратор\Pictures\2010-11-15\243243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4143380"/>
            <a:ext cx="4797018" cy="2214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8358214" y="28572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642910" y="285728"/>
            <a:ext cx="357190" cy="21431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4F4F4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229</TotalTime>
  <Words>191</Words>
  <Application>Microsoft Office PowerPoint</Application>
  <PresentationFormat>Экран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Метро</vt:lpstr>
      <vt:lpstr>ТЕМА:   елементарні функції.   </vt:lpstr>
      <vt:lpstr>Слайд 2</vt:lpstr>
      <vt:lpstr>МЕТА   дидактична: Повторити графіки елементарних функцій   розвиваюча: розвивати логічне мислення та пам'ять, уміння виділяти головне   виховна: розширяти кругозір, культуру мислі та мовлення</vt:lpstr>
      <vt:lpstr>АКТУАЛІЗАЦІЯ ОПОРНИХ ЗНАНЬ  </vt:lpstr>
      <vt:lpstr>Лінійна Функція</vt:lpstr>
      <vt:lpstr>Побудувати пряму y = 3x - 4</vt:lpstr>
      <vt:lpstr>ОБРАТНА ПРОПОРЦІОНАЛЬНІСТЬ</vt:lpstr>
      <vt:lpstr>Побудувати графік функції</vt:lpstr>
      <vt:lpstr>КВАДРАТИЧНА ФУНКЦІЯ</vt:lpstr>
      <vt:lpstr>КУБІЧНА ФУНКІЯ y = ax</vt:lpstr>
      <vt:lpstr>АРИФМЕТИЧНИЙ КОРІНЬ y = √x</vt:lpstr>
      <vt:lpstr>Домашнє завдання </vt:lpstr>
    </vt:vector>
  </TitlesOfParts>
  <Company>DNA Project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DNA7 X64</dc:creator>
  <cp:lastModifiedBy>Наташа</cp:lastModifiedBy>
  <cp:revision>19</cp:revision>
  <dcterms:created xsi:type="dcterms:W3CDTF">2010-11-15T17:10:38Z</dcterms:created>
  <dcterms:modified xsi:type="dcterms:W3CDTF">2011-08-27T14:25:16Z</dcterms:modified>
</cp:coreProperties>
</file>