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13.12.2010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13.12.2010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13.12.2010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13.12.2010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13.12.2010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13.12.2010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13.12.2010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Тема: </a:t>
            </a:r>
            <a:r>
              <a:rPr lang="ru-RU" dirty="0" err="1" smtClean="0"/>
              <a:t>означення</a:t>
            </a:r>
            <a:r>
              <a:rPr lang="ru-RU" dirty="0" smtClean="0"/>
              <a:t> </a:t>
            </a:r>
            <a:r>
              <a:rPr lang="ru-RU" dirty="0" err="1" smtClean="0"/>
              <a:t>ст</a:t>
            </a:r>
            <a:r>
              <a:rPr lang="uk-UA" dirty="0" err="1" smtClean="0"/>
              <a:t>епеня</a:t>
            </a:r>
            <a:r>
              <a:rPr lang="uk-UA" dirty="0" smtClean="0"/>
              <a:t>. </a:t>
            </a:r>
            <a:r>
              <a:rPr lang="uk-UA" dirty="0" smtClean="0"/>
              <a:t>Властивості. </a:t>
            </a:r>
            <a:r>
              <a:rPr lang="uk-UA" dirty="0" smtClean="0"/>
              <a:t>Дії над степенями.</a:t>
            </a:r>
            <a:endParaRPr lang="ru-RU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97634"/>
          </a:xfrm>
        </p:spPr>
        <p:txBody>
          <a:bodyPr>
            <a:normAutofit/>
          </a:bodyPr>
          <a:lstStyle/>
          <a:p>
            <a:pPr algn="l"/>
            <a:r>
              <a:rPr lang="uk-UA" sz="2400" dirty="0" smtClean="0"/>
              <a:t>11.Порівняти значення виразу       і </a:t>
            </a:r>
            <a:br>
              <a:rPr lang="uk-UA" sz="2400" dirty="0" smtClean="0"/>
            </a:br>
            <a:r>
              <a:rPr lang="uk-UA" sz="2400" dirty="0" smtClean="0"/>
              <a:t>А)                ; Б)      =     ; В)      ≤     ; Г)     </a:t>
            </a:r>
            <a:r>
              <a:rPr lang="en-US" sz="2400" dirty="0" smtClean="0"/>
              <a:t>&lt;</a:t>
            </a:r>
            <a:r>
              <a:rPr lang="uk-UA" sz="2400" dirty="0" smtClean="0"/>
              <a:t>     ; Д)      </a:t>
            </a:r>
            <a:r>
              <a:rPr lang="en-US" sz="2400" dirty="0" smtClean="0"/>
              <a:t>&gt;</a:t>
            </a: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>12.Спростити вираз</a:t>
            </a:r>
            <a:br>
              <a:rPr lang="uk-UA" sz="2400" dirty="0" smtClean="0"/>
            </a:br>
            <a:r>
              <a:rPr lang="uk-UA" sz="2400" dirty="0" smtClean="0"/>
              <a:t>А) </a:t>
            </a:r>
            <a:r>
              <a:rPr lang="en-US" sz="2400" dirty="0" smtClean="0"/>
              <a:t>a-b</a:t>
            </a:r>
            <a:r>
              <a:rPr lang="uk-UA" sz="2400" dirty="0" smtClean="0"/>
              <a:t>; Б)      +    ; В)         ; Г)              ; Д) Вираз не спрощується</a:t>
            </a:r>
            <a:br>
              <a:rPr lang="uk-UA" sz="2400" dirty="0" smtClean="0"/>
            </a:br>
            <a:r>
              <a:rPr lang="uk-UA" sz="2400" dirty="0" smtClean="0"/>
              <a:t>13.Порівняти значення виразу </a:t>
            </a:r>
            <a:r>
              <a:rPr lang="en-US" sz="2400" dirty="0" smtClean="0"/>
              <a:t>b=</a:t>
            </a:r>
            <a:r>
              <a:rPr lang="uk-UA" sz="2400" dirty="0" smtClean="0"/>
              <a:t>3∙     з 1</a:t>
            </a:r>
            <a:br>
              <a:rPr lang="uk-UA" sz="2400" dirty="0" smtClean="0"/>
            </a:br>
            <a:r>
              <a:rPr lang="uk-UA" sz="2400" dirty="0" smtClean="0"/>
              <a:t>А)</a:t>
            </a:r>
            <a:r>
              <a:rPr lang="en-US" sz="2400" dirty="0" smtClean="0"/>
              <a:t>b≤1</a:t>
            </a:r>
            <a:r>
              <a:rPr lang="uk-UA" sz="2400" dirty="0" smtClean="0"/>
              <a:t>; Б)</a:t>
            </a:r>
            <a:r>
              <a:rPr lang="en-US" sz="2400" dirty="0" smtClean="0"/>
              <a:t>b=1</a:t>
            </a:r>
            <a:r>
              <a:rPr lang="uk-UA" sz="2400" dirty="0" smtClean="0"/>
              <a:t>; В)</a:t>
            </a:r>
            <a:r>
              <a:rPr lang="en-US" sz="2400" dirty="0" smtClean="0"/>
              <a:t>b&gt;1</a:t>
            </a:r>
            <a:r>
              <a:rPr lang="ru-RU" sz="2400" dirty="0" smtClean="0"/>
              <a:t>;</a:t>
            </a:r>
            <a:r>
              <a:rPr lang="uk-UA" sz="2400" dirty="0" smtClean="0"/>
              <a:t> Г)</a:t>
            </a:r>
            <a:r>
              <a:rPr lang="en-US" sz="2400" dirty="0" smtClean="0"/>
              <a:t>b</a:t>
            </a:r>
            <a:r>
              <a:rPr lang="uk-UA" sz="2400" dirty="0" smtClean="0"/>
              <a:t>≥1; Д)</a:t>
            </a:r>
            <a:r>
              <a:rPr lang="en-US" sz="2400" dirty="0" smtClean="0"/>
              <a:t>b&lt;1</a:t>
            </a: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>14.Виконати </a:t>
            </a:r>
            <a:r>
              <a:rPr lang="uk-UA" sz="2400" dirty="0" smtClean="0"/>
              <a:t>дії </a:t>
            </a:r>
            <a:br>
              <a:rPr lang="uk-UA" sz="2400" dirty="0" smtClean="0"/>
            </a:br>
            <a:r>
              <a:rPr lang="uk-UA" sz="2400" dirty="0" smtClean="0"/>
              <a:t>А) </a:t>
            </a:r>
            <a:r>
              <a:rPr lang="en-US" sz="2400" dirty="0" smtClean="0"/>
              <a:t>a</a:t>
            </a:r>
            <a:r>
              <a:rPr lang="ru-RU" sz="2400" baseline="30000" dirty="0" smtClean="0"/>
              <a:t>2</a:t>
            </a:r>
            <a:r>
              <a:rPr lang="uk-UA" sz="2400" dirty="0" smtClean="0"/>
              <a:t>; Б)</a:t>
            </a:r>
            <a:r>
              <a:rPr lang="en-US" sz="2400" dirty="0" smtClean="0"/>
              <a:t>a</a:t>
            </a:r>
            <a:r>
              <a:rPr lang="en-US" sz="2400" baseline="30000" dirty="0" smtClean="0"/>
              <a:t>3</a:t>
            </a:r>
            <a:r>
              <a:rPr lang="ru-RU" sz="2400" dirty="0" smtClean="0"/>
              <a:t>;</a:t>
            </a:r>
            <a:r>
              <a:rPr lang="uk-UA" sz="2400" dirty="0" smtClean="0"/>
              <a:t> В)1; Г)</a:t>
            </a:r>
            <a:r>
              <a:rPr lang="en-US" sz="2400" dirty="0" smtClean="0"/>
              <a:t>a</a:t>
            </a:r>
            <a:r>
              <a:rPr lang="uk-UA" sz="2400" baseline="30000" dirty="0" smtClean="0"/>
              <a:t>-1</a:t>
            </a:r>
            <a:r>
              <a:rPr lang="uk-UA" sz="2400" dirty="0" smtClean="0"/>
              <a:t>; Д)</a:t>
            </a:r>
            <a:r>
              <a:rPr lang="en-US" sz="2400" dirty="0" smtClean="0"/>
              <a:t>a</a:t>
            </a:r>
            <a:r>
              <a:rPr lang="en-US" sz="2400" strike="dblStrike" baseline="30000" dirty="0" smtClean="0"/>
              <a:t>0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endParaRPr lang="ru-RU" sz="2400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00562" y="1428736"/>
            <a:ext cx="333375" cy="381000"/>
          </a:xfrm>
          <a:prstGeom prst="rect">
            <a:avLst/>
          </a:prstGeom>
          <a:noFill/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2066" y="1428736"/>
            <a:ext cx="333375" cy="381000"/>
          </a:xfrm>
          <a:prstGeom prst="rect">
            <a:avLst/>
          </a:prstGeom>
          <a:noFill/>
        </p:spPr>
      </p:pic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24" y="1785926"/>
            <a:ext cx="1000125" cy="381000"/>
          </a:xfrm>
          <a:prstGeom prst="rect">
            <a:avLst/>
          </a:prstGeom>
          <a:noFill/>
        </p:spPr>
      </p:pic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5984" y="1785926"/>
            <a:ext cx="333375" cy="381000"/>
          </a:xfrm>
          <a:prstGeom prst="rect">
            <a:avLst/>
          </a:prstGeom>
          <a:noFill/>
        </p:spPr>
      </p:pic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2537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1785926"/>
            <a:ext cx="333375" cy="381000"/>
          </a:xfrm>
          <a:prstGeom prst="rect">
            <a:avLst/>
          </a:prstGeom>
          <a:noFill/>
        </p:spPr>
      </p:pic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2539" name="Picture 1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43306" y="1785926"/>
            <a:ext cx="333375" cy="381000"/>
          </a:xfrm>
          <a:prstGeom prst="rect">
            <a:avLst/>
          </a:prstGeom>
          <a:noFill/>
        </p:spPr>
      </p:pic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2543" name="Picture 1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14810" y="1785926"/>
            <a:ext cx="333375" cy="381000"/>
          </a:xfrm>
          <a:prstGeom prst="rect">
            <a:avLst/>
          </a:prstGeom>
          <a:noFill/>
        </p:spPr>
      </p:pic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2545" name="Picture 1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57752" y="1785926"/>
            <a:ext cx="333375" cy="381000"/>
          </a:xfrm>
          <a:prstGeom prst="rect">
            <a:avLst/>
          </a:prstGeom>
          <a:noFill/>
        </p:spPr>
      </p:pic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2547" name="Picture 1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57818" y="1785926"/>
            <a:ext cx="333375" cy="381000"/>
          </a:xfrm>
          <a:prstGeom prst="rect">
            <a:avLst/>
          </a:prstGeom>
          <a:noFill/>
        </p:spPr>
      </p:pic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2549" name="Picture 2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43636" y="1785926"/>
            <a:ext cx="333375" cy="381000"/>
          </a:xfrm>
          <a:prstGeom prst="rect">
            <a:avLst/>
          </a:prstGeom>
          <a:noFill/>
        </p:spPr>
      </p:pic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2551" name="Picture 2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15140" y="1785926"/>
            <a:ext cx="333375" cy="381000"/>
          </a:xfrm>
          <a:prstGeom prst="rect">
            <a:avLst/>
          </a:prstGeom>
          <a:noFill/>
        </p:spPr>
      </p:pic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2555" name="Picture 2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2500306"/>
            <a:ext cx="390525" cy="390525"/>
          </a:xfrm>
          <a:prstGeom prst="rect">
            <a:avLst/>
          </a:prstGeom>
          <a:noFill/>
        </p:spPr>
      </p:pic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2557" name="Picture 2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3108" y="2500306"/>
            <a:ext cx="390525" cy="409575"/>
          </a:xfrm>
          <a:prstGeom prst="rect">
            <a:avLst/>
          </a:prstGeom>
          <a:noFill/>
        </p:spPr>
      </p:pic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2559" name="Picture 3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2428868"/>
            <a:ext cx="609600" cy="504825"/>
          </a:xfrm>
          <a:prstGeom prst="rect">
            <a:avLst/>
          </a:prstGeom>
          <a:noFill/>
        </p:spPr>
      </p:pic>
      <p:sp>
        <p:nvSpPr>
          <p:cNvPr id="2256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2561" name="Picture 33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58" y="2500306"/>
            <a:ext cx="923925" cy="390525"/>
          </a:xfrm>
          <a:prstGeom prst="rect">
            <a:avLst/>
          </a:prstGeom>
          <a:noFill/>
        </p:spPr>
      </p:pic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66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2565" name="Picture 37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2066" y="2786058"/>
            <a:ext cx="257175" cy="485775"/>
          </a:xfrm>
          <a:prstGeom prst="rect">
            <a:avLst/>
          </a:prstGeom>
          <a:noFill/>
        </p:spPr>
      </p:pic>
      <p:sp>
        <p:nvSpPr>
          <p:cNvPr id="22568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2567" name="Picture 39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14612" y="3571876"/>
            <a:ext cx="600075" cy="504825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9763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Д\ЗАВДАНЯ </a:t>
            </a:r>
            <a:r>
              <a:rPr lang="ru-RU" sz="2800" dirty="0" err="1" smtClean="0"/>
              <a:t>вивчити</a:t>
            </a:r>
            <a:r>
              <a:rPr lang="ru-RU" sz="2800" dirty="0" smtClean="0"/>
              <a:t> </a:t>
            </a:r>
            <a:r>
              <a:rPr lang="ru-RU" sz="2800" dirty="0" err="1" smtClean="0"/>
              <a:t>лекц</a:t>
            </a:r>
            <a:r>
              <a:rPr lang="uk-UA" sz="2800" dirty="0" smtClean="0"/>
              <a:t>і</a:t>
            </a:r>
            <a:r>
              <a:rPr lang="ru-RU" sz="2800" dirty="0" err="1" smtClean="0"/>
              <a:t>ю</a:t>
            </a:r>
            <a:endParaRPr lang="ru-RU" sz="2800" dirty="0"/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Вид </a:t>
            </a:r>
            <a:r>
              <a:rPr lang="uk-UA" dirty="0" smtClean="0"/>
              <a:t>заняття (Лекція)</a:t>
            </a:r>
            <a:endParaRPr lang="ru-RU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7502"/>
          </a:xfrm>
        </p:spPr>
        <p:txBody>
          <a:bodyPr>
            <a:normAutofit/>
          </a:bodyPr>
          <a:lstStyle/>
          <a:p>
            <a:r>
              <a:rPr lang="uk-UA" dirty="0" smtClean="0"/>
              <a:t>Мета: дидактична, розвиваюча, виховна</a:t>
            </a:r>
            <a:endParaRPr lang="ru-RU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0118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n-</a:t>
            </a:r>
            <a:r>
              <a:rPr lang="ru-RU" sz="2800" dirty="0" err="1" smtClean="0"/>
              <a:t>й</a:t>
            </a:r>
            <a:r>
              <a:rPr lang="ru-RU" sz="2800" dirty="0" smtClean="0"/>
              <a:t> (</a:t>
            </a:r>
            <a:r>
              <a:rPr lang="en-US" sz="2800" dirty="0" smtClean="0"/>
              <a:t>n</a:t>
            </a:r>
            <a:r>
              <a:rPr lang="uk-UA" sz="2800" dirty="0" smtClean="0"/>
              <a:t>Є</a:t>
            </a:r>
            <a:r>
              <a:rPr lang="en-US" sz="2800" dirty="0" smtClean="0"/>
              <a:t>N) C</a:t>
            </a:r>
            <a:r>
              <a:rPr lang="ru-RU" sz="2800" dirty="0" smtClean="0"/>
              <a:t>ТЕПЕННЮ числа </a:t>
            </a:r>
            <a:r>
              <a:rPr lang="en-US" sz="2800" dirty="0" smtClean="0"/>
              <a:t>a&gt;0</a:t>
            </a:r>
            <a:r>
              <a:rPr lang="ru-RU" sz="2800" dirty="0" smtClean="0"/>
              <a:t> </a:t>
            </a:r>
            <a:r>
              <a:rPr lang="ru-RU" sz="2800" dirty="0" err="1" smtClean="0"/>
              <a:t>наз</a:t>
            </a:r>
            <a:r>
              <a:rPr lang="uk-UA" sz="2800" dirty="0" err="1" smtClean="0"/>
              <a:t>ивають</a:t>
            </a:r>
            <a:r>
              <a:rPr lang="uk-UA" sz="2800" dirty="0" smtClean="0"/>
              <a:t> невід</a:t>
            </a:r>
            <a:r>
              <a:rPr lang="en-US" sz="2800" dirty="0" smtClean="0"/>
              <a:t>’</a:t>
            </a:r>
            <a:r>
              <a:rPr lang="uk-UA" sz="2800" dirty="0" smtClean="0"/>
              <a:t>ємне число, яке отримують у наслідку множення числа </a:t>
            </a:r>
            <a:r>
              <a:rPr lang="en-US" sz="2800" dirty="0" smtClean="0"/>
              <a:t>a</a:t>
            </a:r>
            <a:r>
              <a:rPr lang="uk-UA" sz="2800" dirty="0" smtClean="0"/>
              <a:t> на само себе </a:t>
            </a:r>
            <a:r>
              <a:rPr lang="en-US" sz="2800" dirty="0" smtClean="0"/>
              <a:t>n </a:t>
            </a:r>
            <a:r>
              <a:rPr lang="uk-UA" sz="2800" dirty="0" smtClean="0"/>
              <a:t>раз: 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 =</a:t>
            </a:r>
            <a:r>
              <a:rPr lang="en-US" sz="2800" dirty="0" err="1" smtClean="0"/>
              <a:t>a∙a</a:t>
            </a:r>
            <a:r>
              <a:rPr lang="en-US" sz="2800" dirty="0" smtClean="0"/>
              <a:t>∙…∙a (n</a:t>
            </a:r>
            <a:r>
              <a:rPr lang="ru-RU" sz="2800" dirty="0" smtClean="0"/>
              <a:t> раз)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uk-UA" sz="2800" cap="all" dirty="0" smtClean="0"/>
              <a:t>Арифметичним Квадратним Коренем </a:t>
            </a:r>
            <a:r>
              <a:rPr lang="uk-UA" sz="2800" dirty="0" smtClean="0"/>
              <a:t>з числа </a:t>
            </a:r>
            <a:r>
              <a:rPr lang="en-US" sz="2800" dirty="0" smtClean="0"/>
              <a:t>a&gt;0</a:t>
            </a:r>
            <a:r>
              <a:rPr lang="uk-UA" sz="2800" dirty="0" smtClean="0"/>
              <a:t> називають невід</a:t>
            </a:r>
            <a:r>
              <a:rPr lang="en-US" sz="2800" dirty="0" smtClean="0"/>
              <a:t>’</a:t>
            </a:r>
            <a:r>
              <a:rPr lang="uk-UA" sz="2800" dirty="0" smtClean="0"/>
              <a:t>ємне число, квадрат якого дорівнює </a:t>
            </a:r>
            <a:r>
              <a:rPr lang="en-US" sz="2800" dirty="0" smtClean="0"/>
              <a:t>a.</a:t>
            </a:r>
            <a:r>
              <a:rPr lang="uk-UA" sz="2800" dirty="0" smtClean="0"/>
              <a:t/>
            </a:r>
            <a:br>
              <a:rPr lang="uk-UA" sz="2800" dirty="0" smtClean="0"/>
            </a:br>
            <a:r>
              <a:rPr lang="uk-UA" sz="2800" cap="all" dirty="0" smtClean="0"/>
              <a:t>Коренем</a:t>
            </a:r>
            <a:r>
              <a:rPr lang="uk-UA" sz="2800" dirty="0" smtClean="0"/>
              <a:t> </a:t>
            </a:r>
            <a:r>
              <a:rPr lang="en-US" sz="2800" dirty="0" smtClean="0"/>
              <a:t>n-</a:t>
            </a:r>
            <a:r>
              <a:rPr lang="uk-UA" sz="2800" dirty="0" smtClean="0"/>
              <a:t>ї степені з числа </a:t>
            </a:r>
            <a:r>
              <a:rPr lang="en-US" sz="2800" dirty="0" smtClean="0"/>
              <a:t>a&gt;0 </a:t>
            </a:r>
            <a:r>
              <a:rPr lang="uk-UA" sz="2800" dirty="0" smtClean="0"/>
              <a:t>називають невід</a:t>
            </a:r>
            <a:r>
              <a:rPr lang="en-US" sz="2800" dirty="0" smtClean="0"/>
              <a:t>’</a:t>
            </a:r>
            <a:r>
              <a:rPr lang="uk-UA" sz="2800" dirty="0" smtClean="0"/>
              <a:t>ємне число, </a:t>
            </a:r>
            <a:r>
              <a:rPr lang="en-US" sz="2800" dirty="0" smtClean="0"/>
              <a:t>n</a:t>
            </a:r>
            <a:r>
              <a:rPr lang="uk-UA" sz="2800" dirty="0" smtClean="0"/>
              <a:t>-я степінь якого дорівнює </a:t>
            </a:r>
            <a:r>
              <a:rPr lang="en-US" sz="2800" dirty="0" smtClean="0"/>
              <a:t>a</a:t>
            </a:r>
            <a:r>
              <a:rPr lang="uk-UA" sz="2800" dirty="0" smtClean="0"/>
              <a:t>.</a:t>
            </a:r>
            <a:endParaRPr lang="ru-RU" sz="28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357322"/>
          </a:xfrm>
        </p:spPr>
        <p:txBody>
          <a:bodyPr>
            <a:normAutofit/>
          </a:bodyPr>
          <a:lstStyle/>
          <a:p>
            <a:r>
              <a:rPr lang="uk-UA" sz="3200" dirty="0" smtClean="0"/>
              <a:t>Властивості арифметичного кореня </a:t>
            </a:r>
            <a:r>
              <a:rPr lang="en-US" sz="3200" dirty="0" smtClean="0"/>
              <a:t>N</a:t>
            </a:r>
            <a:r>
              <a:rPr lang="uk-UA" sz="3200" dirty="0" smtClean="0"/>
              <a:t>-ї степені</a:t>
            </a:r>
            <a:endParaRPr lang="ru-RU" sz="3200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2285984" y="2143116"/>
            <a:ext cx="5214974" cy="3495684"/>
          </a:xfrm>
        </p:spPr>
        <p:txBody>
          <a:bodyPr>
            <a:normAutofit lnSpcReduction="10000"/>
          </a:bodyPr>
          <a:lstStyle/>
          <a:p>
            <a:pPr algn="l"/>
            <a:r>
              <a:rPr lang="uk-UA" sz="2800" dirty="0" smtClean="0"/>
              <a:t>Якщо </a:t>
            </a:r>
            <a:r>
              <a:rPr lang="en-US" sz="2800" dirty="0" smtClean="0"/>
              <a:t>a&gt;=0</a:t>
            </a:r>
            <a:r>
              <a:rPr lang="ru-RU" sz="2800" dirty="0" smtClean="0"/>
              <a:t>,</a:t>
            </a:r>
            <a:r>
              <a:rPr lang="en-US" sz="2800" dirty="0" smtClean="0"/>
              <a:t> b&gt;=0</a:t>
            </a:r>
            <a:r>
              <a:rPr lang="ru-RU" sz="2800" dirty="0" smtClean="0"/>
              <a:t>, </a:t>
            </a:r>
            <a:r>
              <a:rPr lang="en-US" sz="2800" dirty="0" smtClean="0"/>
              <a:t>n</a:t>
            </a:r>
            <a:r>
              <a:rPr lang="uk-UA" sz="2800" dirty="0" err="1" smtClean="0"/>
              <a:t>Є</a:t>
            </a:r>
            <a:r>
              <a:rPr lang="en-US" sz="2800" dirty="0" smtClean="0"/>
              <a:t>N</a:t>
            </a:r>
            <a:r>
              <a:rPr lang="uk-UA" sz="2800" dirty="0" smtClean="0"/>
              <a:t> та</a:t>
            </a:r>
            <a:r>
              <a:rPr lang="en-US" sz="2800" dirty="0" smtClean="0"/>
              <a:t> n&gt;=2</a:t>
            </a:r>
            <a:r>
              <a:rPr lang="uk-UA" sz="2800" dirty="0" smtClean="0"/>
              <a:t> ,то</a:t>
            </a:r>
          </a:p>
          <a:p>
            <a:pPr algn="l"/>
            <a:r>
              <a:rPr lang="en-US" sz="2800" dirty="0" smtClean="0"/>
              <a:t>1.</a:t>
            </a:r>
          </a:p>
          <a:p>
            <a:pPr algn="l"/>
            <a:r>
              <a:rPr lang="en-US" sz="2800" dirty="0" smtClean="0"/>
              <a:t>2.</a:t>
            </a:r>
          </a:p>
          <a:p>
            <a:pPr algn="l"/>
            <a:r>
              <a:rPr lang="en-US" sz="2800" dirty="0" smtClean="0"/>
              <a:t>3.</a:t>
            </a:r>
          </a:p>
          <a:p>
            <a:pPr algn="l"/>
            <a:r>
              <a:rPr lang="en-US" sz="2800" dirty="0" smtClean="0"/>
              <a:t>4</a:t>
            </a:r>
          </a:p>
          <a:p>
            <a:pPr algn="l"/>
            <a:r>
              <a:rPr lang="en-US" sz="2800" dirty="0" smtClean="0"/>
              <a:t>5.</a:t>
            </a:r>
          </a:p>
          <a:p>
            <a:pPr algn="l"/>
            <a:r>
              <a:rPr lang="en-US" sz="2800" dirty="0" smtClean="0"/>
              <a:t>6.</a:t>
            </a:r>
            <a:endParaRPr lang="ru-RU" sz="2800" dirty="0"/>
          </a:p>
        </p:txBody>
      </p:sp>
      <p:pic>
        <p:nvPicPr>
          <p:cNvPr id="19475" name="Picture 1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86050" y="2500306"/>
            <a:ext cx="2152650" cy="552450"/>
          </a:xfrm>
          <a:prstGeom prst="rect">
            <a:avLst/>
          </a:prstGeom>
          <a:noFill/>
        </p:spPr>
      </p:pic>
      <p:pic>
        <p:nvPicPr>
          <p:cNvPr id="19474" name="Picture 1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14612" y="3000372"/>
            <a:ext cx="2466975" cy="552450"/>
          </a:xfrm>
          <a:prstGeom prst="rect">
            <a:avLst/>
          </a:prstGeom>
          <a:noFill/>
        </p:spPr>
      </p:pic>
      <p:pic>
        <p:nvPicPr>
          <p:cNvPr id="19473" name="Picture 1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14612" y="3357562"/>
            <a:ext cx="2143125" cy="600075"/>
          </a:xfrm>
          <a:prstGeom prst="rect">
            <a:avLst/>
          </a:prstGeom>
          <a:noFill/>
        </p:spPr>
      </p:pic>
      <p:pic>
        <p:nvPicPr>
          <p:cNvPr id="19471" name="Picture 1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14612" y="4429132"/>
            <a:ext cx="1152525" cy="542925"/>
          </a:xfrm>
          <a:prstGeom prst="rect">
            <a:avLst/>
          </a:prstGeom>
          <a:noFill/>
        </p:spPr>
      </p:pic>
      <p:pic>
        <p:nvPicPr>
          <p:cNvPr id="19470" name="Picture 1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14612" y="4929198"/>
            <a:ext cx="1152525" cy="542925"/>
          </a:xfrm>
          <a:prstGeom prst="rect">
            <a:avLst/>
          </a:prstGeom>
          <a:noFill/>
        </p:spPr>
      </p:pic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22860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228600" y="1562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228600" y="2162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228600" y="2962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481" name="Rectangle 25"/>
          <p:cNvSpPr>
            <a:spLocks noChangeArrowheads="1"/>
          </p:cNvSpPr>
          <p:nvPr/>
        </p:nvSpPr>
        <p:spPr bwMode="auto">
          <a:xfrm>
            <a:off x="228600" y="3505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482" name="Rectangle 26"/>
          <p:cNvSpPr>
            <a:spLocks noChangeArrowheads="1"/>
          </p:cNvSpPr>
          <p:nvPr/>
        </p:nvSpPr>
        <p:spPr bwMode="auto">
          <a:xfrm>
            <a:off x="228600" y="404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9486" name="Picture 30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14612" y="3857628"/>
            <a:ext cx="1371600" cy="666750"/>
          </a:xfrm>
          <a:prstGeom prst="rect">
            <a:avLst/>
          </a:prstGeom>
          <a:noFill/>
        </p:spPr>
      </p:pic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228600" y="1123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1143000"/>
          </a:xfrm>
        </p:spPr>
        <p:txBody>
          <a:bodyPr>
            <a:noAutofit/>
          </a:bodyPr>
          <a:lstStyle/>
          <a:p>
            <a:r>
              <a:rPr lang="ru-RU" sz="2000" dirty="0" smtClean="0"/>
              <a:t>Нехай </a:t>
            </a:r>
            <a:r>
              <a:rPr lang="en-US" sz="2000" dirty="0" smtClean="0"/>
              <a:t>a&gt;=0</a:t>
            </a:r>
            <a:r>
              <a:rPr lang="uk-UA" sz="2000" dirty="0" smtClean="0"/>
              <a:t> та </a:t>
            </a:r>
            <a:r>
              <a:rPr lang="en-US" sz="2000" dirty="0" smtClean="0"/>
              <a:t>k</a:t>
            </a:r>
            <a:r>
              <a:rPr lang="uk-UA" sz="2000" dirty="0" smtClean="0"/>
              <a:t>Є</a:t>
            </a:r>
            <a:r>
              <a:rPr lang="en-US" sz="2000" dirty="0" smtClean="0"/>
              <a:t>N, n</a:t>
            </a:r>
            <a:r>
              <a:rPr lang="uk-UA" sz="2000" dirty="0" smtClean="0"/>
              <a:t>Є</a:t>
            </a:r>
            <a:r>
              <a:rPr lang="en-US" sz="2000" dirty="0" smtClean="0"/>
              <a:t>N</a:t>
            </a:r>
            <a:r>
              <a:rPr lang="uk-UA" sz="2000" dirty="0" smtClean="0"/>
              <a:t> тоді означимо </a:t>
            </a:r>
            <a:br>
              <a:rPr lang="uk-UA" sz="2000" dirty="0" smtClean="0"/>
            </a:br>
            <a:r>
              <a:rPr lang="uk-UA" sz="2000" dirty="0" smtClean="0"/>
              <a:t>Існує і </a:t>
            </a:r>
            <a:r>
              <a:rPr lang="uk-UA" sz="2000" dirty="0" err="1" smtClean="0"/>
              <a:t>степень</a:t>
            </a:r>
            <a:r>
              <a:rPr lang="uk-UA" sz="2000" dirty="0" smtClean="0"/>
              <a:t> з </a:t>
            </a:r>
            <a:r>
              <a:rPr lang="uk-UA" sz="2000" dirty="0" err="1" smtClean="0"/>
              <a:t>іраціональним</a:t>
            </a:r>
            <a:r>
              <a:rPr lang="uk-UA" sz="2000" dirty="0" smtClean="0"/>
              <a:t> показником, наприклад</a:t>
            </a:r>
            <a:r>
              <a:rPr lang="ru-RU" sz="2000" dirty="0" smtClean="0"/>
              <a:t>:           </a:t>
            </a:r>
            <a:r>
              <a:rPr lang="ru-RU" sz="2000" dirty="0" err="1" smtClean="0"/>
              <a:t>або</a:t>
            </a:r>
            <a:r>
              <a:rPr lang="ru-RU" sz="2000" dirty="0" smtClean="0"/>
              <a:t> </a:t>
            </a:r>
            <a:endParaRPr lang="ru-RU" sz="2000" dirty="0"/>
          </a:p>
        </p:txBody>
      </p:sp>
      <p:sp>
        <p:nvSpPr>
          <p:cNvPr id="23" name="Текст 22"/>
          <p:cNvSpPr>
            <a:spLocks noGrp="1"/>
          </p:cNvSpPr>
          <p:nvPr>
            <p:ph type="body" idx="1"/>
          </p:nvPr>
        </p:nvSpPr>
        <p:spPr>
          <a:xfrm>
            <a:off x="142844" y="1535112"/>
            <a:ext cx="9001156" cy="608004"/>
          </a:xfrm>
        </p:spPr>
        <p:txBody>
          <a:bodyPr>
            <a:no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ВЛАСТИВОСТ</a:t>
            </a:r>
            <a:r>
              <a:rPr lang="uk-UA" sz="2600" dirty="0" smtClean="0">
                <a:latin typeface="Times New Roman" pitchFamily="18" charset="0"/>
                <a:cs typeface="Times New Roman" pitchFamily="18" charset="0"/>
              </a:rPr>
              <a:t>І СТЕПЕНІ З ДІЙСНИМ ПОКАЗНИКОМ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одзаголовок 8"/>
          <p:cNvSpPr>
            <a:spLocks noGrp="1"/>
          </p:cNvSpPr>
          <p:nvPr>
            <p:ph sz="half" idx="2"/>
          </p:nvPr>
        </p:nvSpPr>
        <p:spPr>
          <a:xfrm>
            <a:off x="285720" y="2317727"/>
            <a:ext cx="7115196" cy="4540273"/>
          </a:xfrm>
        </p:spPr>
        <p:txBody>
          <a:bodyPr numCol="2">
            <a:normAutofit/>
          </a:bodyPr>
          <a:lstStyle/>
          <a:p>
            <a:pPr algn="l"/>
            <a:r>
              <a:rPr lang="uk-UA" sz="2800" dirty="0" smtClean="0"/>
              <a:t>Якщо </a:t>
            </a:r>
            <a:r>
              <a:rPr lang="en-US" sz="2800" dirty="0" smtClean="0"/>
              <a:t>a&gt;0</a:t>
            </a:r>
            <a:r>
              <a:rPr lang="ru-RU" sz="2800" dirty="0" smtClean="0"/>
              <a:t>, </a:t>
            </a:r>
            <a:r>
              <a:rPr lang="en-US" sz="2800" dirty="0" smtClean="0"/>
              <a:t>b&gt;0 a</a:t>
            </a:r>
            <a:r>
              <a:rPr lang="uk-UA" sz="2800" dirty="0" smtClean="0"/>
              <a:t>≠</a:t>
            </a:r>
            <a:r>
              <a:rPr lang="en-US" sz="2800" dirty="0" smtClean="0"/>
              <a:t>1</a:t>
            </a:r>
          </a:p>
          <a:p>
            <a:pPr marL="514350" indent="-514350" algn="l">
              <a:buNone/>
            </a:pPr>
            <a:r>
              <a:rPr lang="en-US" sz="2800" dirty="0" smtClean="0"/>
              <a:t>1.a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k</a:t>
            </a:r>
            <a:r>
              <a:rPr lang="en-US" sz="2800" dirty="0" smtClean="0"/>
              <a:t>=</a:t>
            </a:r>
            <a:r>
              <a:rPr lang="en-US" sz="2800" dirty="0" err="1" smtClean="0"/>
              <a:t>a</a:t>
            </a:r>
            <a:r>
              <a:rPr lang="en-US" sz="2800" baseline="30000" dirty="0" err="1" smtClean="0"/>
              <a:t>n+k</a:t>
            </a:r>
            <a:endParaRPr lang="en-US" sz="2800" dirty="0" smtClean="0"/>
          </a:p>
          <a:p>
            <a:pPr marL="514350" indent="-514350" algn="l">
              <a:buNone/>
            </a:pPr>
            <a:r>
              <a:rPr lang="en-US" sz="2800" dirty="0" smtClean="0"/>
              <a:t>2.a</a:t>
            </a:r>
            <a:r>
              <a:rPr lang="en-US" sz="2800" baseline="30000" dirty="0" smtClean="0"/>
              <a:t>n</a:t>
            </a:r>
            <a:r>
              <a:rPr lang="ru-RU" sz="2800" dirty="0" smtClean="0"/>
              <a:t>:</a:t>
            </a:r>
            <a:r>
              <a:rPr lang="en-US" sz="2800" dirty="0" err="1" smtClean="0"/>
              <a:t>a</a:t>
            </a:r>
            <a:r>
              <a:rPr lang="en-US" sz="2800" baseline="30000" dirty="0" err="1" smtClean="0"/>
              <a:t>k</a:t>
            </a:r>
            <a:r>
              <a:rPr lang="en-US" sz="2800" dirty="0" smtClean="0"/>
              <a:t>=a</a:t>
            </a:r>
            <a:r>
              <a:rPr lang="en-US" sz="2800" baseline="30000" dirty="0" smtClean="0"/>
              <a:t>n-k</a:t>
            </a:r>
            <a:endParaRPr lang="en-US" sz="2800" dirty="0" smtClean="0"/>
          </a:p>
          <a:p>
            <a:pPr marL="514350" indent="-514350" algn="l">
              <a:buNone/>
            </a:pPr>
            <a:r>
              <a:rPr lang="en-US" sz="2800" dirty="0" smtClean="0"/>
              <a:t>3.(a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)</a:t>
            </a:r>
            <a:r>
              <a:rPr lang="en-US" sz="2800" baseline="30000" dirty="0" smtClean="0"/>
              <a:t>k</a:t>
            </a:r>
            <a:r>
              <a:rPr lang="en-US" sz="2800" dirty="0" smtClean="0"/>
              <a:t>=</a:t>
            </a:r>
            <a:r>
              <a:rPr lang="en-US" sz="2800" dirty="0" err="1" smtClean="0"/>
              <a:t>a</a:t>
            </a:r>
            <a:r>
              <a:rPr lang="en-US" sz="2800" baseline="30000" dirty="0" err="1" smtClean="0"/>
              <a:t>nk</a:t>
            </a:r>
            <a:endParaRPr lang="en-US" sz="2800" dirty="0" smtClean="0"/>
          </a:p>
          <a:p>
            <a:pPr marL="514350" indent="-514350" algn="l">
              <a:buNone/>
            </a:pPr>
            <a:r>
              <a:rPr lang="en-US" sz="2800" dirty="0" smtClean="0"/>
              <a:t>4.(</a:t>
            </a:r>
            <a:r>
              <a:rPr lang="en-US" sz="2800" dirty="0" err="1" smtClean="0"/>
              <a:t>ab</a:t>
            </a:r>
            <a:r>
              <a:rPr lang="en-US" sz="2800" dirty="0" smtClean="0"/>
              <a:t>)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=</a:t>
            </a:r>
            <a:r>
              <a:rPr lang="en-US" sz="2800" dirty="0" err="1" smtClean="0"/>
              <a:t>a</a:t>
            </a:r>
            <a:r>
              <a:rPr lang="en-US" sz="2800" baseline="30000" dirty="0" err="1" smtClean="0"/>
              <a:t>n</a:t>
            </a:r>
            <a:r>
              <a:rPr lang="en-US" sz="2800" dirty="0" err="1" smtClean="0"/>
              <a:t>b</a:t>
            </a:r>
            <a:r>
              <a:rPr lang="en-US" sz="2800" baseline="30000" dirty="0" err="1" smtClean="0"/>
              <a:t>n</a:t>
            </a:r>
            <a:endParaRPr lang="en-US" sz="2800" dirty="0" smtClean="0"/>
          </a:p>
          <a:p>
            <a:pPr marL="514350" indent="-514350" algn="l">
              <a:buNone/>
            </a:pPr>
            <a:r>
              <a:rPr lang="en-US" sz="2800" dirty="0" smtClean="0"/>
              <a:t>5.(a</a:t>
            </a:r>
            <a:r>
              <a:rPr lang="ru-RU" sz="2800" dirty="0" smtClean="0"/>
              <a:t>:</a:t>
            </a:r>
            <a:r>
              <a:rPr lang="en-US" sz="2800" dirty="0" smtClean="0"/>
              <a:t>b)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=a</a:t>
            </a:r>
            <a:r>
              <a:rPr lang="en-US" sz="2800" baseline="30000" dirty="0" smtClean="0"/>
              <a:t>n</a:t>
            </a:r>
            <a:r>
              <a:rPr lang="ru-RU" sz="2800" dirty="0" smtClean="0"/>
              <a:t>:</a:t>
            </a:r>
            <a:r>
              <a:rPr lang="en-US" sz="2800" dirty="0" err="1" smtClean="0"/>
              <a:t>b</a:t>
            </a:r>
            <a:r>
              <a:rPr lang="en-US" sz="2800" baseline="30000" dirty="0" err="1" smtClean="0"/>
              <a:t>n</a:t>
            </a:r>
            <a:endParaRPr lang="en-US" sz="2800" dirty="0" smtClean="0"/>
          </a:p>
          <a:p>
            <a:pPr marL="514350" indent="-514350" algn="l">
              <a:buNone/>
            </a:pPr>
            <a:r>
              <a:rPr lang="en-US" sz="2800" dirty="0" smtClean="0"/>
              <a:t>6.a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=</a:t>
            </a:r>
            <a:r>
              <a:rPr lang="en-US" sz="2800" dirty="0" err="1" smtClean="0"/>
              <a:t>a</a:t>
            </a:r>
            <a:r>
              <a:rPr lang="en-US" sz="2800" baseline="30000" dirty="0" err="1" smtClean="0"/>
              <a:t>k</a:t>
            </a:r>
            <a:r>
              <a:rPr lang="ru-RU" sz="2800" dirty="0" smtClean="0"/>
              <a:t>, </a:t>
            </a:r>
            <a:r>
              <a:rPr lang="uk-UA" sz="2800" dirty="0" smtClean="0"/>
              <a:t>то </a:t>
            </a:r>
            <a:r>
              <a:rPr lang="en-US" sz="2800" dirty="0" smtClean="0"/>
              <a:t>n=k</a:t>
            </a:r>
          </a:p>
          <a:p>
            <a:pPr marL="514350" indent="-514350" algn="l">
              <a:buNone/>
            </a:pPr>
            <a:r>
              <a:rPr lang="en-US" sz="2800" dirty="0" smtClean="0"/>
              <a:t>7.a</a:t>
            </a:r>
            <a:r>
              <a:rPr lang="en-US" sz="2800" baseline="30000" dirty="0" smtClean="0"/>
              <a:t>-n</a:t>
            </a:r>
            <a:r>
              <a:rPr lang="en-US" sz="2800" dirty="0" smtClean="0"/>
              <a:t>=1</a:t>
            </a:r>
            <a:r>
              <a:rPr lang="ru-RU" sz="2800" dirty="0" smtClean="0"/>
              <a:t> :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n</a:t>
            </a:r>
            <a:endParaRPr lang="ru-RU" sz="2800" dirty="0"/>
          </a:p>
        </p:txBody>
      </p:sp>
      <p:sp>
        <p:nvSpPr>
          <p:cNvPr id="17" name="Содержимое 16"/>
          <p:cNvSpPr>
            <a:spLocks noGrp="1"/>
          </p:cNvSpPr>
          <p:nvPr>
            <p:ph sz="quarter" idx="4"/>
          </p:nvPr>
        </p:nvSpPr>
        <p:spPr>
          <a:xfrm>
            <a:off x="4857752" y="2786058"/>
            <a:ext cx="4041775" cy="39512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8.1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=1</a:t>
            </a:r>
          </a:p>
          <a:p>
            <a:pPr>
              <a:buNone/>
            </a:pPr>
            <a:r>
              <a:rPr lang="en-US" sz="2800" dirty="0" smtClean="0"/>
              <a:t>9.0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=0</a:t>
            </a:r>
          </a:p>
          <a:p>
            <a:pPr>
              <a:buNone/>
            </a:pPr>
            <a:r>
              <a:rPr lang="en-US" sz="2800" dirty="0" smtClean="0"/>
              <a:t>10.a</a:t>
            </a:r>
            <a:r>
              <a:rPr lang="en-US" sz="2800" baseline="30000" dirty="0" smtClean="0"/>
              <a:t>0</a:t>
            </a:r>
            <a:r>
              <a:rPr lang="en-US" sz="2800" dirty="0" smtClean="0"/>
              <a:t>=1</a:t>
            </a:r>
          </a:p>
          <a:p>
            <a:pPr>
              <a:buNone/>
            </a:pPr>
            <a:r>
              <a:rPr lang="en-US" sz="2800" dirty="0" smtClean="0"/>
              <a:t>11.0&lt;a&lt;1</a:t>
            </a:r>
            <a:r>
              <a:rPr lang="ru-RU" sz="2800" dirty="0" smtClean="0"/>
              <a:t>, та </a:t>
            </a:r>
            <a:r>
              <a:rPr lang="en-US" sz="2800" dirty="0" smtClean="0"/>
              <a:t>n&lt;k</a:t>
            </a:r>
            <a:r>
              <a:rPr lang="ru-RU" sz="2800" dirty="0" smtClean="0"/>
              <a:t>, то</a:t>
            </a:r>
            <a:r>
              <a:rPr lang="en-US" sz="2800" dirty="0" smtClean="0"/>
              <a:t> a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&gt;</a:t>
            </a:r>
            <a:r>
              <a:rPr lang="en-US" sz="2800" dirty="0" err="1" smtClean="0"/>
              <a:t>a</a:t>
            </a:r>
            <a:r>
              <a:rPr lang="en-US" sz="2800" baseline="30000" dirty="0" err="1" smtClean="0"/>
              <a:t>k</a:t>
            </a:r>
            <a:endParaRPr lang="en-US" sz="2800" baseline="30000" dirty="0" smtClean="0"/>
          </a:p>
          <a:p>
            <a:pPr>
              <a:buNone/>
            </a:pPr>
            <a:r>
              <a:rPr lang="en-US" sz="2800" dirty="0" smtClean="0"/>
              <a:t>12.a&gt;0 </a:t>
            </a:r>
            <a:r>
              <a:rPr lang="ru-RU" sz="2800" dirty="0" smtClean="0"/>
              <a:t>та</a:t>
            </a:r>
            <a:r>
              <a:rPr lang="en-US" sz="2800" dirty="0" smtClean="0"/>
              <a:t> n&lt;k</a:t>
            </a:r>
            <a:r>
              <a:rPr lang="ru-RU" sz="2800" dirty="0" smtClean="0"/>
              <a:t>, то</a:t>
            </a:r>
            <a:r>
              <a:rPr lang="en-US" sz="2800" dirty="0" smtClean="0"/>
              <a:t> a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&lt;</a:t>
            </a:r>
            <a:r>
              <a:rPr lang="en-US" sz="2800" dirty="0" err="1" smtClean="0"/>
              <a:t>a</a:t>
            </a:r>
            <a:r>
              <a:rPr lang="en-US" sz="2800" baseline="30000" dirty="0" err="1" smtClean="0"/>
              <a:t>k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13.a&gt;b </a:t>
            </a:r>
            <a:r>
              <a:rPr lang="ru-RU" sz="2800" dirty="0" smtClean="0"/>
              <a:t>та</a:t>
            </a:r>
            <a:r>
              <a:rPr lang="en-US" sz="2800" dirty="0" smtClean="0"/>
              <a:t> n&lt;0</a:t>
            </a:r>
            <a:r>
              <a:rPr lang="ru-RU" sz="2800" dirty="0" smtClean="0"/>
              <a:t>, то</a:t>
            </a:r>
            <a:r>
              <a:rPr lang="en-US" sz="2800" dirty="0" smtClean="0"/>
              <a:t> a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&lt;</a:t>
            </a:r>
            <a:r>
              <a:rPr lang="en-US" sz="2800" dirty="0" err="1" smtClean="0"/>
              <a:t>b</a:t>
            </a:r>
            <a:r>
              <a:rPr lang="en-US" sz="2800" baseline="30000" dirty="0" err="1" smtClean="0"/>
              <a:t>n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14.a&lt;b </a:t>
            </a:r>
            <a:r>
              <a:rPr lang="ru-RU" sz="2800" dirty="0" smtClean="0"/>
              <a:t>та </a:t>
            </a:r>
            <a:r>
              <a:rPr lang="en-US" sz="2800" dirty="0" smtClean="0"/>
              <a:t>n&gt;0</a:t>
            </a:r>
            <a:r>
              <a:rPr lang="ru-RU" sz="2800" dirty="0" smtClean="0"/>
              <a:t>, то</a:t>
            </a:r>
            <a:r>
              <a:rPr lang="en-US" sz="2800" dirty="0" smtClean="0"/>
              <a:t> a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&gt;</a:t>
            </a:r>
            <a:r>
              <a:rPr lang="en-US" sz="2800" dirty="0" err="1" smtClean="0"/>
              <a:t>b</a:t>
            </a:r>
            <a:r>
              <a:rPr lang="en-US" sz="2800" baseline="30000" dirty="0" err="1" smtClean="0"/>
              <a:t>n</a:t>
            </a:r>
            <a:endParaRPr lang="ru-RU" sz="2800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28600" y="895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6578" y="428604"/>
            <a:ext cx="1323975" cy="428625"/>
          </a:xfrm>
          <a:prstGeom prst="rect">
            <a:avLst/>
          </a:prstGeom>
          <a:noFill/>
        </p:spPr>
      </p:pic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228600" y="885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15206" y="785794"/>
            <a:ext cx="500066" cy="428628"/>
          </a:xfrm>
          <a:prstGeom prst="rect">
            <a:avLst/>
          </a:prstGeom>
          <a:noFill/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15338" y="857232"/>
            <a:ext cx="357190" cy="357190"/>
          </a:xfrm>
          <a:prstGeom prst="rect">
            <a:avLst/>
          </a:prstGeom>
          <a:noFill/>
        </p:spPr>
      </p:pic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142844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22860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642910" y="0"/>
            <a:ext cx="7772400" cy="642918"/>
          </a:xfrm>
        </p:spPr>
        <p:txBody>
          <a:bodyPr>
            <a:normAutofit/>
          </a:bodyPr>
          <a:lstStyle/>
          <a:p>
            <a:pPr algn="ctr"/>
            <a:r>
              <a:rPr lang="uk-UA" sz="3200" dirty="0" smtClean="0"/>
              <a:t>ТЕСТОВІ ВПРАВИ:</a:t>
            </a:r>
            <a:endParaRPr lang="ru-RU" sz="3200" dirty="0"/>
          </a:p>
        </p:txBody>
      </p:sp>
      <p:sp>
        <p:nvSpPr>
          <p:cNvPr id="12" name="Текст 11"/>
          <p:cNvSpPr>
            <a:spLocks noGrp="1"/>
          </p:cNvSpPr>
          <p:nvPr>
            <p:ph type="body" idx="1"/>
          </p:nvPr>
        </p:nvSpPr>
        <p:spPr>
          <a:xfrm>
            <a:off x="0" y="1357298"/>
            <a:ext cx="9144000" cy="2143140"/>
          </a:xfrm>
        </p:spPr>
        <p:txBody>
          <a:bodyPr>
            <a:noAutofit/>
          </a:bodyPr>
          <a:lstStyle/>
          <a:p>
            <a:r>
              <a:rPr lang="uk-UA" sz="2800" dirty="0" smtClean="0"/>
              <a:t>1.Назвати вираз, який не має смислу:</a:t>
            </a:r>
            <a:br>
              <a:rPr lang="uk-UA" sz="2800" dirty="0" smtClean="0"/>
            </a:br>
            <a:r>
              <a:rPr lang="uk-UA" sz="2800" dirty="0" smtClean="0"/>
              <a:t>А)     ; Б)    ; В)      ; Г)        .</a:t>
            </a:r>
            <a:br>
              <a:rPr lang="uk-UA" sz="2800" dirty="0" smtClean="0"/>
            </a:br>
            <a:r>
              <a:rPr lang="uk-UA" sz="2800" dirty="0" smtClean="0"/>
              <a:t>2.При якому значені х вираз           не має змісту?</a:t>
            </a:r>
          </a:p>
          <a:p>
            <a:r>
              <a:rPr lang="uk-UA" sz="2800" dirty="0" smtClean="0"/>
              <a:t>А) х≥0; Б) х≥-3; В) х</a:t>
            </a:r>
            <a:r>
              <a:rPr lang="en-US" sz="2800" dirty="0" smtClean="0"/>
              <a:t>&gt;</a:t>
            </a:r>
            <a:r>
              <a:rPr lang="uk-UA" sz="2800" dirty="0" smtClean="0"/>
              <a:t>3; Г) При будь-якому значенні; Д) х</a:t>
            </a:r>
            <a:r>
              <a:rPr lang="en-US" sz="2800" dirty="0" smtClean="0"/>
              <a:t>&lt;</a:t>
            </a:r>
            <a:r>
              <a:rPr lang="uk-UA" sz="2800" dirty="0" smtClean="0"/>
              <a:t>-3.</a:t>
            </a:r>
          </a:p>
          <a:p>
            <a:r>
              <a:rPr lang="uk-UA" sz="2800" dirty="0" smtClean="0"/>
              <a:t>3.Добути корінь</a:t>
            </a:r>
          </a:p>
          <a:p>
            <a:r>
              <a:rPr lang="uk-UA" sz="2800" dirty="0" smtClean="0"/>
              <a:t>А) 8х</a:t>
            </a:r>
            <a:r>
              <a:rPr lang="uk-UA" sz="2800" baseline="30000" dirty="0" smtClean="0"/>
              <a:t>2;</a:t>
            </a:r>
            <a:r>
              <a:rPr lang="uk-UA" sz="2800" dirty="0" smtClean="0"/>
              <a:t> Б)2х</a:t>
            </a:r>
            <a:r>
              <a:rPr lang="uk-UA" sz="2800" baseline="30000" dirty="0" smtClean="0"/>
              <a:t>6</a:t>
            </a:r>
            <a:r>
              <a:rPr lang="uk-UA" sz="2800" dirty="0" smtClean="0"/>
              <a:t>; В) 2х</a:t>
            </a:r>
            <a:r>
              <a:rPr lang="uk-UA" sz="2800" baseline="30000" dirty="0" smtClean="0"/>
              <a:t>3</a:t>
            </a:r>
            <a:r>
              <a:rPr lang="uk-UA" sz="2800" dirty="0" smtClean="0"/>
              <a:t>; Г)2х</a:t>
            </a:r>
            <a:r>
              <a:rPr lang="uk-UA" sz="2800" baseline="30000" dirty="0" smtClean="0"/>
              <a:t>2</a:t>
            </a:r>
            <a:r>
              <a:rPr lang="uk-UA" sz="2800" dirty="0" smtClean="0"/>
              <a:t>; Д)8х</a:t>
            </a:r>
            <a:r>
              <a:rPr lang="uk-UA" sz="2800" baseline="30000" dirty="0" smtClean="0"/>
              <a:t>6</a:t>
            </a:r>
            <a:r>
              <a:rPr lang="uk-UA" sz="2800" dirty="0" smtClean="0"/>
              <a:t>.</a:t>
            </a:r>
            <a:endParaRPr lang="uk-UA" sz="2800" baseline="30000" dirty="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596" y="1142984"/>
            <a:ext cx="333375" cy="38100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4414" y="1142984"/>
            <a:ext cx="381000" cy="400050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00232" y="1171562"/>
            <a:ext cx="571500" cy="400050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1142984"/>
            <a:ext cx="742950" cy="409575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1571612"/>
            <a:ext cx="809625" cy="40005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285728"/>
            <a:ext cx="8686800" cy="5572164"/>
          </a:xfrm>
        </p:spPr>
        <p:txBody>
          <a:bodyPr>
            <a:normAutofit fontScale="90000"/>
          </a:bodyPr>
          <a:lstStyle/>
          <a:p>
            <a:pPr algn="l"/>
            <a:r>
              <a:rPr lang="uk-UA" sz="2700" dirty="0" smtClean="0"/>
              <a:t>4.Записати вираз              без кореня.</a:t>
            </a:r>
            <a:br>
              <a:rPr lang="uk-UA" sz="2700" dirty="0" smtClean="0"/>
            </a:br>
            <a:r>
              <a:rPr lang="uk-UA" sz="2700" dirty="0" smtClean="0"/>
              <a:t>А)             ; Б)        ;В)               ; Г)           ; Д)Не можна цього </a:t>
            </a:r>
            <a:r>
              <a:rPr lang="uk-UA" sz="2700" dirty="0" smtClean="0"/>
              <a:t>зробити</a:t>
            </a:r>
            <a:r>
              <a:rPr lang="uk-UA" sz="2700" dirty="0" smtClean="0"/>
              <a:t/>
            </a:r>
            <a:br>
              <a:rPr lang="uk-UA" sz="2700" dirty="0" smtClean="0"/>
            </a:br>
            <a:r>
              <a:rPr lang="uk-UA" sz="2700" dirty="0" smtClean="0"/>
              <a:t>5.Винести множник з-під знака кореня у виразі</a:t>
            </a:r>
            <a:br>
              <a:rPr lang="uk-UA" sz="2700" dirty="0" smtClean="0"/>
            </a:br>
            <a:r>
              <a:rPr lang="uk-UA" sz="2700" dirty="0" smtClean="0"/>
              <a:t>А)           ; Б) -2</a:t>
            </a:r>
            <a:r>
              <a:rPr lang="en-US" sz="2700" dirty="0" smtClean="0"/>
              <a:t>m</a:t>
            </a:r>
            <a:r>
              <a:rPr lang="uk-UA" sz="2700" dirty="0" smtClean="0"/>
              <a:t>; В)           ; Г) -2</a:t>
            </a:r>
            <a:r>
              <a:rPr lang="en-US" sz="2700" dirty="0" smtClean="0"/>
              <a:t>m</a:t>
            </a:r>
            <a:r>
              <a:rPr lang="uk-UA" sz="2700" baseline="30000" dirty="0" smtClean="0"/>
              <a:t>2</a:t>
            </a:r>
            <a:r>
              <a:rPr lang="uk-UA" sz="2700" dirty="0" smtClean="0"/>
              <a:t>; Д)           .</a:t>
            </a:r>
            <a:br>
              <a:rPr lang="uk-UA" sz="2700" dirty="0" smtClean="0"/>
            </a:br>
            <a:r>
              <a:rPr lang="uk-UA" sz="2700" dirty="0" smtClean="0"/>
              <a:t>6.Внести множники під знак кореня у виразі                </a:t>
            </a:r>
            <a:r>
              <a:rPr lang="ru-RU" sz="2700" dirty="0" smtClean="0"/>
              <a:t>,</a:t>
            </a:r>
            <a:r>
              <a:rPr lang="uk-UA" sz="2700" dirty="0" smtClean="0"/>
              <a:t>якщо </a:t>
            </a:r>
            <a:r>
              <a:rPr lang="en-US" sz="2700" dirty="0" smtClean="0"/>
              <a:t>a≥0</a:t>
            </a:r>
            <a:r>
              <a:rPr lang="uk-UA" sz="2800" dirty="0" smtClean="0"/>
              <a:t/>
            </a:r>
            <a:br>
              <a:rPr lang="uk-UA" sz="2800" dirty="0" smtClean="0"/>
            </a:br>
            <a:r>
              <a:rPr lang="uk-UA" sz="2800" dirty="0" smtClean="0"/>
              <a:t>А)                  ;Б)              ;В)              ;Г)                 ;Д)</a:t>
            </a:r>
            <a:br>
              <a:rPr lang="uk-UA" sz="2800" dirty="0" smtClean="0"/>
            </a:br>
            <a:r>
              <a:rPr lang="uk-UA" sz="2800" dirty="0" smtClean="0"/>
              <a:t/>
            </a:r>
            <a:br>
              <a:rPr lang="uk-UA" sz="2800" dirty="0" smtClean="0"/>
            </a:br>
            <a:r>
              <a:rPr lang="uk-UA" sz="2800" dirty="0" smtClean="0"/>
              <a:t/>
            </a:r>
            <a:br>
              <a:rPr lang="uk-UA" sz="2800" dirty="0" smtClean="0"/>
            </a:br>
            <a:r>
              <a:rPr lang="uk-UA" sz="2800" dirty="0" smtClean="0"/>
              <a:t/>
            </a:r>
            <a:br>
              <a:rPr lang="uk-UA" sz="2800" dirty="0" smtClean="0"/>
            </a:br>
            <a:r>
              <a:rPr lang="uk-UA" sz="2800" dirty="0" smtClean="0"/>
              <a:t/>
            </a:r>
            <a:br>
              <a:rPr lang="uk-UA" sz="2800" dirty="0" smtClean="0"/>
            </a:br>
            <a:r>
              <a:rPr lang="uk-UA" sz="2800" dirty="0" smtClean="0"/>
              <a:t/>
            </a:r>
            <a:br>
              <a:rPr lang="uk-UA" sz="2800" dirty="0" smtClean="0"/>
            </a:br>
            <a:endParaRPr lang="ru-RU" sz="28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8860" y="1142984"/>
            <a:ext cx="1228725" cy="409575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596" y="1214422"/>
            <a:ext cx="819150" cy="35242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1214422"/>
            <a:ext cx="628650" cy="352425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57422" y="857232"/>
            <a:ext cx="819150" cy="352425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58" y="1214422"/>
            <a:ext cx="819150" cy="342900"/>
          </a:xfrm>
          <a:prstGeom prst="rect">
            <a:avLst/>
          </a:prstGeom>
          <a:noFill/>
        </p:spPr>
      </p:pic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15074" y="1500174"/>
            <a:ext cx="885825" cy="419100"/>
          </a:xfrm>
          <a:prstGeom prst="rect">
            <a:avLst/>
          </a:prstGeom>
          <a:noFill/>
        </p:spPr>
      </p:pic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596" y="2000240"/>
            <a:ext cx="657225" cy="371475"/>
          </a:xfrm>
          <a:prstGeom prst="rect">
            <a:avLst/>
          </a:prstGeom>
          <a:noFill/>
        </p:spPr>
      </p:pic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0298" y="1928802"/>
            <a:ext cx="771525" cy="371475"/>
          </a:xfrm>
          <a:prstGeom prst="rect">
            <a:avLst/>
          </a:prstGeom>
          <a:noFill/>
        </p:spPr>
      </p:pic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4876" y="1928802"/>
            <a:ext cx="771525" cy="371475"/>
          </a:xfrm>
          <a:prstGeom prst="rect">
            <a:avLst/>
          </a:prstGeom>
          <a:noFill/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57884" y="2285992"/>
            <a:ext cx="981075" cy="409575"/>
          </a:xfrm>
          <a:prstGeom prst="rect">
            <a:avLst/>
          </a:prstGeom>
          <a:noFill/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596" y="2643182"/>
            <a:ext cx="1123950" cy="428625"/>
          </a:xfrm>
          <a:prstGeom prst="rect">
            <a:avLst/>
          </a:prstGeom>
          <a:noFill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00232" y="2643182"/>
            <a:ext cx="933450" cy="428625"/>
          </a:xfrm>
          <a:prstGeom prst="rect">
            <a:avLst/>
          </a:prstGeom>
          <a:noFill/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7554" y="2643182"/>
            <a:ext cx="933450" cy="428625"/>
          </a:xfrm>
          <a:prstGeom prst="rect">
            <a:avLst/>
          </a:prstGeom>
          <a:noFill/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4876" y="2643182"/>
            <a:ext cx="1123950" cy="428625"/>
          </a:xfrm>
          <a:prstGeom prst="rect">
            <a:avLst/>
          </a:prstGeom>
          <a:noFill/>
        </p:spPr>
      </p:pic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15074" y="2643182"/>
            <a:ext cx="933450" cy="42862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40510"/>
          </a:xfrm>
        </p:spPr>
        <p:txBody>
          <a:bodyPr>
            <a:normAutofit/>
          </a:bodyPr>
          <a:lstStyle/>
          <a:p>
            <a:pPr algn="l"/>
            <a:r>
              <a:rPr lang="ru-RU" sz="2400" dirty="0" smtClean="0"/>
              <a:t>7. </a:t>
            </a:r>
            <a:r>
              <a:rPr lang="ru-RU" sz="2400" dirty="0" err="1" smtClean="0"/>
              <a:t>Знайти</a:t>
            </a:r>
            <a:r>
              <a:rPr lang="ru-RU" sz="2400" dirty="0" smtClean="0"/>
              <a:t> </a:t>
            </a:r>
            <a:r>
              <a:rPr lang="ru-RU" sz="2400" dirty="0" err="1" smtClean="0"/>
              <a:t>добуток</a:t>
            </a:r>
            <a:r>
              <a:rPr lang="ru-RU" sz="2400" dirty="0" smtClean="0"/>
              <a:t> </a:t>
            </a:r>
            <a:r>
              <a:rPr lang="ru-RU" sz="2400" dirty="0" err="1" smtClean="0"/>
              <a:t>коренів</a:t>
            </a:r>
            <a:r>
              <a:rPr lang="ru-RU" sz="2400" dirty="0" smtClean="0"/>
              <a:t>        </a:t>
            </a:r>
            <a:r>
              <a:rPr lang="uk-UA" sz="2400" dirty="0" smtClean="0"/>
              <a:t>∙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А)</a:t>
            </a:r>
            <a:r>
              <a:rPr lang="en-US" sz="2400" dirty="0" smtClean="0"/>
              <a:t> </a:t>
            </a:r>
            <a:r>
              <a:rPr lang="uk-UA" sz="2400" dirty="0" smtClean="0"/>
              <a:t>        ; Б) 4</a:t>
            </a:r>
            <a:r>
              <a:rPr lang="en-US" sz="2400" dirty="0" smtClean="0"/>
              <a:t>a</a:t>
            </a:r>
            <a:r>
              <a:rPr lang="uk-UA" sz="2400" dirty="0" smtClean="0"/>
              <a:t>; В)         ; Г)         ; Д)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8.Який </a:t>
            </a:r>
            <a:r>
              <a:rPr lang="ru-RU" sz="2400" dirty="0" err="1" smtClean="0"/>
              <a:t>з</a:t>
            </a:r>
            <a:r>
              <a:rPr lang="ru-RU" sz="2400" dirty="0" smtClean="0"/>
              <a:t> </a:t>
            </a:r>
            <a:r>
              <a:rPr lang="ru-RU" sz="2400" dirty="0" err="1" smtClean="0"/>
              <a:t>виразів</a:t>
            </a:r>
            <a:r>
              <a:rPr lang="ru-RU" sz="2400" dirty="0" smtClean="0"/>
              <a:t> не </a:t>
            </a:r>
            <a:r>
              <a:rPr lang="ru-RU" sz="2400" dirty="0" err="1" smtClean="0"/>
              <a:t>має</a:t>
            </a:r>
            <a:r>
              <a:rPr lang="ru-RU" sz="2400" dirty="0" smtClean="0"/>
              <a:t> </a:t>
            </a:r>
            <a:r>
              <a:rPr lang="ru-RU" sz="2400" dirty="0" err="1" smtClean="0"/>
              <a:t>змісту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А)       ; Б)-4</a:t>
            </a:r>
            <a:r>
              <a:rPr lang="ru-RU" sz="2400" baseline="30000" dirty="0" smtClean="0"/>
              <a:t>2</a:t>
            </a:r>
            <a:r>
              <a:rPr lang="ru-RU" sz="2400" dirty="0" smtClean="0"/>
              <a:t>; В) 0</a:t>
            </a:r>
            <a:r>
              <a:rPr lang="ru-RU" sz="2400" baseline="30000" dirty="0" smtClean="0"/>
              <a:t>0</a:t>
            </a:r>
            <a:r>
              <a:rPr lang="ru-RU" sz="2400" dirty="0" smtClean="0"/>
              <a:t>; Г)     </a:t>
            </a:r>
            <a:br>
              <a:rPr lang="ru-RU" sz="2400" dirty="0" smtClean="0"/>
            </a:br>
            <a:r>
              <a:rPr lang="ru-RU" sz="2400" dirty="0" smtClean="0"/>
              <a:t>9.Чому </a:t>
            </a:r>
            <a:r>
              <a:rPr lang="ru-RU" sz="2400" dirty="0" err="1" smtClean="0"/>
              <a:t>дорівнює</a:t>
            </a:r>
            <a:r>
              <a:rPr lang="ru-RU" sz="2400" dirty="0" smtClean="0"/>
              <a:t> 9</a:t>
            </a:r>
            <a:r>
              <a:rPr lang="ru-RU" sz="2400" baseline="30000" dirty="0" smtClean="0"/>
              <a:t>0,5</a:t>
            </a:r>
            <a:r>
              <a:rPr lang="ru-RU" sz="2400" dirty="0" smtClean="0"/>
              <a:t>?</a:t>
            </a:r>
            <a:br>
              <a:rPr lang="ru-RU" sz="2400" dirty="0" smtClean="0"/>
            </a:br>
            <a:r>
              <a:rPr lang="ru-RU" sz="2400" dirty="0" smtClean="0"/>
              <a:t>Ф)4,5; Б)9; В)3; Г)-3; Д)3,5</a:t>
            </a:r>
            <a:br>
              <a:rPr lang="ru-RU" sz="2400" dirty="0" smtClean="0"/>
            </a:br>
            <a:r>
              <a:rPr lang="ru-RU" sz="2400" dirty="0" smtClean="0"/>
              <a:t>10.Чому </a:t>
            </a:r>
            <a:r>
              <a:rPr lang="ru-RU" sz="2400" dirty="0" err="1" smtClean="0"/>
              <a:t>дорівнюе</a:t>
            </a:r>
            <a:r>
              <a:rPr lang="ru-RU" sz="2400" dirty="0" smtClean="0"/>
              <a:t> </a:t>
            </a:r>
            <a:r>
              <a:rPr lang="ru-RU" sz="2400" dirty="0" err="1" smtClean="0"/>
              <a:t>значення</a:t>
            </a:r>
            <a:r>
              <a:rPr lang="ru-RU" sz="2400" dirty="0" smtClean="0"/>
              <a:t> </a:t>
            </a:r>
            <a:r>
              <a:rPr lang="ru-RU" sz="2400" dirty="0" err="1" smtClean="0"/>
              <a:t>виразу</a:t>
            </a:r>
            <a:r>
              <a:rPr lang="ru-RU" sz="2400" dirty="0" smtClean="0"/>
              <a:t>              ?</a:t>
            </a:r>
            <a:br>
              <a:rPr lang="ru-RU" sz="2400" dirty="0" smtClean="0"/>
            </a:br>
            <a:r>
              <a:rPr lang="ru-RU" sz="2400" dirty="0" smtClean="0"/>
              <a:t>А)11; Б)3; В)47; Г)9; Д) 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24" y="1785926"/>
            <a:ext cx="428625" cy="438150"/>
          </a:xfrm>
          <a:prstGeom prst="rect">
            <a:avLst/>
          </a:prstGeom>
          <a:noFill/>
        </p:spPr>
      </p:pic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1857364"/>
            <a:ext cx="523875" cy="381000"/>
          </a:xfrm>
          <a:prstGeom prst="rect">
            <a:avLst/>
          </a:prstGeom>
          <a:noFill/>
        </p:spPr>
      </p:pic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714356"/>
            <a:ext cx="533400" cy="400050"/>
          </a:xfrm>
          <a:prstGeom prst="rect">
            <a:avLst/>
          </a:prstGeom>
          <a:noFill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00562" y="714356"/>
            <a:ext cx="533400" cy="400050"/>
          </a:xfrm>
          <a:prstGeom prst="rect">
            <a:avLst/>
          </a:prstGeom>
          <a:noFill/>
        </p:spPr>
      </p:pic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515" name="Picture 1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786" y="1142984"/>
            <a:ext cx="619125" cy="381000"/>
          </a:xfrm>
          <a:prstGeom prst="rect">
            <a:avLst/>
          </a:prstGeom>
          <a:noFill/>
        </p:spPr>
      </p:pic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517" name="Picture 1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0298" y="1142984"/>
            <a:ext cx="676275" cy="400050"/>
          </a:xfrm>
          <a:prstGeom prst="rect">
            <a:avLst/>
          </a:prstGeom>
          <a:noFill/>
        </p:spPr>
      </p:pic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519" name="Picture 15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0430" y="1142984"/>
            <a:ext cx="676275" cy="400050"/>
          </a:xfrm>
          <a:prstGeom prst="rect">
            <a:avLst/>
          </a:prstGeom>
          <a:noFill/>
        </p:spPr>
      </p:pic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521" name="Picture 17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3438" y="1142984"/>
            <a:ext cx="676275" cy="400050"/>
          </a:xfrm>
          <a:prstGeom prst="rect">
            <a:avLst/>
          </a:prstGeom>
          <a:noFill/>
        </p:spPr>
      </p:pic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523" name="Picture 19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43504" y="2928934"/>
            <a:ext cx="971550" cy="419100"/>
          </a:xfrm>
          <a:prstGeom prst="rect">
            <a:avLst/>
          </a:prstGeom>
          <a:noFill/>
        </p:spPr>
      </p:pic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525" name="Picture 21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86116" y="3286124"/>
            <a:ext cx="523875" cy="4000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Экран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Тема: означення степеня. Властивості. Дії над степенями.</vt:lpstr>
      <vt:lpstr>Вид заняття (Лекція)</vt:lpstr>
      <vt:lpstr>Мета: дидактична, розвиваюча, виховна</vt:lpstr>
      <vt:lpstr>n-й (nЄN) CТЕПЕННЮ числа a&gt;0 називають невід’ємне число, яке отримують у наслідку множення числа a на само себе n раз: an =a∙a∙…∙a (n раз) Арифметичним Квадратним Коренем з числа a&gt;0 називають невід’ємне число, квадрат якого дорівнює a. Коренем n-ї степені з числа a&gt;0 називають невід’ємне число, n-я степінь якого дорівнює a.</vt:lpstr>
      <vt:lpstr>Властивості арифметичного кореня N-ї степені</vt:lpstr>
      <vt:lpstr>Нехай a&gt;=0 та kЄN, nЄN тоді означимо  Існує і степень з іраціональним показником, наприклад:           або </vt:lpstr>
      <vt:lpstr>ТЕСТОВІ ВПРАВИ:</vt:lpstr>
      <vt:lpstr>4.Записати вираз              без кореня. А)             ; Б)        ;В)               ; Г)           ; Д)Не можна цього зробити 5.Винести множник з-під знака кореня у виразі А)           ; Б) -2m; В)           ; Г) -2m2; Д)           . 6.Внести множники під знак кореня у виразі                ,якщо a≥0 А)                  ;Б)              ;В)              ;Г)                 ;Д)      </vt:lpstr>
      <vt:lpstr>7. Знайти добуток коренів        ∙  А)         ; Б) 4a; В)         ; Г)         ; Д)  8.Який з виразів не має змісту А)       ; Б)-42; В) 00; Г)      9.Чому дорівнює 90,5? Ф)4,5; Б)9; В)3; Г)-3; Д)3,5 10.Чому дорівнюе значення виразу              ? А)11; Б)3; В)47; Г)9; Д)        </vt:lpstr>
      <vt:lpstr>11.Порівняти значення виразу       і  А)                ; Б)      =     ; В)      ≤     ; Г)     &lt;     ; Д)      &gt; 12.Спростити вираз А) a-b; Б)      +    ; В)         ; Г)              ; Д) Вираз не спрощується 13.Порівняти значення виразу b=3∙     з 1 А)b≤1; Б)b=1; В)b&gt;1; Г)b≥1; Д)b&lt;1 14.Виконати дії  А) a2; Б)a3; В)1; Г)a-1; Д)a0   </vt:lpstr>
      <vt:lpstr>Д\ЗАВДАНЯ вивчити лекцію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означення степеня. Властівости. Дії над степенями.</dc:title>
  <cp:lastModifiedBy>Евгений</cp:lastModifiedBy>
  <cp:revision>66</cp:revision>
  <dcterms:modified xsi:type="dcterms:W3CDTF">2010-12-13T05:06:50Z</dcterms:modified>
</cp:coreProperties>
</file>