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8552" autoAdjust="0"/>
  </p:normalViewPr>
  <p:slideViewPr>
    <p:cSldViewPr>
      <p:cViewPr varScale="1">
        <p:scale>
          <a:sx n="61" d="100"/>
          <a:sy n="61" d="100"/>
        </p:scale>
        <p:origin x="-90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B47-438A-4286-A6ED-4336040C823D}" type="datetimeFigureOut">
              <a:rPr lang="ru-RU" smtClean="0"/>
              <a:pPr/>
              <a:t>21.09.2011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5017-2197-440C-AD60-F21F3A46DC8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1952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B47-438A-4286-A6ED-4336040C823D}" type="datetimeFigureOut">
              <a:rPr lang="ru-RU" smtClean="0"/>
              <a:pPr/>
              <a:t>21.09.2011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5017-2197-440C-AD60-F21F3A46DC8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4283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B47-438A-4286-A6ED-4336040C823D}" type="datetimeFigureOut">
              <a:rPr lang="ru-RU" smtClean="0"/>
              <a:pPr/>
              <a:t>21.09.2011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5017-2197-440C-AD60-F21F3A46DC8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290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B47-438A-4286-A6ED-4336040C823D}" type="datetimeFigureOut">
              <a:rPr lang="ru-RU" smtClean="0"/>
              <a:pPr/>
              <a:t>21.09.2011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5017-2197-440C-AD60-F21F3A46DC8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1304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B47-438A-4286-A6ED-4336040C823D}" type="datetimeFigureOut">
              <a:rPr lang="ru-RU" smtClean="0"/>
              <a:pPr/>
              <a:t>21.09.2011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5017-2197-440C-AD60-F21F3A46DC8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3858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B47-438A-4286-A6ED-4336040C823D}" type="datetimeFigureOut">
              <a:rPr lang="ru-RU" smtClean="0"/>
              <a:pPr/>
              <a:t>21.09.2011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5017-2197-440C-AD60-F21F3A46DC8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3233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B47-438A-4286-A6ED-4336040C823D}" type="datetimeFigureOut">
              <a:rPr lang="ru-RU" smtClean="0"/>
              <a:pPr/>
              <a:t>21.09.2011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5017-2197-440C-AD60-F21F3A46DC8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9119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B47-438A-4286-A6ED-4336040C823D}" type="datetimeFigureOut">
              <a:rPr lang="ru-RU" smtClean="0"/>
              <a:pPr/>
              <a:t>21.09.2011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5017-2197-440C-AD60-F21F3A46DC8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5702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B47-438A-4286-A6ED-4336040C823D}" type="datetimeFigureOut">
              <a:rPr lang="ru-RU" smtClean="0"/>
              <a:pPr/>
              <a:t>21.09.2011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5017-2197-440C-AD60-F21F3A46DC8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4054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B47-438A-4286-A6ED-4336040C823D}" type="datetimeFigureOut">
              <a:rPr lang="ru-RU" smtClean="0"/>
              <a:pPr/>
              <a:t>21.09.2011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5017-2197-440C-AD60-F21F3A46DC8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3390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B47-438A-4286-A6ED-4336040C823D}" type="datetimeFigureOut">
              <a:rPr lang="ru-RU" smtClean="0"/>
              <a:pPr/>
              <a:t>21.09.2011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5017-2197-440C-AD60-F21F3A46DC8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2691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4B47-438A-4286-A6ED-4336040C823D}" type="datetimeFigureOut">
              <a:rPr lang="ru-RU" smtClean="0"/>
              <a:pPr/>
              <a:t>21.09.2011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E5017-2197-440C-AD60-F21F3A46DC8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2500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Тема: </a:t>
            </a:r>
            <a:r>
              <a:rPr lang="uk-UA" dirty="0" smtClean="0"/>
              <a:t>Розв</a:t>
            </a:r>
            <a:r>
              <a:rPr lang="en-US" dirty="0" smtClean="0"/>
              <a:t>`</a:t>
            </a:r>
            <a:r>
              <a:rPr lang="uk-UA" dirty="0" smtClean="0"/>
              <a:t>язання вправ.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3600" i="1" dirty="0" smtClean="0">
                <a:solidFill>
                  <a:srgbClr val="002060"/>
                </a:solidFill>
              </a:rPr>
              <a:t>Самостійна робота.</a:t>
            </a:r>
            <a:endParaRPr lang="ru-RU" sz="36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39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dirty="0" smtClean="0">
                <a:effectLst>
                  <a:reflection blurRad="6350" stA="55000" endA="300" endPos="45500" dir="5400000" sy="-100000" algn="bl" rotWithShape="0"/>
                </a:effectLst>
              </a:rPr>
              <a:t>КОМАНДНЕ СУПЕРНИЦТВО</a:t>
            </a:r>
            <a:endParaRPr lang="ru-RU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800" dirty="0" smtClean="0"/>
              <a:t>1.  Розв'язати показникове рівняння: 5</a:t>
            </a:r>
            <a:r>
              <a:rPr lang="uk-UA" sz="2800" baseline="30000" dirty="0" smtClean="0"/>
              <a:t>х+1</a:t>
            </a:r>
            <a:r>
              <a:rPr lang="uk-UA" sz="2800" dirty="0" smtClean="0"/>
              <a:t>+5</a:t>
            </a:r>
            <a:r>
              <a:rPr lang="uk-UA" sz="2800" baseline="30000" dirty="0" smtClean="0"/>
              <a:t>х-2</a:t>
            </a:r>
            <a:r>
              <a:rPr lang="uk-UA" sz="2800" dirty="0" smtClean="0"/>
              <a:t>=630</a:t>
            </a:r>
          </a:p>
          <a:p>
            <a:pPr marL="0" indent="0" algn="ctr">
              <a:buNone/>
            </a:pPr>
            <a:r>
              <a:rPr lang="uk-UA" sz="2800" dirty="0" smtClean="0"/>
              <a:t>А) 6; Б) 3; В) -1; Г) Друга відповідь.</a:t>
            </a:r>
          </a:p>
          <a:p>
            <a:pPr marL="0" indent="0">
              <a:buNone/>
            </a:pPr>
            <a:r>
              <a:rPr lang="uk-UA" sz="2800" dirty="0" smtClean="0"/>
              <a:t>2.  Розв'язати показникове рівняння: 4</a:t>
            </a:r>
            <a:r>
              <a:rPr lang="uk-UA" sz="2800" baseline="30000" dirty="0" smtClean="0"/>
              <a:t>х</a:t>
            </a:r>
            <a:r>
              <a:rPr lang="en-US" sz="2800" baseline="30000" dirty="0" smtClean="0"/>
              <a:t>+</a:t>
            </a:r>
            <a:r>
              <a:rPr lang="uk-UA" sz="2800" baseline="30000" dirty="0" smtClean="0"/>
              <a:t>1</a:t>
            </a:r>
            <a:r>
              <a:rPr lang="uk-UA" sz="2800" dirty="0" smtClean="0"/>
              <a:t>+4</a:t>
            </a:r>
            <a:r>
              <a:rPr lang="uk-UA" sz="2800" baseline="30000" dirty="0" smtClean="0"/>
              <a:t>х-2</a:t>
            </a:r>
            <a:r>
              <a:rPr lang="uk-UA" sz="2800" dirty="0" smtClean="0"/>
              <a:t>=260</a:t>
            </a:r>
          </a:p>
          <a:p>
            <a:pPr marL="0" indent="0" algn="ctr">
              <a:buNone/>
            </a:pPr>
            <a:r>
              <a:rPr lang="uk-UA" sz="2800" dirty="0" smtClean="0"/>
              <a:t>А) 6; Б) 3; В) -1; Г) Друга відповідь.</a:t>
            </a:r>
          </a:p>
        </p:txBody>
      </p:sp>
    </p:spTree>
    <p:extLst>
      <p:ext uri="{BB962C8B-B14F-4D97-AF65-F5344CB8AC3E}">
        <p14:creationId xmlns:p14="http://schemas.microsoft.com/office/powerpoint/2010/main" xmlns="" val="18574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effectLst>
                  <a:reflection blurRad="6350" stA="60000" endA="900" endPos="58000" dir="5400000" sy="-100000" algn="bl" rotWithShape="0"/>
                </a:effectLst>
              </a:rPr>
              <a:t>ДОМАШНЄ ЗАВДАННЯ</a:t>
            </a:r>
            <a:r>
              <a:rPr lang="uk-UA" dirty="0" smtClean="0">
                <a:effectLst/>
              </a:rPr>
              <a:t>:</a:t>
            </a:r>
            <a:endParaRPr lang="ru-RU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uk-UA" dirty="0" smtClean="0"/>
              <a:t>Повторити тему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10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dirty="0" smtClean="0"/>
              <a:t>Вид заняття (практичне)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3628999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Мета: </a:t>
            </a:r>
            <a:r>
              <a:rPr lang="uk-UA" sz="2600" dirty="0" smtClean="0"/>
              <a:t>дидактична: з'ясувати степінь засвоєння програмного матеріалу, закріпити вміння і навички розв'язування логарифмічних та показникових рівнянь і нерівностей.</a:t>
            </a:r>
          </a:p>
          <a:p>
            <a:r>
              <a:rPr lang="uk-UA" dirty="0" smtClean="0"/>
              <a:t>Розвиваюча: </a:t>
            </a:r>
            <a:r>
              <a:rPr lang="uk-UA" sz="2600" dirty="0" smtClean="0"/>
              <a:t>розвивати вміння чітко висловлювати свої думки.</a:t>
            </a:r>
          </a:p>
          <a:p>
            <a:r>
              <a:rPr lang="uk-UA" dirty="0" smtClean="0"/>
              <a:t>Виховна: </a:t>
            </a:r>
            <a:r>
              <a:rPr lang="uk-UA" sz="2600" dirty="0" smtClean="0"/>
              <a:t>виховувати почуття відповідальності за свої вчинки, почуття своєї вагомості в колективі.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xmlns="" val="24548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uk-UA" sz="2400" dirty="0" smtClean="0"/>
              <a:t>Привітання команд.</a:t>
            </a:r>
          </a:p>
          <a:p>
            <a:pPr marL="514350" indent="-514350">
              <a:buAutoNum type="arabicPeriod"/>
            </a:pPr>
            <a:r>
              <a:rPr lang="uk-UA" sz="2400" dirty="0" smtClean="0"/>
              <a:t>Розминка </a:t>
            </a:r>
            <a:r>
              <a:rPr lang="uk-UA" sz="2400" i="1" dirty="0" smtClean="0"/>
              <a:t>(тестові завдання).</a:t>
            </a:r>
          </a:p>
          <a:p>
            <a:pPr marL="514350" indent="-514350">
              <a:buAutoNum type="arabicPeriod"/>
            </a:pPr>
            <a:r>
              <a:rPr lang="uk-UA" sz="2400" dirty="0" smtClean="0"/>
              <a:t>Круглий стіл.</a:t>
            </a:r>
          </a:p>
          <a:p>
            <a:pPr marL="514350" indent="-514350">
              <a:buAutoNum type="arabicPeriod"/>
            </a:pPr>
            <a:r>
              <a:rPr lang="uk-UA" sz="2400" dirty="0" smtClean="0"/>
              <a:t>Показниково</a:t>
            </a:r>
            <a:r>
              <a:rPr lang="uk-UA" sz="2400" dirty="0"/>
              <a:t>-</a:t>
            </a:r>
            <a:r>
              <a:rPr lang="uk-UA" sz="2400" dirty="0" smtClean="0"/>
              <a:t>логарифмічний футбол.</a:t>
            </a:r>
          </a:p>
          <a:p>
            <a:pPr marL="514350" indent="-514350">
              <a:buAutoNum type="arabicPeriod"/>
            </a:pPr>
            <a:r>
              <a:rPr lang="uk-UA" sz="2400" dirty="0" smtClean="0"/>
              <a:t>Командне суперництво.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723312" cy="1858218"/>
          </a:xfrm>
        </p:spPr>
        <p:txBody>
          <a:bodyPr>
            <a:normAutofit/>
          </a:bodyPr>
          <a:lstStyle/>
          <a:p>
            <a:pPr algn="l"/>
            <a:r>
              <a:rPr lang="uk-UA" sz="8000" dirty="0" smtClean="0">
                <a:effectLst>
                  <a:reflection blurRad="6350" stA="55000" endA="300" endPos="45500" dir="5400000" sy="-100000" algn="bl" rotWithShape="0"/>
                </a:effectLst>
              </a:rPr>
              <a:t>КОНКУРСИ</a:t>
            </a:r>
            <a:r>
              <a:rPr lang="uk-UA" sz="8000" dirty="0" smtClean="0"/>
              <a:t>: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xmlns="" val="40657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-243408"/>
            <a:ext cx="8229600" cy="1143000"/>
          </a:xfrm>
        </p:spPr>
        <p:txBody>
          <a:bodyPr>
            <a:normAutofit/>
          </a:bodyPr>
          <a:lstStyle/>
          <a:p>
            <a:r>
              <a:rPr lang="uk-UA" sz="5400" dirty="0" smtClean="0">
                <a:effectLst>
                  <a:reflection blurRad="6350" stA="55000" endA="300" endPos="45500" dir="5400000" sy="-100000" algn="bl" rotWithShape="0"/>
                </a:effectLst>
              </a:rPr>
              <a:t>РОЗМИНКА</a:t>
            </a:r>
            <a:endParaRPr lang="ru-RU" sz="5400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836712"/>
                <a:ext cx="9036496" cy="5644232"/>
              </a:xfrm>
            </p:spPr>
            <p:style>
              <a:lnRef idx="0">
                <a:scrgbClr r="0" g="0" b="0"/>
              </a:lnRef>
              <a:fillRef idx="1001">
                <a:schemeClr val="lt1"/>
              </a:fillRef>
              <a:effectRef idx="0">
                <a:scrgbClr r="0" g="0" b="0"/>
              </a:effectRef>
              <a:fontRef idx="major"/>
            </p:style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1). Розв'яжіть 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нерівність: 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log x&lt;5</a:t>
                </a:r>
              </a:p>
              <a:p>
                <a:pPr marL="0" indent="0">
                  <a:buNone/>
                </a:pPr>
                <a:r>
                  <a:rPr lang="uk-UA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А) 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x&lt;32</a:t>
                </a:r>
              </a:p>
              <a:p>
                <a:pPr marL="0" indent="0">
                  <a:buNone/>
                </a:pP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Б) 0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&lt;x&lt;5</a:t>
                </a:r>
              </a:p>
              <a:p>
                <a:pPr marL="0" indent="0">
                  <a:buNone/>
                </a:pP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B) 0&lt;x&lt;32</a:t>
                </a:r>
              </a:p>
              <a:p>
                <a:pPr marL="0" indent="0">
                  <a:buNone/>
                </a:pP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Г) 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Kx&lt;25</a:t>
                </a:r>
              </a:p>
              <a:p>
                <a:pPr marL="0" indent="0">
                  <a:buNone/>
                </a:pP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2). Областю 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визначення функції 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y=log</a:t>
                </a:r>
                <a:r>
                  <a:rPr lang="en-US" sz="1100" baseline="30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7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(2x-1) 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є проміжок:</a:t>
                </a:r>
              </a:p>
              <a:p>
                <a:pPr marL="0" indent="0">
                  <a:buNone/>
                </a:pPr>
                <a:r>
                  <a:rPr lang="uk-UA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А) 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(-∞; + ∞)</a:t>
                </a:r>
              </a:p>
              <a:p>
                <a:pPr marL="0" indent="0">
                  <a:buNone/>
                </a:pP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Б) (0,5 ; +</a:t>
                </a:r>
                <a:r>
                  <a:rPr lang="uk-UA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∞ )</a:t>
                </a:r>
              </a:p>
              <a:p>
                <a:pPr marL="0" indent="0">
                  <a:buNone/>
                </a:pPr>
                <a:r>
                  <a:rPr lang="uk-UA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В) 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[0,5 </a:t>
                </a:r>
                <a:r>
                  <a:rPr lang="ru-RU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;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+</a:t>
                </a:r>
                <a:r>
                  <a:rPr lang="uk-UA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∞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Г) (-∞ ; 0,5)</a:t>
                </a:r>
              </a:p>
              <a:p>
                <a:pPr marL="0" indent="0">
                  <a:buNone/>
                </a:pP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3). Якщо 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x-3 log</a:t>
                </a:r>
                <a:r>
                  <a:rPr lang="en-US" sz="1100" baseline="30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x +2=0 , 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то:</a:t>
                </a:r>
              </a:p>
              <a:p>
                <a:pPr marL="0" indent="0">
                  <a:buNone/>
                </a:pPr>
                <a:r>
                  <a:rPr lang="uk-UA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А) </a:t>
                </a: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log</a:t>
                </a:r>
                <a:r>
                  <a:rPr lang="en-US" sz="1100" baseline="30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</a:t>
                </a: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x 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 -1 або </a:t>
                </a: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log</a:t>
                </a:r>
                <a:r>
                  <a:rPr lang="en-US" sz="1100" baseline="30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</a:t>
                </a: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x </a:t>
                </a:r>
                <a:r>
                  <a:rPr lang="uk-UA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 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-2</a:t>
                </a:r>
              </a:p>
              <a:p>
                <a:pPr marL="0" indent="0">
                  <a:buNone/>
                </a:pPr>
                <a:r>
                  <a:rPr lang="uk-UA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Б) </a:t>
                </a: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log</a:t>
                </a:r>
                <a:r>
                  <a:rPr lang="en-US" sz="1100" baseline="30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</a:t>
                </a: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x </a:t>
                </a:r>
                <a:r>
                  <a:rPr lang="uk-UA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 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 або </a:t>
                </a: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log</a:t>
                </a:r>
                <a:r>
                  <a:rPr lang="en-US" sz="1100" baseline="30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</a:t>
                </a: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x </a:t>
                </a:r>
                <a:r>
                  <a:rPr lang="uk-UA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 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-2</a:t>
                </a:r>
              </a:p>
              <a:p>
                <a:pPr marL="0" indent="0">
                  <a:buNone/>
                </a:pP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В) </a:t>
                </a: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log</a:t>
                </a:r>
                <a:r>
                  <a:rPr lang="en-US" sz="1100" baseline="30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</a:t>
                </a: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x </a:t>
                </a:r>
                <a:r>
                  <a:rPr lang="uk-UA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 1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або </a:t>
                </a: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log</a:t>
                </a:r>
                <a:r>
                  <a:rPr lang="en-US" sz="1100" baseline="30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</a:t>
                </a: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x </a:t>
                </a:r>
                <a:r>
                  <a:rPr lang="uk-UA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 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  <a:p>
                <a:pPr marL="0" indent="0">
                  <a:buNone/>
                </a:pPr>
                <a:r>
                  <a:rPr lang="uk-UA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Г) </a:t>
                </a: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log</a:t>
                </a:r>
                <a:r>
                  <a:rPr lang="en-US" sz="1100" baseline="30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</a:t>
                </a: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x </a:t>
                </a:r>
                <a:r>
                  <a:rPr lang="uk-UA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 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-1 або </a:t>
                </a: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log</a:t>
                </a:r>
                <a:r>
                  <a:rPr lang="en-US" sz="1100" baseline="30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</a:t>
                </a: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x </a:t>
                </a:r>
                <a:r>
                  <a:rPr lang="uk-UA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 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  <a:p>
                <a:pPr marL="0" indent="0">
                  <a:buNone/>
                </a:pP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4).  Якщо 7</a:t>
                </a:r>
                <a:r>
                  <a:rPr lang="uk-UA" sz="1100" baseline="30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4</a:t>
                </a:r>
                <a:r>
                  <a:rPr lang="en-US" sz="1100" baseline="30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x 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=30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то:</a:t>
                </a:r>
              </a:p>
              <a:p>
                <a:pPr marL="0" indent="0">
                  <a:buNone/>
                </a:pPr>
                <a:r>
                  <a:rPr lang="uk-UA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А) х=</a:t>
                </a: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uk-UA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uk-UA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ru-RU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log</a:t>
                </a:r>
                <a:r>
                  <a:rPr lang="en-US" sz="1100" baseline="30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7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30</a:t>
                </a:r>
              </a:p>
              <a:p>
                <a:pPr marL="0" indent="0">
                  <a:buNone/>
                </a:pP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Б) х=4 </a:t>
                </a:r>
                <a:r>
                  <a:rPr lang="ru-RU" sz="10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₁₇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uk-UA" sz="1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50</m:t>
                        </m:r>
                      </m:e>
                    </m:rad>
                  </m:oMath>
                </a14:m>
                <a:r>
                  <a:rPr lang="ru-RU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В) 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x=</a:t>
                </a: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uk-UA" sz="9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uk-UA" sz="9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ru-RU" sz="1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₃₀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1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7</m:t>
                        </m:r>
                      </m:e>
                    </m:rad>
                  </m:oMath>
                </a14:m>
                <a:endParaRPr lang="en-US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ru-RU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Г) 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x=</a:t>
                </a: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uk-UA" sz="9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uk-UA" sz="9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log</a:t>
                </a:r>
                <a:r>
                  <a:rPr lang="en-US" sz="1100" baseline="30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50 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7</a:t>
                </a:r>
              </a:p>
              <a:p>
                <a:pPr marL="0" indent="0">
                  <a:buNone/>
                </a:pP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5). 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Розв'яжіть нерівність 5</a:t>
                </a:r>
                <a:r>
                  <a:rPr lang="uk-UA" sz="1100" baseline="30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х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&gt;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125</a:t>
                </a:r>
                <a:endParaRPr lang="en-US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A) x&lt;3</a:t>
                </a:r>
              </a:p>
              <a:p>
                <a:pPr marL="0" indent="0">
                  <a:buNone/>
                </a:pPr>
                <a:r>
                  <a:rPr lang="uk-UA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Б) 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x&gt;3</a:t>
                </a:r>
              </a:p>
              <a:p>
                <a:pPr marL="0" indent="0">
                  <a:buNone/>
                </a:pP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B) 0&lt;x&lt;3</a:t>
                </a:r>
              </a:p>
              <a:p>
                <a:pPr marL="0" indent="0">
                  <a:buNone/>
                </a:pP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Г</a:t>
                </a:r>
                <a:r>
                  <a:rPr lang="ru-RU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x&gt;</a:t>
                </a: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uk-UA" sz="9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6).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Яка з нерівностей правильна ?</a:t>
                </a:r>
              </a:p>
              <a:p>
                <a:pPr marL="0" indent="0">
                  <a:buNone/>
                </a:pPr>
                <a:r>
                  <a:rPr lang="uk-UA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А) </a:t>
                </a: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uk-UA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uk-UA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uk-UA" sz="1200" baseline="30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.</a:t>
                </a:r>
                <a:r>
                  <a:rPr lang="en-US" sz="1200" baseline="30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9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9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&lt;  </a:t>
                </a: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uk-UA" sz="9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uk-UA" sz="9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uk-UA" sz="1200" baseline="30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.</a:t>
                </a:r>
                <a:r>
                  <a:rPr lang="en-US" sz="1200" baseline="30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9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endParaRPr lang="en-US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Б) 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log</a:t>
                </a:r>
                <a:r>
                  <a:rPr lang="en-US" sz="1100" baseline="30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0,2</a:t>
                </a:r>
                <a:r>
                  <a:rPr lang="en-US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5 &gt;</a:t>
                </a:r>
                <a:r>
                  <a:rPr lang="en-US" sz="10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7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og</a:t>
                </a:r>
                <a:r>
                  <a:rPr lang="en-US" sz="1100" baseline="30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0,2</a:t>
                </a:r>
                <a:r>
                  <a:rPr lang="en-US" sz="10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  <a:p>
                <a:pPr marL="0" indent="0">
                  <a:buNone/>
                </a:pP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B) log</a:t>
                </a:r>
                <a:r>
                  <a:rPr lang="en-US" sz="1100" baseline="30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6</a:t>
                </a:r>
                <a:r>
                  <a:rPr lang="en-US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10 &gt; </a:t>
                </a: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log</a:t>
                </a:r>
                <a:r>
                  <a:rPr lang="en-US" sz="1100" baseline="30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6</a:t>
                </a:r>
                <a:r>
                  <a:rPr 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11</a:t>
                </a:r>
              </a:p>
              <a:p>
                <a:pPr marL="0" indent="0">
                  <a:buNone/>
                </a:pPr>
                <a:r>
                  <a:rPr 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uk-UA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Г) 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log </a:t>
                </a:r>
                <a:r>
                  <a:rPr lang="en-US" sz="1100" baseline="30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12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0,3&gt;log</a:t>
                </a:r>
                <a:r>
                  <a:rPr lang="en-US" sz="1100" baseline="30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12</a:t>
                </a:r>
                <a:r>
                  <a:rPr lang="en-US" sz="9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0,4</a:t>
                </a:r>
                <a:endParaRPr lang="uk-UA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836712"/>
                <a:ext cx="9036496" cy="5644232"/>
              </a:xfr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71117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132856"/>
                <a:ext cx="8219256" cy="3993307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arenR"/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x-6 log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x+8=0;</a:t>
                </a:r>
              </a:p>
              <a:p>
                <a:pPr marL="514350" indent="-514350">
                  <a:buAutoNum type="arabicParenR"/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x + log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(x+6)=4;</a:t>
                </a:r>
              </a:p>
              <a:p>
                <a:pPr marL="514350" indent="-514350">
                  <a:buAutoNum type="arabicParenR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og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15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x +log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15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(x+2)=1;</a:t>
                </a:r>
              </a:p>
              <a:p>
                <a:pPr marL="514350" indent="-514350">
                  <a:buAutoNum type="arabicParenR" startAt="4"/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(x+12)=log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(-2-x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);</a:t>
                </a:r>
              </a:p>
              <a:p>
                <a:pPr marL="514350" indent="-514350">
                  <a:buAutoNum type="arabicParenR" startAt="4"/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og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(x+8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)&lt;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3;</a:t>
                </a:r>
              </a:p>
              <a:p>
                <a:pPr marL="514350" indent="-514350">
                  <a:buAutoNum type="arabicParenR" startAt="4"/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og(x+100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)&gt;2;.</a:t>
                </a:r>
                <a:endParaRPr lang="ru-RU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132856"/>
                <a:ext cx="8219256" cy="3993307"/>
              </a:xfrm>
              <a:blipFill rotWithShape="1">
                <a:blip r:embed="rId2" cstate="print"/>
                <a:stretch>
                  <a:fillRect l="-20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38138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  <a:scene3d>
              <a:camera prst="orthographicFront"/>
              <a:lightRig rig="harsh" dir="t"/>
            </a:scene3d>
            <a:sp3d prstMaterial="metal"/>
          </a:bodyPr>
          <a:lstStyle/>
          <a:p>
            <a:r>
              <a:rPr lang="uk-UA" sz="6000" dirty="0" smtClean="0"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Зелені</a:t>
            </a:r>
            <a:endParaRPr lang="ru-RU" sz="6000" dirty="0">
              <a:solidFill>
                <a:schemeClr val="accent3">
                  <a:lumMod val="7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118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6000" dirty="0" smtClean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Сині</a:t>
            </a:r>
            <a:endParaRPr lang="ru-RU" sz="60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arenR"/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(x+1) +1= log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(x+7) -log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(x+2);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514350" indent="-514350">
                  <a:buAutoNum type="arabicParenR"/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9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(x+1) – log</a:t>
                </a:r>
                <a:r>
                  <a:rPr lang="en-US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9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x-2)=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</a:t>
                </a:r>
                <a:r>
                  <a:rPr lang="en-US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9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(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x+13);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514350" indent="-514350">
                  <a:buAutoNum type="arabicParenR"/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</a:t>
                </a:r>
                <a:r>
                  <a:rPr lang="en-US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(3x -1)-log</a:t>
                </a:r>
                <a:r>
                  <a:rPr lang="en-US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(4-x)= 4 - log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x-1);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514350" indent="-514350">
                  <a:buAutoNum type="arabicParenR" startAt="4"/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(4x-1) ≥ log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7</m:t>
                        </m:r>
                      </m:den>
                    </m:f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(x+2);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514350" indent="-514350">
                  <a:buAutoNum type="arabicParenR" startAt="4"/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0,5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(x+1) ≤ log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0,5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(7-x);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514350" indent="-514350">
                  <a:buAutoNum type="arabicParenR" startAt="4"/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(3x+1) &lt;log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(x-3);.</a:t>
                </a:r>
                <a:endParaRPr lang="ru-RU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18632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6000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Червоні</a:t>
            </a:r>
            <a:endParaRPr lang="ru-RU" sz="6000" dirty="0">
              <a:solidFill>
                <a:schemeClr val="accent2">
                  <a:lumMod val="75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AutoNum type="arabicParenR"/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2log</a:t>
                </a:r>
                <a:r>
                  <a:rPr lang="en-US" baseline="30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15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x + </a:t>
                </a:r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</a:t>
                </a:r>
                <a:r>
                  <a:rPr lang="en-US" baseline="30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= 3;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514350" indent="-514350">
                  <a:buAutoNum type="arabicParenR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log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x=125x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;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514350" indent="-514350">
                  <a:buFont typeface="Arial" pitchFamily="34" charset="0"/>
                  <a:buAutoNum type="arabicParenR"/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7</a:t>
                </a:r>
                <a:r>
                  <a:rPr lang="en-US" sz="3600" baseline="-25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5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x</m:t>
                        </m:r>
                        <m:r>
                          <a:rPr lang="en-US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+2</m:t>
                        </m:r>
                      </m:e>
                    </m:rad>
                  </m:oMath>
                </a14:m>
                <a:r>
                  <a:rPr lang="ru-RU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= (x-4)log</a:t>
                </a:r>
                <a:r>
                  <a:rPr lang="en-US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7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5;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514350" indent="-514350">
                  <a:buFont typeface="Arial" pitchFamily="34" charset="0"/>
                  <a:buAutoNum type="arabicParenR" startAt="4"/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</a:t>
                </a:r>
                <a:r>
                  <a:rPr lang="en-US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(x-1)+log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 ≤1;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514350" indent="-514350">
                  <a:buAutoNum type="arabicParenR" startAt="4"/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x-log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(x+3)≤1;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514350" indent="-514350">
                  <a:buAutoNum type="arabicParenR" startAt="4"/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x-1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(2x-1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 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&gt;1;.</a:t>
                </a:r>
                <a:endParaRPr lang="ru-RU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5117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uk-UA" sz="6000" dirty="0" smtClean="0"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Жовтогарячі</a:t>
            </a:r>
            <a:endParaRPr lang="ru-RU" sz="6000" dirty="0">
              <a:solidFill>
                <a:schemeClr val="accent6">
                  <a:lumMod val="75000"/>
                </a:schemeClr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arenR"/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</a:t>
                </a:r>
                <a:r>
                  <a:rPr lang="en-US" baseline="30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 + lo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baseline="300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baseline="60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x</m:t>
                        </m:r>
                      </m:e>
                    </m:rad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x-log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x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 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6;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514350" indent="-514350">
                  <a:buAutoNum type="arabicParenR"/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 log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sin x + log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 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(1- cos2x)=2;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514350" indent="-514350">
                  <a:buFont typeface="Arial" pitchFamily="34" charset="0"/>
                  <a:buAutoNum type="arabicParenR"/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ru-RU" sz="2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(4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-5 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 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+8)&gt;2;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514350" indent="-514350">
                  <a:buFont typeface="Arial" pitchFamily="34" charset="0"/>
                  <a:buAutoNum type="arabicParenR" startAt="4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</a:t>
                </a:r>
                <a:r>
                  <a:rPr lang="en-US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(sin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x</m:t>
                        </m:r>
                      </m:num>
                      <m:den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)&lt;log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;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514350" indent="-514350">
                  <a:buAutoNum type="arabicParenR" startAt="4"/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(4+4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)= log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 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 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 log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 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(2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baseline="300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baseline="60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x</m:t>
                        </m:r>
                        <m:r>
                          <a:rPr lang="en-US" baseline="60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0" i="1" baseline="600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e>
                    </m:rad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3);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514350" indent="-514350">
                  <a:buAutoNum type="arabicParenR" startAt="4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og (3</a:t>
                </a:r>
                <a:r>
                  <a:rPr lang="en-US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. 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+24</a:t>
                </a:r>
                <a:r>
                  <a:rPr lang="en-US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. 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</a:t>
                </a:r>
                <a:r>
                  <a:rPr lang="en-US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 =x+ log18.</a:t>
                </a:r>
                <a:endParaRPr lang="ru-RU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59083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dirty="0" smtClean="0">
                <a:effectLst>
                  <a:reflection blurRad="6350" stA="55000" endA="300" endPos="45500" dir="5400000" sy="-100000" algn="bl" rotWithShape="0"/>
                </a:effectLst>
              </a:rPr>
              <a:t>ЛОГАРІФМІЧНИЙ ФУТБОЛ</a:t>
            </a:r>
            <a:endParaRPr lang="ru-RU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Які обмеження накладаються на функцію, що стоїть під знаком логарифма?</a:t>
            </a:r>
          </a:p>
          <a:p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Якою повинна бути основа логарифма?</a:t>
            </a:r>
          </a:p>
          <a:p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 якої форми логарифмічна,  показникова функція зростає (спадає) ?</a:t>
            </a:r>
          </a:p>
          <a:p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Сформулюйте основу логарифмічну тотожність.</a:t>
            </a:r>
          </a:p>
          <a:p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Сформулюйте властивості логарифмів.</a:t>
            </a:r>
          </a:p>
          <a:p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Які основні види показникових та логарифмічних рівнянь, нерівностей ви знаєте?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060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4F4F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197</Words>
  <Application>Microsoft Office PowerPoint</Application>
  <PresentationFormat>Экран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Тема: Розв`язання вправ. </vt:lpstr>
      <vt:lpstr>Вид заняття (практичне)</vt:lpstr>
      <vt:lpstr>КОНКУРСИ:</vt:lpstr>
      <vt:lpstr>РОЗМИНКА</vt:lpstr>
      <vt:lpstr>Зелені</vt:lpstr>
      <vt:lpstr>Сині</vt:lpstr>
      <vt:lpstr>Червоні</vt:lpstr>
      <vt:lpstr>Жовтогарячі</vt:lpstr>
      <vt:lpstr>ЛОГАРІФМІЧНИЙ ФУТБОЛ</vt:lpstr>
      <vt:lpstr>КОМАНДНЕ СУПЕРНИЦТВО</vt:lpstr>
      <vt:lpstr>ДОМАШНЄ ЗАВДАННЯ: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DS-Ultra</dc:creator>
  <cp:lastModifiedBy>Наташа</cp:lastModifiedBy>
  <cp:revision>22</cp:revision>
  <dcterms:created xsi:type="dcterms:W3CDTF">2010-12-05T12:32:52Z</dcterms:created>
  <dcterms:modified xsi:type="dcterms:W3CDTF">2011-09-21T16:35:37Z</dcterms:modified>
</cp:coreProperties>
</file>