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85690B-49E9-4886-880E-12F1867042D2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15EFCA-5D86-4A83-858F-497DE41398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3000372"/>
            <a:ext cx="6480048" cy="2301240"/>
          </a:xfrm>
        </p:spPr>
        <p:txBody>
          <a:bodyPr/>
          <a:lstStyle/>
          <a:p>
            <a:pPr algn="l"/>
            <a:r>
              <a:rPr lang="ru-RU" dirty="0" smtClean="0"/>
              <a:t>ТРИГОНОМЕТРИЧНІ </a:t>
            </a:r>
            <a:r>
              <a:rPr lang="ru-RU" dirty="0" smtClean="0"/>
              <a:t>ФОРМУЛИ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980728"/>
            <a:ext cx="6480048" cy="1584176"/>
          </a:xfrm>
        </p:spPr>
        <p:txBody>
          <a:bodyPr>
            <a:normAutofit/>
          </a:bodyPr>
          <a:lstStyle/>
          <a:p>
            <a:r>
              <a:rPr lang="ru-RU" sz="4400" i="1" dirty="0" smtClean="0"/>
              <a:t>ТЕМА</a:t>
            </a:r>
            <a:r>
              <a:rPr lang="ru-RU" sz="4400" i="1" dirty="0" smtClean="0"/>
              <a:t>:</a:t>
            </a:r>
            <a:endParaRPr lang="ru-RU" sz="4400" i="1" dirty="0"/>
          </a:p>
        </p:txBody>
      </p:sp>
      <p:sp>
        <p:nvSpPr>
          <p:cNvPr id="8" name="Багетная рамка 7"/>
          <p:cNvSpPr/>
          <p:nvPr/>
        </p:nvSpPr>
        <p:spPr>
          <a:xfrm>
            <a:off x="8501090" y="0"/>
            <a:ext cx="642910" cy="71435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агетная рамка 8"/>
          <p:cNvSpPr/>
          <p:nvPr/>
        </p:nvSpPr>
        <p:spPr>
          <a:xfrm>
            <a:off x="0" y="0"/>
            <a:ext cx="642910" cy="71435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агетная рамка 9"/>
          <p:cNvSpPr/>
          <p:nvPr/>
        </p:nvSpPr>
        <p:spPr>
          <a:xfrm>
            <a:off x="8501090" y="6143644"/>
            <a:ext cx="642910" cy="71435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агетная рамка 10"/>
          <p:cNvSpPr/>
          <p:nvPr/>
        </p:nvSpPr>
        <p:spPr>
          <a:xfrm>
            <a:off x="0" y="6143644"/>
            <a:ext cx="642910" cy="71435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Tm="520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Д</a:t>
            </a:r>
            <a:r>
              <a:rPr lang="en-US" dirty="0" smtClean="0"/>
              <a:t>/</a:t>
            </a:r>
            <a:r>
              <a:rPr lang="uk-UA" dirty="0" smtClean="0"/>
              <a:t>завдання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57159" y="1571625"/>
          <a:ext cx="4500593" cy="2798763"/>
        </p:xfrm>
        <a:graphic>
          <a:graphicData uri="http://schemas.openxmlformats.org/presentationml/2006/ole">
            <p:oleObj spid="_x0000_s22530" name="Формула" r:id="rId3" imgW="1739880" imgH="106668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929058" y="2786058"/>
          <a:ext cx="1143008" cy="357190"/>
        </p:xfrm>
        <a:graphic>
          <a:graphicData uri="http://schemas.openxmlformats.org/presentationml/2006/ole">
            <p:oleObj spid="_x0000_s22531" name="Формула" r:id="rId4" imgW="279360" imgH="16488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500562" y="3643314"/>
          <a:ext cx="571504" cy="357190"/>
        </p:xfrm>
        <a:graphic>
          <a:graphicData uri="http://schemas.openxmlformats.org/presentationml/2006/ole">
            <p:oleObj spid="_x0000_s22532" name="Формула" r:id="rId5" imgW="279360" imgH="16488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643438" y="2643182"/>
          <a:ext cx="1357322" cy="463587"/>
        </p:xfrm>
        <a:graphic>
          <a:graphicData uri="http://schemas.openxmlformats.org/presentationml/2006/ole">
            <p:oleObj spid="_x0000_s22533" name="Формула" r:id="rId6" imgW="596880" imgH="17748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5286380" y="3571876"/>
          <a:ext cx="2428892" cy="428628"/>
        </p:xfrm>
        <a:graphic>
          <a:graphicData uri="http://schemas.openxmlformats.org/presentationml/2006/ole">
            <p:oleObj spid="_x0000_s22534" name="Формула" r:id="rId7" imgW="1130040" imgH="203040" progId="Equation.3">
              <p:embed/>
            </p:oleObj>
          </a:graphicData>
        </a:graphic>
      </p:graphicFrame>
    </p:spTree>
  </p:cSld>
  <p:clrMapOvr>
    <a:masterClrMapping/>
  </p:clrMapOvr>
  <p:transition advTm="1525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14554"/>
            <a:ext cx="9144000" cy="1826363"/>
          </a:xfrm>
        </p:spPr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ВИГЛЯД ЗАНЯТТЯ (лекція)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546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282" y="3429000"/>
            <a:ext cx="8458200" cy="1357322"/>
          </a:xfrm>
        </p:spPr>
        <p:txBody>
          <a:bodyPr>
            <a:normAutofit/>
          </a:bodyPr>
          <a:lstStyle/>
          <a:p>
            <a:pPr algn="l"/>
            <a:r>
              <a:rPr lang="uk-U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дидактична:</a:t>
            </a:r>
            <a:r>
              <a:rPr lang="uk-UA" dirty="0" smtClean="0"/>
              <a:t> розглянути основні тригонометричні тотожності, формули додавання, та різниці тригонометричних функцій,</a:t>
            </a:r>
            <a:r>
              <a:rPr lang="ru-RU" dirty="0" smtClean="0"/>
              <a:t>  </a:t>
            </a:r>
            <a:br>
              <a:rPr lang="ru-RU" dirty="0" smtClean="0"/>
            </a:br>
            <a:r>
              <a:rPr lang="uk-U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розвиваюча:</a:t>
            </a:r>
            <a:r>
              <a:rPr lang="uk-UA" dirty="0" smtClean="0"/>
              <a:t> логічне мислення,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ru-RU" dirty="0" smtClean="0"/>
              <a:t>ять, </a:t>
            </a:r>
            <a:r>
              <a:rPr lang="ru-RU" dirty="0" err="1" smtClean="0"/>
              <a:t>увагу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виховна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  <a:r>
              <a:rPr lang="ru-RU" dirty="0" smtClean="0"/>
              <a:t> </a:t>
            </a:r>
            <a:r>
              <a:rPr lang="ru-RU" dirty="0" err="1" smtClean="0"/>
              <a:t>розширяти</a:t>
            </a:r>
            <a:r>
              <a:rPr lang="ru-RU" dirty="0" smtClean="0"/>
              <a:t> </a:t>
            </a:r>
            <a:r>
              <a:rPr lang="ru-RU" dirty="0" err="1" smtClean="0"/>
              <a:t>кругозір</a:t>
            </a:r>
            <a:r>
              <a:rPr lang="ru-RU" dirty="0" smtClean="0"/>
              <a:t>, </a:t>
            </a:r>
            <a:r>
              <a:rPr lang="ru-RU" dirty="0" err="1" smtClean="0"/>
              <a:t>виховувати</a:t>
            </a:r>
            <a:r>
              <a:rPr lang="ru-RU" dirty="0" smtClean="0"/>
              <a:t> </a:t>
            </a:r>
            <a:r>
              <a:rPr lang="ru-RU" dirty="0" err="1" smtClean="0"/>
              <a:t>приналежність</a:t>
            </a:r>
            <a:r>
              <a:rPr lang="ru-RU" dirty="0" smtClean="0"/>
              <a:t> в </a:t>
            </a:r>
            <a:r>
              <a:rPr lang="ru-RU" dirty="0" err="1" smtClean="0"/>
              <a:t>навчанні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86058"/>
            <a:ext cx="8429684" cy="1184825"/>
          </a:xfrm>
        </p:spPr>
        <p:txBody>
          <a:bodyPr>
            <a:normAutofit/>
          </a:bodyPr>
          <a:lstStyle/>
          <a:p>
            <a:pPr algn="l"/>
            <a:r>
              <a:rPr lang="uk-UA" sz="4400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МЕТА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1040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64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dirty="0" smtClean="0"/>
              <a:t>Актуалізація опорних знань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00034" y="1000108"/>
            <a:ext cx="6043626" cy="4800600"/>
          </a:xfrm>
        </p:spPr>
        <p:txBody>
          <a:bodyPr>
            <a:noAutofit/>
          </a:bodyPr>
          <a:lstStyle/>
          <a:p>
            <a:r>
              <a:rPr lang="uk-UA" sz="2400" dirty="0" smtClean="0"/>
              <a:t>1.формули переведення градусів в радіани,</a:t>
            </a:r>
            <a:br>
              <a:rPr lang="uk-UA" sz="2400" dirty="0" smtClean="0"/>
            </a:br>
            <a:r>
              <a:rPr lang="uk-UA" sz="2400" dirty="0" smtClean="0"/>
              <a:t>2.поняття синуса, косинуса, тангенса та котангенса на одиничнім колі,</a:t>
            </a:r>
            <a:br>
              <a:rPr lang="uk-UA" sz="2400" dirty="0" smtClean="0"/>
            </a:br>
            <a:r>
              <a:rPr lang="uk-UA" sz="2400" dirty="0" smtClean="0"/>
              <a:t>3.знаки, синуса, косинуса, тангенса та котангенса на одиничнім колі</a:t>
            </a:r>
            <a:br>
              <a:rPr lang="uk-UA" sz="2400" dirty="0" smtClean="0"/>
            </a:br>
            <a:r>
              <a:rPr lang="uk-UA" sz="2400" dirty="0" smtClean="0"/>
              <a:t>4.таблиця синуса, косинуса, тангенса та котангенса основних кутів</a:t>
            </a:r>
            <a:br>
              <a:rPr lang="uk-UA" sz="2400" dirty="0" smtClean="0"/>
            </a:br>
            <a:r>
              <a:rPr lang="uk-UA" sz="2400" dirty="0" smtClean="0"/>
              <a:t>5.формули зведення.</a:t>
            </a:r>
            <a:br>
              <a:rPr lang="uk-UA" sz="2400" dirty="0" smtClean="0"/>
            </a:br>
            <a:r>
              <a:rPr lang="uk-UA" sz="2400" dirty="0" smtClean="0"/>
              <a:t>6.парність, непарність тригонометричних функцій.</a:t>
            </a:r>
            <a:br>
              <a:rPr lang="uk-UA" sz="2400" dirty="0" smtClean="0"/>
            </a:br>
            <a:r>
              <a:rPr lang="uk-UA" sz="2400" dirty="0" smtClean="0"/>
              <a:t>7.переодичність тригонометричних функцій.</a:t>
            </a:r>
            <a:endParaRPr lang="ru-RU" sz="24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 flipH="1" flipV="1">
            <a:off x="9001156" y="2571744"/>
            <a:ext cx="142844" cy="14287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ransition advTm="1509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1.Основні тригонометричні тотожності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4800" y="1554162"/>
          <a:ext cx="8686800" cy="344647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86800"/>
              </a:tblGrid>
              <a:tr h="3446473">
                <a:tc>
                  <a:txBody>
                    <a:bodyPr/>
                    <a:lstStyle/>
                    <a:p>
                      <a:r>
                        <a:rPr lang="en-US" dirty="0" smtClean="0"/>
                        <a:t>I.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II.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III.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IV.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71472" y="1643049"/>
          <a:ext cx="2928958" cy="3254397"/>
        </p:xfrm>
        <a:graphic>
          <a:graphicData uri="http://schemas.openxmlformats.org/presentationml/2006/ole">
            <p:oleObj spid="_x0000_s1027" name="Формула" r:id="rId3" imgW="1143000" imgH="1269720" progId="Equation.3">
              <p:embed/>
            </p:oleObj>
          </a:graphicData>
        </a:graphic>
      </p:graphicFrame>
    </p:spTree>
  </p:cSld>
  <p:clrMapOvr>
    <a:masterClrMapping/>
  </p:clrMapOvr>
  <p:transition advTm="1039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uk-UA" dirty="0" smtClean="0"/>
              <a:t>Формули додавання аргументів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57158" y="1357298"/>
          <a:ext cx="7005967" cy="5357850"/>
        </p:xfrm>
        <a:graphic>
          <a:graphicData uri="http://schemas.openxmlformats.org/presentationml/2006/ole">
            <p:oleObj spid="_x0000_s2050" name="Формула" r:id="rId3" imgW="2323800" imgH="1777680" progId="Equation.3">
              <p:embed/>
            </p:oleObj>
          </a:graphicData>
        </a:graphic>
      </p:graphicFrame>
    </p:spTree>
  </p:cSld>
  <p:clrMapOvr>
    <a:masterClrMapping/>
  </p:clrMapOvr>
  <p:transition advTm="2040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idx="1"/>
          </p:nvPr>
        </p:nvSpPr>
        <p:spPr>
          <a:xfrm flipH="1" flipV="1">
            <a:off x="8534398" y="4274232"/>
            <a:ext cx="45719" cy="45719"/>
          </a:xfrm>
        </p:spPr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5867400" cy="5222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3.Формули двійних та подвійних кутів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2844" y="857232"/>
            <a:ext cx="8643998" cy="6000768"/>
          </a:xfrm>
        </p:spPr>
        <p:txBody>
          <a:bodyPr>
            <a:normAutofit/>
          </a:bodyPr>
          <a:lstStyle/>
          <a:p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>                                         (1)</a:t>
            </a:r>
            <a:br>
              <a:rPr lang="uk-UA" sz="2800" dirty="0" smtClean="0"/>
            </a:br>
            <a:r>
              <a:rPr lang="uk-UA" sz="2800" dirty="0" smtClean="0"/>
              <a:t>                                         (2)</a:t>
            </a:r>
            <a:br>
              <a:rPr lang="uk-UA" sz="2800" dirty="0" smtClean="0"/>
            </a:br>
            <a:r>
              <a:rPr lang="uk-UA" sz="2800" dirty="0" smtClean="0"/>
              <a:t>                                        </a:t>
            </a:r>
          </a:p>
          <a:p>
            <a:r>
              <a:rPr lang="uk-UA" sz="2800" dirty="0" smtClean="0"/>
              <a:t>                                         (3)</a:t>
            </a:r>
          </a:p>
          <a:p>
            <a:endParaRPr lang="uk-UA" sz="2800" dirty="0" smtClean="0"/>
          </a:p>
          <a:p>
            <a:r>
              <a:rPr lang="uk-UA" sz="2800" dirty="0" smtClean="0"/>
              <a:t>З формули (2) випливає</a:t>
            </a:r>
          </a:p>
          <a:p>
            <a:endParaRPr lang="uk-UA" sz="2800" dirty="0" smtClean="0"/>
          </a:p>
          <a:p>
            <a:r>
              <a:rPr lang="uk-UA" sz="2800" dirty="0" smtClean="0"/>
              <a:t>                                     ЧИ             </a:t>
            </a:r>
            <a:br>
              <a:rPr lang="uk-UA" sz="2800" dirty="0" smtClean="0"/>
            </a:br>
            <a:endParaRPr lang="uk-UA" sz="2800" dirty="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14282" y="1214422"/>
          <a:ext cx="3581085" cy="2214578"/>
        </p:xfrm>
        <a:graphic>
          <a:graphicData uri="http://schemas.openxmlformats.org/presentationml/2006/ole">
            <p:oleObj spid="_x0000_s19458" name="Формула" r:id="rId3" imgW="1536480" imgH="8888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42843" y="4572008"/>
          <a:ext cx="3125413" cy="500066"/>
        </p:xfrm>
        <a:graphic>
          <a:graphicData uri="http://schemas.openxmlformats.org/presentationml/2006/ole">
            <p:oleObj spid="_x0000_s19459" name="Формула" r:id="rId4" imgW="1269720" imgH="2030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857751" y="4572008"/>
          <a:ext cx="3125415" cy="500066"/>
        </p:xfrm>
        <a:graphic>
          <a:graphicData uri="http://schemas.openxmlformats.org/presentationml/2006/ole">
            <p:oleObj spid="_x0000_s19460" name="Формула" r:id="rId5" imgW="1269720" imgH="203040" progId="Equation.3">
              <p:embed/>
            </p:oleObj>
          </a:graphicData>
        </a:graphic>
      </p:graphicFrame>
    </p:spTree>
  </p:cSld>
  <p:clrMapOvr>
    <a:masterClrMapping/>
  </p:clrMapOvr>
  <p:transition advTm="1514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2000" dirty="0" smtClean="0"/>
              <a:t>4.Формули суми та різниці тригонометричних функцій</a:t>
            </a:r>
            <a:endParaRPr lang="ru-RU" sz="2000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5720" y="1500173"/>
          <a:ext cx="7215238" cy="4965325"/>
        </p:xfrm>
        <a:graphic>
          <a:graphicData uri="http://schemas.openxmlformats.org/presentationml/2006/ole">
            <p:oleObj spid="_x0000_s20482" name="Формула" r:id="rId3" imgW="2361960" imgH="1625400" progId="Equation.3">
              <p:embed/>
            </p:oleObj>
          </a:graphicData>
        </a:graphic>
      </p:graphicFrame>
    </p:spTree>
  </p:cSld>
  <p:clrMapOvr>
    <a:masterClrMapping/>
  </p:clrMapOvr>
  <p:transition advTm="2539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Закріплення знань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5720" y="1928802"/>
          <a:ext cx="5357850" cy="4643116"/>
        </p:xfrm>
        <a:graphic>
          <a:graphicData uri="http://schemas.openxmlformats.org/presentationml/2006/ole">
            <p:oleObj spid="_x0000_s21506" name="Формула" r:id="rId3" imgW="1726920" imgH="13716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85720" y="1298575"/>
          <a:ext cx="2000264" cy="415913"/>
        </p:xfrm>
        <a:graphic>
          <a:graphicData uri="http://schemas.openxmlformats.org/presentationml/2006/ole">
            <p:oleObj spid="_x0000_s21507" name="Формула" r:id="rId4" imgW="774360" imgH="17748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85720" y="4286256"/>
          <a:ext cx="2000264" cy="507840"/>
        </p:xfrm>
        <a:graphic>
          <a:graphicData uri="http://schemas.openxmlformats.org/presentationml/2006/ole">
            <p:oleObj spid="_x0000_s21508" name="Формула" r:id="rId5" imgW="812520" imgH="203040" progId="Equation.3">
              <p:embed/>
            </p:oleObj>
          </a:graphicData>
        </a:graphic>
      </p:graphicFrame>
    </p:spTree>
  </p:cSld>
  <p:clrMapOvr>
    <a:masterClrMapping/>
  </p:clrMapOvr>
  <p:transition advTm="15219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4F4F4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94</TotalTime>
  <Words>60</Words>
  <Application>Microsoft Office PowerPoint</Application>
  <PresentationFormat>Экран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Трек</vt:lpstr>
      <vt:lpstr>Формула</vt:lpstr>
      <vt:lpstr>ТРИГОНОМЕТРИЧНІ ФОРМУЛИ</vt:lpstr>
      <vt:lpstr>ВИГЛЯД ЗАНЯТТЯ (лекція)</vt:lpstr>
      <vt:lpstr>МЕТА</vt:lpstr>
      <vt:lpstr>Актуалізація опорних знань</vt:lpstr>
      <vt:lpstr>1.Основні тригонометричні тотожності</vt:lpstr>
      <vt:lpstr>2. Формули додавання аргументів</vt:lpstr>
      <vt:lpstr>3.Формули двійних та подвійних кутів</vt:lpstr>
      <vt:lpstr>4.Формули суми та різниці тригонометричних функцій</vt:lpstr>
      <vt:lpstr>Закріплення знань</vt:lpstr>
      <vt:lpstr>Д/завдання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ТРИГОНОМЕТРИЧНІ ФОРМУЛИ</dc:title>
  <dc:creator>Admin</dc:creator>
  <cp:lastModifiedBy>Наташа</cp:lastModifiedBy>
  <cp:revision>15</cp:revision>
  <dcterms:created xsi:type="dcterms:W3CDTF">2010-11-30T05:44:07Z</dcterms:created>
  <dcterms:modified xsi:type="dcterms:W3CDTF">2011-09-21T16:45:26Z</dcterms:modified>
</cp:coreProperties>
</file>